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429" r:id="rId2"/>
    <p:sldId id="260" r:id="rId3"/>
    <p:sldId id="376" r:id="rId4"/>
    <p:sldId id="329" r:id="rId5"/>
    <p:sldId id="363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8" r:id="rId16"/>
    <p:sldId id="395" r:id="rId17"/>
    <p:sldId id="397" r:id="rId18"/>
    <p:sldId id="391" r:id="rId19"/>
    <p:sldId id="393" r:id="rId20"/>
    <p:sldId id="392" r:id="rId21"/>
    <p:sldId id="398" r:id="rId22"/>
    <p:sldId id="438" r:id="rId23"/>
    <p:sldId id="433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32" r:id="rId32"/>
    <p:sldId id="414" r:id="rId33"/>
    <p:sldId id="415" r:id="rId34"/>
    <p:sldId id="416" r:id="rId35"/>
    <p:sldId id="417" r:id="rId36"/>
    <p:sldId id="418" r:id="rId37"/>
    <p:sldId id="431" r:id="rId38"/>
    <p:sldId id="420" r:id="rId39"/>
    <p:sldId id="421" r:id="rId40"/>
    <p:sldId id="422" r:id="rId41"/>
    <p:sldId id="423" r:id="rId42"/>
    <p:sldId id="424" r:id="rId43"/>
    <p:sldId id="425" r:id="rId44"/>
    <p:sldId id="434" r:id="rId45"/>
    <p:sldId id="401" r:id="rId46"/>
    <p:sldId id="435" r:id="rId47"/>
    <p:sldId id="437" r:id="rId4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92269" autoAdjust="0"/>
  </p:normalViewPr>
  <p:slideViewPr>
    <p:cSldViewPr>
      <p:cViewPr>
        <p:scale>
          <a:sx n="75" d="100"/>
          <a:sy n="75" d="100"/>
        </p:scale>
        <p:origin x="-1002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2130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32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2011-05-05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1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55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9013" y="233363"/>
            <a:ext cx="4960937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9013" y="233363"/>
            <a:ext cx="4960937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9013" y="233363"/>
            <a:ext cx="4960937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E862E-379F-4C94-8C2D-17EB3B1E36E7}" type="slidenum">
              <a:rPr lang="en-US"/>
              <a:pPr/>
              <a:t>25</a:t>
            </a:fld>
            <a:endParaRPr lang="en-US"/>
          </a:p>
        </p:txBody>
      </p:sp>
      <p:sp>
        <p:nvSpPr>
          <p:cNvPr id="716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  <a:latin typeface="Arial" pitchFamily="34" charset="0"/>
              </a:rPr>
              <a:t>MapReduce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makes this job easy.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</a:rPr>
              <a:t>MapReduce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is really good at the kind of clustering and aggregation operations that duplicate elimination, for example, involves.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To build an index using MR, we run the web through a series of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</a:rPr>
              <a:t>mapreduces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and the final result is a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</a:rPr>
              <a:t>dupeliminated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collection of documents ready for the final step of building the inverted index.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5F02E-DE06-450F-9E99-A9C4BDA8A062}" type="slidenum">
              <a:rPr lang="en-US"/>
              <a:pPr/>
              <a:t>26</a:t>
            </a:fld>
            <a:endParaRPr lang="en-US"/>
          </a:p>
        </p:txBody>
      </p:sp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Now imagine that we recrawl a small fraction of the web (something we do each day to keep our index fresh).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We need to decide if these documents should be in our index or not (dups)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It's not possible to process just the newly crawled documents (they might be dups of any document). We're forced to run the entire set of documents through our MR.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This is certainly possible: MapReduce is very scalable and we have lots of machines.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large batches make this reasonably efficient. However, it has some downsides: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- the time required to go from crawling a document to serving it is at least the time required to process the whole web.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- this means we're forced to trade off how much of the web we crawl against "freshness".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AD677-AC61-4CFE-8A4E-D84282615F1D}" type="slidenum">
              <a:rPr lang="en-US"/>
              <a:pPr/>
              <a:t>29</a:t>
            </a:fld>
            <a:endParaRPr lang="en-US"/>
          </a:p>
        </p:txBody>
      </p:sp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Here's an example of how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</a:rPr>
              <a:t>clutering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might work in an incremental system.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This example reveals a new challenge: we need to manage concurrency in t his system where it didn't exist in our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</a:rPr>
              <a:t>mapreduce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system.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Depending on the order of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</a:rPr>
              <a:t>opeartions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when a document is crawled we might fail to cluster it or even lose it entirely. We could even permanently damage our repository (lose an anchor forever, e.g.)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291FC-E862-4C34-B384-F0DD68DB1846}" type="slidenum">
              <a:rPr lang="en-US"/>
              <a:pPr/>
              <a:t>30</a:t>
            </a:fld>
            <a:endParaRPr lang="en-US"/>
          </a:p>
        </p:txBody>
      </p:sp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Percolator is the system we built to help us deal with the challenges of incremental indexing.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Percolator is built on top of bigtable which provides the random-access repository we need "for free"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To BT, Percolator adds cross-row cross-table transactions (BT only supports single-row transactios). These transactions help us maintain invariants despite concurrent updates.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Percolator also provides a way to help track which parts of the table need to be updated in response to changes. We let users register a bit of code that we call an observer. It will be called anytime a cell in a given column changes.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9013" y="233363"/>
            <a:ext cx="4960937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9013" y="233363"/>
            <a:ext cx="4960937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F99F9-22FE-4D19-83E5-B49F4FBB182C}" type="slidenum">
              <a:rPr lang="en-US"/>
              <a:pPr/>
              <a:t>38</a:t>
            </a:fld>
            <a:endParaRPr lang="en-US"/>
          </a:p>
        </p:txBody>
      </p:sp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Putting these features into practice, what does our system look like?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We run on each machine a TS and a worker.  All of the user's code is linked into the worker binary. Percolator itself is a library.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Each _cell_ runs a timestamp oracle and a lightweight lock servcie that aids our scan for dirty notifications.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2578F-2D53-400D-BAFC-A3DF0144164C}" type="slidenum">
              <a:rPr lang="en-US"/>
              <a:pPr/>
              <a:t>39</a:t>
            </a:fld>
            <a:endParaRPr lang="en-US"/>
          </a:p>
        </p:txBody>
      </p:sp>
      <p:sp>
        <p:nvSpPr>
          <p:cNvPr id="2764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You can see our paper for more details of how transactions and notifications are implemented. I thought I'd spend some time here discussion our experience with running a large, distributed system.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5E45A-B8A2-4C04-A03E-EF0D29E65254}" type="slidenum">
              <a:rPr lang="en-US"/>
              <a:pPr/>
              <a:t>40</a:t>
            </a:fld>
            <a:endParaRPr lang="en-US"/>
          </a:p>
        </p:txBody>
      </p:sp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Why did we struggle to make percolator work on newer, better hardware?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Access patterns are very different.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92FBAB-EA1C-467A-880A-2D469C24E0FD}" type="slidenum">
              <a:rPr lang="en-US"/>
              <a:pPr/>
              <a:t>41</a:t>
            </a:fld>
            <a:endParaRPr lang="en-US"/>
          </a:p>
        </p:txBody>
      </p:sp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Here's a synhetic experiemtn designed to demonstrate h ow the different access patterns intract.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explain experiment.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left-most point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explosion of percolator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6ACC9-B34D-48F9-BE12-BA5DA42A01BE}" type="slidenum">
              <a:rPr lang="en-US"/>
              <a:pPr/>
              <a:t>42</a:t>
            </a:fld>
            <a:endParaRPr lang="en-US"/>
          </a:p>
        </p:txBody>
      </p:sp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repository now 3x bigger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4E127-58EB-4EB1-B522-70F2CE861BF7}" type="slidenum">
              <a:rPr lang="en-US"/>
              <a:pPr/>
              <a:t>43</a:t>
            </a:fld>
            <a:endParaRPr lang="en-US"/>
          </a:p>
        </p:txBody>
      </p:sp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We chose a thread-per-request model. This is an old debate, but I thought I'd share our experiences.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9013" y="233363"/>
            <a:ext cx="4960937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Storage for a LOT of REALLY large files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Across hundreds of thousands of machines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Need fast access, high availability</a:t>
            </a:r>
          </a:p>
          <a:p>
            <a:pPr lvl="1"/>
            <a:r>
              <a:rPr lang="en-US" altLang="ko-KR" dirty="0" err="1" smtClean="0">
                <a:ea typeface="굴림" charset="-127"/>
              </a:rPr>
              <a:t>Soln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en-US" altLang="ko-KR" b="1" dirty="0" smtClean="0">
                <a:solidFill>
                  <a:srgbClr val="FF0000"/>
                </a:solidFill>
                <a:ea typeface="굴림" charset="-127"/>
              </a:rPr>
              <a:t>Google File System</a:t>
            </a:r>
          </a:p>
          <a:p>
            <a:endParaRPr lang="en-GB" sz="2000" dirty="0" smtClean="0">
              <a:solidFill>
                <a:srgbClr val="7F7F7F"/>
              </a:solidFill>
            </a:endParaRPr>
          </a:p>
          <a:p>
            <a:r>
              <a:rPr lang="en-US" altLang="ko-KR" dirty="0" smtClean="0">
                <a:ea typeface="굴림" charset="-127"/>
              </a:rPr>
              <a:t>Ability to run massively parallel computation jobs</a:t>
            </a:r>
          </a:p>
          <a:p>
            <a:pPr lvl="1"/>
            <a:r>
              <a:rPr lang="en-US" altLang="ko-KR" dirty="0" err="1" smtClean="0">
                <a:ea typeface="굴림" charset="-127"/>
              </a:rPr>
              <a:t>SETI@home</a:t>
            </a:r>
            <a:r>
              <a:rPr lang="en-US" altLang="ko-KR" dirty="0" smtClean="0">
                <a:ea typeface="굴림" charset="-127"/>
              </a:rPr>
              <a:t> on serious steroids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Each “small” job takes thousands of CPUs at a time</a:t>
            </a:r>
          </a:p>
          <a:p>
            <a:pPr lvl="1"/>
            <a:r>
              <a:rPr lang="en-US" altLang="ko-KR" dirty="0" err="1" smtClean="0">
                <a:ea typeface="굴림" charset="-127"/>
              </a:rPr>
              <a:t>Soln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en-US" altLang="ko-KR" b="1" dirty="0" err="1" smtClean="0">
                <a:solidFill>
                  <a:srgbClr val="FF0000"/>
                </a:solidFill>
                <a:ea typeface="굴림" charset="-127"/>
              </a:rPr>
              <a:t>MapReduce</a:t>
            </a:r>
            <a:endParaRPr lang="en-US" altLang="ko-KR" b="1" dirty="0" smtClean="0">
              <a:solidFill>
                <a:srgbClr val="FF0000"/>
              </a:solidFill>
              <a:ea typeface="굴림" charset="-127"/>
            </a:endParaRPr>
          </a:p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9013" y="233363"/>
            <a:ext cx="4960937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solidFill>
                <a:srgbClr val="7F7F7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5/5/2011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5/5/2011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5/5/2011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5/5/2011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5/5/2011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5/5/2011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5/5/2011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present/view?id=dg2vfspf_17gx825cdd" TargetMode="External"/><Relationship Id="rId3" Type="http://schemas.openxmlformats.org/officeDocument/2006/relationships/hyperlink" Target="http://labs.google.com/papers/bigtable.html" TargetMode="External"/><Relationship Id="rId7" Type="http://schemas.openxmlformats.org/officeDocument/2006/relationships/hyperlink" Target="http://www.usenix.org/events/osdi10/stream/peng/index.html" TargetMode="External"/><Relationship Id="rId12" Type="http://schemas.openxmlformats.org/officeDocument/2006/relationships/hyperlink" Target="http://www.comparecaffeine.com/" TargetMode="External"/><Relationship Id="rId2" Type="http://schemas.openxmlformats.org/officeDocument/2006/relationships/hyperlink" Target="http://www.slideshare.net/hasanveldstra/the-anatomy-of-the-google-architecture-fina-lv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senix.org/event/osdi10/tech/full_papers/Peng.pdf" TargetMode="External"/><Relationship Id="rId11" Type="http://schemas.openxmlformats.org/officeDocument/2006/relationships/hyperlink" Target="http://www.searchcowboys.com/seo/1610" TargetMode="External"/><Relationship Id="rId5" Type="http://schemas.openxmlformats.org/officeDocument/2006/relationships/hyperlink" Target="http://videos.webpronews.com/2009/08/11/breaking-news-matt-cutts-explains-caffeine-update/" TargetMode="External"/><Relationship Id="rId10" Type="http://schemas.openxmlformats.org/officeDocument/2006/relationships/hyperlink" Target="http://webobserver.fr/google-percolator-caffeine-recherche-temps-reel/" TargetMode="External"/><Relationship Id="rId4" Type="http://schemas.openxmlformats.org/officeDocument/2006/relationships/hyperlink" Target="http://labs.google.com/papers/mapreduce.html" TargetMode="External"/><Relationship Id="rId9" Type="http://schemas.openxmlformats.org/officeDocument/2006/relationships/hyperlink" Target="http://googleblog.blogspot.com/2010/06/our-new-search-index-caffeine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26128" y="371755"/>
            <a:ext cx="8260672" cy="1977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700" dirty="0" smtClean="0"/>
              <a:t>THE </a:t>
            </a:r>
            <a:r>
              <a:rPr lang="en-US" altLang="ko-KR" sz="2700" dirty="0" smtClean="0">
                <a:solidFill>
                  <a:srgbClr val="0070C0"/>
                </a:solidFill>
              </a:rPr>
              <a:t>G</a:t>
            </a:r>
            <a:r>
              <a:rPr lang="en-US" altLang="ko-KR" sz="2700" dirty="0" smtClean="0">
                <a:solidFill>
                  <a:srgbClr val="FF0000"/>
                </a:solidFill>
              </a:rPr>
              <a:t>o</a:t>
            </a:r>
            <a:r>
              <a:rPr lang="en-US" altLang="ko-KR" sz="2700" dirty="0" smtClean="0">
                <a:solidFill>
                  <a:srgbClr val="FFFF00"/>
                </a:solidFill>
              </a:rPr>
              <a:t>o</a:t>
            </a:r>
            <a:r>
              <a:rPr lang="en-US" altLang="ko-KR" sz="2700" dirty="0" smtClean="0">
                <a:solidFill>
                  <a:srgbClr val="0000FF"/>
                </a:solidFill>
              </a:rPr>
              <a:t>g</a:t>
            </a:r>
            <a:r>
              <a:rPr lang="en-US" altLang="ko-KR" sz="2700" dirty="0" smtClean="0">
                <a:solidFill>
                  <a:srgbClr val="00B050"/>
                </a:solidFill>
              </a:rPr>
              <a:t>l</a:t>
            </a:r>
            <a:r>
              <a:rPr lang="en-US" altLang="ko-KR" sz="2700" dirty="0" smtClean="0">
                <a:solidFill>
                  <a:srgbClr val="FF0000"/>
                </a:solidFill>
              </a:rPr>
              <a:t>e</a:t>
            </a:r>
            <a:r>
              <a:rPr lang="en-US" altLang="ko-KR" sz="2700" dirty="0" smtClean="0"/>
              <a:t> File System</a:t>
            </a:r>
          </a:p>
          <a:p>
            <a:r>
              <a:rPr lang="en-US" altLang="ko-KR" sz="2700" dirty="0" smtClean="0"/>
              <a:t>AND</a:t>
            </a:r>
          </a:p>
          <a:p>
            <a:r>
              <a:rPr lang="en-US" sz="2700" dirty="0" smtClean="0"/>
              <a:t>Large-scale </a:t>
            </a:r>
            <a:r>
              <a:rPr lang="en-US" sz="2700" dirty="0"/>
              <a:t>Incremental Processing</a:t>
            </a:r>
          </a:p>
          <a:p>
            <a:r>
              <a:rPr lang="en-US" sz="2700" dirty="0"/>
              <a:t>Using Distributed Transactions and Notifications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773832" y="3275692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Sanjay </a:t>
            </a:r>
            <a:r>
              <a:rPr lang="en-US" altLang="ko-KR" dirty="0" err="1"/>
              <a:t>Ghemawat</a:t>
            </a:r>
            <a:r>
              <a:rPr lang="en-US" altLang="ko-KR" dirty="0"/>
              <a:t>,  Howard </a:t>
            </a:r>
            <a:r>
              <a:rPr lang="en-US" altLang="ko-KR" dirty="0" err="1"/>
              <a:t>Gobioff</a:t>
            </a:r>
            <a:r>
              <a:rPr lang="en-US" altLang="ko-KR" dirty="0"/>
              <a:t>,  Shun-</a:t>
            </a:r>
            <a:r>
              <a:rPr lang="en-US" altLang="ko-KR" dirty="0" err="1"/>
              <a:t>Tak</a:t>
            </a:r>
            <a:r>
              <a:rPr lang="en-US" altLang="ko-KR" dirty="0"/>
              <a:t> Leung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9771" y="3762589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Frank </a:t>
            </a:r>
            <a:r>
              <a:rPr lang="en-US" altLang="ko-KR" dirty="0" err="1" smtClean="0"/>
              <a:t>Dabek</a:t>
            </a:r>
            <a:r>
              <a:rPr lang="en-US" altLang="ko-KR" dirty="0" smtClean="0"/>
              <a:t>, Daniel </a:t>
            </a:r>
            <a:r>
              <a:rPr lang="en-US" altLang="ko-KR" dirty="0" err="1" smtClean="0"/>
              <a:t>Peng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7904" y="4648200"/>
            <a:ext cx="3488100" cy="581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Presented By:-</a:t>
            </a:r>
          </a:p>
          <a:p>
            <a:r>
              <a:rPr lang="en-US" dirty="0" err="1" smtClean="0"/>
              <a:t>Ankitkumar</a:t>
            </a:r>
            <a:r>
              <a:rPr lang="en-US" dirty="0" smtClean="0"/>
              <a:t> </a:t>
            </a:r>
            <a:r>
              <a:rPr lang="en-US" dirty="0" err="1" smtClean="0"/>
              <a:t>Biscuitwala</a:t>
            </a:r>
            <a:endParaRPr lang="en-US" dirty="0" smtClean="0"/>
          </a:p>
          <a:p>
            <a:r>
              <a:rPr lang="en-US" dirty="0" smtClean="0"/>
              <a:t>Mahesh N. </a:t>
            </a:r>
            <a:r>
              <a:rPr lang="en-US" dirty="0" err="1" smtClean="0"/>
              <a:t>Bhamre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98" y="3140968"/>
            <a:ext cx="923458" cy="20497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07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2. Architecture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700808"/>
            <a:ext cx="8801104" cy="515719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GFS Chunkserver</a:t>
            </a:r>
          </a:p>
          <a:p>
            <a:pPr lvl="1"/>
            <a:r>
              <a:rPr lang="en-US" altLang="ko-KR" dirty="0" smtClean="0">
                <a:ea typeface="굴림" charset="-127"/>
              </a:rPr>
              <a:t>Files are broken into chunks.</a:t>
            </a:r>
          </a:p>
          <a:p>
            <a:pPr lvl="1"/>
            <a:r>
              <a:rPr lang="en-US" altLang="ko-KR" dirty="0" smtClean="0">
                <a:ea typeface="굴림" charset="-127"/>
              </a:rPr>
              <a:t>Each chunk has a immutable globally unique 64-bit chunk-handle.</a:t>
            </a:r>
          </a:p>
          <a:p>
            <a:pPr lvl="2"/>
            <a:r>
              <a:rPr lang="en-US" altLang="ko-KR" dirty="0" smtClean="0">
                <a:ea typeface="굴림" charset="-127"/>
              </a:rPr>
              <a:t>handle is assigned by the master at chunk creation</a:t>
            </a:r>
          </a:p>
          <a:p>
            <a:pPr lvl="1"/>
            <a:r>
              <a:rPr lang="en-US" altLang="ko-KR" dirty="0" smtClean="0">
                <a:ea typeface="굴림" charset="-127"/>
              </a:rPr>
              <a:t>Chunk size is </a:t>
            </a:r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64 MB </a:t>
            </a:r>
            <a:r>
              <a:rPr lang="en-US" altLang="ko-KR" dirty="0" smtClean="0">
                <a:ea typeface="굴림" charset="-127"/>
              </a:rPr>
              <a:t>(fixed-size chunk)</a:t>
            </a:r>
          </a:p>
          <a:p>
            <a:pPr lvl="1"/>
            <a:r>
              <a:rPr lang="en-US" altLang="ko-KR" dirty="0" smtClean="0">
                <a:ea typeface="굴림" charset="-127"/>
              </a:rPr>
              <a:t>Each chunk is replicated on 3 (default) servers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Picture 2" descr="C:\Users\songhj\Desktop\11.JPG"/>
          <p:cNvPicPr>
            <a:picLocks noChangeAspect="1" noChangeArrowheads="1"/>
          </p:cNvPicPr>
          <p:nvPr/>
        </p:nvPicPr>
        <p:blipFill>
          <a:blip r:embed="rId3" cstate="print"/>
          <a:srcRect l="33226" t="55556" r="12664"/>
          <a:stretch>
            <a:fillRect/>
          </a:stretch>
        </p:blipFill>
        <p:spPr bwMode="auto">
          <a:xfrm>
            <a:off x="4283968" y="4653136"/>
            <a:ext cx="4104456" cy="144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2. Architecture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700808"/>
            <a:ext cx="8801104" cy="515719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GFS Client</a:t>
            </a:r>
          </a:p>
          <a:p>
            <a:pPr lvl="1"/>
            <a:r>
              <a:rPr lang="en-US" altLang="ko-KR" dirty="0" smtClean="0">
                <a:ea typeface="굴림" charset="-127"/>
              </a:rPr>
              <a:t>Linked to apps using the file system API.</a:t>
            </a:r>
          </a:p>
          <a:p>
            <a:pPr lvl="1"/>
            <a:r>
              <a:rPr lang="en-US" altLang="ko-KR" dirty="0" smtClean="0">
                <a:ea typeface="굴림" charset="-127"/>
              </a:rPr>
              <a:t>Communicates with master and chunkservers for reading and writing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Master</a:t>
            </a:r>
            <a:r>
              <a:rPr lang="en-US" altLang="ko-KR" dirty="0" smtClean="0">
                <a:ea typeface="굴림" charset="-127"/>
              </a:rPr>
              <a:t> interactions only for </a:t>
            </a:r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metadata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Chunkserver</a:t>
            </a:r>
            <a:r>
              <a:rPr lang="en-US" altLang="ko-KR" dirty="0" smtClean="0">
                <a:ea typeface="굴림" charset="-127"/>
              </a:rPr>
              <a:t> interactions for </a:t>
            </a:r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data</a:t>
            </a:r>
          </a:p>
          <a:p>
            <a:pPr lvl="1"/>
            <a:r>
              <a:rPr lang="en-US" altLang="ko-KR" dirty="0" smtClean="0">
                <a:ea typeface="굴림" charset="-127"/>
              </a:rPr>
              <a:t>Only caches metadata information</a:t>
            </a:r>
          </a:p>
          <a:p>
            <a:pPr lvl="2"/>
            <a:r>
              <a:rPr lang="en-US" altLang="ko-KR" dirty="0" smtClean="0">
                <a:ea typeface="굴림" charset="-127"/>
              </a:rPr>
              <a:t>Data is too large to cache.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Picture 2" descr="C:\Users\songhj\Desktop\11.JPG"/>
          <p:cNvPicPr>
            <a:picLocks noChangeAspect="1" noChangeArrowheads="1"/>
          </p:cNvPicPr>
          <p:nvPr/>
        </p:nvPicPr>
        <p:blipFill>
          <a:blip r:embed="rId3" cstate="print"/>
          <a:srcRect r="65825" b="22222"/>
          <a:stretch>
            <a:fillRect/>
          </a:stretch>
        </p:blipFill>
        <p:spPr bwMode="auto">
          <a:xfrm>
            <a:off x="5508104" y="3212976"/>
            <a:ext cx="2808312" cy="266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3. Features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700808"/>
            <a:ext cx="8801104" cy="496855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ea typeface="굴림" charset="-127"/>
              </a:rPr>
              <a:t>Single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Master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simplify</a:t>
            </a:r>
            <a:r>
              <a:rPr lang="en-US" altLang="ko-KR" dirty="0" smtClean="0">
                <a:ea typeface="굴림" charset="-127"/>
              </a:rPr>
              <a:t> the design</a:t>
            </a:r>
          </a:p>
          <a:p>
            <a:pPr lvl="1"/>
            <a:r>
              <a:rPr lang="en-US" altLang="ko-KR" dirty="0" smtClean="0">
                <a:ea typeface="굴림" charset="-127"/>
              </a:rPr>
              <a:t>enables the master to make sophisticated chunk placement and replication decisions using global knowledge.</a:t>
            </a:r>
          </a:p>
          <a:p>
            <a:pPr lvl="1"/>
            <a:r>
              <a:rPr lang="en-US" altLang="ko-KR" dirty="0" smtClean="0">
                <a:ea typeface="굴림" charset="-127"/>
              </a:rPr>
              <a:t>needs to </a:t>
            </a:r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minimize operations </a:t>
            </a:r>
            <a:r>
              <a:rPr lang="en-US" altLang="ko-KR" dirty="0" smtClean="0">
                <a:ea typeface="굴림" charset="-127"/>
              </a:rPr>
              <a:t>to prevent bottleneck</a:t>
            </a:r>
          </a:p>
          <a:p>
            <a:pPr lvl="1"/>
            <a:endParaRPr lang="en-US" altLang="ko-KR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Chunk Size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block size : 64MB</a:t>
            </a:r>
          </a:p>
          <a:p>
            <a:pPr lvl="1"/>
            <a:r>
              <a:rPr lang="en-US" altLang="ko-KR" dirty="0" smtClean="0">
                <a:ea typeface="굴림" charset="-127"/>
              </a:rPr>
              <a:t>Pros</a:t>
            </a:r>
          </a:p>
          <a:p>
            <a:pPr lvl="2"/>
            <a:r>
              <a:rPr lang="en-US" altLang="ko-KR" dirty="0" smtClean="0">
                <a:ea typeface="굴림" charset="-127"/>
              </a:rPr>
              <a:t>reduce interactions between client and master</a:t>
            </a:r>
          </a:p>
          <a:p>
            <a:pPr lvl="2"/>
            <a:r>
              <a:rPr lang="en-US" altLang="ko-KR" dirty="0" smtClean="0">
                <a:ea typeface="굴림" charset="-127"/>
              </a:rPr>
              <a:t>reduce network overhead between client and </a:t>
            </a:r>
            <a:r>
              <a:rPr lang="en-US" altLang="ko-KR" dirty="0" err="1" smtClean="0">
                <a:ea typeface="굴림" charset="-127"/>
              </a:rPr>
              <a:t>chunkserver</a:t>
            </a:r>
            <a:endParaRPr lang="en-US" altLang="ko-KR" dirty="0" smtClean="0">
              <a:ea typeface="굴림" charset="-127"/>
            </a:endParaRPr>
          </a:p>
          <a:p>
            <a:pPr lvl="2"/>
            <a:r>
              <a:rPr lang="en-US" altLang="ko-KR" dirty="0" smtClean="0">
                <a:ea typeface="굴림" charset="-127"/>
              </a:rPr>
              <a:t>reduce the size of the metadata stored on the master</a:t>
            </a:r>
          </a:p>
          <a:p>
            <a:pPr lvl="1"/>
            <a:r>
              <a:rPr lang="en-US" altLang="ko-KR" dirty="0" smtClean="0">
                <a:ea typeface="굴림" charset="-127"/>
              </a:rPr>
              <a:t>Cons</a:t>
            </a:r>
          </a:p>
          <a:p>
            <a:pPr lvl="2"/>
            <a:r>
              <a:rPr lang="en-US" altLang="ko-KR" dirty="0" smtClean="0">
                <a:ea typeface="굴림" charset="-127"/>
              </a:rPr>
              <a:t>small file in one chunk -&gt; hot spot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3. Features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700808"/>
            <a:ext cx="8801104" cy="496855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Metadata</a:t>
            </a:r>
          </a:p>
          <a:p>
            <a:pPr lvl="1"/>
            <a:r>
              <a:rPr lang="en-US" altLang="ko-KR" dirty="0" smtClean="0">
                <a:ea typeface="굴림" charset="-127"/>
              </a:rPr>
              <a:t>Type</a:t>
            </a:r>
          </a:p>
          <a:p>
            <a:pPr lvl="2"/>
            <a:r>
              <a:rPr lang="en-US" altLang="ko-KR" dirty="0" smtClean="0">
                <a:ea typeface="굴림" charset="-127"/>
              </a:rPr>
              <a:t>the file and chunk namespaces</a:t>
            </a:r>
          </a:p>
          <a:p>
            <a:pPr lvl="2"/>
            <a:r>
              <a:rPr lang="en-US" altLang="ko-KR" dirty="0" smtClean="0">
                <a:ea typeface="굴림" charset="-127"/>
              </a:rPr>
              <a:t>the mapping from files to chunks</a:t>
            </a:r>
          </a:p>
          <a:p>
            <a:pPr lvl="2"/>
            <a:r>
              <a:rPr lang="en-US" altLang="ko-KR" dirty="0" smtClean="0">
                <a:ea typeface="굴림" charset="-127"/>
              </a:rPr>
              <a:t>the locations of each chunk’s replicas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All metadata is kept in the master’s memory (less 64bype per 64MB chunk)</a:t>
            </a:r>
          </a:p>
          <a:p>
            <a:pPr lvl="1"/>
            <a:r>
              <a:rPr lang="en-US" altLang="ko-KR" dirty="0" smtClean="0">
                <a:ea typeface="굴림" charset="-127"/>
              </a:rPr>
              <a:t>For recovery, first two types are kept persistent by logging mutations to an </a:t>
            </a:r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operation log </a:t>
            </a:r>
            <a:r>
              <a:rPr lang="en-US" altLang="ko-KR" dirty="0" smtClean="0">
                <a:ea typeface="굴림" charset="-127"/>
              </a:rPr>
              <a:t>and replicated on remote machines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Periodically scan</a:t>
            </a:r>
            <a:r>
              <a:rPr lang="en-US" altLang="ko-KR" dirty="0" smtClean="0">
                <a:ea typeface="굴림" charset="-127"/>
              </a:rPr>
              <a:t> through metadata’s entire state in the background.</a:t>
            </a:r>
          </a:p>
          <a:p>
            <a:pPr lvl="2"/>
            <a:r>
              <a:rPr lang="en-US" altLang="ko-KR" dirty="0" smtClean="0">
                <a:ea typeface="굴림" charset="-127"/>
              </a:rPr>
              <a:t>Chunk garbage collection, re-replication for fail, chunk migration for balancing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4. System Interactions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250529"/>
            <a:ext cx="4191000" cy="391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647964"/>
            <a:ext cx="4495800" cy="5021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Client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Requests new file (1)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Master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Adds file to namespace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Selects 3 chunk servers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Designates chunk primary and grant lease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Replies to client (2)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Client 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Sends data to all replicas (3)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Notifies primary when sent (4)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Primary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Writes data in order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Increment chunk version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Sequences secondary writes (5)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Secondary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Write data in sequence order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Increment chunk version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Notify primary write finished (6)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Primary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굴림" pitchFamily="50" charset="-127"/>
                <a:cs typeface="+mn-cs"/>
              </a:rPr>
              <a:t>Notifies client when write finished (7)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굴림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68164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</a:rPr>
              <a:t>Write Data 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5. Master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ea typeface="굴림" charset="-127"/>
              </a:rPr>
              <a:t>Replica Placement</a:t>
            </a:r>
          </a:p>
          <a:p>
            <a:pPr lvl="1"/>
            <a:r>
              <a:rPr lang="en-US" altLang="ko-KR" dirty="0" smtClean="0">
                <a:ea typeface="굴림" charset="-127"/>
              </a:rPr>
              <a:t>Placement policy maximizes data reliability and network bandwidth</a:t>
            </a:r>
          </a:p>
          <a:p>
            <a:pPr lvl="1"/>
            <a:r>
              <a:rPr lang="en-US" altLang="ko-KR" dirty="0" smtClean="0">
                <a:ea typeface="굴림" charset="-127"/>
              </a:rPr>
              <a:t>Spread replicas not only across machines, but also across racks</a:t>
            </a:r>
          </a:p>
          <a:p>
            <a:pPr lvl="2"/>
            <a:r>
              <a:rPr lang="en-US" altLang="ko-KR" dirty="0" smtClean="0">
                <a:ea typeface="굴림" charset="-127"/>
              </a:rPr>
              <a:t>Guards against machine failures, and racks getting damaged or going offline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Reads for a chunk exploit aggregate bandwidth of multiple racks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Writes have to flow through multiple racks</a:t>
            </a:r>
          </a:p>
          <a:p>
            <a:pPr lvl="2"/>
            <a:r>
              <a:rPr lang="en-US" altLang="ko-KR" dirty="0" smtClean="0">
                <a:ea typeface="굴림" charset="-127"/>
              </a:rPr>
              <a:t>tradeoff made willingly</a:t>
            </a:r>
          </a:p>
          <a:p>
            <a:endParaRPr lang="en-US" altLang="ko-KR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Chunk creation</a:t>
            </a:r>
          </a:p>
          <a:p>
            <a:pPr lvl="1"/>
            <a:r>
              <a:rPr lang="en-US" altLang="ko-KR" dirty="0" smtClean="0">
                <a:ea typeface="굴림" charset="-127"/>
              </a:rPr>
              <a:t>created and placed by master.</a:t>
            </a:r>
          </a:p>
          <a:p>
            <a:pPr lvl="1"/>
            <a:r>
              <a:rPr lang="en-US" altLang="ko-KR" dirty="0" smtClean="0">
                <a:ea typeface="굴림" charset="-127"/>
              </a:rPr>
              <a:t>placed on chunkservers with below average disk utilization</a:t>
            </a:r>
          </a:p>
          <a:p>
            <a:pPr lvl="1"/>
            <a:r>
              <a:rPr lang="en-US" altLang="ko-KR" dirty="0" smtClean="0">
                <a:ea typeface="굴림" charset="-127"/>
              </a:rPr>
              <a:t>limit number of recent “creations” on a </a:t>
            </a:r>
            <a:r>
              <a:rPr lang="en-US" altLang="ko-KR" dirty="0" err="1" smtClean="0">
                <a:ea typeface="굴림" charset="-127"/>
              </a:rPr>
              <a:t>chunkserver</a:t>
            </a:r>
            <a:endParaRPr lang="en-US" altLang="ko-KR" dirty="0" smtClean="0">
              <a:ea typeface="굴림" charset="-127"/>
            </a:endParaRPr>
          </a:p>
          <a:p>
            <a:pPr lvl="2"/>
            <a:r>
              <a:rPr lang="en-US" altLang="ko-KR" dirty="0" smtClean="0">
                <a:ea typeface="굴림" charset="-127"/>
              </a:rPr>
              <a:t>with creations comes lots of writes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5. Master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Garbage collection </a:t>
            </a:r>
          </a:p>
          <a:p>
            <a:pPr lvl="1"/>
            <a:r>
              <a:rPr lang="en-US" altLang="ko-KR" dirty="0" smtClean="0">
                <a:ea typeface="굴림" charset="-127"/>
              </a:rPr>
              <a:t>When a client deletes a file, master logs it like other changes and changes filename to a hidden file.</a:t>
            </a:r>
          </a:p>
          <a:p>
            <a:pPr lvl="1"/>
            <a:r>
              <a:rPr lang="en-US" altLang="ko-KR" dirty="0" smtClean="0">
                <a:ea typeface="굴림" charset="-127"/>
              </a:rPr>
              <a:t>Master removes files hidden for longer than 3 days when scanning file system name space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metadata is also erased</a:t>
            </a:r>
          </a:p>
          <a:p>
            <a:pPr lvl="1"/>
            <a:r>
              <a:rPr lang="en-US" altLang="ko-KR" dirty="0" smtClean="0">
                <a:ea typeface="굴림" charset="-127"/>
              </a:rPr>
              <a:t>During </a:t>
            </a:r>
            <a:r>
              <a:rPr lang="en-US" altLang="ko-KR" dirty="0" err="1" smtClean="0">
                <a:ea typeface="굴림" charset="-127"/>
              </a:rPr>
              <a:t>HeartBeat</a:t>
            </a:r>
            <a:r>
              <a:rPr lang="en-US" altLang="ko-KR" dirty="0" smtClean="0">
                <a:ea typeface="굴림" charset="-127"/>
              </a:rPr>
              <a:t> messages, the chunkservers send the master a subset of  its chunks, and the master tells it which files have no metadata.</a:t>
            </a:r>
          </a:p>
          <a:p>
            <a:pPr lvl="1"/>
            <a:r>
              <a:rPr lang="en-US" altLang="ko-KR" dirty="0" smtClean="0">
                <a:ea typeface="굴림" charset="-127"/>
              </a:rPr>
              <a:t>Chunkserver removes these files on its own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6. Fault Tolerance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ea typeface="굴림" charset="-127"/>
              </a:rPr>
              <a:t>High Availability </a:t>
            </a:r>
          </a:p>
          <a:p>
            <a:pPr lvl="1"/>
            <a:r>
              <a:rPr lang="en-US" altLang="ko-KR" dirty="0" smtClean="0">
                <a:ea typeface="굴림" charset="-127"/>
              </a:rPr>
              <a:t>Fast recovery</a:t>
            </a:r>
          </a:p>
          <a:p>
            <a:pPr lvl="2"/>
            <a:r>
              <a:rPr lang="en-US" altLang="ko-KR" dirty="0" smtClean="0">
                <a:ea typeface="굴림" charset="-127"/>
              </a:rPr>
              <a:t>Master and chunkservers can restart in seconds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Chunk Replication</a:t>
            </a:r>
          </a:p>
          <a:p>
            <a:pPr lvl="1"/>
            <a:r>
              <a:rPr lang="en-US" altLang="ko-KR" dirty="0" smtClean="0">
                <a:ea typeface="굴림" charset="-127"/>
              </a:rPr>
              <a:t>Master Replication</a:t>
            </a:r>
          </a:p>
          <a:p>
            <a:pPr lvl="2"/>
            <a:r>
              <a:rPr lang="en-US" altLang="ko-KR" dirty="0" smtClean="0">
                <a:ea typeface="굴림" charset="-127"/>
              </a:rPr>
              <a:t>“shadow” masters provide read-only access when primary master is down</a:t>
            </a:r>
          </a:p>
          <a:p>
            <a:pPr lvl="2"/>
            <a:r>
              <a:rPr lang="en-US" altLang="ko-KR" dirty="0" smtClean="0">
                <a:ea typeface="굴림" charset="-127"/>
              </a:rPr>
              <a:t>mutations not done until recorded on all master replicas</a:t>
            </a:r>
          </a:p>
          <a:p>
            <a:endParaRPr lang="en-US" altLang="ko-KR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Data Integrity</a:t>
            </a:r>
          </a:p>
          <a:p>
            <a:pPr lvl="1"/>
            <a:r>
              <a:rPr lang="en-US" altLang="ko-KR" dirty="0" smtClean="0">
                <a:ea typeface="굴림" charset="-127"/>
              </a:rPr>
              <a:t>Chunkservers use checksums to detect corrupt data</a:t>
            </a:r>
          </a:p>
          <a:p>
            <a:pPr lvl="2"/>
            <a:r>
              <a:rPr lang="en-US" altLang="ko-KR" dirty="0" smtClean="0">
                <a:ea typeface="굴림" charset="-127"/>
              </a:rPr>
              <a:t>Since replicas are not bitwise identical, chunkservers maintain their own checksums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For reads, </a:t>
            </a:r>
            <a:r>
              <a:rPr lang="en-US" altLang="ko-KR" dirty="0" err="1" smtClean="0">
                <a:ea typeface="굴림" charset="-127"/>
              </a:rPr>
              <a:t>chunkserver</a:t>
            </a:r>
            <a:r>
              <a:rPr lang="en-US" altLang="ko-KR" dirty="0" smtClean="0">
                <a:ea typeface="굴림" charset="-127"/>
              </a:rPr>
              <a:t> verifies checksum before sending chunk</a:t>
            </a:r>
          </a:p>
          <a:p>
            <a:pPr lvl="1"/>
            <a:r>
              <a:rPr lang="en-US" altLang="ko-KR" dirty="0" smtClean="0">
                <a:ea typeface="굴림" charset="-127"/>
              </a:rPr>
              <a:t>Update checksums during writes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6. Fault Tolerance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ea typeface="굴림" charset="-127"/>
              </a:rPr>
              <a:t>Master Failure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Operations Log</a:t>
            </a:r>
          </a:p>
          <a:p>
            <a:pPr lvl="2"/>
            <a:r>
              <a:rPr lang="en-US" altLang="ko-KR" dirty="0" smtClean="0">
                <a:ea typeface="굴림" charset="-127"/>
              </a:rPr>
              <a:t>Persistent record of changes to master metadata</a:t>
            </a:r>
          </a:p>
          <a:p>
            <a:pPr lvl="2"/>
            <a:r>
              <a:rPr lang="en-US" altLang="ko-KR" dirty="0" smtClean="0">
                <a:ea typeface="굴림" charset="-127"/>
              </a:rPr>
              <a:t>Used to replay events on failure</a:t>
            </a:r>
          </a:p>
          <a:p>
            <a:pPr lvl="2"/>
            <a:r>
              <a:rPr lang="en-US" altLang="ko-KR" dirty="0" smtClean="0">
                <a:ea typeface="굴림" charset="-127"/>
              </a:rPr>
              <a:t>Replicated to multiple machines for recovery</a:t>
            </a:r>
          </a:p>
          <a:p>
            <a:pPr lvl="2"/>
            <a:r>
              <a:rPr lang="en-US" altLang="ko-KR" dirty="0" smtClean="0">
                <a:ea typeface="굴림" charset="-127"/>
              </a:rPr>
              <a:t>Flushed to disk before responding to client</a:t>
            </a:r>
          </a:p>
          <a:p>
            <a:pPr lvl="2"/>
            <a:r>
              <a:rPr lang="en-US" altLang="ko-KR" dirty="0" smtClean="0">
                <a:ea typeface="굴림" charset="-127"/>
              </a:rPr>
              <a:t>Checkpoint of master state at interval to keep ops log file small</a:t>
            </a:r>
            <a:br>
              <a:rPr lang="en-US" altLang="ko-KR" dirty="0" smtClean="0">
                <a:ea typeface="굴림" charset="-127"/>
              </a:rPr>
            </a:b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Master recovery requires</a:t>
            </a:r>
          </a:p>
          <a:p>
            <a:pPr lvl="2"/>
            <a:r>
              <a:rPr lang="en-US" altLang="ko-KR" dirty="0" smtClean="0">
                <a:ea typeface="굴림" charset="-127"/>
              </a:rPr>
              <a:t>Latest checkpoint file</a:t>
            </a:r>
          </a:p>
          <a:p>
            <a:pPr lvl="2"/>
            <a:r>
              <a:rPr lang="en-US" altLang="ko-KR" dirty="0" smtClean="0">
                <a:ea typeface="굴림" charset="-127"/>
              </a:rPr>
              <a:t>Subsequent operations log file</a:t>
            </a:r>
            <a:br>
              <a:rPr lang="en-US" altLang="ko-KR" dirty="0" smtClean="0">
                <a:ea typeface="굴림" charset="-127"/>
              </a:rPr>
            </a:b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Master recovery was initially a manual operation</a:t>
            </a:r>
          </a:p>
          <a:p>
            <a:pPr lvl="2"/>
            <a:r>
              <a:rPr lang="en-US" altLang="ko-KR" dirty="0" smtClean="0">
                <a:ea typeface="굴림" charset="-127"/>
              </a:rPr>
              <a:t>Then automated outside of GFS to within 2 minutes</a:t>
            </a:r>
          </a:p>
          <a:p>
            <a:pPr lvl="2"/>
            <a:r>
              <a:rPr lang="en-US" altLang="ko-KR" dirty="0" smtClean="0">
                <a:ea typeface="굴림" charset="-127"/>
              </a:rPr>
              <a:t>Now down to 10’s of seconds</a:t>
            </a: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  <a:p>
            <a:pPr lvl="1"/>
            <a:endParaRPr lang="en-US" altLang="ko-KR" dirty="0" smtClean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6. Fault Tolerance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Chunk Server Failure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Heartbeats sent from chunk server to master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Master detects chunk server failure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If chunk server goes down: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Chunk replica count is decremented on master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Master re-replicates missing chunks as needed</a:t>
            </a:r>
          </a:p>
          <a:p>
            <a:pPr lvl="3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3 chunk replicas is default (may vary)</a:t>
            </a:r>
          </a:p>
          <a:p>
            <a:pPr lvl="3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Priority for chunks with lower replica counts</a:t>
            </a:r>
          </a:p>
          <a:p>
            <a:pPr lvl="3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Priority for blocked clients</a:t>
            </a:r>
          </a:p>
          <a:p>
            <a:pPr lvl="3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Throttling per cluster and chunk server</a:t>
            </a:r>
            <a:endParaRPr lang="en-US" altLang="ko-KR" sz="2000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No difference in normal/abnormal termination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Chunk servers are routinely killed for maintenance</a:t>
            </a:r>
            <a:endParaRPr lang="en-US" altLang="ko-KR" sz="1400" dirty="0" smtClean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31" y="1772814"/>
            <a:ext cx="3946649" cy="48280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752600"/>
            <a:ext cx="4618856" cy="43735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Introduction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/>
              <a:t>GFS Design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/>
              <a:t>Measurements</a:t>
            </a:r>
            <a:endParaRPr lang="en-US" altLang="ko-KR" sz="2800" dirty="0"/>
          </a:p>
          <a:p>
            <a:pPr>
              <a:lnSpc>
                <a:spcPct val="120000"/>
              </a:lnSpc>
            </a:pPr>
            <a:r>
              <a:rPr lang="en-US" altLang="ko-KR" sz="2800" dirty="0"/>
              <a:t>Problem: Index the Web </a:t>
            </a:r>
          </a:p>
          <a:p>
            <a:pPr>
              <a:lnSpc>
                <a:spcPct val="120000"/>
              </a:lnSpc>
            </a:pPr>
            <a:r>
              <a:rPr lang="en-US" altLang="ko-KR" sz="2800" dirty="0" err="1"/>
              <a:t>BigTable</a:t>
            </a:r>
            <a:endParaRPr lang="en-US" altLang="ko-KR" sz="2800" dirty="0"/>
          </a:p>
          <a:p>
            <a:pPr>
              <a:lnSpc>
                <a:spcPct val="120000"/>
              </a:lnSpc>
            </a:pPr>
            <a:r>
              <a:rPr lang="en-US" altLang="ko-KR" sz="2800" dirty="0"/>
              <a:t>Percolator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/>
              <a:t>Conclusion</a:t>
            </a:r>
          </a:p>
          <a:p>
            <a:pPr>
              <a:lnSpc>
                <a:spcPct val="120000"/>
              </a:lnSpc>
            </a:pPr>
            <a:endParaRPr lang="en-US" altLang="ko-KR" sz="2800" dirty="0" smtClean="0"/>
          </a:p>
          <a:p>
            <a:pPr>
              <a:lnSpc>
                <a:spcPct val="120000"/>
              </a:lnSpc>
            </a:pPr>
            <a:endParaRPr lang="en-US" altLang="ko-KR" sz="2800" dirty="0" smtClean="0"/>
          </a:p>
          <a:p>
            <a:pPr>
              <a:lnSpc>
                <a:spcPct val="120000"/>
              </a:lnSpc>
            </a:pPr>
            <a:endParaRPr lang="en-US" altLang="ko-KR" sz="28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EAA0-5CC5-4D29-AD9F-6673111AF90F}" type="slidenum">
              <a:rPr lang="ko-KR" altLang="en-US" smtClean="0"/>
              <a:pPr/>
              <a:t>2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6. Fault Tolerance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ea typeface="굴림" charset="-127"/>
              </a:rPr>
              <a:t>Chunk Corruption</a:t>
            </a:r>
          </a:p>
          <a:p>
            <a:pPr lvl="1"/>
            <a:r>
              <a:rPr lang="en-US" altLang="ko-KR" dirty="0" smtClean="0">
                <a:ea typeface="굴림" charset="-127"/>
              </a:rPr>
              <a:t>32-bit checksums</a:t>
            </a:r>
          </a:p>
          <a:p>
            <a:pPr lvl="2"/>
            <a:r>
              <a:rPr lang="en-US" altLang="ko-KR" dirty="0" smtClean="0">
                <a:ea typeface="굴림" charset="-127"/>
              </a:rPr>
              <a:t>64MB chunks split into 64KB blocks</a:t>
            </a:r>
          </a:p>
          <a:p>
            <a:pPr lvl="2"/>
            <a:r>
              <a:rPr lang="en-US" altLang="ko-KR" dirty="0" smtClean="0">
                <a:ea typeface="굴림" charset="-127"/>
              </a:rPr>
              <a:t>Each 64KB block has a 32-bit checksum</a:t>
            </a:r>
          </a:p>
          <a:p>
            <a:pPr lvl="2"/>
            <a:r>
              <a:rPr lang="en-US" altLang="ko-KR" dirty="0" smtClean="0">
                <a:ea typeface="굴림" charset="-127"/>
              </a:rPr>
              <a:t>Chunk server maintains checksums</a:t>
            </a:r>
          </a:p>
          <a:p>
            <a:pPr lvl="2"/>
            <a:r>
              <a:rPr lang="en-US" altLang="ko-KR" dirty="0" smtClean="0">
                <a:ea typeface="굴림" charset="-127"/>
              </a:rPr>
              <a:t>Checksums are optimized for </a:t>
            </a:r>
            <a:r>
              <a:rPr lang="en-US" altLang="ko-KR" dirty="0" err="1" smtClean="0">
                <a:ea typeface="굴림" charset="-127"/>
              </a:rPr>
              <a:t>appendRecord</a:t>
            </a:r>
            <a:r>
              <a:rPr lang="en-US" altLang="ko-KR" dirty="0" smtClean="0">
                <a:ea typeface="굴림" charset="-127"/>
              </a:rPr>
              <a:t>()</a:t>
            </a:r>
          </a:p>
          <a:p>
            <a:pPr lvl="3"/>
            <a:r>
              <a:rPr lang="en-US" altLang="ko-KR" dirty="0" smtClean="0">
                <a:ea typeface="굴림" charset="-127"/>
              </a:rPr>
              <a:t>Verified for all reads and overwrites</a:t>
            </a:r>
          </a:p>
          <a:p>
            <a:pPr lvl="3"/>
            <a:r>
              <a:rPr lang="en-US" altLang="ko-KR" dirty="0" smtClean="0">
                <a:ea typeface="굴림" charset="-127"/>
              </a:rPr>
              <a:t>Not verified during </a:t>
            </a:r>
            <a:r>
              <a:rPr lang="en-US" altLang="ko-KR" dirty="0" err="1" smtClean="0">
                <a:ea typeface="굴림" charset="-127"/>
              </a:rPr>
              <a:t>recordAppend</a:t>
            </a:r>
            <a:r>
              <a:rPr lang="en-US" altLang="ko-KR" dirty="0" smtClean="0">
                <a:ea typeface="굴림" charset="-127"/>
              </a:rPr>
              <a:t>() – only on next read</a:t>
            </a:r>
          </a:p>
          <a:p>
            <a:pPr lvl="2"/>
            <a:r>
              <a:rPr lang="en-US" altLang="ko-KR" dirty="0" smtClean="0">
                <a:ea typeface="굴림" charset="-127"/>
              </a:rPr>
              <a:t>Chunk servers verify checksums when idle</a:t>
            </a:r>
            <a:br>
              <a:rPr lang="en-US" altLang="ko-KR" dirty="0" smtClean="0">
                <a:ea typeface="굴림" charset="-127"/>
              </a:rPr>
            </a:b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If a corrupt chunk is detected:</a:t>
            </a:r>
          </a:p>
          <a:p>
            <a:pPr lvl="2"/>
            <a:r>
              <a:rPr lang="en-US" altLang="ko-KR" dirty="0" smtClean="0">
                <a:ea typeface="굴림" charset="-127"/>
              </a:rPr>
              <a:t>Chunk server returns an error to the client</a:t>
            </a:r>
          </a:p>
          <a:p>
            <a:pPr lvl="2"/>
            <a:r>
              <a:rPr lang="en-US" altLang="ko-KR" dirty="0" smtClean="0">
                <a:ea typeface="굴림" charset="-127"/>
              </a:rPr>
              <a:t>Master notified, replica count decremented</a:t>
            </a:r>
          </a:p>
          <a:p>
            <a:pPr lvl="2"/>
            <a:r>
              <a:rPr lang="en-US" altLang="ko-KR" dirty="0" smtClean="0">
                <a:ea typeface="굴림" charset="-127"/>
              </a:rPr>
              <a:t>Master initiates new replica creation</a:t>
            </a:r>
          </a:p>
          <a:p>
            <a:pPr lvl="2"/>
            <a:r>
              <a:rPr lang="en-US" altLang="ko-KR" dirty="0" smtClean="0">
                <a:ea typeface="굴림" charset="-127"/>
              </a:rPr>
              <a:t>Master tells chunk server to delete corrupted chunk</a:t>
            </a:r>
          </a:p>
          <a:p>
            <a:pPr lvl="1"/>
            <a:endParaRPr lang="en-US" altLang="ko-KR" dirty="0" smtClean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GFS Design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3200" dirty="0" smtClean="0"/>
              <a:t>Drawbacks</a:t>
            </a: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Problem: Index the Web </a:t>
            </a:r>
          </a:p>
          <a:p>
            <a:pPr>
              <a:lnSpc>
                <a:spcPct val="120000"/>
              </a:lnSpc>
            </a:pP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BigTable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Percolator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EAA0-5CC5-4D29-AD9F-6673111AF90F}" type="slidenum">
              <a:rPr lang="ko-KR" altLang="en-US" smtClean="0"/>
              <a:pPr/>
              <a:t>21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284897" y="3068960"/>
            <a:ext cx="500066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Master </a:t>
            </a:r>
            <a:r>
              <a:rPr lang="en-US" sz="2200" dirty="0"/>
              <a:t>can become a single point of </a:t>
            </a:r>
            <a:r>
              <a:rPr lang="en-US" sz="2200" dirty="0" smtClean="0"/>
              <a:t>failure.</a:t>
            </a:r>
          </a:p>
          <a:p>
            <a:pPr marL="114300" indent="0">
              <a:buNone/>
            </a:pPr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there exist a Hotspot </a:t>
            </a:r>
            <a:r>
              <a:rPr lang="en-US" sz="2200" dirty="0" smtClean="0"/>
              <a:t>then </a:t>
            </a:r>
            <a:r>
              <a:rPr lang="en-US" sz="2200" dirty="0"/>
              <a:t>chunk server can get </a:t>
            </a:r>
            <a:r>
              <a:rPr lang="en-US" sz="2200" dirty="0" smtClean="0"/>
              <a:t>    overloaded. </a:t>
            </a:r>
          </a:p>
          <a:p>
            <a:pPr marL="114300" indent="0">
              <a:buNone/>
            </a:pPr>
            <a:endParaRPr lang="en-US" sz="2200" dirty="0" smtClean="0"/>
          </a:p>
          <a:p>
            <a:r>
              <a:rPr lang="en-US" sz="2200" dirty="0" smtClean="0"/>
              <a:t>Performance </a:t>
            </a:r>
            <a:r>
              <a:rPr lang="en-US" sz="2200" dirty="0"/>
              <a:t>of the Google File System on small reads and writes is not good </a:t>
            </a:r>
            <a:r>
              <a:rPr lang="en-US" sz="2200" dirty="0" smtClean="0"/>
              <a:t>enough.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6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51050"/>
            <a:ext cx="4680520" cy="39702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752600"/>
            <a:ext cx="6563072" cy="4373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GFS Design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Measurements</a:t>
            </a:r>
          </a:p>
          <a:p>
            <a:pPr>
              <a:lnSpc>
                <a:spcPct val="120000"/>
              </a:lnSpc>
            </a:pPr>
            <a:r>
              <a:rPr lang="en-US" altLang="ko-KR" sz="3200" dirty="0" smtClean="0"/>
              <a:t>   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Problem</a:t>
            </a:r>
            <a:r>
              <a:rPr lang="en-US" altLang="ko-KR" sz="3200" b="1" dirty="0">
                <a:solidFill>
                  <a:schemeClr val="tx1"/>
                </a:solidFill>
              </a:rPr>
              <a:t>: Index the Web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BigTable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Percolator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EAA0-5CC5-4D29-AD9F-6673111AF90F}" type="slidenum">
              <a:rPr lang="ko-KR" altLang="en-US" smtClean="0"/>
              <a:pPr/>
              <a:t>23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28036" y="2996952"/>
            <a:ext cx="500066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028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63438"/>
            <a:ext cx="3796877" cy="275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7" y="2782019"/>
            <a:ext cx="376396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03" y="2763438"/>
            <a:ext cx="1747837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65" y="3197225"/>
            <a:ext cx="159067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585"/>
            <a:ext cx="36195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6"/>
            <a:ext cx="4233989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68245" y="404664"/>
            <a:ext cx="8260672" cy="1039427"/>
          </a:xfrm>
        </p:spPr>
        <p:txBody>
          <a:bodyPr/>
          <a:lstStyle/>
          <a:p>
            <a:r>
              <a:rPr lang="en-US" altLang="ko-KR" dirty="0" err="1" smtClean="0"/>
              <a:t>PRoBLeM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InDEX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tHE</a:t>
            </a:r>
            <a:r>
              <a:rPr lang="en-US" altLang="ko-KR" dirty="0" smtClean="0"/>
              <a:t> WEB</a:t>
            </a:r>
            <a:endParaRPr lang="ko-KR" altLang="en-US" dirty="0"/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24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22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8698230" cy="822960"/>
          </a:xfrm>
        </p:spPr>
        <p:txBody>
          <a:bodyPr lIns="0" tIns="0" rIns="0" bIns="0"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Duplicate Elimination with </a:t>
            </a:r>
            <a:r>
              <a:rPr lang="en-US" dirty="0" err="1"/>
              <a:t>MapReduce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737360"/>
            <a:ext cx="7659529" cy="232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0005" y="4389120"/>
            <a:ext cx="8775383" cy="1096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200" dirty="0">
                <a:solidFill>
                  <a:schemeClr val="tx2"/>
                </a:solidFill>
                <a:latin typeface="+mn-lt"/>
              </a:rPr>
              <a:t>Indexing system is a chain of many </a:t>
            </a:r>
            <a:r>
              <a:rPr lang="en-US" sz="2200" dirty="0" err="1">
                <a:solidFill>
                  <a:schemeClr val="tx2"/>
                </a:solidFill>
                <a:latin typeface="+mn-lt"/>
              </a:rPr>
              <a:t>MapReduces</a:t>
            </a:r>
            <a:endParaRPr lang="en-US" sz="2200" dirty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5000"/>
              </a:lnSpc>
            </a:pPr>
            <a:endParaRPr lang="en-US" sz="29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12080"/>
            <a:ext cx="6743700" cy="105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25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90" y="620688"/>
            <a:ext cx="8699658" cy="610608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Index Refresh with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5013176"/>
            <a:ext cx="8412480" cy="1534478"/>
          </a:xfrm>
        </p:spPr>
        <p:txBody>
          <a:bodyPr lIns="0" tIns="0" rIns="0" bIns="0">
            <a:normAutofit/>
          </a:bodyPr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Should we index the new document?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en-US" sz="2200" dirty="0"/>
              <a:t>New doc could be a dup of any previously crawled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en-US" sz="2200" dirty="0"/>
              <a:t>Requires that we map over entire repository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1904801"/>
            <a:ext cx="3693319" cy="21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3777595"/>
            <a:ext cx="1181577" cy="109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26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15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51520" y="620688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Indexing System Goals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352928" cy="4800864"/>
          </a:xfr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dirty="0"/>
              <a:t>What do we want from an ideal indexing system?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200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Large repository of documents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en-US" sz="2200" dirty="0"/>
              <a:t>Upper bound on index size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en-US" sz="2200" dirty="0"/>
              <a:t>Higher-quality index: e.g. more links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Small delay between crawl and index: "freshness"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200" dirty="0"/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dirty="0" err="1"/>
              <a:t>MapReduce</a:t>
            </a:r>
            <a:r>
              <a:rPr lang="en-US" sz="2200" dirty="0"/>
              <a:t> indexing system: Days from crawl to index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27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41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7848872" cy="177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1844824"/>
            <a:ext cx="8136904" cy="38567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lnSpc>
                <a:spcPct val="95000"/>
              </a:lnSpc>
              <a:spcBef>
                <a:spcPct val="0"/>
              </a:spcBef>
              <a:buClrTx/>
            </a:pPr>
            <a:r>
              <a:rPr lang="en-US" sz="2200" dirty="0"/>
              <a:t>Maintain a random-access repository in </a:t>
            </a:r>
            <a:r>
              <a:rPr lang="en-US" sz="2200" dirty="0" err="1"/>
              <a:t>Bigtable</a:t>
            </a:r>
            <a:endParaRPr lang="en-US" sz="2200" dirty="0"/>
          </a:p>
          <a:p>
            <a:pPr indent="-342900">
              <a:lnSpc>
                <a:spcPct val="95000"/>
              </a:lnSpc>
              <a:spcBef>
                <a:spcPct val="0"/>
              </a:spcBef>
              <a:buClrTx/>
            </a:pPr>
            <a:r>
              <a:rPr lang="en-US" sz="2200" dirty="0"/>
              <a:t>Indices let us avoid a global scan</a:t>
            </a:r>
          </a:p>
          <a:p>
            <a:pPr indent="-342900">
              <a:lnSpc>
                <a:spcPct val="95000"/>
              </a:lnSpc>
              <a:spcBef>
                <a:spcPct val="0"/>
              </a:spcBef>
              <a:buClrTx/>
            </a:pPr>
            <a:r>
              <a:rPr lang="en-US" sz="2200" dirty="0"/>
              <a:t>Incrementally mutate state as URLs are crawled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186881" y="548680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err="1"/>
              <a:t>InCREMENTAL</a:t>
            </a:r>
            <a:r>
              <a:rPr lang="en-US" dirty="0"/>
              <a:t> INDEXING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28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83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17170" y="476672"/>
            <a:ext cx="8698230" cy="822960"/>
          </a:xfrm>
        </p:spPr>
        <p:txBody>
          <a:bodyPr lIns="0" tIns="0" rIns="0" bIns="0"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Incremental Indexing on </a:t>
            </a:r>
            <a:r>
              <a:rPr lang="en-US" dirty="0" err="1"/>
              <a:t>Bigtable</a:t>
            </a:r>
            <a:endParaRPr lang="en-US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051545" y="3383280"/>
            <a:ext cx="4600575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'trebuchet ms'" pitchFamily="34"/>
              </a:rPr>
              <a:t>Checksum    Canonical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48140"/>
            <a:ext cx="3886158" cy="144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92271" y="1772816"/>
            <a:ext cx="8788241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'trebuchet ms'" pitchFamily="34"/>
              </a:rPr>
              <a:t>URL                Checksum    PageRank    </a:t>
            </a:r>
            <a:r>
              <a:rPr lang="en-US" b="1" dirty="0" err="1">
                <a:solidFill>
                  <a:srgbClr val="000000"/>
                </a:solidFill>
                <a:latin typeface="'trebuchet ms'" pitchFamily="34"/>
              </a:rPr>
              <a:t>IsCanonical</a:t>
            </a:r>
            <a:r>
              <a:rPr lang="en-US" b="1" dirty="0">
                <a:solidFill>
                  <a:srgbClr val="000000"/>
                </a:solidFill>
                <a:latin typeface="'trebuchet ms'" pitchFamily="34"/>
              </a:rPr>
              <a:t>?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80035" y="1714151"/>
            <a:ext cx="7768068" cy="126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95536" y="2132856"/>
            <a:ext cx="6976586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rebuchet ms'" pitchFamily="34"/>
              </a:rPr>
              <a:t>nyt.com          0xabcdef01         6                yes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971600" y="3839052"/>
            <a:ext cx="3856196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rebuchet ms'" pitchFamily="34"/>
              </a:rPr>
              <a:t>0xabcdef01    nyt.com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23528" y="2502071"/>
            <a:ext cx="6975158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rebuchet ms'" pitchFamily="34"/>
              </a:rPr>
              <a:t>nytimes.com    0xabcdef01        9              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834077" y="4293096"/>
            <a:ext cx="1951673" cy="350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rebuchet ms'" pitchFamily="34"/>
              </a:rPr>
              <a:t>nytimes.com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060758" y="2129788"/>
            <a:ext cx="1088708" cy="350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rebuchet ms'" pitchFamily="34"/>
              </a:rPr>
              <a:t>no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280035" y="5226368"/>
            <a:ext cx="8635365" cy="3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200" dirty="0">
                <a:solidFill>
                  <a:schemeClr val="tx2"/>
                </a:solidFill>
                <a:latin typeface="+mn-lt"/>
              </a:rPr>
              <a:t>What happens if we process both URLs simultaneously?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084168" y="2468880"/>
            <a:ext cx="712947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trebuchet ms'" pitchFamily="34"/>
              </a:rPr>
              <a:t>yes</a:t>
            </a:r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29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16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/>
      <p:bldP spid="13323" grpId="0" animBg="1"/>
      <p:bldP spid="13324" grpId="0" animBg="1"/>
      <p:bldP spid="133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What is File System?</a:t>
            </a:r>
          </a:p>
          <a:p>
            <a:pPr lvl="1"/>
            <a:r>
              <a:rPr lang="en-US" altLang="ko-KR" dirty="0" smtClean="0"/>
              <a:t>A method of </a:t>
            </a:r>
            <a:r>
              <a:rPr lang="en-US" altLang="ko-KR" dirty="0" smtClean="0">
                <a:solidFill>
                  <a:srgbClr val="C00000"/>
                </a:solidFill>
              </a:rPr>
              <a:t>storing and organizing computer files </a:t>
            </a:r>
            <a:r>
              <a:rPr lang="en-US" altLang="ko-KR" dirty="0" smtClean="0"/>
              <a:t>and their data.</a:t>
            </a:r>
          </a:p>
          <a:p>
            <a:pPr lvl="1"/>
            <a:r>
              <a:rPr lang="en-US" altLang="ko-KR" dirty="0" smtClean="0"/>
              <a:t>Be used on data storage devices such as a hard disks or CD-ROMs to maintain the </a:t>
            </a:r>
            <a:r>
              <a:rPr lang="en-US" altLang="ko-KR" dirty="0" smtClean="0">
                <a:solidFill>
                  <a:srgbClr val="C00000"/>
                </a:solidFill>
              </a:rPr>
              <a:t>physical location of the files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What is Distributed File System?</a:t>
            </a:r>
          </a:p>
          <a:p>
            <a:pPr lvl="1"/>
            <a:r>
              <a:rPr lang="en-US" altLang="ko-KR" dirty="0" smtClean="0"/>
              <a:t>Makes it possible for </a:t>
            </a:r>
            <a:r>
              <a:rPr lang="en-US" altLang="ko-KR" dirty="0" smtClean="0">
                <a:solidFill>
                  <a:srgbClr val="C00000"/>
                </a:solidFill>
              </a:rPr>
              <a:t>multiple users </a:t>
            </a:r>
            <a:r>
              <a:rPr lang="en-US" altLang="ko-KR" dirty="0" smtClean="0"/>
              <a:t>on </a:t>
            </a:r>
            <a:r>
              <a:rPr lang="en-US" altLang="ko-KR" dirty="0" smtClean="0">
                <a:solidFill>
                  <a:srgbClr val="C00000"/>
                </a:solidFill>
              </a:rPr>
              <a:t>multiple machines </a:t>
            </a:r>
            <a:r>
              <a:rPr lang="en-US" altLang="ko-KR" dirty="0" smtClean="0"/>
              <a:t>to share files and storage resources via a computer network.</a:t>
            </a:r>
          </a:p>
          <a:p>
            <a:pPr lvl="1"/>
            <a:r>
              <a:rPr lang="en-US" altLang="ko-KR" dirty="0" smtClean="0"/>
              <a:t>Transparency in Distributed Systems</a:t>
            </a:r>
          </a:p>
          <a:p>
            <a:pPr lvl="2"/>
            <a:r>
              <a:rPr lang="en-US" altLang="ko-KR" dirty="0" smtClean="0"/>
              <a:t>Make distributed system as easy to use and manage as a centralized system</a:t>
            </a:r>
          </a:p>
          <a:p>
            <a:pPr lvl="2"/>
            <a:r>
              <a:rPr lang="en-US" altLang="ko-KR" dirty="0" smtClean="0"/>
              <a:t>Give a Single-System Image</a:t>
            </a:r>
          </a:p>
          <a:p>
            <a:pPr lvl="1"/>
            <a:r>
              <a:rPr lang="en-US" altLang="ko-KR" dirty="0" smtClean="0"/>
              <a:t>A kind of </a:t>
            </a:r>
            <a:r>
              <a:rPr lang="en-US" altLang="ko-KR" dirty="0" smtClean="0">
                <a:solidFill>
                  <a:srgbClr val="C00000"/>
                </a:solidFill>
              </a:rPr>
              <a:t>network software </a:t>
            </a:r>
            <a:r>
              <a:rPr lang="en-US" altLang="ko-KR" dirty="0" smtClean="0"/>
              <a:t>operating as client-server system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8699658" cy="817245"/>
          </a:xfrm>
        </p:spPr>
        <p:txBody>
          <a:bodyPr lIns="0" tIns="0" rIns="0" bIns="0"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Percolator: Incremental Infrastructure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895" y="1700808"/>
            <a:ext cx="6291335" cy="504056"/>
          </a:xfrm>
        </p:spPr>
        <p:txBody>
          <a:bodyPr lIns="0" tIns="0" rIns="0" bIns="0">
            <a:norm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/>
              <a:t>Adds distributed transactions to </a:t>
            </a:r>
            <a:r>
              <a:rPr lang="en-US" sz="2200" b="1" dirty="0" err="1"/>
              <a:t>Bigtable</a:t>
            </a:r>
            <a:endParaRPr lang="en-US" sz="2200" b="1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7543" y="2071688"/>
            <a:ext cx="7560841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'courier new'" pitchFamily="34"/>
              </a:rPr>
              <a:t> </a:t>
            </a:r>
            <a:r>
              <a:rPr lang="en-US" sz="2200" dirty="0">
                <a:solidFill>
                  <a:schemeClr val="tx2"/>
                </a:solidFill>
                <a:latin typeface="+mn-lt"/>
              </a:rPr>
              <a:t>(0) Transaction t;</a:t>
            </a:r>
          </a:p>
          <a:p>
            <a:pPr>
              <a:lnSpc>
                <a:spcPct val="95000"/>
              </a:lnSpc>
            </a:pPr>
            <a:r>
              <a:rPr lang="en-US" sz="2200" dirty="0">
                <a:solidFill>
                  <a:schemeClr val="tx2"/>
                </a:solidFill>
                <a:latin typeface="+mn-lt"/>
              </a:rPr>
              <a:t> (1) string contents = </a:t>
            </a:r>
            <a:r>
              <a:rPr lang="en-US" sz="2200" dirty="0" err="1">
                <a:solidFill>
                  <a:schemeClr val="tx2"/>
                </a:solidFill>
                <a:latin typeface="+mn-lt"/>
              </a:rPr>
              <a:t>t.Get</a:t>
            </a:r>
            <a:r>
              <a:rPr lang="en-US" sz="2200" dirty="0">
                <a:solidFill>
                  <a:schemeClr val="tx2"/>
                </a:solidFill>
                <a:latin typeface="+mn-lt"/>
              </a:rPr>
              <a:t>(row, "raw", "doc");</a:t>
            </a:r>
          </a:p>
          <a:p>
            <a:pPr>
              <a:lnSpc>
                <a:spcPct val="95000"/>
              </a:lnSpc>
            </a:pPr>
            <a:r>
              <a:rPr lang="en-US" sz="2200" dirty="0">
                <a:solidFill>
                  <a:schemeClr val="tx2"/>
                </a:solidFill>
                <a:latin typeface="+mn-lt"/>
              </a:rPr>
              <a:t> (2) Hash h = Hash32(contents);</a:t>
            </a:r>
          </a:p>
          <a:p>
            <a:pPr>
              <a:lnSpc>
                <a:spcPct val="95000"/>
              </a:lnSpc>
            </a:pPr>
            <a:r>
              <a:rPr lang="en-US" sz="2200" dirty="0">
                <a:solidFill>
                  <a:schemeClr val="tx2"/>
                </a:solidFill>
                <a:latin typeface="+mn-lt"/>
              </a:rPr>
              <a:t>    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...</a:t>
            </a:r>
          </a:p>
          <a:p>
            <a:pPr>
              <a:lnSpc>
                <a:spcPct val="95000"/>
              </a:lnSpc>
            </a:pPr>
            <a:r>
              <a:rPr lang="en-US" sz="2200" dirty="0">
                <a:solidFill>
                  <a:srgbClr val="FF0000"/>
                </a:solidFill>
                <a:latin typeface="+mn-lt"/>
              </a:rPr>
              <a:t>     // Potential conflict with concurrent execution</a:t>
            </a:r>
          </a:p>
          <a:p>
            <a:pPr>
              <a:lnSpc>
                <a:spcPct val="95000"/>
              </a:lnSpc>
            </a:pPr>
            <a:r>
              <a:rPr lang="en-US" sz="2200" dirty="0">
                <a:solidFill>
                  <a:srgbClr val="FF0000"/>
                </a:solidFill>
                <a:latin typeface="+mn-lt"/>
              </a:rPr>
              <a:t> (3) 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t.Set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(h, "canonical", "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dup_table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", row);</a:t>
            </a:r>
          </a:p>
          <a:p>
            <a:pPr>
              <a:lnSpc>
                <a:spcPct val="95000"/>
              </a:lnSpc>
            </a:pPr>
            <a:r>
              <a:rPr lang="en-US" sz="2200" dirty="0">
                <a:solidFill>
                  <a:srgbClr val="FF0000"/>
                </a:solidFill>
                <a:latin typeface="+mn-lt"/>
              </a:rPr>
              <a:t>     ...</a:t>
            </a:r>
          </a:p>
          <a:p>
            <a:pPr>
              <a:lnSpc>
                <a:spcPct val="95000"/>
              </a:lnSpc>
            </a:pPr>
            <a:r>
              <a:rPr lang="en-US" sz="2200" dirty="0">
                <a:solidFill>
                  <a:schemeClr val="tx2"/>
                </a:solidFill>
                <a:latin typeface="+mn-lt"/>
              </a:rPr>
              <a:t> (4) </a:t>
            </a:r>
            <a:r>
              <a:rPr lang="en-US" sz="2200" dirty="0" err="1">
                <a:solidFill>
                  <a:schemeClr val="tx2"/>
                </a:solidFill>
                <a:latin typeface="+mn-lt"/>
              </a:rPr>
              <a:t>t.Commit</a:t>
            </a:r>
            <a:r>
              <a:rPr lang="en-US" sz="2200" dirty="0">
                <a:solidFill>
                  <a:schemeClr val="tx2"/>
                </a:solidFill>
                <a:latin typeface="+mn-lt"/>
              </a:rPr>
              <a:t>();  // TODO: add retry logic</a:t>
            </a:r>
          </a:p>
          <a:p>
            <a:pPr>
              <a:lnSpc>
                <a:spcPct val="95000"/>
              </a:lnSpc>
            </a:pPr>
            <a:endParaRPr lang="en-US" sz="2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87292" y="5126228"/>
            <a:ext cx="6388964" cy="3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200" dirty="0">
                <a:solidFill>
                  <a:schemeClr val="tx2"/>
                </a:solidFill>
                <a:latin typeface="+mn-lt"/>
              </a:rPr>
              <a:t>Simple API: Get(), Set(), Commit(), Iterate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30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58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GFS Design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Measurements</a:t>
            </a: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Problem: Index the Web </a:t>
            </a:r>
          </a:p>
          <a:p>
            <a:pPr>
              <a:lnSpc>
                <a:spcPct val="120000"/>
              </a:lnSpc>
            </a:pPr>
            <a:r>
              <a:rPr lang="en-US" altLang="ko-KR" sz="3200" dirty="0" smtClean="0"/>
              <a:t>    </a:t>
            </a:r>
            <a:r>
              <a:rPr lang="en-US" altLang="ko-KR" sz="3200" dirty="0" err="1" smtClean="0"/>
              <a:t>BigTable</a:t>
            </a:r>
            <a:endParaRPr lang="en-US" altLang="ko-KR" sz="3200" dirty="0"/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Percolator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EAA0-5CC5-4D29-AD9F-6673111AF90F}" type="slidenum">
              <a:rPr lang="ko-KR" altLang="en-US" smtClean="0"/>
              <a:pPr/>
              <a:t>31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23528" y="4349604"/>
            <a:ext cx="500066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0289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79700"/>
            <a:ext cx="6094636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301208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Data is partitioned into row ranges called tablets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Tablets spread across many machines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552" y="1988840"/>
            <a:ext cx="7200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tx2"/>
                </a:solidFill>
              </a:rPr>
              <a:t>Bigtable</a:t>
            </a:r>
            <a:r>
              <a:rPr lang="en-US" sz="2200" dirty="0">
                <a:solidFill>
                  <a:schemeClr val="tx2"/>
                </a:solidFill>
              </a:rPr>
              <a:t> is a sorted (row, column, timestamp) store: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86881" y="548680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BIGTABLE BACKGROUND</a:t>
            </a:r>
            <a:endParaRPr lang="en-US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97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>
          <a:xfrm>
            <a:off x="186881" y="548680"/>
            <a:ext cx="8698230" cy="822960"/>
          </a:xfr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IMPLEMENTING DISTRIBUTED TRANSACTIONS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24096"/>
            <a:ext cx="6227763" cy="140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77" y="3614220"/>
            <a:ext cx="49974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844824"/>
            <a:ext cx="83529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Provides snapshot isolation semantics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Multi-version protocol (mapped to </a:t>
            </a:r>
            <a:r>
              <a:rPr lang="en-US" sz="2200" dirty="0" err="1">
                <a:solidFill>
                  <a:schemeClr val="tx2"/>
                </a:solidFill>
              </a:rPr>
              <a:t>Bigtable</a:t>
            </a:r>
            <a:r>
              <a:rPr lang="en-US" sz="2200" dirty="0">
                <a:solidFill>
                  <a:schemeClr val="tx2"/>
                </a:solidFill>
              </a:rPr>
              <a:t> timestamps)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Two phase commit, coordinated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Locks stored in special </a:t>
            </a:r>
            <a:r>
              <a:rPr lang="en-US" sz="2200" dirty="0" err="1">
                <a:solidFill>
                  <a:schemeClr val="tx2"/>
                </a:solidFill>
              </a:rPr>
              <a:t>Bigtable</a:t>
            </a:r>
            <a:r>
              <a:rPr lang="en-US" sz="2200" dirty="0">
                <a:solidFill>
                  <a:schemeClr val="tx2"/>
                </a:solidFill>
              </a:rPr>
              <a:t> columns: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33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244" y="1772814"/>
            <a:ext cx="53282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Transaction t;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a_bal</a:t>
            </a:r>
            <a:r>
              <a:rPr lang="en-US" sz="2000" dirty="0">
                <a:solidFill>
                  <a:schemeClr val="tx2"/>
                </a:solidFill>
              </a:rPr>
              <a:t> = </a:t>
            </a:r>
            <a:r>
              <a:rPr lang="en-US" sz="2000" dirty="0" err="1">
                <a:solidFill>
                  <a:schemeClr val="tx2"/>
                </a:solidFill>
              </a:rPr>
              <a:t>t.Get</a:t>
            </a:r>
            <a:r>
              <a:rPr lang="en-US" sz="2000" dirty="0">
                <a:solidFill>
                  <a:schemeClr val="tx2"/>
                </a:solidFill>
              </a:rPr>
              <a:t>("Alice", "balance");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b_bal</a:t>
            </a:r>
            <a:r>
              <a:rPr lang="en-US" sz="2000" dirty="0">
                <a:solidFill>
                  <a:schemeClr val="tx2"/>
                </a:solidFill>
              </a:rPr>
              <a:t> = </a:t>
            </a:r>
            <a:r>
              <a:rPr lang="en-US" sz="2000" dirty="0" err="1">
                <a:solidFill>
                  <a:schemeClr val="tx2"/>
                </a:solidFill>
              </a:rPr>
              <a:t>t.Get</a:t>
            </a:r>
            <a:r>
              <a:rPr lang="en-US" sz="2000" dirty="0">
                <a:solidFill>
                  <a:schemeClr val="tx2"/>
                </a:solidFill>
              </a:rPr>
              <a:t>("Bob", "balance");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t.Set</a:t>
            </a:r>
            <a:r>
              <a:rPr lang="en-US" sz="2000" dirty="0">
                <a:solidFill>
                  <a:schemeClr val="tx2"/>
                </a:solidFill>
              </a:rPr>
              <a:t>("Alice", "balance", </a:t>
            </a:r>
            <a:r>
              <a:rPr lang="en-US" sz="2000" dirty="0" err="1">
                <a:solidFill>
                  <a:schemeClr val="tx2"/>
                </a:solidFill>
              </a:rPr>
              <a:t>a_bal</a:t>
            </a:r>
            <a:r>
              <a:rPr lang="en-US" sz="2000" dirty="0">
                <a:solidFill>
                  <a:schemeClr val="tx2"/>
                </a:solidFill>
              </a:rPr>
              <a:t> + 5);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t.Set</a:t>
            </a:r>
            <a:r>
              <a:rPr lang="en-US" sz="2000" dirty="0">
                <a:solidFill>
                  <a:schemeClr val="tx2"/>
                </a:solidFill>
              </a:rPr>
              <a:t>("Bob", "balance", </a:t>
            </a:r>
            <a:r>
              <a:rPr lang="en-US" sz="2000" dirty="0" err="1">
                <a:solidFill>
                  <a:schemeClr val="tx2"/>
                </a:solidFill>
              </a:rPr>
              <a:t>b_bal</a:t>
            </a:r>
            <a:r>
              <a:rPr lang="en-US" sz="2000" dirty="0">
                <a:solidFill>
                  <a:schemeClr val="tx2"/>
                </a:solidFill>
              </a:rPr>
              <a:t> - 5);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t.Commit</a:t>
            </a:r>
            <a:r>
              <a:rPr lang="en-US" sz="2000" dirty="0">
                <a:solidFill>
                  <a:srgbClr val="FF0000"/>
                </a:solidFill>
              </a:rPr>
              <a:t>(); 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</a:p>
          <a:p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>
          <a:xfrm>
            <a:off x="186881" y="548680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TRANSACTION COMMIT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34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2982"/>
              </p:ext>
            </p:extLst>
          </p:nvPr>
        </p:nvGraphicFramePr>
        <p:xfrm>
          <a:off x="2195736" y="3501008"/>
          <a:ext cx="6553200" cy="3114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82980"/>
                <a:gridCol w="1965960"/>
                <a:gridCol w="1965960"/>
                <a:gridCol w="1638300"/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Balance: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Balance: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Balance: lock</a:t>
                      </a:r>
                      <a:endParaRPr lang="en-US" dirty="0"/>
                    </a:p>
                  </a:txBody>
                  <a:tcPr/>
                </a:tc>
              </a:tr>
              <a:tr h="872565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3: $10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4: data @3</a:t>
                      </a:r>
                    </a:p>
                    <a:p>
                      <a:r>
                        <a:rPr lang="en-US" dirty="0" smtClean="0"/>
                        <a:t>3: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72565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3: $10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4: data @3</a:t>
                      </a:r>
                    </a:p>
                    <a:p>
                      <a:r>
                        <a:rPr lang="en-US" dirty="0" smtClean="0"/>
                        <a:t>3: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61928" y="4222829"/>
            <a:ext cx="9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5: $15 </a:t>
            </a:r>
          </a:p>
          <a:p>
            <a:r>
              <a:rPr lang="en-US" dirty="0" smtClean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2192" y="4244895"/>
            <a:ext cx="83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6:</a:t>
            </a:r>
          </a:p>
          <a:p>
            <a:r>
              <a:rPr lang="en-US" dirty="0" smtClean="0"/>
              <a:t>5:lock</a:t>
            </a:r>
          </a:p>
          <a:p>
            <a:r>
              <a:rPr lang="en-US" dirty="0" smtClean="0"/>
              <a:t>4:</a:t>
            </a:r>
          </a:p>
          <a:p>
            <a:r>
              <a:rPr lang="en-US" dirty="0" smtClean="0"/>
              <a:t>3: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6296" y="5397023"/>
            <a:ext cx="83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6:</a:t>
            </a:r>
          </a:p>
          <a:p>
            <a:r>
              <a:rPr lang="en-US" dirty="0" smtClean="0"/>
              <a:t>5:lock</a:t>
            </a:r>
          </a:p>
          <a:p>
            <a:r>
              <a:rPr lang="en-US" dirty="0" smtClean="0"/>
              <a:t>4:</a:t>
            </a:r>
          </a:p>
          <a:p>
            <a:r>
              <a:rPr lang="en-US" dirty="0" smtClean="0"/>
              <a:t>3: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3848" y="544696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5: $5 </a:t>
            </a:r>
          </a:p>
          <a:p>
            <a:r>
              <a:rPr lang="en-US" dirty="0" smtClean="0"/>
              <a:t>4: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8064" y="429483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6: data@5</a:t>
            </a:r>
          </a:p>
          <a:p>
            <a:r>
              <a:rPr lang="en-US" dirty="0" smtClean="0"/>
              <a:t>5: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24328" y="4488160"/>
            <a:ext cx="570411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4616" y="544696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6: data@5</a:t>
            </a:r>
          </a:p>
          <a:p>
            <a:r>
              <a:rPr lang="en-US" dirty="0" smtClean="0"/>
              <a:t>5: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24328" y="5661248"/>
            <a:ext cx="570411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0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 animBg="1"/>
      <p:bldP spid="16" grpId="0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589816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Notifications: tracking work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8352988" cy="2121386"/>
          </a:xfr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dirty="0"/>
              <a:t>Users register "observers" on a column: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Executed when any row in that column is written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Each observer runs in a new transaction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Run at most once per write: "message collapsing"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2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dirty="0"/>
              <a:t>Applications are structured as a series of Observers: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89120"/>
            <a:ext cx="6992303" cy="16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35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5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altLang="ko-KR" dirty="0" smtClean="0"/>
              <a:t>IMPLEMENTING NOTIFICATIONS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4"/>
            <a:ext cx="4688905" cy="215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1863697"/>
            <a:ext cx="748883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Dirty column: set if observers must be run in that row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Randomized distributed scan: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Finds pending work, runs observers in thread pool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Scan is efficient: only scans over bits themselves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No shards or work units: nothing to straggle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36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GFS Design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Measurements</a:t>
            </a: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Problem: Index the Web </a:t>
            </a:r>
          </a:p>
          <a:p>
            <a:pPr>
              <a:lnSpc>
                <a:spcPct val="120000"/>
              </a:lnSpc>
            </a:pP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BigTable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3200" dirty="0" smtClean="0"/>
              <a:t>    Percolator</a:t>
            </a:r>
            <a:endParaRPr lang="en-US" altLang="ko-KR" sz="3200" dirty="0"/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395536" y="4891236"/>
            <a:ext cx="500066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37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263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12897" y="476672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Running Percolator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988840"/>
            <a:ext cx="2808312" cy="2296001"/>
          </a:xfr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dirty="0"/>
              <a:t>Each machine runs: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Worker binary linked with observer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 err="1"/>
              <a:t>Bigtable</a:t>
            </a:r>
            <a:r>
              <a:rPr lang="en-US" sz="2200" dirty="0"/>
              <a:t> tablet server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GFS </a:t>
            </a:r>
            <a:r>
              <a:rPr lang="en-US" sz="2200" dirty="0" err="1"/>
              <a:t>chunkserver</a:t>
            </a:r>
            <a:endParaRPr lang="en-US" sz="2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38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628800"/>
            <a:ext cx="583264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7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620688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Optimizing an Incremental System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3052"/>
            <a:ext cx="8235315" cy="525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560320"/>
            <a:ext cx="241459" cy="17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22885" y="5120640"/>
            <a:ext cx="641509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39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55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What is the Google File System?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A scalable distributed file system</a:t>
            </a:r>
            <a:r>
              <a:rPr lang="en-US" altLang="ko-KR" dirty="0" smtClean="0"/>
              <a:t> for large distributed data-intensive applications.</a:t>
            </a:r>
          </a:p>
          <a:p>
            <a:pPr lvl="1"/>
            <a:r>
              <a:rPr lang="en-US" altLang="ko-KR" dirty="0" smtClean="0"/>
              <a:t>Shares many same goals as previous distributed file systems</a:t>
            </a:r>
          </a:p>
          <a:p>
            <a:pPr lvl="2"/>
            <a:r>
              <a:rPr lang="en-US" altLang="ko-KR" dirty="0" smtClean="0"/>
              <a:t>performance, scalability, reliability, availability</a:t>
            </a:r>
          </a:p>
          <a:p>
            <a:pPr lvl="1"/>
            <a:endParaRPr lang="en-US" altLang="ko-KR" dirty="0" smtClean="0"/>
          </a:p>
          <a:p>
            <a:endParaRPr lang="en-US" altLang="ko-KR" dirty="0" smtClean="0">
              <a:ea typeface="굴림" charset="-127"/>
            </a:endParaRPr>
          </a:p>
          <a:p>
            <a:pPr marL="114300" indent="0">
              <a:buNone/>
            </a:pPr>
            <a:endParaRPr lang="en-US" altLang="ko-KR" dirty="0" smtClean="0">
              <a:ea typeface="굴림" charset="-127"/>
            </a:endParaRPr>
          </a:p>
          <a:p>
            <a:endParaRPr lang="en-US" altLang="ko-KR" dirty="0" smtClean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27112" y="548680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Very Different Access Patterns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2994" y="1988840"/>
            <a:ext cx="4176464" cy="2130247"/>
          </a:xfrm>
        </p:spPr>
        <p:txBody>
          <a:bodyPr lIns="0" tIns="0" rIns="0" bIns="0">
            <a:normAutofit/>
          </a:bodyPr>
          <a:lstStyle/>
          <a:p>
            <a:pPr marL="0" lvl="1" indent="0" latin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sz="2200" dirty="0"/>
              <a:t>Percolator:</a:t>
            </a:r>
          </a:p>
          <a:p>
            <a:pPr marL="0" lvl="1" indent="-308610" latin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small, random disk I/O</a:t>
            </a:r>
          </a:p>
          <a:p>
            <a:pPr marL="0" lvl="1" indent="-308610" latin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many RPCs per </a:t>
            </a:r>
            <a:r>
              <a:rPr lang="en-US" sz="2200" dirty="0" smtClean="0"/>
              <a:t>phase, per </a:t>
            </a:r>
          </a:p>
          <a:p>
            <a:pPr marL="0" lvl="1" indent="0" latin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sz="2200" dirty="0"/>
              <a:t> </a:t>
            </a:r>
            <a:r>
              <a:rPr lang="en-US" sz="2200" dirty="0" smtClean="0"/>
              <a:t>   document</a:t>
            </a:r>
            <a:endParaRPr lang="en-US" sz="22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90599" y="1988840"/>
            <a:ext cx="4073366" cy="2167395"/>
          </a:xfrm>
        </p:spPr>
        <p:txBody>
          <a:bodyPr lIns="0" tIns="0" rIns="0" bIns="0"/>
          <a:lstStyle/>
          <a:p>
            <a:pPr marL="0" indent="0" latinLnBrk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dirty="0" err="1"/>
              <a:t>MapReduce</a:t>
            </a:r>
            <a:r>
              <a:rPr lang="en-US" sz="2200" dirty="0"/>
              <a:t>:</a:t>
            </a:r>
          </a:p>
          <a:p>
            <a:pPr marL="0" lvl="1" indent="-308610" latin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streaming I/O</a:t>
            </a:r>
          </a:p>
          <a:p>
            <a:pPr marL="0" lvl="1" indent="-308610" latin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Many documents per RPC</a:t>
            </a:r>
            <a:r>
              <a:rPr lang="en-US" sz="2200" dirty="0" smtClean="0"/>
              <a:t>,</a:t>
            </a:r>
          </a:p>
          <a:p>
            <a:pPr marL="0" lvl="1" indent="0" latin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dirty="0"/>
              <a:t>per phase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82918" y="4572000"/>
            <a:ext cx="8323898" cy="131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solidFill>
                  <a:schemeClr val="tx2"/>
                </a:solidFill>
                <a:latin typeface="+mn-lt"/>
              </a:rPr>
              <a:t>Infrastructure is much better suited to the MR model. </a:t>
            </a:r>
          </a:p>
          <a:p>
            <a:pPr>
              <a:lnSpc>
                <a:spcPct val="95000"/>
              </a:lnSpc>
            </a:pPr>
            <a:r>
              <a:rPr lang="en-US" sz="2200" dirty="0">
                <a:solidFill>
                  <a:schemeClr val="tx2"/>
                </a:solidFill>
                <a:latin typeface="+mn-lt"/>
              </a:rPr>
              <a:t>Even though it does "extra" work, it does so very efficiently.</a:t>
            </a:r>
          </a:p>
          <a:p>
            <a:pPr>
              <a:lnSpc>
                <a:spcPct val="95000"/>
              </a:lnSpc>
            </a:pPr>
            <a:endParaRPr lang="en-US" sz="2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40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95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776109"/>
            <a:ext cx="8229600" cy="465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31445" y="476672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MR v. Percolator: Performance</a:t>
            </a:r>
          </a:p>
        </p:txBody>
      </p:sp>
      <p:sp>
        <p:nvSpPr>
          <p:cNvPr id="30725" name="Freeform 5"/>
          <p:cNvSpPr>
            <a:spLocks/>
          </p:cNvSpPr>
          <p:nvPr/>
        </p:nvSpPr>
        <p:spPr bwMode="auto">
          <a:xfrm>
            <a:off x="828675" y="5757862"/>
            <a:ext cx="744379" cy="611505"/>
          </a:xfrm>
          <a:custGeom>
            <a:avLst/>
            <a:gdLst>
              <a:gd name="T0" fmla="*/ 0 w 21600"/>
              <a:gd name="T1" fmla="*/ 13297 h 21610"/>
              <a:gd name="T2" fmla="*/ 8352 w 21600"/>
              <a:gd name="T3" fmla="*/ 4944 h 21610"/>
              <a:gd name="T4" fmla="*/ 4196 w 21600"/>
              <a:gd name="T5" fmla="*/ 789 h 21610"/>
              <a:gd name="T6" fmla="*/ 4992 w 21600"/>
              <a:gd name="T7" fmla="*/ 10 h 21610"/>
              <a:gd name="T8" fmla="*/ 21460 w 21600"/>
              <a:gd name="T9" fmla="*/ 151 h 21610"/>
              <a:gd name="T10" fmla="*/ 21600 w 21600"/>
              <a:gd name="T11" fmla="*/ 16611 h 21610"/>
              <a:gd name="T12" fmla="*/ 20821 w 21600"/>
              <a:gd name="T13" fmla="*/ 17412 h 21610"/>
              <a:gd name="T14" fmla="*/ 16665 w 21600"/>
              <a:gd name="T15" fmla="*/ 13257 h 21610"/>
              <a:gd name="T16" fmla="*/ 8312 w 21600"/>
              <a:gd name="T17" fmla="*/ 21610 h 21610"/>
              <a:gd name="T18" fmla="*/ 0 w 21600"/>
              <a:gd name="T19" fmla="*/ 13297 h 2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10">
                <a:moveTo>
                  <a:pt x="0" y="13297"/>
                </a:moveTo>
                <a:lnTo>
                  <a:pt x="8352" y="4944"/>
                </a:lnTo>
                <a:cubicBezTo>
                  <a:pt x="8352" y="4944"/>
                  <a:pt x="4221" y="838"/>
                  <a:pt x="4196" y="789"/>
                </a:cubicBezTo>
                <a:cubicBezTo>
                  <a:pt x="3405" y="0"/>
                  <a:pt x="4992" y="10"/>
                  <a:pt x="4992" y="10"/>
                </a:cubicBezTo>
                <a:lnTo>
                  <a:pt x="21460" y="151"/>
                </a:lnTo>
                <a:cubicBezTo>
                  <a:pt x="21460" y="151"/>
                  <a:pt x="21582" y="16594"/>
                  <a:pt x="21600" y="16611"/>
                </a:cubicBezTo>
                <a:cubicBezTo>
                  <a:pt x="21501" y="18354"/>
                  <a:pt x="20821" y="17412"/>
                  <a:pt x="20821" y="17412"/>
                </a:cubicBezTo>
                <a:lnTo>
                  <a:pt x="16665" y="13257"/>
                </a:lnTo>
                <a:lnTo>
                  <a:pt x="8312" y="21610"/>
                </a:lnTo>
                <a:lnTo>
                  <a:pt x="0" y="13297"/>
                </a:lnTo>
                <a:close/>
              </a:path>
            </a:pathLst>
          </a:custGeom>
          <a:solidFill>
            <a:srgbClr val="E066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30726" name="Freeform 6"/>
          <p:cNvSpPr>
            <a:spLocks/>
          </p:cNvSpPr>
          <p:nvPr/>
        </p:nvSpPr>
        <p:spPr bwMode="auto">
          <a:xfrm>
            <a:off x="611560" y="2374582"/>
            <a:ext cx="744379" cy="611505"/>
          </a:xfrm>
          <a:custGeom>
            <a:avLst/>
            <a:gdLst>
              <a:gd name="T0" fmla="*/ 0 w 21600"/>
              <a:gd name="T1" fmla="*/ 13297 h 21610"/>
              <a:gd name="T2" fmla="*/ 8352 w 21600"/>
              <a:gd name="T3" fmla="*/ 4944 h 21610"/>
              <a:gd name="T4" fmla="*/ 4196 w 21600"/>
              <a:gd name="T5" fmla="*/ 789 h 21610"/>
              <a:gd name="T6" fmla="*/ 4992 w 21600"/>
              <a:gd name="T7" fmla="*/ 10 h 21610"/>
              <a:gd name="T8" fmla="*/ 21460 w 21600"/>
              <a:gd name="T9" fmla="*/ 151 h 21610"/>
              <a:gd name="T10" fmla="*/ 21600 w 21600"/>
              <a:gd name="T11" fmla="*/ 16611 h 21610"/>
              <a:gd name="T12" fmla="*/ 20821 w 21600"/>
              <a:gd name="T13" fmla="*/ 17412 h 21610"/>
              <a:gd name="T14" fmla="*/ 16665 w 21600"/>
              <a:gd name="T15" fmla="*/ 13257 h 21610"/>
              <a:gd name="T16" fmla="*/ 8312 w 21600"/>
              <a:gd name="T17" fmla="*/ 21610 h 21610"/>
              <a:gd name="T18" fmla="*/ 0 w 21600"/>
              <a:gd name="T19" fmla="*/ 13297 h 2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10">
                <a:moveTo>
                  <a:pt x="0" y="13297"/>
                </a:moveTo>
                <a:lnTo>
                  <a:pt x="8352" y="4944"/>
                </a:lnTo>
                <a:cubicBezTo>
                  <a:pt x="8352" y="4944"/>
                  <a:pt x="4221" y="838"/>
                  <a:pt x="4196" y="789"/>
                </a:cubicBezTo>
                <a:cubicBezTo>
                  <a:pt x="3405" y="0"/>
                  <a:pt x="4992" y="10"/>
                  <a:pt x="4992" y="10"/>
                </a:cubicBezTo>
                <a:lnTo>
                  <a:pt x="21460" y="151"/>
                </a:lnTo>
                <a:cubicBezTo>
                  <a:pt x="21460" y="151"/>
                  <a:pt x="21582" y="16594"/>
                  <a:pt x="21600" y="16611"/>
                </a:cubicBezTo>
                <a:cubicBezTo>
                  <a:pt x="21501" y="18354"/>
                  <a:pt x="20821" y="17412"/>
                  <a:pt x="20821" y="17412"/>
                </a:cubicBezTo>
                <a:lnTo>
                  <a:pt x="16665" y="13257"/>
                </a:lnTo>
                <a:lnTo>
                  <a:pt x="8312" y="21610"/>
                </a:lnTo>
                <a:lnTo>
                  <a:pt x="0" y="13297"/>
                </a:lnTo>
                <a:close/>
              </a:path>
            </a:pathLst>
          </a:custGeom>
          <a:solidFill>
            <a:srgbClr val="6FA8D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 flipH="1">
            <a:off x="6772275" y="5400675"/>
            <a:ext cx="714375" cy="714375"/>
          </a:xfrm>
          <a:custGeom>
            <a:avLst/>
            <a:gdLst>
              <a:gd name="T0" fmla="*/ 0 w 21600"/>
              <a:gd name="T1" fmla="*/ 13297 h 21610"/>
              <a:gd name="T2" fmla="*/ 8352 w 21600"/>
              <a:gd name="T3" fmla="*/ 4944 h 21610"/>
              <a:gd name="T4" fmla="*/ 4196 w 21600"/>
              <a:gd name="T5" fmla="*/ 789 h 21610"/>
              <a:gd name="T6" fmla="*/ 4992 w 21600"/>
              <a:gd name="T7" fmla="*/ 10 h 21610"/>
              <a:gd name="T8" fmla="*/ 21460 w 21600"/>
              <a:gd name="T9" fmla="*/ 151 h 21610"/>
              <a:gd name="T10" fmla="*/ 21600 w 21600"/>
              <a:gd name="T11" fmla="*/ 16611 h 21610"/>
              <a:gd name="T12" fmla="*/ 20821 w 21600"/>
              <a:gd name="T13" fmla="*/ 17412 h 21610"/>
              <a:gd name="T14" fmla="*/ 16665 w 21600"/>
              <a:gd name="T15" fmla="*/ 13257 h 21610"/>
              <a:gd name="T16" fmla="*/ 8312 w 21600"/>
              <a:gd name="T17" fmla="*/ 21610 h 21610"/>
              <a:gd name="T18" fmla="*/ 0 w 21600"/>
              <a:gd name="T19" fmla="*/ 13297 h 2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10">
                <a:moveTo>
                  <a:pt x="0" y="13297"/>
                </a:moveTo>
                <a:lnTo>
                  <a:pt x="8352" y="4944"/>
                </a:lnTo>
                <a:cubicBezTo>
                  <a:pt x="8352" y="4944"/>
                  <a:pt x="4221" y="838"/>
                  <a:pt x="4196" y="789"/>
                </a:cubicBezTo>
                <a:cubicBezTo>
                  <a:pt x="3405" y="0"/>
                  <a:pt x="4992" y="10"/>
                  <a:pt x="4992" y="10"/>
                </a:cubicBezTo>
                <a:lnTo>
                  <a:pt x="21460" y="151"/>
                </a:lnTo>
                <a:cubicBezTo>
                  <a:pt x="21460" y="151"/>
                  <a:pt x="21582" y="16594"/>
                  <a:pt x="21600" y="16611"/>
                </a:cubicBezTo>
                <a:cubicBezTo>
                  <a:pt x="21501" y="18354"/>
                  <a:pt x="20821" y="17412"/>
                  <a:pt x="20821" y="17412"/>
                </a:cubicBezTo>
                <a:lnTo>
                  <a:pt x="16665" y="13257"/>
                </a:lnTo>
                <a:lnTo>
                  <a:pt x="8312" y="21610"/>
                </a:lnTo>
                <a:lnTo>
                  <a:pt x="0" y="13297"/>
                </a:lnTo>
                <a:close/>
              </a:path>
            </a:pathLst>
          </a:custGeom>
          <a:solidFill>
            <a:srgbClr val="E066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 flipH="1">
            <a:off x="7478373" y="2271712"/>
            <a:ext cx="714375" cy="714375"/>
          </a:xfrm>
          <a:custGeom>
            <a:avLst/>
            <a:gdLst>
              <a:gd name="T0" fmla="*/ 0 w 21600"/>
              <a:gd name="T1" fmla="*/ 13297 h 21610"/>
              <a:gd name="T2" fmla="*/ 8352 w 21600"/>
              <a:gd name="T3" fmla="*/ 4944 h 21610"/>
              <a:gd name="T4" fmla="*/ 4196 w 21600"/>
              <a:gd name="T5" fmla="*/ 789 h 21610"/>
              <a:gd name="T6" fmla="*/ 4992 w 21600"/>
              <a:gd name="T7" fmla="*/ 10 h 21610"/>
              <a:gd name="T8" fmla="*/ 21460 w 21600"/>
              <a:gd name="T9" fmla="*/ 151 h 21610"/>
              <a:gd name="T10" fmla="*/ 21600 w 21600"/>
              <a:gd name="T11" fmla="*/ 16611 h 21610"/>
              <a:gd name="T12" fmla="*/ 20821 w 21600"/>
              <a:gd name="T13" fmla="*/ 17412 h 21610"/>
              <a:gd name="T14" fmla="*/ 16665 w 21600"/>
              <a:gd name="T15" fmla="*/ 13257 h 21610"/>
              <a:gd name="T16" fmla="*/ 8312 w 21600"/>
              <a:gd name="T17" fmla="*/ 21610 h 21610"/>
              <a:gd name="T18" fmla="*/ 0 w 21600"/>
              <a:gd name="T19" fmla="*/ 13297 h 2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10">
                <a:moveTo>
                  <a:pt x="0" y="13297"/>
                </a:moveTo>
                <a:lnTo>
                  <a:pt x="8352" y="4944"/>
                </a:lnTo>
                <a:cubicBezTo>
                  <a:pt x="8352" y="4944"/>
                  <a:pt x="4221" y="838"/>
                  <a:pt x="4196" y="789"/>
                </a:cubicBezTo>
                <a:cubicBezTo>
                  <a:pt x="3405" y="0"/>
                  <a:pt x="4992" y="10"/>
                  <a:pt x="4992" y="10"/>
                </a:cubicBezTo>
                <a:lnTo>
                  <a:pt x="21460" y="151"/>
                </a:lnTo>
                <a:cubicBezTo>
                  <a:pt x="21460" y="151"/>
                  <a:pt x="21582" y="16594"/>
                  <a:pt x="21600" y="16611"/>
                </a:cubicBezTo>
                <a:cubicBezTo>
                  <a:pt x="21501" y="18354"/>
                  <a:pt x="20821" y="17412"/>
                  <a:pt x="20821" y="17412"/>
                </a:cubicBezTo>
                <a:lnTo>
                  <a:pt x="16665" y="13257"/>
                </a:lnTo>
                <a:lnTo>
                  <a:pt x="8312" y="21610"/>
                </a:lnTo>
                <a:lnTo>
                  <a:pt x="0" y="13297"/>
                </a:lnTo>
                <a:close/>
              </a:path>
            </a:pathLst>
          </a:custGeom>
          <a:solidFill>
            <a:srgbClr val="6FA8D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760220" y="6233637"/>
            <a:ext cx="6335078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Fraction of Repository refreshed / hour</a:t>
            </a:r>
          </a:p>
        </p:txBody>
      </p:sp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4937760"/>
            <a:ext cx="1753077" cy="82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41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4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6" grpId="0" animBg="1"/>
      <p:bldP spid="30727" grpId="0" animBg="1"/>
      <p:bldP spid="307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MAPREDUCE </a:t>
            </a:r>
            <a:r>
              <a:rPr lang="en-US" sz="3200" dirty="0" err="1" smtClean="0"/>
              <a:t>vS.</a:t>
            </a:r>
            <a:r>
              <a:rPr lang="en-US" sz="3200" dirty="0" smtClean="0"/>
              <a:t> Percolator</a:t>
            </a:r>
            <a:endParaRPr lang="en-US" sz="3200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5" y="1789936"/>
            <a:ext cx="8453570" cy="4519384"/>
          </a:xfr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dirty="0" smtClean="0"/>
              <a:t>Google </a:t>
            </a:r>
            <a:r>
              <a:rPr lang="en-US" sz="2200" dirty="0"/>
              <a:t>converted an MR-based pipeline to Percolator.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2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dirty="0"/>
              <a:t>Pros: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Freshness: indexing delay dropped from days to minutes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Scalability: 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en-US" sz="2200" dirty="0"/>
              <a:t>More throughput: Just buy more CPUs</a:t>
            </a:r>
          </a:p>
          <a:p>
            <a:pPr marL="857250" lvl="2" indent="-342900">
              <a:lnSpc>
                <a:spcPct val="950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en-US" sz="2200" dirty="0"/>
              <a:t>Bigger repository: Only limited by disk space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Utilization: immune to stragglers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2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dirty="0"/>
              <a:t>Cons: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Need to reason about concurrency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200" dirty="0"/>
              <a:t>More expensive per document processed (~2x)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42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1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Running 1000 threads on Linux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5" y="1844824"/>
            <a:ext cx="8525579" cy="4392488"/>
          </a:xfr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700" dirty="0">
                <a:ea typeface="MS PGothic" pitchFamily="34" charset="-128"/>
              </a:rPr>
              <a:t>Percolator uses a thread-per-request model: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700" dirty="0">
              <a:ea typeface="MS PGothic" pitchFamily="34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700" dirty="0">
                <a:ea typeface="MS PGothic" pitchFamily="34" charset="-128"/>
              </a:rPr>
              <a:t>Pros: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700" dirty="0">
                <a:ea typeface="MS PGothic" pitchFamily="34" charset="-128"/>
              </a:rPr>
              <a:t>Application developers write "straight line" code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700" dirty="0">
                <a:ea typeface="MS PGothic" pitchFamily="34" charset="-128"/>
              </a:rPr>
              <a:t>Meaningful stack traces: easy debugging / profiling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700" dirty="0">
                <a:ea typeface="MS PGothic" pitchFamily="34" charset="-128"/>
              </a:rPr>
              <a:t>Easy scalability on many-core machines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700" dirty="0">
              <a:ea typeface="MS PGothic" pitchFamily="34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700" dirty="0">
                <a:ea typeface="MS PGothic" pitchFamily="34" charset="-128"/>
              </a:rPr>
              <a:t> Cons: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700" dirty="0">
                <a:ea typeface="MS PGothic" pitchFamily="34" charset="-128"/>
              </a:rPr>
              <a:t>Kernel scalability: kernel locks were held while doing work on each of 1000 threads during process exit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700" dirty="0">
                <a:ea typeface="MS PGothic" pitchFamily="34" charset="-128"/>
              </a:rPr>
              <a:t>Good detector for thread-local storage in libraries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700" dirty="0">
                <a:ea typeface="MS PGothic" pitchFamily="34" charset="-128"/>
              </a:rPr>
              <a:t>Lock contention on, e.g., caches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AEAA0-5CC5-4D29-AD9F-6673111AF90F}" type="slidenum">
              <a:rPr lang="ko-KR" altLang="en-US" smtClean="0"/>
              <a:pPr/>
              <a:t>43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96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GFS Design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Measurements</a:t>
            </a: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Problem: Index the Web </a:t>
            </a:r>
          </a:p>
          <a:p>
            <a:pPr>
              <a:lnSpc>
                <a:spcPct val="120000"/>
              </a:lnSpc>
            </a:pP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BigTable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Percolator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3200" dirty="0" smtClean="0"/>
              <a:t>    Conclusion</a:t>
            </a:r>
            <a:endParaRPr lang="en-US" altLang="ko-KR" sz="3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EAA0-5CC5-4D29-AD9F-6673111AF90F}" type="slidenum">
              <a:rPr lang="ko-KR" altLang="en-US" smtClean="0"/>
              <a:pPr/>
              <a:t>44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23528" y="5457578"/>
            <a:ext cx="500066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341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ja-JP" dirty="0" smtClean="0">
                <a:ea typeface="MS PGothic" pitchFamily="34" charset="-128"/>
              </a:rPr>
              <a:t>GFS demonstrates how to support large-scale processing</a:t>
            </a:r>
          </a:p>
          <a:p>
            <a:pPr>
              <a:lnSpc>
                <a:spcPct val="90000"/>
              </a:lnSpc>
              <a:buNone/>
            </a:pPr>
            <a:r>
              <a:rPr lang="en-US" altLang="ja-JP" dirty="0" smtClean="0">
                <a:ea typeface="MS PGothic" pitchFamily="34" charset="-128"/>
              </a:rPr>
              <a:t>	workloads on commodity hardware</a:t>
            </a:r>
          </a:p>
          <a:p>
            <a:pPr>
              <a:lnSpc>
                <a:spcPct val="90000"/>
              </a:lnSpc>
              <a:buNone/>
            </a:pPr>
            <a:endParaRPr lang="en-US" altLang="ja-JP" sz="500" dirty="0" smtClean="0"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ea typeface="MS PGothic" pitchFamily="34" charset="-128"/>
              </a:rPr>
              <a:t>design to tolerate frequent component failures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ea typeface="MS PGothic" pitchFamily="34" charset="-128"/>
              </a:rPr>
              <a:t>optimize for huge files that are mostly appended and read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ea typeface="MS PGothic" pitchFamily="34" charset="-128"/>
              </a:rPr>
              <a:t>feel free to relax and extend FS interface as required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ea typeface="MS PGothic" pitchFamily="34" charset="-128"/>
              </a:rPr>
              <a:t>go for simple solutions (e.g., single master)</a:t>
            </a:r>
          </a:p>
          <a:p>
            <a:pPr lvl="1">
              <a:lnSpc>
                <a:spcPct val="90000"/>
              </a:lnSpc>
            </a:pPr>
            <a:endParaRPr lang="en-US" altLang="ja-JP" dirty="0" smtClean="0">
              <a:ea typeface="MS PGothic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dirty="0" smtClean="0">
                <a:ea typeface="MS PGothic" pitchFamily="34" charset="-128"/>
              </a:rPr>
              <a:t>GFS2 as part of the new 2010 "Caffeine" infrastructure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1MB average file size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Distributed multi-master model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Designed to take full advantage of </a:t>
            </a:r>
            <a:r>
              <a:rPr lang="en-US" altLang="ko-KR" dirty="0" err="1" smtClean="0">
                <a:ea typeface="굴림" pitchFamily="50" charset="-127"/>
              </a:rPr>
              <a:t>BigTable</a:t>
            </a:r>
            <a:endParaRPr lang="en-US" altLang="ko-KR" dirty="0" smtClean="0"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ko-KR" dirty="0" smtClean="0">
              <a:ea typeface="MS PGothic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MS PGothic" pitchFamily="34" charset="-128"/>
              </a:rPr>
              <a:t>Percolator now building the "Caffeine" </a:t>
            </a:r>
            <a:r>
              <a:rPr lang="en-US" altLang="ko-KR" dirty="0" err="1">
                <a:ea typeface="MS PGothic" pitchFamily="34" charset="-128"/>
              </a:rPr>
              <a:t>websearch</a:t>
            </a:r>
            <a:r>
              <a:rPr lang="en-US" altLang="ko-KR" dirty="0">
                <a:ea typeface="MS PGothic" pitchFamily="34" charset="-128"/>
              </a:rPr>
              <a:t> index</a:t>
            </a:r>
          </a:p>
          <a:p>
            <a:pPr lvl="1">
              <a:lnSpc>
                <a:spcPct val="90000"/>
              </a:lnSpc>
            </a:pPr>
            <a:r>
              <a:rPr lang="en-US" altLang="ko-KR" sz="2100" dirty="0">
                <a:ea typeface="MS PGothic" pitchFamily="34" charset="-128"/>
              </a:rPr>
              <a:t>50% fresher results</a:t>
            </a:r>
          </a:p>
          <a:p>
            <a:pPr lvl="1">
              <a:lnSpc>
                <a:spcPct val="90000"/>
              </a:lnSpc>
            </a:pPr>
            <a:r>
              <a:rPr lang="en-US" altLang="ko-KR" sz="2100" dirty="0">
                <a:ea typeface="MS PGothic" pitchFamily="34" charset="-128"/>
              </a:rPr>
              <a:t>3x larger </a:t>
            </a:r>
            <a:r>
              <a:rPr lang="en-US" altLang="ko-KR" dirty="0">
                <a:ea typeface="MS PGothic" pitchFamily="34" charset="-128"/>
              </a:rPr>
              <a:t>repository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MS PGothic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MS PGothic" pitchFamily="34" charset="-128"/>
              </a:rPr>
              <a:t>Existence proof for distributed transactions at web scale.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MS PGothic" pitchFamily="34" charset="-128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spcBef>
                <a:spcPts val="0"/>
              </a:spcBef>
              <a:defRPr/>
            </a:pPr>
            <a:r>
              <a:rPr lang="en-US" baseline="-25000" dirty="0">
                <a:hlinkClick r:id="rId2"/>
              </a:rPr>
              <a:t>http://labs.google.com/papers/gfs.html</a:t>
            </a:r>
          </a:p>
          <a:p>
            <a:pPr marL="633222" indent="-514350">
              <a:spcBef>
                <a:spcPts val="0"/>
              </a:spcBef>
              <a:defRPr/>
            </a:pPr>
            <a:r>
              <a:rPr lang="en-US" baseline="-25000" dirty="0" smtClean="0">
                <a:hlinkClick r:id="rId3"/>
              </a:rPr>
              <a:t>http</a:t>
            </a:r>
            <a:r>
              <a:rPr lang="en-US" baseline="-25000" dirty="0">
                <a:hlinkClick r:id="rId3"/>
              </a:rPr>
              <a:t>://labs.google.com/papers/bigtable.html</a:t>
            </a:r>
            <a:endParaRPr lang="en-US" baseline="-25000" dirty="0"/>
          </a:p>
          <a:p>
            <a:pPr marL="633222" indent="-514350">
              <a:spcBef>
                <a:spcPts val="0"/>
              </a:spcBef>
              <a:defRPr/>
            </a:pPr>
            <a:r>
              <a:rPr lang="en-US" baseline="-25000" dirty="0">
                <a:hlinkClick r:id="rId4"/>
              </a:rPr>
              <a:t>http://</a:t>
            </a:r>
            <a:r>
              <a:rPr lang="en-US" baseline="-25000" dirty="0" smtClean="0">
                <a:hlinkClick r:id="rId4"/>
              </a:rPr>
              <a:t>labs.google.com/papers/mapreduce.html</a:t>
            </a:r>
            <a:endParaRPr lang="en-US" baseline="-25000" dirty="0" smtClean="0"/>
          </a:p>
          <a:p>
            <a:pPr marL="633222" indent="-514350">
              <a:spcBef>
                <a:spcPts val="0"/>
              </a:spcBef>
              <a:defRPr/>
            </a:pPr>
            <a:r>
              <a:rPr lang="en-US" baseline="-25000" dirty="0">
                <a:hlinkClick r:id="rId5"/>
              </a:rPr>
              <a:t>http://videos.webpronews.com/2009/08/11/breaking-news-matt-cutts-explains-caffeine-update/</a:t>
            </a:r>
            <a:endParaRPr lang="en-US" baseline="-25000" dirty="0"/>
          </a:p>
          <a:p>
            <a:pPr marL="633222" indent="-514350">
              <a:spcBef>
                <a:spcPts val="0"/>
              </a:spcBef>
              <a:defRPr/>
            </a:pPr>
            <a:r>
              <a:rPr lang="en-US" baseline="-25000" dirty="0">
                <a:hlinkClick r:id="rId6"/>
              </a:rPr>
              <a:t>http://</a:t>
            </a:r>
            <a:r>
              <a:rPr lang="en-US" baseline="-25000" dirty="0" smtClean="0">
                <a:hlinkClick r:id="rId6"/>
              </a:rPr>
              <a:t>www.usenix.org/event/osdi10/tech/full_papers/Peng.pdf</a:t>
            </a:r>
            <a:endParaRPr lang="en-US" baseline="-25000" dirty="0" smtClean="0"/>
          </a:p>
          <a:p>
            <a:pPr marL="633222" indent="-514350">
              <a:spcBef>
                <a:spcPts val="0"/>
              </a:spcBef>
              <a:defRPr/>
            </a:pPr>
            <a:r>
              <a:rPr lang="en-US" baseline="-25000" dirty="0">
                <a:hlinkClick r:id="rId7"/>
              </a:rPr>
              <a:t>http://</a:t>
            </a:r>
            <a:r>
              <a:rPr lang="en-US" baseline="-25000" dirty="0" smtClean="0">
                <a:hlinkClick r:id="rId7"/>
              </a:rPr>
              <a:t>www.usenix.org/events/osdi10/stream/peng/index.html</a:t>
            </a:r>
            <a:endParaRPr lang="en-US" baseline="-25000" dirty="0" smtClean="0"/>
          </a:p>
          <a:p>
            <a:pPr marL="633222" indent="-514350">
              <a:spcBef>
                <a:spcPts val="0"/>
              </a:spcBef>
              <a:defRPr/>
            </a:pPr>
            <a:r>
              <a:rPr lang="en-US" baseline="-25000" dirty="0">
                <a:hlinkClick r:id="rId8"/>
              </a:rPr>
              <a:t>https://</a:t>
            </a:r>
            <a:r>
              <a:rPr lang="en-US" baseline="-25000" dirty="0" smtClean="0">
                <a:hlinkClick r:id="rId8"/>
              </a:rPr>
              <a:t>docs.google.com/present/view?id=dg2vfspf_17gx825cdd</a:t>
            </a:r>
            <a:endParaRPr lang="en-US" baseline="-25000" dirty="0" smtClean="0"/>
          </a:p>
          <a:p>
            <a:pPr marL="633222" indent="-514350">
              <a:spcBef>
                <a:spcPts val="0"/>
              </a:spcBef>
              <a:defRPr/>
            </a:pPr>
            <a:r>
              <a:rPr lang="en-US" baseline="-25000" dirty="0">
                <a:hlinkClick r:id="rId9"/>
              </a:rPr>
              <a:t>http://</a:t>
            </a:r>
            <a:r>
              <a:rPr lang="en-US" baseline="-25000" dirty="0" smtClean="0">
                <a:hlinkClick r:id="rId9"/>
              </a:rPr>
              <a:t>googleblog.blogspot.com/2010/06/our-new-search-index-caffeine.html</a:t>
            </a:r>
            <a:endParaRPr lang="en-US" baseline="-25000" dirty="0" smtClean="0"/>
          </a:p>
          <a:p>
            <a:pPr marL="633222" indent="-514350">
              <a:spcBef>
                <a:spcPts val="0"/>
              </a:spcBef>
              <a:defRPr/>
            </a:pPr>
            <a:r>
              <a:rPr lang="en-US" baseline="-25000" dirty="0">
                <a:hlinkClick r:id="rId10"/>
              </a:rPr>
              <a:t>http://webobserver.fr/google-percolator-caffeine-recherche-temps-reel</a:t>
            </a:r>
            <a:r>
              <a:rPr lang="en-US" baseline="-25000" dirty="0" smtClean="0">
                <a:hlinkClick r:id="rId10"/>
              </a:rPr>
              <a:t>/</a:t>
            </a:r>
            <a:endParaRPr lang="en-US" baseline="-25000" dirty="0" smtClean="0"/>
          </a:p>
          <a:p>
            <a:pPr marL="633222" indent="-514350">
              <a:spcBef>
                <a:spcPts val="0"/>
              </a:spcBef>
              <a:defRPr/>
            </a:pPr>
            <a:r>
              <a:rPr lang="en-US" baseline="-25000" dirty="0">
                <a:hlinkClick r:id="rId11"/>
              </a:rPr>
              <a:t>http://</a:t>
            </a:r>
            <a:r>
              <a:rPr lang="en-US" baseline="-25000" dirty="0" smtClean="0">
                <a:hlinkClick r:id="rId11"/>
              </a:rPr>
              <a:t>www.searchcowboys.com/seo/1610</a:t>
            </a:r>
            <a:endParaRPr lang="en-US" baseline="-25000" dirty="0" smtClean="0"/>
          </a:p>
          <a:p>
            <a:pPr marL="633222" indent="-514350">
              <a:spcBef>
                <a:spcPts val="0"/>
              </a:spcBef>
              <a:defRPr/>
            </a:pPr>
            <a:r>
              <a:rPr lang="en-US" baseline="-25000" dirty="0">
                <a:hlinkClick r:id="rId12"/>
              </a:rPr>
              <a:t>http://www.comparecaffeine.com</a:t>
            </a:r>
            <a:r>
              <a:rPr lang="en-US" baseline="-25000" dirty="0" smtClean="0">
                <a:hlinkClick r:id="rId12"/>
              </a:rPr>
              <a:t>/</a:t>
            </a:r>
            <a:endParaRPr lang="en-US" baseline="-25000" dirty="0" smtClean="0"/>
          </a:p>
          <a:p>
            <a:pPr marL="118872" indent="0">
              <a:spcBef>
                <a:spcPts val="0"/>
              </a:spcBef>
              <a:buNone/>
              <a:defRPr/>
            </a:pPr>
            <a:endParaRPr lang="en-US" baseline="-25000" dirty="0" smtClean="0"/>
          </a:p>
          <a:p>
            <a:pPr marL="633222" indent="-514350">
              <a:spcBef>
                <a:spcPts val="0"/>
              </a:spcBef>
              <a:defRPr/>
            </a:pPr>
            <a:endParaRPr lang="en-US" baseline="-25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47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3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  <a:latin typeface="Century Schoolbook" charset="0"/>
            </a:endParaRPr>
          </a:p>
          <a:p>
            <a:endParaRPr lang="en-US" dirty="0" smtClean="0">
              <a:solidFill>
                <a:srgbClr val="000000"/>
              </a:solidFill>
              <a:latin typeface="Century Schoolbook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entury Schoolbook" charset="0"/>
            </a:endParaRPr>
          </a:p>
        </p:txBody>
      </p:sp>
      <p:pic>
        <p:nvPicPr>
          <p:cNvPr id="1026" name="Picture 2" descr="C:\Users\Sushant\Desktop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53" y="2286000"/>
            <a:ext cx="312494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:\Users\Sushant\Desktop\thankyou_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53" y="2286000"/>
            <a:ext cx="3330528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8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>
              <a:lnSpc>
                <a:spcPct val="120000"/>
              </a:lnSpc>
            </a:pPr>
            <a:r>
              <a:rPr lang="en-US" altLang="ko-KR" sz="3200" dirty="0" smtClean="0"/>
              <a:t>   GFS Design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Measurements</a:t>
            </a: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Problem: Index the Web </a:t>
            </a:r>
          </a:p>
          <a:p>
            <a:pPr>
              <a:lnSpc>
                <a:spcPct val="120000"/>
              </a:lnSpc>
            </a:pP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BigTable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Percolator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EAA0-5CC5-4D29-AD9F-6673111AF90F}" type="slidenum">
              <a:rPr lang="ko-KR" altLang="en-US" smtClean="0"/>
              <a:pPr/>
              <a:t>5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96760" y="2445916"/>
            <a:ext cx="500066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76056" y="1844824"/>
            <a:ext cx="2808312" cy="2304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1. Design Assumption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 2. Architecture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 3. Features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 4. System Interactions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 5. Master Operation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 6. Fault Tolerance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1. Design Assumption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772816"/>
            <a:ext cx="8801104" cy="5085184"/>
          </a:xfrm>
        </p:spPr>
        <p:txBody>
          <a:bodyPr>
            <a:normAutofit/>
          </a:bodyPr>
          <a:lstStyle/>
          <a:p>
            <a:r>
              <a:rPr lang="en-US" altLang="ko-KR" sz="2600" dirty="0" smtClean="0">
                <a:ea typeface="굴림" charset="-127"/>
              </a:rPr>
              <a:t>Component failures are the norm</a:t>
            </a:r>
          </a:p>
          <a:p>
            <a:pPr lvl="1"/>
            <a:r>
              <a:rPr lang="en-US" altLang="ko-KR" dirty="0" smtClean="0">
                <a:ea typeface="굴림" charset="-127"/>
              </a:rPr>
              <a:t>A number of cheap hardware but unreliable</a:t>
            </a:r>
          </a:p>
          <a:p>
            <a:pPr lvl="1"/>
            <a:r>
              <a:rPr lang="en-US" altLang="ko-KR" dirty="0" smtClean="0">
                <a:ea typeface="굴림" charset="-127"/>
                <a:sym typeface="Wingdings" pitchFamily="2" charset="2"/>
              </a:rPr>
              <a:t>Problems  : application bugs, operating system bugs, human errors, and the failures of disks, memory, connectors, networking, and power supplies.</a:t>
            </a:r>
          </a:p>
          <a:p>
            <a:pPr lvl="1"/>
            <a:r>
              <a:rPr lang="en-US" altLang="ko-KR" dirty="0" smtClean="0">
                <a:ea typeface="굴림" charset="-127"/>
                <a:sym typeface="Wingdings" pitchFamily="2" charset="2"/>
              </a:rPr>
              <a:t>Solutions : constant monitoring, </a:t>
            </a:r>
          </a:p>
          <a:p>
            <a:pPr marL="411480" lvl="1" indent="0">
              <a:buNone/>
            </a:pPr>
            <a:r>
              <a:rPr lang="en-US" altLang="ko-KR" dirty="0">
                <a:ea typeface="굴림" charset="-127"/>
                <a:sym typeface="Wingdings" pitchFamily="2" charset="2"/>
              </a:rPr>
              <a:t> </a:t>
            </a:r>
            <a:r>
              <a:rPr lang="en-US" altLang="ko-KR" dirty="0" smtClean="0">
                <a:ea typeface="굴림" charset="-127"/>
                <a:sym typeface="Wingdings" pitchFamily="2" charset="2"/>
              </a:rPr>
              <a:t>  error detection, fault tolerance,</a:t>
            </a:r>
          </a:p>
          <a:p>
            <a:pPr marL="411480" lvl="1" indent="0">
              <a:buNone/>
            </a:pPr>
            <a:r>
              <a:rPr lang="en-US" altLang="ko-KR" dirty="0">
                <a:ea typeface="굴림" charset="-127"/>
                <a:sym typeface="Wingdings" pitchFamily="2" charset="2"/>
              </a:rPr>
              <a:t> </a:t>
            </a:r>
            <a:r>
              <a:rPr lang="en-US" altLang="ko-KR" dirty="0" smtClean="0">
                <a:ea typeface="굴림" charset="-127"/>
                <a:sym typeface="Wingdings" pitchFamily="2" charset="2"/>
              </a:rPr>
              <a:t>  and automatic recovery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50" name="Picture 2" descr="C:\Users\songhj\Desktop\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645024"/>
            <a:ext cx="4032448" cy="2238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788024" y="6021288"/>
            <a:ext cx="403244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Server Computer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1. Design Assumption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700808"/>
            <a:ext cx="8801104" cy="48965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600" dirty="0" smtClean="0">
                <a:ea typeface="굴림" charset="-127"/>
              </a:rPr>
              <a:t>Files are HUGE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Multi-GB file sizes are the norm</a:t>
            </a:r>
          </a:p>
          <a:p>
            <a:pPr lvl="1"/>
            <a:r>
              <a:rPr lang="en-US" altLang="ko-KR" dirty="0" smtClean="0">
                <a:ea typeface="굴림" charset="-127"/>
              </a:rPr>
              <a:t>Parameters for I/O operation and block sizes have to be revisited.</a:t>
            </a:r>
          </a:p>
          <a:p>
            <a:pPr lvl="1"/>
            <a:endParaRPr lang="en-US" altLang="ko-KR" dirty="0" smtClean="0">
              <a:ea typeface="굴림" charset="-127"/>
            </a:endParaRPr>
          </a:p>
          <a:p>
            <a:r>
              <a:rPr lang="en-US" altLang="ko-KR" sz="2600" dirty="0" smtClean="0">
                <a:ea typeface="굴림" charset="-127"/>
              </a:rPr>
              <a:t>File access model: read / append only (not overwriting)</a:t>
            </a:r>
          </a:p>
          <a:p>
            <a:pPr lvl="1"/>
            <a:r>
              <a:rPr lang="en-US" altLang="ko-KR" dirty="0" smtClean="0">
                <a:ea typeface="굴림" charset="-127"/>
              </a:rPr>
              <a:t>Most reads </a:t>
            </a:r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sequential</a:t>
            </a:r>
          </a:p>
          <a:p>
            <a:pPr lvl="1"/>
            <a:r>
              <a:rPr lang="en-US" altLang="ko-KR" dirty="0" smtClean="0">
                <a:ea typeface="굴림" charset="-127"/>
              </a:rPr>
              <a:t>No random writes, only append to end</a:t>
            </a:r>
          </a:p>
          <a:p>
            <a:pPr lvl="1"/>
            <a:r>
              <a:rPr lang="en-US" altLang="ko-KR" dirty="0" smtClean="0">
                <a:ea typeface="굴림" charset="-127"/>
              </a:rPr>
              <a:t>Data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streams continuously generated by running application.</a:t>
            </a:r>
          </a:p>
          <a:p>
            <a:pPr lvl="1"/>
            <a:r>
              <a:rPr lang="en-US" altLang="ko-KR" dirty="0" smtClean="0">
                <a:ea typeface="굴림" charset="-127"/>
              </a:rPr>
              <a:t>Appending becomes the focus of </a:t>
            </a:r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performance optimization </a:t>
            </a:r>
            <a:r>
              <a:rPr lang="en-US" altLang="ko-KR" dirty="0" smtClean="0">
                <a:ea typeface="굴림" charset="-127"/>
              </a:rPr>
              <a:t>and </a:t>
            </a:r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atomicity guarantees</a:t>
            </a:r>
            <a:r>
              <a:rPr lang="en-US" altLang="ko-KR" dirty="0" smtClean="0">
                <a:ea typeface="굴림" charset="-127"/>
              </a:rPr>
              <a:t>, while caching data blocks in the client loses its appeal.</a:t>
            </a:r>
          </a:p>
          <a:p>
            <a:pPr>
              <a:lnSpc>
                <a:spcPct val="80000"/>
              </a:lnSpc>
            </a:pPr>
            <a:endParaRPr lang="en-US" altLang="ko-KR" sz="2700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charset="-127"/>
              </a:rPr>
              <a:t>Co-designing the applications and the file system API benefits the overall system</a:t>
            </a:r>
          </a:p>
          <a:p>
            <a:pPr lvl="1"/>
            <a:r>
              <a:rPr lang="en-US" altLang="ko-KR" dirty="0" smtClean="0">
                <a:ea typeface="굴림" charset="-127"/>
              </a:rPr>
              <a:t>Increasing the flexibility.</a:t>
            </a:r>
            <a:endParaRPr lang="en-US" altLang="ko-KR" sz="2900" dirty="0" smtClean="0"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2. Architecture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700808"/>
            <a:ext cx="8801104" cy="515719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GFS Cluster Component</a:t>
            </a:r>
          </a:p>
          <a:p>
            <a:pPr lvl="1"/>
            <a:r>
              <a:rPr lang="en-US" altLang="ko-KR" dirty="0" smtClean="0">
                <a:ea typeface="굴림" charset="-127"/>
              </a:rPr>
              <a:t>1. GFS Master</a:t>
            </a:r>
          </a:p>
          <a:p>
            <a:pPr lvl="1"/>
            <a:r>
              <a:rPr lang="en-US" altLang="ko-KR" dirty="0" smtClean="0">
                <a:ea typeface="굴림" charset="-127"/>
              </a:rPr>
              <a:t>2. GFS Chunkserver</a:t>
            </a:r>
          </a:p>
          <a:p>
            <a:pPr lvl="1"/>
            <a:r>
              <a:rPr lang="en-US" altLang="ko-KR" dirty="0" smtClean="0">
                <a:ea typeface="굴림" charset="-127"/>
              </a:rPr>
              <a:t>3. GFS Client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Picture 2" descr="C:\Users\songhj\Desktop\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204864"/>
            <a:ext cx="5425148" cy="42484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GFS Design</a:t>
            </a:r>
            <a:br>
              <a:rPr lang="en-US" altLang="ko-KR" dirty="0" smtClean="0"/>
            </a:br>
            <a:r>
              <a:rPr lang="en-US" altLang="ko-KR" sz="2700" dirty="0" smtClean="0">
                <a:ea typeface="굴림" charset="-127"/>
              </a:rPr>
              <a:t> 2. Architecture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700808"/>
            <a:ext cx="8801104" cy="515719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GFS Master</a:t>
            </a:r>
          </a:p>
          <a:p>
            <a:pPr lvl="1"/>
            <a:r>
              <a:rPr lang="en-US" altLang="ko-KR" dirty="0" smtClean="0">
                <a:ea typeface="굴림" charset="-127"/>
              </a:rPr>
              <a:t>Maintains all file system </a:t>
            </a:r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metadata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lvl="1"/>
            <a:r>
              <a:rPr lang="en-US" altLang="ko-KR" dirty="0" smtClean="0">
                <a:ea typeface="굴림" charset="-127"/>
              </a:rPr>
              <a:t>names space, access control info, </a:t>
            </a:r>
            <a:r>
              <a:rPr lang="en-US" altLang="ko-KR" dirty="0" smtClean="0">
                <a:solidFill>
                  <a:srgbClr val="C00000"/>
                </a:solidFill>
                <a:ea typeface="굴림" charset="-127"/>
              </a:rPr>
              <a:t>file to chunk mappings</a:t>
            </a:r>
            <a:r>
              <a:rPr lang="en-US" altLang="ko-KR" dirty="0" smtClean="0">
                <a:ea typeface="굴림" charset="-127"/>
              </a:rPr>
              <a:t>, chunk (including replicas) location, etc.</a:t>
            </a:r>
          </a:p>
          <a:p>
            <a:pPr lvl="1"/>
            <a:r>
              <a:rPr lang="en-US" altLang="ko-KR" dirty="0" smtClean="0">
                <a:ea typeface="굴림" charset="-127"/>
              </a:rPr>
              <a:t>Periodically communicates with chunkservers in </a:t>
            </a:r>
            <a:r>
              <a:rPr lang="en-US" altLang="ko-KR" dirty="0" err="1" smtClean="0">
                <a:ea typeface="굴림" charset="-127"/>
              </a:rPr>
              <a:t>HeartBeat</a:t>
            </a:r>
            <a:r>
              <a:rPr lang="en-US" altLang="ko-KR" dirty="0" smtClean="0">
                <a:ea typeface="굴림" charset="-127"/>
              </a:rPr>
              <a:t> messages to give instructions and check state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Helps make sophisticated chunk placement and replication decision, using global knowledge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For reading and writing, client contacts </a:t>
            </a:r>
          </a:p>
          <a:p>
            <a:pPr marL="411480" lvl="1" indent="0">
              <a:buNone/>
            </a:pP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  Master to get chunk locations, then </a:t>
            </a:r>
          </a:p>
          <a:p>
            <a:pPr marL="411480" lvl="1" indent="0">
              <a:buNone/>
            </a:pP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  deals directly with chunkservers</a:t>
            </a:r>
          </a:p>
          <a:p>
            <a:pPr lvl="2"/>
            <a:r>
              <a:rPr lang="en-US" altLang="ko-KR" dirty="0" smtClean="0">
                <a:ea typeface="굴림" charset="-127"/>
              </a:rPr>
              <a:t>Master is not a bottleneck for reads/writes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Picture 2" descr="C:\Users\songhj\Desktop\11.JPG"/>
          <p:cNvPicPr>
            <a:picLocks noChangeAspect="1" noChangeArrowheads="1"/>
          </p:cNvPicPr>
          <p:nvPr/>
        </p:nvPicPr>
        <p:blipFill>
          <a:blip r:embed="rId3" cstate="print"/>
          <a:srcRect l="33226" r="27853" b="51111"/>
          <a:stretch>
            <a:fillRect/>
          </a:stretch>
        </p:blipFill>
        <p:spPr bwMode="auto">
          <a:xfrm>
            <a:off x="5929476" y="4362134"/>
            <a:ext cx="2952328" cy="1803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9598</TotalTime>
  <Words>2386</Words>
  <Application>Microsoft Office PowerPoint</Application>
  <PresentationFormat>On-screen Show (4:3)</PresentationFormat>
  <Paragraphs>600</Paragraphs>
  <Slides>47</Slides>
  <Notes>36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Apothecary</vt:lpstr>
      <vt:lpstr>PowerPoint Presentation</vt:lpstr>
      <vt:lpstr>Contents</vt:lpstr>
      <vt:lpstr>Introduction(1/2)</vt:lpstr>
      <vt:lpstr>Introduction(2/2)</vt:lpstr>
      <vt:lpstr>Contents</vt:lpstr>
      <vt:lpstr>GFS Design  1. Design Assumption</vt:lpstr>
      <vt:lpstr>GFS Design  1. Design Assumption</vt:lpstr>
      <vt:lpstr>GFS Design  2. Architecture</vt:lpstr>
      <vt:lpstr>GFS Design  2. Architecture</vt:lpstr>
      <vt:lpstr>GFS Design  2. Architecture</vt:lpstr>
      <vt:lpstr>GFS Design  2. Architecture</vt:lpstr>
      <vt:lpstr>GFS Design  3. Features</vt:lpstr>
      <vt:lpstr>GFS Design  3. Features</vt:lpstr>
      <vt:lpstr>GFS Design  4. System Interactions</vt:lpstr>
      <vt:lpstr>GFS Design  5. Master Operation</vt:lpstr>
      <vt:lpstr>GFS Design  5. Master Operation</vt:lpstr>
      <vt:lpstr>GFS Design  6. Fault Tolerance</vt:lpstr>
      <vt:lpstr>GFS Design  6. Fault Tolerance</vt:lpstr>
      <vt:lpstr>GFS Design  6. Fault Tolerance</vt:lpstr>
      <vt:lpstr>GFS Design  6. Fault Tolerance</vt:lpstr>
      <vt:lpstr>Contents</vt:lpstr>
      <vt:lpstr>DRAWBACKS</vt:lpstr>
      <vt:lpstr>Contents</vt:lpstr>
      <vt:lpstr>PRoBLeM: InDEX tHE WEB</vt:lpstr>
      <vt:lpstr>Duplicate Elimination with MapReduce</vt:lpstr>
      <vt:lpstr>Index Refresh with MapReduce</vt:lpstr>
      <vt:lpstr>Indexing System Goals</vt:lpstr>
      <vt:lpstr>InCREMENTAL INDEXING</vt:lpstr>
      <vt:lpstr>Incremental Indexing on Bigtable</vt:lpstr>
      <vt:lpstr>Percolator: Incremental Infrastructure</vt:lpstr>
      <vt:lpstr>Contents</vt:lpstr>
      <vt:lpstr>BIGTABLE BACKGROUND</vt:lpstr>
      <vt:lpstr>IMPLEMENTING DISTRIBUTED TRANSACTIONS</vt:lpstr>
      <vt:lpstr>TRANSACTION COMMIT</vt:lpstr>
      <vt:lpstr>Notifications: tracking work</vt:lpstr>
      <vt:lpstr>IMPLEMENTING NOTIFICATIONS</vt:lpstr>
      <vt:lpstr>Contents</vt:lpstr>
      <vt:lpstr>Running Percolator</vt:lpstr>
      <vt:lpstr>Optimizing an Incremental System</vt:lpstr>
      <vt:lpstr>Very Different Access Patterns</vt:lpstr>
      <vt:lpstr>MR v. Percolator: Performance</vt:lpstr>
      <vt:lpstr>MAPREDUCE vS. Percolator</vt:lpstr>
      <vt:lpstr>Running 1000 threads on Linux</vt:lpstr>
      <vt:lpstr>Contents</vt:lpstr>
      <vt:lpstr>Conclusion</vt:lpstr>
      <vt:lpstr>References</vt:lpstr>
      <vt:lpstr>Questions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Tag</dc:title>
  <dc:creator>Ankitkumar Biscuitwala and Mahesh Bhamre</dc:creator>
  <cp:lastModifiedBy>hp</cp:lastModifiedBy>
  <cp:revision>638</cp:revision>
  <dcterms:created xsi:type="dcterms:W3CDTF">2006-10-05T04:04:58Z</dcterms:created>
  <dcterms:modified xsi:type="dcterms:W3CDTF">2011-05-05T15:33:35Z</dcterms:modified>
</cp:coreProperties>
</file>