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0" r:id="rId3"/>
    <p:sldId id="262" r:id="rId4"/>
    <p:sldId id="261" r:id="rId5"/>
    <p:sldId id="260" r:id="rId6"/>
    <p:sldId id="271" r:id="rId7"/>
    <p:sldId id="258" r:id="rId8"/>
    <p:sldId id="266" r:id="rId9"/>
    <p:sldId id="257" r:id="rId10"/>
    <p:sldId id="264" r:id="rId11"/>
    <p:sldId id="269"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3"/>
    <p:restoredTop sz="90280"/>
  </p:normalViewPr>
  <p:slideViewPr>
    <p:cSldViewPr snapToGrid="0" snapToObjects="1">
      <p:cViewPr varScale="1">
        <p:scale>
          <a:sx n="106" d="100"/>
          <a:sy n="106" d="100"/>
        </p:scale>
        <p:origin x="1216"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0E3BCE-68EC-8347-A11B-96828AC632AC}" type="datetimeFigureOut">
              <a:rPr lang="en-US" smtClean="0"/>
              <a:t>12/14/18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17AFA-296F-A24A-BEA4-30296458E88E}" type="slidenum">
              <a:rPr lang="en-US" smtClean="0"/>
              <a:t>‹#›</a:t>
            </a:fld>
            <a:endParaRPr lang="en-US"/>
          </a:p>
        </p:txBody>
      </p:sp>
    </p:spTree>
    <p:extLst>
      <p:ext uri="{BB962C8B-B14F-4D97-AF65-F5344CB8AC3E}">
        <p14:creationId xmlns:p14="http://schemas.microsoft.com/office/powerpoint/2010/main" val="1967006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arxiv.org/abs/1408.5882"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google.com/p/word2vec/" TargetMode="External"/><Relationship Id="rId4" Type="http://schemas.openxmlformats.org/officeDocument/2006/relationships/hyperlink" Target="http://arxiv.org/abs/1510.03820"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Implementing a CNN for Text Classification in </a:t>
            </a:r>
            <a:r>
              <a:rPr lang="en-US" b="0" dirty="0" err="1" smtClean="0">
                <a:effectLst/>
              </a:rPr>
              <a:t>TensorFlow</a:t>
            </a:r>
            <a:endParaRPr lang="en-US" b="0" dirty="0" smtClean="0">
              <a:effectLst/>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project we have implemented a CNN model </a:t>
            </a:r>
            <a:r>
              <a:rPr lang="en-US" sz="1200" b="0" i="0" u="none" strike="noStrike" kern="1200" dirty="0" smtClean="0">
                <a:solidFill>
                  <a:schemeClr val="tx1"/>
                </a:solidFill>
                <a:effectLst/>
                <a:latin typeface="+mn-lt"/>
                <a:ea typeface="+mn-ea"/>
                <a:cs typeface="+mn-cs"/>
                <a:hlinkClick r:id="rId3"/>
              </a:rPr>
              <a:t>for Sentence Classification</a:t>
            </a:r>
            <a:r>
              <a:rPr lang="en-US" sz="1200" b="0" i="0" kern="1200" dirty="0" smtClean="0">
                <a:solidFill>
                  <a:schemeClr val="tx1"/>
                </a:solidFill>
                <a:effectLst/>
                <a:latin typeface="+mn-lt"/>
                <a:ea typeface="+mn-ea"/>
                <a:cs typeface="+mn-cs"/>
              </a:rPr>
              <a:t>. The model presented here achieves good classification performance across a range of text classification tasks (like Sentiment Analysis) and has since become a standard baseline for new text classification architectures.</a:t>
            </a:r>
          </a:p>
          <a:p>
            <a:endParaRPr lang="en-US" dirty="0"/>
          </a:p>
        </p:txBody>
      </p:sp>
      <p:sp>
        <p:nvSpPr>
          <p:cNvPr id="4" name="Slide Number Placeholder 3"/>
          <p:cNvSpPr>
            <a:spLocks noGrp="1"/>
          </p:cNvSpPr>
          <p:nvPr>
            <p:ph type="sldNum" sz="quarter" idx="10"/>
          </p:nvPr>
        </p:nvSpPr>
        <p:spPr/>
        <p:txBody>
          <a:bodyPr/>
          <a:lstStyle/>
          <a:p>
            <a:fld id="{81117AFA-296F-A24A-BEA4-30296458E88E}" type="slidenum">
              <a:rPr lang="en-US" smtClean="0"/>
              <a:t>1</a:t>
            </a:fld>
            <a:endParaRPr lang="en-US"/>
          </a:p>
        </p:txBody>
      </p:sp>
    </p:spTree>
    <p:extLst>
      <p:ext uri="{BB962C8B-B14F-4D97-AF65-F5344CB8AC3E}">
        <p14:creationId xmlns:p14="http://schemas.microsoft.com/office/powerpoint/2010/main" val="110987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17AFA-296F-A24A-BEA4-30296458E88E}" type="slidenum">
              <a:rPr lang="en-US" smtClean="0"/>
              <a:t>2</a:t>
            </a:fld>
            <a:endParaRPr lang="en-US"/>
          </a:p>
        </p:txBody>
      </p:sp>
    </p:spTree>
    <p:extLst>
      <p:ext uri="{BB962C8B-B14F-4D97-AF65-F5344CB8AC3E}">
        <p14:creationId xmlns:p14="http://schemas.microsoft.com/office/powerpoint/2010/main" val="711109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layers embeds words into low-dimensional vectors. </a:t>
            </a:r>
          </a:p>
          <a:p>
            <a:r>
              <a:rPr lang="en-US" sz="1200" b="0" i="0" kern="1200" dirty="0" smtClean="0">
                <a:solidFill>
                  <a:schemeClr val="tx1"/>
                </a:solidFill>
                <a:effectLst/>
                <a:latin typeface="+mn-lt"/>
                <a:ea typeface="+mn-ea"/>
                <a:cs typeface="+mn-cs"/>
              </a:rPr>
              <a:t>The next layer performs convolutions over the embedded word vectors using multiple filter sizes. For example, sliding over 3, 4 or 5 words at a time.</a:t>
            </a:r>
          </a:p>
          <a:p>
            <a:r>
              <a:rPr lang="en-US" sz="1200" b="0" i="0" kern="1200" dirty="0" smtClean="0">
                <a:solidFill>
                  <a:schemeClr val="tx1"/>
                </a:solidFill>
                <a:effectLst/>
                <a:latin typeface="+mn-lt"/>
                <a:ea typeface="+mn-ea"/>
                <a:cs typeface="+mn-cs"/>
              </a:rPr>
              <a:t>Next, we max-pool the result of the convolutional layer into a long feature vector, add dropout regularization, and classify the result using a </a:t>
            </a:r>
            <a:r>
              <a:rPr lang="en-US" sz="1200" b="0" i="0" kern="1200" dirty="0" err="1" smtClean="0">
                <a:solidFill>
                  <a:schemeClr val="tx1"/>
                </a:solidFill>
                <a:effectLst/>
                <a:latin typeface="+mn-lt"/>
                <a:ea typeface="+mn-ea"/>
                <a:cs typeface="+mn-cs"/>
              </a:rPr>
              <a:t>softmax</a:t>
            </a:r>
            <a:r>
              <a:rPr lang="en-US" sz="1200" b="0" i="0" kern="1200" dirty="0" smtClean="0">
                <a:solidFill>
                  <a:schemeClr val="tx1"/>
                </a:solidFill>
                <a:effectLst/>
                <a:latin typeface="+mn-lt"/>
                <a:ea typeface="+mn-ea"/>
                <a:cs typeface="+mn-cs"/>
              </a:rPr>
              <a:t> layer.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will not used pre-trained </a:t>
            </a:r>
            <a:r>
              <a:rPr lang="en-US" sz="1200" b="0" i="0" u="none" strike="noStrike" kern="1200" dirty="0" smtClean="0">
                <a:solidFill>
                  <a:schemeClr val="tx1"/>
                </a:solidFill>
                <a:effectLst/>
                <a:latin typeface="+mn-lt"/>
                <a:ea typeface="+mn-ea"/>
                <a:cs typeface="+mn-cs"/>
                <a:hlinkClick r:id="rId3"/>
              </a:rPr>
              <a:t>word2vec</a:t>
            </a:r>
            <a:r>
              <a:rPr lang="en-US" sz="1200" b="0" i="0" kern="1200" dirty="0" smtClean="0">
                <a:solidFill>
                  <a:schemeClr val="tx1"/>
                </a:solidFill>
                <a:effectLst/>
                <a:latin typeface="+mn-lt"/>
                <a:ea typeface="+mn-ea"/>
                <a:cs typeface="+mn-cs"/>
              </a:rPr>
              <a:t> vectors for our word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Instead, we learn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from scratch.</a:t>
            </a:r>
          </a:p>
          <a:p>
            <a:r>
              <a:rPr lang="en-US" sz="1200" b="0" i="0" kern="1200" dirty="0" smtClean="0">
                <a:solidFill>
                  <a:schemeClr val="tx1"/>
                </a:solidFill>
                <a:effectLst/>
                <a:latin typeface="+mn-lt"/>
                <a:ea typeface="+mn-ea"/>
                <a:cs typeface="+mn-cs"/>
              </a:rPr>
              <a:t>We will not enforce L2 norm constraints on the weight vectors. </a:t>
            </a:r>
            <a:r>
              <a:rPr lang="en-US" sz="1200" b="0" i="0" u="none" strike="noStrike" kern="1200" dirty="0" smtClean="0">
                <a:solidFill>
                  <a:schemeClr val="tx1"/>
                </a:solidFill>
                <a:effectLst/>
                <a:latin typeface="+mn-lt"/>
                <a:ea typeface="+mn-ea"/>
                <a:cs typeface="+mn-cs"/>
                <a:hlinkClick r:id="rId4"/>
              </a:rPr>
              <a:t>A Sensitivity Analysis of (and Practitioners’ Guide to) Convolutional Neural Networks for Sentence Classification</a:t>
            </a:r>
            <a:r>
              <a:rPr lang="en-US" sz="1200" b="0" i="0" kern="1200" dirty="0" smtClean="0">
                <a:solidFill>
                  <a:schemeClr val="tx1"/>
                </a:solidFill>
                <a:effectLst/>
                <a:latin typeface="+mn-lt"/>
                <a:ea typeface="+mn-ea"/>
                <a:cs typeface="+mn-cs"/>
              </a:rPr>
              <a:t> found that the constraints had little effect on the end result.</a:t>
            </a:r>
          </a:p>
          <a:p>
            <a:r>
              <a:rPr lang="en-US" sz="1200" b="0" i="0" kern="1200" dirty="0" smtClean="0">
                <a:solidFill>
                  <a:schemeClr val="tx1"/>
                </a:solidFill>
                <a:effectLst/>
                <a:latin typeface="+mn-lt"/>
                <a:ea typeface="+mn-ea"/>
                <a:cs typeface="+mn-cs"/>
              </a:rPr>
              <a:t>The original paper experiments with two input data channels – static and non-static word vectors. We</a:t>
            </a:r>
            <a:r>
              <a:rPr lang="en-US" sz="1200" b="0" i="0" kern="1200" baseline="0" dirty="0" smtClean="0">
                <a:solidFill>
                  <a:schemeClr val="tx1"/>
                </a:solidFill>
                <a:effectLst/>
                <a:latin typeface="+mn-lt"/>
                <a:ea typeface="+mn-ea"/>
                <a:cs typeface="+mn-cs"/>
              </a:rPr>
              <a:t> used both</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Because each convolution produces tensors of different shapes we need to iterate through them, create a layer for each of them, and then merge the results into one big feature vector.</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1117AFA-296F-A24A-BEA4-30296458E88E}" type="slidenum">
              <a:rPr lang="en-US" smtClean="0"/>
              <a:t>3</a:t>
            </a:fld>
            <a:endParaRPr lang="en-US"/>
          </a:p>
        </p:txBody>
      </p:sp>
    </p:spTree>
    <p:extLst>
      <p:ext uri="{BB962C8B-B14F-4D97-AF65-F5344CB8AC3E}">
        <p14:creationId xmlns:p14="http://schemas.microsoft.com/office/powerpoint/2010/main" val="209382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embedding_size</a:t>
            </a:r>
            <a:r>
              <a:rPr lang="en-US" sz="1200" b="0" i="0" kern="1200" dirty="0" smtClean="0">
                <a:solidFill>
                  <a:schemeClr val="tx1"/>
                </a:solidFill>
                <a:effectLst/>
                <a:latin typeface="+mn-lt"/>
                <a:ea typeface="+mn-ea"/>
                <a:cs typeface="+mn-cs"/>
              </a:rPr>
              <a:t> – The dimensionality of our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num_filters</a:t>
            </a:r>
            <a:r>
              <a:rPr lang="en-US" sz="1200" b="0" i="0" kern="1200" dirty="0" smtClean="0">
                <a:solidFill>
                  <a:schemeClr val="tx1"/>
                </a:solidFill>
                <a:effectLst/>
                <a:latin typeface="+mn-lt"/>
                <a:ea typeface="+mn-ea"/>
                <a:cs typeface="+mn-cs"/>
              </a:rPr>
              <a:t> – The number of filters per filter size (see above).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filter_sizes</a:t>
            </a:r>
            <a:r>
              <a:rPr lang="en-US" sz="1200" b="0" i="0" kern="1200" dirty="0" smtClean="0">
                <a:solidFill>
                  <a:schemeClr val="tx1"/>
                </a:solidFill>
                <a:effectLst/>
                <a:latin typeface="+mn-lt"/>
                <a:ea typeface="+mn-ea"/>
                <a:cs typeface="+mn-cs"/>
              </a:rPr>
              <a:t> – The number of words we want our convolutional filters to cover. We will have </a:t>
            </a:r>
            <a:r>
              <a:rPr lang="en-US" sz="1200" b="0" i="0" kern="1200" dirty="0" err="1" smtClean="0">
                <a:solidFill>
                  <a:schemeClr val="tx1"/>
                </a:solidFill>
                <a:effectLst/>
                <a:latin typeface="+mn-lt"/>
                <a:ea typeface="+mn-ea"/>
                <a:cs typeface="+mn-cs"/>
              </a:rPr>
              <a:t>num_filters</a:t>
            </a:r>
            <a:r>
              <a:rPr lang="en-US" sz="1200" b="0" i="0" kern="1200" dirty="0" smtClean="0">
                <a:solidFill>
                  <a:schemeClr val="tx1"/>
                </a:solidFill>
                <a:effectLst/>
                <a:latin typeface="+mn-lt"/>
                <a:ea typeface="+mn-ea"/>
                <a:cs typeface="+mn-cs"/>
              </a:rPr>
              <a:t> for each size specified here. For example, [3, 4, 5] means that we will have filters that slide over 3, 4 and 5 words respectively, for a total of 3 * </a:t>
            </a:r>
            <a:r>
              <a:rPr lang="en-US" sz="1200" b="0" i="0" kern="1200" dirty="0" err="1" smtClean="0">
                <a:solidFill>
                  <a:schemeClr val="tx1"/>
                </a:solidFill>
                <a:effectLst/>
                <a:latin typeface="+mn-lt"/>
                <a:ea typeface="+mn-ea"/>
                <a:cs typeface="+mn-cs"/>
              </a:rPr>
              <a:t>num_filters</a:t>
            </a:r>
            <a:r>
              <a:rPr lang="en-US" sz="1200" b="0" i="0" kern="1200" smtClean="0">
                <a:solidFill>
                  <a:schemeClr val="tx1"/>
                </a:solidFill>
                <a:effectLst/>
                <a:latin typeface="+mn-lt"/>
                <a:ea typeface="+mn-ea"/>
                <a:cs typeface="+mn-cs"/>
              </a:rPr>
              <a:t> filters.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1117AFA-296F-A24A-BEA4-30296458E88E}" type="slidenum">
              <a:rPr lang="en-US" smtClean="0"/>
              <a:t>4</a:t>
            </a:fld>
            <a:endParaRPr lang="en-US"/>
          </a:p>
        </p:txBody>
      </p:sp>
    </p:spTree>
    <p:extLst>
      <p:ext uri="{BB962C8B-B14F-4D97-AF65-F5344CB8AC3E}">
        <p14:creationId xmlns:p14="http://schemas.microsoft.com/office/powerpoint/2010/main" val="787840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 2</a:t>
            </a:r>
            <a:r>
              <a:rPr lang="en-US" baseline="0" dirty="0" smtClean="0"/>
              <a:t> </a:t>
            </a:r>
            <a:r>
              <a:rPr lang="en-US" baseline="0" dirty="0" err="1" smtClean="0"/>
              <a:t>vec</a:t>
            </a:r>
            <a:r>
              <a:rPr lang="en-US" baseline="0" dirty="0" smtClean="0"/>
              <a:t> matrix is constructed using different </a:t>
            </a:r>
            <a:r>
              <a:rPr lang="en-US" baseline="0" dirty="0" err="1" smtClean="0"/>
              <a:t>algorightm</a:t>
            </a:r>
            <a:r>
              <a:rPr lang="en-US" baseline="0" dirty="0" smtClean="0"/>
              <a:t> for Glove </a:t>
            </a:r>
            <a:r>
              <a:rPr lang="mr-IN" baseline="0" dirty="0" smtClean="0"/>
              <a:t>–</a:t>
            </a:r>
            <a:r>
              <a:rPr lang="en-US" baseline="0" dirty="0" smtClean="0"/>
              <a:t> implemented by </a:t>
            </a:r>
            <a:r>
              <a:rPr lang="en-US" baseline="0" smtClean="0"/>
              <a:t>standford</a:t>
            </a:r>
            <a:endParaRPr lang="en-US"/>
          </a:p>
        </p:txBody>
      </p:sp>
      <p:sp>
        <p:nvSpPr>
          <p:cNvPr id="4" name="Slide Number Placeholder 3"/>
          <p:cNvSpPr>
            <a:spLocks noGrp="1"/>
          </p:cNvSpPr>
          <p:nvPr>
            <p:ph type="sldNum" sz="quarter" idx="10"/>
          </p:nvPr>
        </p:nvSpPr>
        <p:spPr/>
        <p:txBody>
          <a:bodyPr/>
          <a:lstStyle/>
          <a:p>
            <a:fld id="{81117AFA-296F-A24A-BEA4-30296458E88E}" type="slidenum">
              <a:rPr lang="en-US" smtClean="0"/>
              <a:t>6</a:t>
            </a:fld>
            <a:endParaRPr lang="en-US"/>
          </a:p>
        </p:txBody>
      </p:sp>
    </p:spTree>
    <p:extLst>
      <p:ext uri="{BB962C8B-B14F-4D97-AF65-F5344CB8AC3E}">
        <p14:creationId xmlns:p14="http://schemas.microsoft.com/office/powerpoint/2010/main" val="18743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B14818-6669-BD4E-BA4F-5C3765082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21006D-E4FD-8240-89C7-25CC0889D5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F29909E-3815-7546-A112-D56A46998568}"/>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5" name="Footer Placeholder 4">
            <a:extLst>
              <a:ext uri="{FF2B5EF4-FFF2-40B4-BE49-F238E27FC236}">
                <a16:creationId xmlns="" xmlns:a16="http://schemas.microsoft.com/office/drawing/2014/main" id="{FAE0DE96-AF37-EF4D-A5AF-4B81776F9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D988DB8-E96A-B942-BA9E-5F2A6ABDB552}"/>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375819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2DC90-EEF1-194C-A5B7-B6A5EC7AFE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C179BE8-4FB2-1240-B9C9-1C1D3AA552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100AB-EECB-2746-A960-271E75F89A53}"/>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5" name="Footer Placeholder 4">
            <a:extLst>
              <a:ext uri="{FF2B5EF4-FFF2-40B4-BE49-F238E27FC236}">
                <a16:creationId xmlns="" xmlns:a16="http://schemas.microsoft.com/office/drawing/2014/main" id="{D4656B18-F306-2C48-8B60-63E932DFE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66D278F-CB5F-C24D-89AE-155F218A9938}"/>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378343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DAC7562-DCF2-F640-8609-41489B661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2858C2F-CDEB-F64D-82ED-BAF974E8FC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68E597F-1366-C048-AE53-3E55AFE64184}"/>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5" name="Footer Placeholder 4">
            <a:extLst>
              <a:ext uri="{FF2B5EF4-FFF2-40B4-BE49-F238E27FC236}">
                <a16:creationId xmlns="" xmlns:a16="http://schemas.microsoft.com/office/drawing/2014/main" id="{2259DF2E-5801-C14B-9816-318E0F7A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7EA0487-383A-5C43-B650-07B0E9FA5927}"/>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406904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8A90D-B25A-FE48-9287-4DC788BE48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7FE1287-F69E-A145-A581-FA7EC05349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0F41B55-AB05-1642-ADD6-2E6147891732}"/>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5" name="Footer Placeholder 4">
            <a:extLst>
              <a:ext uri="{FF2B5EF4-FFF2-40B4-BE49-F238E27FC236}">
                <a16:creationId xmlns="" xmlns:a16="http://schemas.microsoft.com/office/drawing/2014/main" id="{5C1929A4-E84D-BF4E-808E-12A5476A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256C80-D886-3140-9F6F-34C10CCCAB08}"/>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25578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8BADB6-636A-304F-B8CD-17F48EC554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A8DF46C-2196-4E4E-8D01-383D56035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4F44F80-9036-C747-AA39-3B829631191F}"/>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5" name="Footer Placeholder 4">
            <a:extLst>
              <a:ext uri="{FF2B5EF4-FFF2-40B4-BE49-F238E27FC236}">
                <a16:creationId xmlns="" xmlns:a16="http://schemas.microsoft.com/office/drawing/2014/main" id="{36D2B53F-A790-C747-A703-C89E52E07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9B85592-6FDE-644D-92B6-815D76C2148B}"/>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311415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B6E0C2-FAAB-5B43-AD7A-E6C44448D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DF63D02-F147-4D48-B3B7-9ED2033FC2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3EA8198-3054-4142-88D9-8068720F89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AE74AE7-A41C-6E4B-843F-AFFF1CECC1F6}"/>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6" name="Footer Placeholder 5">
            <a:extLst>
              <a:ext uri="{FF2B5EF4-FFF2-40B4-BE49-F238E27FC236}">
                <a16:creationId xmlns="" xmlns:a16="http://schemas.microsoft.com/office/drawing/2014/main" id="{5C054C33-D328-E042-875F-CD42354B9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E689D6A-2868-8445-8BCC-02690F60C90D}"/>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350021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CCD3CE-0FFB-3D42-B052-3A66D4AF66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F1FCC8C-773E-AB47-967A-2DE3A7243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259B4D66-58C0-354C-B529-D24E985B03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66FB49C-EC06-E340-9CB7-B87D206BF5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7B70134C-3899-B049-B202-2E4F1556D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12B0EDC-B265-1E48-AF28-730B4DD08416}"/>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8" name="Footer Placeholder 7">
            <a:extLst>
              <a:ext uri="{FF2B5EF4-FFF2-40B4-BE49-F238E27FC236}">
                <a16:creationId xmlns="" xmlns:a16="http://schemas.microsoft.com/office/drawing/2014/main" id="{3C4C334D-7BAE-684F-98EC-2FEEF092B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9CEE815-FC80-0349-AE21-352BF08956DA}"/>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173062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A172A7-2311-504B-8F0B-C4D745DFB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697910F-C674-7745-9D63-47CCA38D89E4}"/>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4" name="Footer Placeholder 3">
            <a:extLst>
              <a:ext uri="{FF2B5EF4-FFF2-40B4-BE49-F238E27FC236}">
                <a16:creationId xmlns="" xmlns:a16="http://schemas.microsoft.com/office/drawing/2014/main" id="{17672615-A1D6-D246-82EB-6D236E7290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315D524-8E35-B94A-BFE8-81DB5E94120C}"/>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58640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512F703-612D-9D43-94D7-73BED2BC9714}"/>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3" name="Footer Placeholder 2">
            <a:extLst>
              <a:ext uri="{FF2B5EF4-FFF2-40B4-BE49-F238E27FC236}">
                <a16:creationId xmlns="" xmlns:a16="http://schemas.microsoft.com/office/drawing/2014/main" id="{0B91AD78-C345-E34D-822B-23717A7953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F411328-D05E-F449-9EA9-CFF61A4FE8FF}"/>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88103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2F17AF-6408-EE40-8CD0-1AE478C98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4D1CD55-4CEA-0341-9442-870EB05A7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E747C9D-D97E-AA4F-B2B7-E9CBAFA68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181573C-590C-0E46-9EB0-F4090E5D6649}"/>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6" name="Footer Placeholder 5">
            <a:extLst>
              <a:ext uri="{FF2B5EF4-FFF2-40B4-BE49-F238E27FC236}">
                <a16:creationId xmlns="" xmlns:a16="http://schemas.microsoft.com/office/drawing/2014/main" id="{BDE1FB87-2A35-4A46-8DDB-1CF1B7054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BE57324-22BA-C947-BA66-2262586C7325}"/>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92243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41650B-0E2C-D142-8515-0E198C713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4138586-0109-FA4F-9C70-4A83D566A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70974B6-5436-E544-8EB2-E16A3CBA7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1AF63F2-ACCB-E340-8AA5-9F3E0FA52793}"/>
              </a:ext>
            </a:extLst>
          </p:cNvPr>
          <p:cNvSpPr>
            <a:spLocks noGrp="1"/>
          </p:cNvSpPr>
          <p:nvPr>
            <p:ph type="dt" sz="half" idx="10"/>
          </p:nvPr>
        </p:nvSpPr>
        <p:spPr/>
        <p:txBody>
          <a:bodyPr/>
          <a:lstStyle/>
          <a:p>
            <a:fld id="{C9C4E7FF-EA3F-0441-9B7B-1A97783B4D0E}" type="datetimeFigureOut">
              <a:rPr lang="en-US" smtClean="0"/>
              <a:t>12/14/18</a:t>
            </a:fld>
            <a:endParaRPr lang="en-US"/>
          </a:p>
        </p:txBody>
      </p:sp>
      <p:sp>
        <p:nvSpPr>
          <p:cNvPr id="6" name="Footer Placeholder 5">
            <a:extLst>
              <a:ext uri="{FF2B5EF4-FFF2-40B4-BE49-F238E27FC236}">
                <a16:creationId xmlns="" xmlns:a16="http://schemas.microsoft.com/office/drawing/2014/main" id="{87446A06-19EE-9548-B69A-FE557FAD0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C47E1EE-712D-1448-81BC-B6A529244147}"/>
              </a:ext>
            </a:extLst>
          </p:cNvPr>
          <p:cNvSpPr>
            <a:spLocks noGrp="1"/>
          </p:cNvSpPr>
          <p:nvPr>
            <p:ph type="sldNum" sz="quarter" idx="12"/>
          </p:nvPr>
        </p:nvSpPr>
        <p:spPr/>
        <p:txBody>
          <a:bodyPr/>
          <a:lstStyle/>
          <a:p>
            <a:fld id="{AC6F6507-837B-4940-AFC7-23FAC65D2EB4}" type="slidenum">
              <a:rPr lang="en-US" smtClean="0"/>
              <a:t>‹#›</a:t>
            </a:fld>
            <a:endParaRPr lang="en-US"/>
          </a:p>
        </p:txBody>
      </p:sp>
    </p:spTree>
    <p:extLst>
      <p:ext uri="{BB962C8B-B14F-4D97-AF65-F5344CB8AC3E}">
        <p14:creationId xmlns:p14="http://schemas.microsoft.com/office/powerpoint/2010/main" val="38214963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9E6E6E9-1CC2-B343-B646-917C0D79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CDD9637-23DC-924C-952D-8ED2B0EDF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4F70D9-881A-224F-AA37-3365B36F0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4E7FF-EA3F-0441-9B7B-1A97783B4D0E}" type="datetimeFigureOut">
              <a:rPr lang="en-US" smtClean="0"/>
              <a:t>12/14/18</a:t>
            </a:fld>
            <a:endParaRPr lang="en-US"/>
          </a:p>
        </p:txBody>
      </p:sp>
      <p:sp>
        <p:nvSpPr>
          <p:cNvPr id="5" name="Footer Placeholder 4">
            <a:extLst>
              <a:ext uri="{FF2B5EF4-FFF2-40B4-BE49-F238E27FC236}">
                <a16:creationId xmlns="" xmlns:a16="http://schemas.microsoft.com/office/drawing/2014/main" id="{BDC2B1B4-7880-8E46-99FE-0F1E015F5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2738FB7-94BC-0E43-A924-0BDBA46784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F6507-837B-4940-AFC7-23FAC65D2EB4}" type="slidenum">
              <a:rPr lang="en-US" smtClean="0"/>
              <a:t>‹#›</a:t>
            </a:fld>
            <a:endParaRPr lang="en-US"/>
          </a:p>
        </p:txBody>
      </p:sp>
    </p:spTree>
    <p:extLst>
      <p:ext uri="{BB962C8B-B14F-4D97-AF65-F5344CB8AC3E}">
        <p14:creationId xmlns:p14="http://schemas.microsoft.com/office/powerpoint/2010/main" val="276763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adimrehurek.com/gensim/index.html" TargetMode="External"/><Relationship Id="rId3" Type="http://schemas.openxmlformats.org/officeDocument/2006/relationships/hyperlink" Target="http://www.wildml.com/2015/12/implementing-a-cnn-for-text-classification-in-tensorflo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cs.cornell.edu/people/pabo/movie-review-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6DF407-5520-DD40-9900-8E07EC405804}"/>
              </a:ext>
            </a:extLst>
          </p:cNvPr>
          <p:cNvSpPr>
            <a:spLocks noGrp="1"/>
          </p:cNvSpPr>
          <p:nvPr>
            <p:ph type="ctrTitle"/>
          </p:nvPr>
        </p:nvSpPr>
        <p:spPr>
          <a:solidFill>
            <a:schemeClr val="accent2">
              <a:lumMod val="60000"/>
              <a:lumOff val="40000"/>
            </a:schemeClr>
          </a:solidFill>
        </p:spPr>
        <p:txBody>
          <a:bodyPr/>
          <a:lstStyle/>
          <a:p>
            <a:r>
              <a:rPr lang="en-US" dirty="0"/>
              <a:t>Sentiment Analysis with CNN</a:t>
            </a:r>
          </a:p>
        </p:txBody>
      </p:sp>
      <p:sp>
        <p:nvSpPr>
          <p:cNvPr id="3" name="Subtitle 2">
            <a:extLst>
              <a:ext uri="{FF2B5EF4-FFF2-40B4-BE49-F238E27FC236}">
                <a16:creationId xmlns="" xmlns:a16="http://schemas.microsoft.com/office/drawing/2014/main" id="{EB84B8C3-A365-9D47-822D-CB927BEB8168}"/>
              </a:ext>
            </a:extLst>
          </p:cNvPr>
          <p:cNvSpPr>
            <a:spLocks noGrp="1"/>
          </p:cNvSpPr>
          <p:nvPr>
            <p:ph type="subTitle" idx="1"/>
          </p:nvPr>
        </p:nvSpPr>
        <p:spPr>
          <a:solidFill>
            <a:srgbClr val="FFFF00"/>
          </a:solidFill>
        </p:spPr>
        <p:txBody>
          <a:bodyPr/>
          <a:lstStyle/>
          <a:p>
            <a:r>
              <a:rPr lang="en-US" i="1" dirty="0"/>
              <a:t>Ankit Shah</a:t>
            </a:r>
          </a:p>
          <a:p>
            <a:r>
              <a:rPr lang="en-US" i="1" dirty="0"/>
              <a:t>Shankar Venkataraman</a:t>
            </a:r>
          </a:p>
          <a:p>
            <a:r>
              <a:rPr lang="en-US" sz="2000" dirty="0"/>
              <a:t>14-Dec-2018</a:t>
            </a:r>
          </a:p>
        </p:txBody>
      </p:sp>
    </p:spTree>
    <p:extLst>
      <p:ext uri="{BB962C8B-B14F-4D97-AF65-F5344CB8AC3E}">
        <p14:creationId xmlns:p14="http://schemas.microsoft.com/office/powerpoint/2010/main" val="968349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1D47A7-744D-474A-899C-E457CD82CFAF}"/>
              </a:ext>
            </a:extLst>
          </p:cNvPr>
          <p:cNvSpPr>
            <a:spLocks noGrp="1"/>
          </p:cNvSpPr>
          <p:nvPr>
            <p:ph type="title"/>
          </p:nvPr>
        </p:nvSpPr>
        <p:spPr/>
        <p:txBody>
          <a:bodyPr/>
          <a:lstStyle/>
          <a:p>
            <a:r>
              <a:rPr lang="en-US" dirty="0" err="1"/>
              <a:t>GloVE</a:t>
            </a:r>
            <a:r>
              <a:rPr lang="en-US" dirty="0"/>
              <a:t> Static Embedding: 64,128</a:t>
            </a:r>
          </a:p>
        </p:txBody>
      </p:sp>
      <p:pic>
        <p:nvPicPr>
          <p:cNvPr id="5" name="Content Placeholder 4">
            <a:extLst>
              <a:ext uri="{FF2B5EF4-FFF2-40B4-BE49-F238E27FC236}">
                <a16:creationId xmlns="" xmlns:a16="http://schemas.microsoft.com/office/drawing/2014/main" id="{73990BD2-0F53-3F41-8EC4-2A3961E5F1D9}"/>
              </a:ext>
            </a:extLst>
          </p:cNvPr>
          <p:cNvPicPr>
            <a:picLocks noGrp="1" noChangeAspect="1"/>
          </p:cNvPicPr>
          <p:nvPr>
            <p:ph idx="1"/>
          </p:nvPr>
        </p:nvPicPr>
        <p:blipFill>
          <a:blip r:embed="rId2"/>
          <a:stretch>
            <a:fillRect/>
          </a:stretch>
        </p:blipFill>
        <p:spPr>
          <a:xfrm>
            <a:off x="6481681" y="2294255"/>
            <a:ext cx="4872119" cy="2883535"/>
          </a:xfrm>
        </p:spPr>
      </p:pic>
      <p:pic>
        <p:nvPicPr>
          <p:cNvPr id="4" name="Picture 3">
            <a:extLst>
              <a:ext uri="{FF2B5EF4-FFF2-40B4-BE49-F238E27FC236}">
                <a16:creationId xmlns="" xmlns:a16="http://schemas.microsoft.com/office/drawing/2014/main" id="{7CB30F75-B9BF-9541-9E23-14515E767D46}"/>
              </a:ext>
            </a:extLst>
          </p:cNvPr>
          <p:cNvPicPr>
            <a:picLocks noChangeAspect="1"/>
          </p:cNvPicPr>
          <p:nvPr/>
        </p:nvPicPr>
        <p:blipFill>
          <a:blip r:embed="rId3"/>
          <a:stretch>
            <a:fillRect/>
          </a:stretch>
        </p:blipFill>
        <p:spPr>
          <a:xfrm>
            <a:off x="1139191" y="2399030"/>
            <a:ext cx="4804410" cy="2778760"/>
          </a:xfrm>
          <a:prstGeom prst="rect">
            <a:avLst/>
          </a:prstGeom>
        </p:spPr>
      </p:pic>
    </p:spTree>
    <p:extLst>
      <p:ext uri="{BB962C8B-B14F-4D97-AF65-F5344CB8AC3E}">
        <p14:creationId xmlns:p14="http://schemas.microsoft.com/office/powerpoint/2010/main" val="1180170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1D47A7-744D-474A-899C-E457CD82CFAF}"/>
              </a:ext>
            </a:extLst>
          </p:cNvPr>
          <p:cNvSpPr>
            <a:spLocks noGrp="1"/>
          </p:cNvSpPr>
          <p:nvPr>
            <p:ph type="title"/>
          </p:nvPr>
        </p:nvSpPr>
        <p:spPr/>
        <p:txBody>
          <a:bodyPr/>
          <a:lstStyle/>
          <a:p>
            <a:r>
              <a:rPr lang="en-US" dirty="0" err="1"/>
              <a:t>GloVE</a:t>
            </a:r>
            <a:r>
              <a:rPr lang="en-US" dirty="0"/>
              <a:t> Static Embedding: 64,128</a:t>
            </a:r>
            <a:br>
              <a:rPr lang="en-US" dirty="0"/>
            </a:br>
            <a:r>
              <a:rPr lang="en-US" dirty="0" err="1"/>
              <a:t>Amzn+IMDB+Yelp</a:t>
            </a:r>
            <a:endParaRPr lang="en-US" dirty="0"/>
          </a:p>
        </p:txBody>
      </p:sp>
      <p:pic>
        <p:nvPicPr>
          <p:cNvPr id="6" name="Picture 5">
            <a:extLst>
              <a:ext uri="{FF2B5EF4-FFF2-40B4-BE49-F238E27FC236}">
                <a16:creationId xmlns="" xmlns:a16="http://schemas.microsoft.com/office/drawing/2014/main" id="{30AF3691-BE8A-E643-A9A6-BD3C7743566B}"/>
              </a:ext>
            </a:extLst>
          </p:cNvPr>
          <p:cNvPicPr>
            <a:picLocks noChangeAspect="1"/>
          </p:cNvPicPr>
          <p:nvPr/>
        </p:nvPicPr>
        <p:blipFill>
          <a:blip r:embed="rId2"/>
          <a:stretch>
            <a:fillRect/>
          </a:stretch>
        </p:blipFill>
        <p:spPr>
          <a:xfrm>
            <a:off x="788542" y="2399832"/>
            <a:ext cx="5016166" cy="2802021"/>
          </a:xfrm>
          <a:prstGeom prst="rect">
            <a:avLst/>
          </a:prstGeom>
        </p:spPr>
      </p:pic>
      <p:pic>
        <p:nvPicPr>
          <p:cNvPr id="9" name="Content Placeholder 8">
            <a:extLst>
              <a:ext uri="{FF2B5EF4-FFF2-40B4-BE49-F238E27FC236}">
                <a16:creationId xmlns="" xmlns:a16="http://schemas.microsoft.com/office/drawing/2014/main" id="{C5BBBCB0-B2CC-0940-81AA-07D8FCC26D83}"/>
              </a:ext>
            </a:extLst>
          </p:cNvPr>
          <p:cNvPicPr>
            <a:picLocks noGrp="1" noChangeAspect="1"/>
          </p:cNvPicPr>
          <p:nvPr>
            <p:ph idx="1"/>
          </p:nvPr>
        </p:nvPicPr>
        <p:blipFill>
          <a:blip r:embed="rId3"/>
          <a:stretch>
            <a:fillRect/>
          </a:stretch>
        </p:blipFill>
        <p:spPr>
          <a:xfrm>
            <a:off x="5947870" y="2399832"/>
            <a:ext cx="4974944" cy="2802022"/>
          </a:xfrm>
        </p:spPr>
      </p:pic>
      <p:sp>
        <p:nvSpPr>
          <p:cNvPr id="11" name="TextBox 10">
            <a:extLst>
              <a:ext uri="{FF2B5EF4-FFF2-40B4-BE49-F238E27FC236}">
                <a16:creationId xmlns="" xmlns:a16="http://schemas.microsoft.com/office/drawing/2014/main" id="{B2400BB1-C11E-9A4F-BB31-4FB993E7CEDC}"/>
              </a:ext>
            </a:extLst>
          </p:cNvPr>
          <p:cNvSpPr txBox="1"/>
          <p:nvPr/>
        </p:nvSpPr>
        <p:spPr>
          <a:xfrm>
            <a:off x="1080505" y="5702969"/>
            <a:ext cx="9530622" cy="646331"/>
          </a:xfrm>
          <a:prstGeom prst="rect">
            <a:avLst/>
          </a:prstGeom>
          <a:solidFill>
            <a:schemeClr val="accent2">
              <a:lumMod val="60000"/>
              <a:lumOff val="40000"/>
            </a:schemeClr>
          </a:solidFill>
        </p:spPr>
        <p:txBody>
          <a:bodyPr wrap="none" rtlCol="0">
            <a:spAutoFit/>
          </a:bodyPr>
          <a:lstStyle/>
          <a:p>
            <a:r>
              <a:rPr lang="en-US" dirty="0"/>
              <a:t>3000 reviews, 1500 positive, 1500 negative. Sentence length 81 words, 100 dimensional embedding</a:t>
            </a:r>
          </a:p>
          <a:p>
            <a:r>
              <a:rPr lang="en-US" dirty="0"/>
              <a:t>5188 words in Vocabulary, of which 4995 present in </a:t>
            </a:r>
            <a:r>
              <a:rPr lang="en-US" dirty="0" err="1"/>
              <a:t>GloVE</a:t>
            </a:r>
            <a:r>
              <a:rPr lang="en-US" dirty="0"/>
              <a:t>. Missing 193 words set to 0 vectors. </a:t>
            </a:r>
          </a:p>
        </p:txBody>
      </p:sp>
    </p:spTree>
    <p:extLst>
      <p:ext uri="{BB962C8B-B14F-4D97-AF65-F5344CB8AC3E}">
        <p14:creationId xmlns:p14="http://schemas.microsoft.com/office/powerpoint/2010/main" val="3092108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E7162-A19E-054B-9F2C-AB644E8ACF69}"/>
              </a:ext>
            </a:extLst>
          </p:cNvPr>
          <p:cNvSpPr>
            <a:spLocks noGrp="1"/>
          </p:cNvSpPr>
          <p:nvPr>
            <p:ph type="title"/>
          </p:nvPr>
        </p:nvSpPr>
        <p:spPr>
          <a:xfrm>
            <a:off x="838200" y="-240030"/>
            <a:ext cx="10515600" cy="1325563"/>
          </a:xfrm>
        </p:spPr>
        <p:txBody>
          <a:bodyPr/>
          <a:lstStyle/>
          <a:p>
            <a:r>
              <a:rPr lang="en-US" dirty="0"/>
              <a:t>Performance</a:t>
            </a:r>
          </a:p>
        </p:txBody>
      </p:sp>
      <p:graphicFrame>
        <p:nvGraphicFramePr>
          <p:cNvPr id="4" name="Content Placeholder 3">
            <a:extLst>
              <a:ext uri="{FF2B5EF4-FFF2-40B4-BE49-F238E27FC236}">
                <a16:creationId xmlns="" xmlns:a16="http://schemas.microsoft.com/office/drawing/2014/main" id="{0EE14482-8917-CC42-B456-9354FD69C3B4}"/>
              </a:ext>
            </a:extLst>
          </p:cNvPr>
          <p:cNvGraphicFramePr>
            <a:graphicFrameLocks noGrp="1"/>
          </p:cNvGraphicFramePr>
          <p:nvPr>
            <p:ph idx="1"/>
            <p:extLst>
              <p:ext uri="{D42A27DB-BD31-4B8C-83A1-F6EECF244321}">
                <p14:modId xmlns:p14="http://schemas.microsoft.com/office/powerpoint/2010/main" val="4076133932"/>
              </p:ext>
            </p:extLst>
          </p:nvPr>
        </p:nvGraphicFramePr>
        <p:xfrm>
          <a:off x="838200" y="785495"/>
          <a:ext cx="10515600" cy="5897880"/>
        </p:xfrm>
        <a:graphic>
          <a:graphicData uri="http://schemas.openxmlformats.org/drawingml/2006/table">
            <a:tbl>
              <a:tblPr firstRow="1" bandRow="1">
                <a:tableStyleId>{5C22544A-7EE6-4342-B048-85BDC9FD1C3A}</a:tableStyleId>
              </a:tblPr>
              <a:tblGrid>
                <a:gridCol w="3505200">
                  <a:extLst>
                    <a:ext uri="{9D8B030D-6E8A-4147-A177-3AD203B41FA5}">
                      <a16:colId xmlns="" xmlns:a16="http://schemas.microsoft.com/office/drawing/2014/main" val="2734651576"/>
                    </a:ext>
                  </a:extLst>
                </a:gridCol>
                <a:gridCol w="3505200">
                  <a:extLst>
                    <a:ext uri="{9D8B030D-6E8A-4147-A177-3AD203B41FA5}">
                      <a16:colId xmlns="" xmlns:a16="http://schemas.microsoft.com/office/drawing/2014/main" val="1931260957"/>
                    </a:ext>
                  </a:extLst>
                </a:gridCol>
                <a:gridCol w="3505200">
                  <a:extLst>
                    <a:ext uri="{9D8B030D-6E8A-4147-A177-3AD203B41FA5}">
                      <a16:colId xmlns="" xmlns:a16="http://schemas.microsoft.com/office/drawing/2014/main" val="2698278788"/>
                    </a:ext>
                  </a:extLst>
                </a:gridCol>
              </a:tblGrid>
              <a:tr h="370840">
                <a:tc>
                  <a:txBody>
                    <a:bodyPr/>
                    <a:lstStyle/>
                    <a:p>
                      <a:pPr algn="ctr"/>
                      <a:r>
                        <a:rPr lang="en-US" dirty="0"/>
                        <a:t>Structure</a:t>
                      </a:r>
                    </a:p>
                  </a:txBody>
                  <a:tcPr anchor="ctr"/>
                </a:tc>
                <a:tc>
                  <a:txBody>
                    <a:bodyPr/>
                    <a:lstStyle/>
                    <a:p>
                      <a:pPr algn="ctr"/>
                      <a:r>
                        <a:rPr lang="en-US" dirty="0"/>
                        <a:t>Accuracy on Test Set</a:t>
                      </a:r>
                    </a:p>
                  </a:txBody>
                  <a:tcPr anchor="ctr"/>
                </a:tc>
                <a:tc>
                  <a:txBody>
                    <a:bodyPr/>
                    <a:lstStyle/>
                    <a:p>
                      <a:pPr algn="ctr"/>
                      <a:r>
                        <a:rPr lang="en-US" dirty="0"/>
                        <a:t>Run time</a:t>
                      </a:r>
                    </a:p>
                  </a:txBody>
                  <a:tcPr anchor="ctr"/>
                </a:tc>
                <a:extLst>
                  <a:ext uri="{0D108BD9-81ED-4DB2-BD59-A6C34878D82A}">
                    <a16:rowId xmlns="" xmlns:a16="http://schemas.microsoft.com/office/drawing/2014/main" val="2756229965"/>
                  </a:ext>
                </a:extLst>
              </a:tr>
              <a:tr h="370840">
                <a:tc>
                  <a:txBody>
                    <a:bodyPr/>
                    <a:lstStyle/>
                    <a:p>
                      <a:pPr algn="ctr"/>
                      <a:r>
                        <a:rPr lang="en-US" dirty="0"/>
                        <a:t>Random embedding, 64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0.725141</a:t>
                      </a:r>
                    </a:p>
                  </a:txBody>
                  <a:tcPr anchor="ctr"/>
                </a:tc>
                <a:tc>
                  <a:txBody>
                    <a:bodyPr/>
                    <a:lstStyle/>
                    <a:p>
                      <a:pPr algn="ctr"/>
                      <a:r>
                        <a:rPr lang="en-US" dirty="0"/>
                        <a:t>45 minutes</a:t>
                      </a:r>
                    </a:p>
                  </a:txBody>
                  <a:tcPr anchor="ctr"/>
                </a:tc>
                <a:extLst>
                  <a:ext uri="{0D108BD9-81ED-4DB2-BD59-A6C34878D82A}">
                    <a16:rowId xmlns="" xmlns:a16="http://schemas.microsoft.com/office/drawing/2014/main" val="166502707"/>
                  </a:ext>
                </a:extLst>
              </a:tr>
              <a:tr h="370840">
                <a:tc>
                  <a:txBody>
                    <a:bodyPr/>
                    <a:lstStyle/>
                    <a:p>
                      <a:pPr algn="ctr"/>
                      <a:r>
                        <a:rPr lang="en-US" dirty="0"/>
                        <a:t>Random embedding, 128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0.733584</a:t>
                      </a:r>
                    </a:p>
                  </a:txBody>
                  <a:tcPr anchor="ctr"/>
                </a:tc>
                <a:tc>
                  <a:txBody>
                    <a:bodyPr/>
                    <a:lstStyle/>
                    <a:p>
                      <a:pPr algn="ctr"/>
                      <a:r>
                        <a:rPr lang="en-US" dirty="0"/>
                        <a:t>56 minutes</a:t>
                      </a:r>
                    </a:p>
                  </a:txBody>
                  <a:tcPr anchor="ctr"/>
                </a:tc>
                <a:extLst>
                  <a:ext uri="{0D108BD9-81ED-4DB2-BD59-A6C34878D82A}">
                    <a16:rowId xmlns="" xmlns:a16="http://schemas.microsoft.com/office/drawing/2014/main" val="946712510"/>
                  </a:ext>
                </a:extLst>
              </a:tr>
              <a:tr h="370840">
                <a:tc>
                  <a:txBody>
                    <a:bodyPr/>
                    <a:lstStyle/>
                    <a:p>
                      <a:pPr algn="ctr"/>
                      <a:r>
                        <a:rPr lang="en-US" dirty="0"/>
                        <a:t>W2v embedding, non-static, 64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0.759850</a:t>
                      </a:r>
                    </a:p>
                  </a:txBody>
                  <a:tcPr anchor="ctr"/>
                </a:tc>
                <a:tc>
                  <a:txBody>
                    <a:bodyPr/>
                    <a:lstStyle/>
                    <a:p>
                      <a:pPr algn="ctr"/>
                      <a:r>
                        <a:rPr lang="en-US" dirty="0"/>
                        <a:t>50 minutes (includes w2v build)</a:t>
                      </a:r>
                    </a:p>
                  </a:txBody>
                  <a:tcPr anchor="ctr"/>
                </a:tc>
                <a:extLst>
                  <a:ext uri="{0D108BD9-81ED-4DB2-BD59-A6C34878D82A}">
                    <a16:rowId xmlns="" xmlns:a16="http://schemas.microsoft.com/office/drawing/2014/main" val="4286114541"/>
                  </a:ext>
                </a:extLst>
              </a:tr>
              <a:tr h="370840">
                <a:tc>
                  <a:txBody>
                    <a:bodyPr/>
                    <a:lstStyle/>
                    <a:p>
                      <a:pPr algn="ctr"/>
                      <a:r>
                        <a:rPr lang="en-US" dirty="0"/>
                        <a:t>W2v embedding, non-static, 128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0.761726</a:t>
                      </a:r>
                    </a:p>
                  </a:txBody>
                  <a:tcPr anchor="ctr"/>
                </a:tc>
                <a:tc>
                  <a:txBody>
                    <a:bodyPr/>
                    <a:lstStyle/>
                    <a:p>
                      <a:pPr algn="ctr"/>
                      <a:r>
                        <a:rPr lang="en-US" dirty="0"/>
                        <a:t>56 minutes (includes w2v build)</a:t>
                      </a:r>
                    </a:p>
                  </a:txBody>
                  <a:tcPr anchor="ctr"/>
                </a:tc>
                <a:extLst>
                  <a:ext uri="{0D108BD9-81ED-4DB2-BD59-A6C34878D82A}">
                    <a16:rowId xmlns="" xmlns:a16="http://schemas.microsoft.com/office/drawing/2014/main" val="7379489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W2v embedding, static, 64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r>
                        <a:rPr lang="en-US" sz="1800" kern="1200" dirty="0">
                          <a:solidFill>
                            <a:schemeClr val="dk1"/>
                          </a:solidFill>
                          <a:effectLst/>
                          <a:latin typeface="+mn-lt"/>
                          <a:ea typeface="+mn-ea"/>
                          <a:cs typeface="+mn-cs"/>
                        </a:rPr>
                        <a:t>745779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minutes (includes w2v build)</a:t>
                      </a:r>
                    </a:p>
                  </a:txBody>
                  <a:tcPr anchor="ctr"/>
                </a:tc>
                <a:extLst>
                  <a:ext uri="{0D108BD9-81ED-4DB2-BD59-A6C34878D82A}">
                    <a16:rowId xmlns="" xmlns:a16="http://schemas.microsoft.com/office/drawing/2014/main" val="31058989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W2v embedding, static, 128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0.738274</a:t>
                      </a:r>
                    </a:p>
                  </a:txBody>
                  <a:tcPr anchor="ctr"/>
                </a:tc>
                <a:tc>
                  <a:txBody>
                    <a:bodyPr/>
                    <a:lstStyle/>
                    <a:p>
                      <a:pPr algn="ctr"/>
                      <a:r>
                        <a:rPr lang="en-US" dirty="0"/>
                        <a:t>26 minutes (includes w2v build)</a:t>
                      </a:r>
                    </a:p>
                  </a:txBody>
                  <a:tcPr anchor="ctr"/>
                </a:tc>
                <a:extLst>
                  <a:ext uri="{0D108BD9-81ED-4DB2-BD59-A6C34878D82A}">
                    <a16:rowId xmlns="" xmlns:a16="http://schemas.microsoft.com/office/drawing/2014/main" val="31827790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GloVE</a:t>
                      </a:r>
                      <a:r>
                        <a:rPr lang="en-US" dirty="0"/>
                        <a:t> embedding, static, 64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0.737336</a:t>
                      </a:r>
                    </a:p>
                  </a:txBody>
                  <a:tcPr anchor="ctr"/>
                </a:tc>
                <a:tc>
                  <a:txBody>
                    <a:bodyPr/>
                    <a:lstStyle/>
                    <a:p>
                      <a:pPr algn="ctr"/>
                      <a:r>
                        <a:rPr lang="en-US" dirty="0"/>
                        <a:t>14 minutes</a:t>
                      </a:r>
                    </a:p>
                  </a:txBody>
                  <a:tcPr anchor="ctr"/>
                </a:tc>
                <a:extLst>
                  <a:ext uri="{0D108BD9-81ED-4DB2-BD59-A6C34878D82A}">
                    <a16:rowId xmlns="" xmlns:a16="http://schemas.microsoft.com/office/drawing/2014/main" val="7122616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GloVE</a:t>
                      </a:r>
                      <a:r>
                        <a:rPr lang="en-US" dirty="0"/>
                        <a:t> embedding, static, 128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0.740150</a:t>
                      </a:r>
                    </a:p>
                  </a:txBody>
                  <a:tcPr anchor="ctr"/>
                </a:tc>
                <a:tc>
                  <a:txBody>
                    <a:bodyPr/>
                    <a:lstStyle/>
                    <a:p>
                      <a:pPr algn="ctr"/>
                      <a:r>
                        <a:rPr lang="en-US" dirty="0"/>
                        <a:t>19 minutes</a:t>
                      </a:r>
                    </a:p>
                  </a:txBody>
                  <a:tcPr anchor="ctr"/>
                </a:tc>
                <a:extLst>
                  <a:ext uri="{0D108BD9-81ED-4DB2-BD59-A6C34878D82A}">
                    <a16:rowId xmlns="" xmlns:a16="http://schemas.microsoft.com/office/drawing/2014/main" val="505137088"/>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Not showing accuracy on training set. They all are between 0.98 and 1.0 (overfitting?)</a:t>
                      </a:r>
                    </a:p>
                  </a:txBody>
                  <a:tcPr anchor="ctr">
                    <a:solidFill>
                      <a:schemeClr val="accent2">
                        <a:lumMod val="60000"/>
                        <a:lumOff val="4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 xmlns:a16="http://schemas.microsoft.com/office/drawing/2014/main" val="3164515409"/>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Vectors corresponding to 1151 missing words in </a:t>
                      </a:r>
                      <a:r>
                        <a:rPr lang="en-US" sz="1400" i="1" dirty="0" err="1"/>
                        <a:t>GloVE</a:t>
                      </a:r>
                      <a:r>
                        <a:rPr lang="en-US" sz="1400" i="1" dirty="0"/>
                        <a:t> were set to 0</a:t>
                      </a:r>
                    </a:p>
                  </a:txBody>
                  <a:tcPr anchor="ctr">
                    <a:solidFill>
                      <a:schemeClr val="accent6">
                        <a:lumMod val="40000"/>
                        <a:lumOff val="6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9162609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GloVE</a:t>
                      </a:r>
                      <a:r>
                        <a:rPr lang="en-US" dirty="0"/>
                        <a:t>, static, 64 filters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Amazon+IMDB+Yelp</a:t>
                      </a:r>
                      <a:r>
                        <a:rPr lang="en-US" dirty="0"/>
                        <a:t> </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0.853333</a:t>
                      </a:r>
                    </a:p>
                  </a:txBody>
                  <a:tcPr anchor="ctr">
                    <a:solidFill>
                      <a:schemeClr val="accent4">
                        <a:lumMod val="60000"/>
                        <a:lumOff val="40000"/>
                      </a:schemeClr>
                    </a:solidFill>
                  </a:tcPr>
                </a:tc>
                <a:tc>
                  <a:txBody>
                    <a:bodyPr/>
                    <a:lstStyle/>
                    <a:p>
                      <a:pPr algn="ctr"/>
                      <a:r>
                        <a:rPr lang="en-US" dirty="0"/>
                        <a:t>05 minutes</a:t>
                      </a:r>
                    </a:p>
                  </a:txBody>
                  <a:tcPr anchor="ctr">
                    <a:solidFill>
                      <a:schemeClr val="accent4">
                        <a:lumMod val="60000"/>
                        <a:lumOff val="40000"/>
                      </a:schemeClr>
                    </a:solidFill>
                  </a:tcPr>
                </a:tc>
                <a:extLst>
                  <a:ext uri="{0D108BD9-81ED-4DB2-BD59-A6C34878D82A}">
                    <a16:rowId xmlns="" xmlns:a16="http://schemas.microsoft.com/office/drawing/2014/main" val="129534926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GloVE</a:t>
                      </a:r>
                      <a:r>
                        <a:rPr lang="en-US" dirty="0"/>
                        <a:t>, static, 128 filters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Amazon+IMDB+Yelp</a:t>
                      </a:r>
                      <a:r>
                        <a:rPr lang="en-US" dirty="0"/>
                        <a:t> </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0.865000</a:t>
                      </a:r>
                    </a:p>
                  </a:txBody>
                  <a:tcPr anchor="ctr">
                    <a:solidFill>
                      <a:schemeClr val="accent4">
                        <a:lumMod val="60000"/>
                        <a:lumOff val="40000"/>
                      </a:schemeClr>
                    </a:solidFill>
                  </a:tcPr>
                </a:tc>
                <a:tc>
                  <a:txBody>
                    <a:bodyPr/>
                    <a:lstStyle/>
                    <a:p>
                      <a:pPr algn="ctr"/>
                      <a:r>
                        <a:rPr lang="en-US" dirty="0"/>
                        <a:t>07 minutes</a:t>
                      </a:r>
                    </a:p>
                  </a:txBody>
                  <a:tcPr anchor="ctr">
                    <a:solidFill>
                      <a:schemeClr val="accent4">
                        <a:lumMod val="60000"/>
                        <a:lumOff val="40000"/>
                      </a:schemeClr>
                    </a:solidFill>
                  </a:tcPr>
                </a:tc>
                <a:extLst>
                  <a:ext uri="{0D108BD9-81ED-4DB2-BD59-A6C34878D82A}">
                    <a16:rowId xmlns="" xmlns:a16="http://schemas.microsoft.com/office/drawing/2014/main" val="433348690"/>
                  </a:ext>
                </a:extLst>
              </a:tr>
            </a:tbl>
          </a:graphicData>
        </a:graphic>
      </p:graphicFrame>
    </p:spTree>
    <p:extLst>
      <p:ext uri="{BB962C8B-B14F-4D97-AF65-F5344CB8AC3E}">
        <p14:creationId xmlns:p14="http://schemas.microsoft.com/office/powerpoint/2010/main" val="13996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DEC272-3D79-7D48-92FB-45FA0DCFE86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 xmlns:a16="http://schemas.microsoft.com/office/drawing/2014/main" id="{3A361FD3-03CE-5441-BBBD-A7A2581DB9B2}"/>
              </a:ext>
            </a:extLst>
          </p:cNvPr>
          <p:cNvSpPr>
            <a:spLocks noGrp="1"/>
          </p:cNvSpPr>
          <p:nvPr>
            <p:ph idx="1"/>
          </p:nvPr>
        </p:nvSpPr>
        <p:spPr/>
        <p:txBody>
          <a:bodyPr/>
          <a:lstStyle/>
          <a:p>
            <a:r>
              <a:rPr lang="en-US" sz="2000" b="1" dirty="0">
                <a:solidFill>
                  <a:schemeClr val="accent1"/>
                </a:solidFill>
              </a:rPr>
              <a:t>Word2vec: </a:t>
            </a:r>
            <a:r>
              <a:rPr lang="en-US" sz="2000" dirty="0"/>
              <a:t>Tomas </a:t>
            </a:r>
            <a:r>
              <a:rPr lang="en-US" sz="2000" dirty="0" err="1"/>
              <a:t>Mikolov</a:t>
            </a:r>
            <a:r>
              <a:rPr lang="en-US" sz="2000" dirty="0"/>
              <a:t> et al: Efficient Estimation of Word Representations in Vector Space, Tomas </a:t>
            </a:r>
            <a:r>
              <a:rPr lang="en-US" sz="2000" dirty="0" err="1"/>
              <a:t>Mikolov</a:t>
            </a:r>
            <a:r>
              <a:rPr lang="en-US" sz="2000" dirty="0"/>
              <a:t> et al: Distributed Representations of Words and Phrases and their Compositionality.</a:t>
            </a:r>
          </a:p>
          <a:p>
            <a:r>
              <a:rPr lang="en-US" sz="2000" b="1" dirty="0" err="1">
                <a:solidFill>
                  <a:schemeClr val="accent1"/>
                </a:solidFill>
              </a:rPr>
              <a:t>Gensim</a:t>
            </a:r>
            <a:r>
              <a:rPr lang="en-US" sz="2000" b="1" dirty="0">
                <a:solidFill>
                  <a:schemeClr val="accent1"/>
                </a:solidFill>
              </a:rPr>
              <a:t>: </a:t>
            </a:r>
            <a:r>
              <a:rPr lang="en-US" sz="2000" dirty="0"/>
              <a:t>Topic modeling for Humans (</a:t>
            </a:r>
            <a:r>
              <a:rPr lang="en-US" sz="2000" dirty="0">
                <a:hlinkClick r:id="rId2"/>
              </a:rPr>
              <a:t>https://radimrehurek.com/gensim/index.html</a:t>
            </a:r>
            <a:r>
              <a:rPr lang="en-US" sz="2000" dirty="0"/>
              <a:t>)</a:t>
            </a:r>
          </a:p>
          <a:p>
            <a:r>
              <a:rPr lang="en-US" sz="2000" b="1" dirty="0">
                <a:solidFill>
                  <a:schemeClr val="accent1"/>
                </a:solidFill>
              </a:rPr>
              <a:t>Blog: </a:t>
            </a:r>
            <a:r>
              <a:rPr lang="en-US" sz="2000" dirty="0"/>
              <a:t>Denny </a:t>
            </a:r>
            <a:r>
              <a:rPr lang="en-US" sz="2000" dirty="0" err="1"/>
              <a:t>Britz</a:t>
            </a:r>
            <a:r>
              <a:rPr lang="en-US" sz="2000" dirty="0"/>
              <a:t>, Implementing a CNN for Text Classification in </a:t>
            </a:r>
            <a:r>
              <a:rPr lang="en-US" sz="2000" dirty="0" err="1"/>
              <a:t>Tensorflow</a:t>
            </a:r>
            <a:r>
              <a:rPr lang="en-US" sz="2000" dirty="0"/>
              <a:t> (</a:t>
            </a:r>
            <a:r>
              <a:rPr lang="en-US" sz="2000" dirty="0">
                <a:hlinkClick r:id="rId3"/>
              </a:rPr>
              <a:t>http://www.wildml.com/2015/12/implementing-a-cnn-for-text-classification-in-tensorflow</a:t>
            </a:r>
            <a:r>
              <a:rPr lang="en-US" sz="2000" dirty="0"/>
              <a:t>)</a:t>
            </a:r>
          </a:p>
          <a:p>
            <a:r>
              <a:rPr lang="en-US" sz="2000" b="1" dirty="0">
                <a:solidFill>
                  <a:schemeClr val="accent1"/>
                </a:solidFill>
              </a:rPr>
              <a:t>Conference Paper: </a:t>
            </a:r>
            <a:r>
              <a:rPr lang="en-US" sz="2000" dirty="0"/>
              <a:t>Kim Yoon, Convolutional Neural Networks for Sentence Classification, Sep 2014.</a:t>
            </a:r>
          </a:p>
          <a:p>
            <a:r>
              <a:rPr lang="en-US" sz="2000" b="1" dirty="0">
                <a:solidFill>
                  <a:schemeClr val="accent1"/>
                </a:solidFill>
              </a:rPr>
              <a:t>Conference Paper: </a:t>
            </a:r>
            <a:r>
              <a:rPr lang="en-US" sz="2000" dirty="0"/>
              <a:t>Y. Zhang and B. C. Wallace, A Sensitivity Analysis of (and Practitioners’ Guide to) Convolutional Neural Networks for Sentence Classification, Sep 2016</a:t>
            </a:r>
          </a:p>
          <a:p>
            <a:r>
              <a:rPr lang="en-US" sz="2000" b="1" dirty="0" err="1">
                <a:solidFill>
                  <a:schemeClr val="accent1"/>
                </a:solidFill>
              </a:rPr>
              <a:t>GloVE</a:t>
            </a:r>
            <a:r>
              <a:rPr lang="en-US" sz="2000" b="1" dirty="0">
                <a:solidFill>
                  <a:schemeClr val="accent1"/>
                </a:solidFill>
              </a:rPr>
              <a:t>: </a:t>
            </a:r>
            <a:r>
              <a:rPr lang="en-US" sz="2000" dirty="0"/>
              <a:t>Global Vectors for Word Representation, pre-trained word vectors (http://</a:t>
            </a:r>
            <a:r>
              <a:rPr lang="en-US" sz="2000" dirty="0" err="1"/>
              <a:t>nlp.stanford.edu</a:t>
            </a:r>
            <a:r>
              <a:rPr lang="en-US" sz="2000" dirty="0"/>
              <a:t>/data/glove.6B.zip)</a:t>
            </a:r>
          </a:p>
          <a:p>
            <a:endParaRPr lang="en-US" sz="2000" dirty="0"/>
          </a:p>
          <a:p>
            <a:endParaRPr lang="en-US" sz="2000" dirty="0"/>
          </a:p>
          <a:p>
            <a:endParaRPr lang="en-US" sz="2000" dirty="0"/>
          </a:p>
          <a:p>
            <a:endParaRPr lang="en-US" sz="2000" b="1" dirty="0"/>
          </a:p>
        </p:txBody>
      </p:sp>
    </p:spTree>
    <p:extLst>
      <p:ext uri="{BB962C8B-B14F-4D97-AF65-F5344CB8AC3E}">
        <p14:creationId xmlns:p14="http://schemas.microsoft.com/office/powerpoint/2010/main" val="300144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1AAFF-5FF6-784D-B23E-86514AB223B9}"/>
              </a:ext>
            </a:extLst>
          </p:cNvPr>
          <p:cNvSpPr>
            <a:spLocks noGrp="1"/>
          </p:cNvSpPr>
          <p:nvPr>
            <p:ph type="title"/>
          </p:nvPr>
        </p:nvSpPr>
        <p:spPr/>
        <p:txBody>
          <a:bodyPr/>
          <a:lstStyle/>
          <a:p>
            <a:r>
              <a:rPr lang="en-US" dirty="0"/>
              <a:t>CNN Architecture</a:t>
            </a:r>
          </a:p>
        </p:txBody>
      </p:sp>
      <p:sp>
        <p:nvSpPr>
          <p:cNvPr id="3" name="Content Placeholder 2"/>
          <p:cNvSpPr>
            <a:spLocks noGrp="1"/>
          </p:cNvSpPr>
          <p:nvPr>
            <p:ph idx="1"/>
          </p:nvPr>
        </p:nvSpPr>
        <p:spPr/>
        <p:txBody>
          <a:bodyPr>
            <a:normAutofit fontScale="70000" lnSpcReduction="20000"/>
          </a:bodyPr>
          <a:lstStyle/>
          <a:p>
            <a:r>
              <a:rPr lang="en-US" b="1" dirty="0"/>
              <a:t>Data and Preprocessing</a:t>
            </a:r>
            <a:r>
              <a:rPr lang="en-US" dirty="0"/>
              <a:t> The dataset we’ll use in this project is the </a:t>
            </a:r>
            <a:r>
              <a:rPr lang="en-US" dirty="0">
                <a:hlinkClick r:id="rId3"/>
              </a:rPr>
              <a:t>Movie Review data from Rotten Tomatoes</a:t>
            </a:r>
            <a:r>
              <a:rPr lang="en-US" dirty="0"/>
              <a:t> </a:t>
            </a:r>
          </a:p>
          <a:p>
            <a:r>
              <a:rPr lang="en-US" dirty="0" smtClean="0"/>
              <a:t>The </a:t>
            </a:r>
            <a:r>
              <a:rPr lang="en-US" dirty="0"/>
              <a:t>dataset contains 10,662 example review sentences, half positive and half negative. The dataset has a vocabulary of size around 20k. Note that since this data set is pretty small we’re likely to </a:t>
            </a:r>
            <a:r>
              <a:rPr lang="en-US" dirty="0" err="1"/>
              <a:t>overfit</a:t>
            </a:r>
            <a:r>
              <a:rPr lang="en-US" dirty="0"/>
              <a:t> with a powerful model. Also, the dataset doesn’t come with an official train/test split, so we simply use 10% of the data as a dev set. </a:t>
            </a:r>
          </a:p>
          <a:p>
            <a:r>
              <a:rPr lang="en-US" dirty="0"/>
              <a:t>Our code does the </a:t>
            </a:r>
            <a:r>
              <a:rPr lang="en-US" dirty="0" err="1"/>
              <a:t>following:Load</a:t>
            </a:r>
            <a:r>
              <a:rPr lang="en-US" dirty="0"/>
              <a:t> positive and negative sentences from the raw data files.</a:t>
            </a:r>
          </a:p>
          <a:p>
            <a:r>
              <a:rPr lang="en-US" dirty="0"/>
              <a:t>Clean the text data using the the code, Pad each sentence to the maximum sentence length, which turns out to be 59. We append special &lt;</a:t>
            </a:r>
            <a:r>
              <a:rPr lang="en-US" dirty="0" smtClean="0"/>
              <a:t>PAD - 0&gt;</a:t>
            </a:r>
            <a:r>
              <a:rPr lang="en-US" dirty="0"/>
              <a:t> tokens to all other sentences to make them 59 words. Padding sentences to the same length is useful because it allows us to efficiently batch our data since each example in a batch must be of the same length. Build a vocabulary index and map each word to an integer between 0 and 18,765 (the vocabulary size). Each sentence becomes a vector of integers.</a:t>
            </a:r>
          </a:p>
          <a:p>
            <a:r>
              <a:rPr lang="en-US" dirty="0"/>
              <a:t/>
            </a:r>
            <a:br>
              <a:rPr lang="en-US" dirty="0"/>
            </a:br>
            <a:endParaRPr lang="en-US" dirty="0"/>
          </a:p>
          <a:p>
            <a:endParaRPr lang="en-US" dirty="0"/>
          </a:p>
        </p:txBody>
      </p:sp>
    </p:spTree>
    <p:extLst>
      <p:ext uri="{BB962C8B-B14F-4D97-AF65-F5344CB8AC3E}">
        <p14:creationId xmlns:p14="http://schemas.microsoft.com/office/powerpoint/2010/main" val="535922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1AAFF-5FF6-784D-B23E-86514AB223B9}"/>
              </a:ext>
            </a:extLst>
          </p:cNvPr>
          <p:cNvSpPr>
            <a:spLocks noGrp="1"/>
          </p:cNvSpPr>
          <p:nvPr>
            <p:ph type="title"/>
          </p:nvPr>
        </p:nvSpPr>
        <p:spPr/>
        <p:txBody>
          <a:bodyPr/>
          <a:lstStyle/>
          <a:p>
            <a:r>
              <a:rPr lang="en-US" dirty="0"/>
              <a:t>CNN Architecture</a:t>
            </a:r>
          </a:p>
        </p:txBody>
      </p:sp>
      <p:pic>
        <p:nvPicPr>
          <p:cNvPr id="5" name="Content Placeholder 4">
            <a:extLst>
              <a:ext uri="{FF2B5EF4-FFF2-40B4-BE49-F238E27FC236}">
                <a16:creationId xmlns="" xmlns:a16="http://schemas.microsoft.com/office/drawing/2014/main" id="{3210A9A4-4F40-0B4C-AF58-3761FC53D7A2}"/>
              </a:ext>
            </a:extLst>
          </p:cNvPr>
          <p:cNvPicPr>
            <a:picLocks noGrp="1" noChangeAspect="1"/>
          </p:cNvPicPr>
          <p:nvPr>
            <p:ph idx="1"/>
          </p:nvPr>
        </p:nvPicPr>
        <p:blipFill>
          <a:blip r:embed="rId3"/>
          <a:stretch>
            <a:fillRect/>
          </a:stretch>
        </p:blipFill>
        <p:spPr>
          <a:xfrm>
            <a:off x="1676400" y="1924844"/>
            <a:ext cx="8839200" cy="4152900"/>
          </a:xfrm>
        </p:spPr>
      </p:pic>
    </p:spTree>
    <p:extLst>
      <p:ext uri="{BB962C8B-B14F-4D97-AF65-F5344CB8AC3E}">
        <p14:creationId xmlns:p14="http://schemas.microsoft.com/office/powerpoint/2010/main" val="3196279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0A20D-FAD3-3A46-A450-3285C92FC29E}"/>
              </a:ext>
            </a:extLst>
          </p:cNvPr>
          <p:cNvSpPr>
            <a:spLocks noGrp="1"/>
          </p:cNvSpPr>
          <p:nvPr>
            <p:ph type="title"/>
          </p:nvPr>
        </p:nvSpPr>
        <p:spPr/>
        <p:txBody>
          <a:bodyPr/>
          <a:lstStyle/>
          <a:p>
            <a:r>
              <a:rPr lang="en-US" dirty="0"/>
              <a:t>CNN Architecture</a:t>
            </a:r>
          </a:p>
        </p:txBody>
      </p:sp>
      <p:graphicFrame>
        <p:nvGraphicFramePr>
          <p:cNvPr id="5" name="Content Placeholder 4">
            <a:extLst>
              <a:ext uri="{FF2B5EF4-FFF2-40B4-BE49-F238E27FC236}">
                <a16:creationId xmlns="" xmlns:a16="http://schemas.microsoft.com/office/drawing/2014/main" id="{F64FC9A7-1A3A-0949-A48E-CEBA90029848}"/>
              </a:ext>
            </a:extLst>
          </p:cNvPr>
          <p:cNvGraphicFramePr>
            <a:graphicFrameLocks noGrp="1"/>
          </p:cNvGraphicFramePr>
          <p:nvPr>
            <p:ph idx="1"/>
            <p:extLst>
              <p:ext uri="{D42A27DB-BD31-4B8C-83A1-F6EECF244321}">
                <p14:modId xmlns:p14="http://schemas.microsoft.com/office/powerpoint/2010/main" val="3288290178"/>
              </p:ext>
            </p:extLst>
          </p:nvPr>
        </p:nvGraphicFramePr>
        <p:xfrm>
          <a:off x="838200" y="1825625"/>
          <a:ext cx="8998708" cy="2286000"/>
        </p:xfrm>
        <a:graphic>
          <a:graphicData uri="http://schemas.openxmlformats.org/drawingml/2006/table">
            <a:tbl>
              <a:tblPr firstRow="1" bandRow="1">
                <a:tableStyleId>{5C22544A-7EE6-4342-B048-85BDC9FD1C3A}</a:tableStyleId>
              </a:tblPr>
              <a:tblGrid>
                <a:gridCol w="2249677">
                  <a:extLst>
                    <a:ext uri="{9D8B030D-6E8A-4147-A177-3AD203B41FA5}">
                      <a16:colId xmlns="" xmlns:a16="http://schemas.microsoft.com/office/drawing/2014/main" val="3764803918"/>
                    </a:ext>
                  </a:extLst>
                </a:gridCol>
                <a:gridCol w="2249677">
                  <a:extLst>
                    <a:ext uri="{9D8B030D-6E8A-4147-A177-3AD203B41FA5}">
                      <a16:colId xmlns="" xmlns:a16="http://schemas.microsoft.com/office/drawing/2014/main" val="616751759"/>
                    </a:ext>
                  </a:extLst>
                </a:gridCol>
                <a:gridCol w="2249677">
                  <a:extLst>
                    <a:ext uri="{9D8B030D-6E8A-4147-A177-3AD203B41FA5}">
                      <a16:colId xmlns="" xmlns:a16="http://schemas.microsoft.com/office/drawing/2014/main" val="299561665"/>
                    </a:ext>
                  </a:extLst>
                </a:gridCol>
                <a:gridCol w="2249677">
                  <a:extLst>
                    <a:ext uri="{9D8B030D-6E8A-4147-A177-3AD203B41FA5}">
                      <a16:colId xmlns="" xmlns:a16="http://schemas.microsoft.com/office/drawing/2014/main" val="1530289460"/>
                    </a:ext>
                  </a:extLst>
                </a:gridCol>
              </a:tblGrid>
              <a:tr h="316350">
                <a:tc>
                  <a:txBody>
                    <a:bodyPr/>
                    <a:lstStyle/>
                    <a:p>
                      <a:pPr algn="ctr"/>
                      <a:r>
                        <a:rPr lang="en-US" sz="1400" dirty="0"/>
                        <a:t>Word Embeddings</a:t>
                      </a:r>
                    </a:p>
                  </a:txBody>
                  <a:tcPr marL="78250" marR="78250" marT="39124" marB="39124" anchor="ctr"/>
                </a:tc>
                <a:tc>
                  <a:txBody>
                    <a:bodyPr/>
                    <a:lstStyle/>
                    <a:p>
                      <a:pPr algn="ctr"/>
                      <a:r>
                        <a:rPr lang="en-US" sz="1400" dirty="0"/>
                        <a:t>Word Embedding Width</a:t>
                      </a:r>
                    </a:p>
                  </a:txBody>
                  <a:tcPr marL="78250" marR="78250" marT="39124" marB="39124" anchor="ctr"/>
                </a:tc>
                <a:tc>
                  <a:txBody>
                    <a:bodyPr/>
                    <a:lstStyle/>
                    <a:p>
                      <a:pPr algn="ctr"/>
                      <a:r>
                        <a:rPr lang="en-US" sz="1400" dirty="0"/>
                        <a:t>Filters</a:t>
                      </a:r>
                    </a:p>
                  </a:txBody>
                  <a:tcPr marL="78250" marR="78250" marT="39124" marB="39124" anchor="ctr"/>
                </a:tc>
                <a:tc>
                  <a:txBody>
                    <a:bodyPr/>
                    <a:lstStyle/>
                    <a:p>
                      <a:pPr algn="ctr"/>
                      <a:r>
                        <a:rPr lang="en-US" sz="1400" dirty="0"/>
                        <a:t>Filter Span over Words</a:t>
                      </a:r>
                    </a:p>
                  </a:txBody>
                  <a:tcPr marL="78250" marR="78250" marT="39124" marB="39124" anchor="ctr"/>
                </a:tc>
                <a:extLst>
                  <a:ext uri="{0D108BD9-81ED-4DB2-BD59-A6C34878D82A}">
                    <a16:rowId xmlns="" xmlns:a16="http://schemas.microsoft.com/office/drawing/2014/main" val="1079957143"/>
                  </a:ext>
                </a:extLst>
              </a:tr>
              <a:tr h="316350">
                <a:tc>
                  <a:txBody>
                    <a:bodyPr/>
                    <a:lstStyle/>
                    <a:p>
                      <a:pPr algn="ctr"/>
                      <a:r>
                        <a:rPr lang="en-US" sz="1400" b="1" dirty="0"/>
                        <a:t>Randomly initialized</a:t>
                      </a:r>
                    </a:p>
                  </a:txBody>
                  <a:tcPr marL="78250" marR="78250" marT="39124" marB="39124" anchor="ctr"/>
                </a:tc>
                <a:tc>
                  <a:txBody>
                    <a:bodyPr/>
                    <a:lstStyle/>
                    <a:p>
                      <a:pPr algn="ctr"/>
                      <a:r>
                        <a:rPr lang="en-US" sz="1400" b="1" dirty="0"/>
                        <a:t>128</a:t>
                      </a:r>
                    </a:p>
                  </a:txBody>
                  <a:tcPr marL="78250" marR="78250" marT="39124" marB="39124" anchor="ctr"/>
                </a:tc>
                <a:tc>
                  <a:txBody>
                    <a:bodyPr/>
                    <a:lstStyle/>
                    <a:p>
                      <a:pPr algn="ctr"/>
                      <a:r>
                        <a:rPr lang="en-US" sz="1400" b="1" dirty="0"/>
                        <a:t>64, 128</a:t>
                      </a:r>
                    </a:p>
                  </a:txBody>
                  <a:tcPr marL="78250" marR="78250" marT="39124" marB="39124" anchor="ctr"/>
                </a:tc>
                <a:tc>
                  <a:txBody>
                    <a:bodyPr/>
                    <a:lstStyle/>
                    <a:p>
                      <a:pPr algn="ctr"/>
                      <a:r>
                        <a:rPr lang="en-US" sz="1400" b="1" dirty="0"/>
                        <a:t>3, 4, 5</a:t>
                      </a:r>
                    </a:p>
                  </a:txBody>
                  <a:tcPr marL="78250" marR="78250" marT="39124" marB="39124" anchor="ctr"/>
                </a:tc>
                <a:extLst>
                  <a:ext uri="{0D108BD9-81ED-4DB2-BD59-A6C34878D82A}">
                    <a16:rowId xmlns="" xmlns:a16="http://schemas.microsoft.com/office/drawing/2014/main" val="2966764334"/>
                  </a:ext>
                </a:extLst>
              </a:tr>
              <a:tr h="551100">
                <a:tc>
                  <a:txBody>
                    <a:bodyPr/>
                    <a:lstStyle/>
                    <a:p>
                      <a:pPr algn="ctr"/>
                      <a:r>
                        <a:rPr lang="en-US" sz="1400" b="1" dirty="0"/>
                        <a:t>Word2vec built from dataset, Static</a:t>
                      </a:r>
                    </a:p>
                  </a:txBody>
                  <a:tcPr marL="78250" marR="78250" marT="39124" marB="39124" anchor="ctr"/>
                </a:tc>
                <a:tc>
                  <a:txBody>
                    <a:bodyPr/>
                    <a:lstStyle/>
                    <a:p>
                      <a:pPr algn="ctr"/>
                      <a:r>
                        <a:rPr lang="en-US" sz="1400" b="1" dirty="0"/>
                        <a:t>128</a:t>
                      </a:r>
                    </a:p>
                  </a:txBody>
                  <a:tcPr marL="78250" marR="78250" marT="39124" marB="39124" anchor="ctr"/>
                </a:tc>
                <a:tc>
                  <a:txBody>
                    <a:bodyPr/>
                    <a:lstStyle/>
                    <a:p>
                      <a:pPr algn="ctr"/>
                      <a:r>
                        <a:rPr lang="en-US" sz="1400" b="1" dirty="0"/>
                        <a:t>64, 128</a:t>
                      </a:r>
                    </a:p>
                  </a:txBody>
                  <a:tcPr marL="78250" marR="78250" marT="39124" marB="39124" anchor="ctr"/>
                </a:tc>
                <a:tc>
                  <a:txBody>
                    <a:bodyPr/>
                    <a:lstStyle/>
                    <a:p>
                      <a:pPr algn="ctr"/>
                      <a:r>
                        <a:rPr lang="en-US" sz="1400" b="1" dirty="0"/>
                        <a:t>3, 4, 5</a:t>
                      </a:r>
                    </a:p>
                  </a:txBody>
                  <a:tcPr marL="78250" marR="78250" marT="39124" marB="39124" anchor="ctr"/>
                </a:tc>
                <a:extLst>
                  <a:ext uri="{0D108BD9-81ED-4DB2-BD59-A6C34878D82A}">
                    <a16:rowId xmlns="" xmlns:a16="http://schemas.microsoft.com/office/drawing/2014/main" val="2910041168"/>
                  </a:ext>
                </a:extLst>
              </a:tr>
              <a:tr h="551100">
                <a:tc>
                  <a:txBody>
                    <a:bodyPr/>
                    <a:lstStyle/>
                    <a:p>
                      <a:pPr algn="ctr"/>
                      <a:r>
                        <a:rPr lang="en-US" sz="1400" b="1" dirty="0"/>
                        <a:t>Word2vec built from dataset, Non-Static</a:t>
                      </a:r>
                    </a:p>
                  </a:txBody>
                  <a:tcPr marL="78250" marR="78250" marT="39124" marB="39124" anchor="ctr"/>
                </a:tc>
                <a:tc>
                  <a:txBody>
                    <a:bodyPr/>
                    <a:lstStyle/>
                    <a:p>
                      <a:pPr algn="ctr"/>
                      <a:r>
                        <a:rPr lang="en-US" sz="1400" b="1" dirty="0"/>
                        <a:t>128</a:t>
                      </a:r>
                    </a:p>
                  </a:txBody>
                  <a:tcPr marL="78250" marR="78250" marT="39124" marB="39124" anchor="ctr"/>
                </a:tc>
                <a:tc>
                  <a:txBody>
                    <a:bodyPr/>
                    <a:lstStyle/>
                    <a:p>
                      <a:pPr algn="ctr"/>
                      <a:r>
                        <a:rPr lang="en-US" sz="1400" b="1" dirty="0"/>
                        <a:t>64, 128</a:t>
                      </a:r>
                    </a:p>
                  </a:txBody>
                  <a:tcPr marL="78250" marR="78250" marT="39124" marB="39124" anchor="ctr"/>
                </a:tc>
                <a:tc>
                  <a:txBody>
                    <a:bodyPr/>
                    <a:lstStyle/>
                    <a:p>
                      <a:pPr algn="ctr"/>
                      <a:r>
                        <a:rPr lang="en-US" sz="1400" b="1" dirty="0"/>
                        <a:t>3, 4, 5</a:t>
                      </a:r>
                    </a:p>
                  </a:txBody>
                  <a:tcPr marL="78250" marR="78250" marT="39124" marB="39124" anchor="ctr"/>
                </a:tc>
                <a:extLst>
                  <a:ext uri="{0D108BD9-81ED-4DB2-BD59-A6C34878D82A}">
                    <a16:rowId xmlns="" xmlns:a16="http://schemas.microsoft.com/office/drawing/2014/main" val="1613652273"/>
                  </a:ext>
                </a:extLst>
              </a:tr>
              <a:tr h="551100">
                <a:tc>
                  <a:txBody>
                    <a:bodyPr/>
                    <a:lstStyle/>
                    <a:p>
                      <a:pPr algn="ctr"/>
                      <a:r>
                        <a:rPr lang="en-US" sz="1400" b="1" dirty="0" err="1"/>
                        <a:t>GloVe</a:t>
                      </a:r>
                      <a:r>
                        <a:rPr lang="en-US" sz="1400" b="1" dirty="0"/>
                        <a:t>, Wikipedia 400K vocabulary, Static</a:t>
                      </a:r>
                    </a:p>
                  </a:txBody>
                  <a:tcPr marL="78250" marR="78250" marT="39124" marB="39124" anchor="ctr"/>
                </a:tc>
                <a:tc>
                  <a:txBody>
                    <a:bodyPr/>
                    <a:lstStyle/>
                    <a:p>
                      <a:pPr algn="ctr"/>
                      <a:r>
                        <a:rPr lang="en-US" sz="1400" b="1" dirty="0"/>
                        <a:t>100</a:t>
                      </a:r>
                    </a:p>
                  </a:txBody>
                  <a:tcPr marL="78250" marR="78250" marT="39124" marB="39124" anchor="ctr"/>
                </a:tc>
                <a:tc>
                  <a:txBody>
                    <a:bodyPr/>
                    <a:lstStyle/>
                    <a:p>
                      <a:pPr algn="ctr"/>
                      <a:r>
                        <a:rPr lang="en-US" sz="1400" b="1" dirty="0"/>
                        <a:t>64, 128</a:t>
                      </a:r>
                    </a:p>
                  </a:txBody>
                  <a:tcPr marL="78250" marR="78250" marT="39124" marB="39124" anchor="ctr"/>
                </a:tc>
                <a:tc>
                  <a:txBody>
                    <a:bodyPr/>
                    <a:lstStyle/>
                    <a:p>
                      <a:pPr algn="ctr"/>
                      <a:r>
                        <a:rPr lang="en-US" sz="1400" b="1" dirty="0"/>
                        <a:t>3, 4, 5</a:t>
                      </a:r>
                    </a:p>
                  </a:txBody>
                  <a:tcPr marL="78250" marR="78250" marT="39124" marB="39124" anchor="ctr"/>
                </a:tc>
                <a:extLst>
                  <a:ext uri="{0D108BD9-81ED-4DB2-BD59-A6C34878D82A}">
                    <a16:rowId xmlns="" xmlns:a16="http://schemas.microsoft.com/office/drawing/2014/main" val="2205373463"/>
                  </a:ext>
                </a:extLst>
              </a:tr>
            </a:tbl>
          </a:graphicData>
        </a:graphic>
      </p:graphicFrame>
      <p:graphicFrame>
        <p:nvGraphicFramePr>
          <p:cNvPr id="6" name="Table 5">
            <a:extLst>
              <a:ext uri="{FF2B5EF4-FFF2-40B4-BE49-F238E27FC236}">
                <a16:creationId xmlns="" xmlns:a16="http://schemas.microsoft.com/office/drawing/2014/main" id="{0EAFDD52-702A-0544-A974-F7800520C3AB}"/>
              </a:ext>
            </a:extLst>
          </p:cNvPr>
          <p:cNvGraphicFramePr>
            <a:graphicFrameLocks noGrp="1"/>
          </p:cNvGraphicFramePr>
          <p:nvPr>
            <p:extLst>
              <p:ext uri="{D42A27DB-BD31-4B8C-83A1-F6EECF244321}">
                <p14:modId xmlns:p14="http://schemas.microsoft.com/office/powerpoint/2010/main" val="318190727"/>
              </p:ext>
            </p:extLst>
          </p:nvPr>
        </p:nvGraphicFramePr>
        <p:xfrm>
          <a:off x="2008249" y="4265508"/>
          <a:ext cx="6977033" cy="1828798"/>
        </p:xfrm>
        <a:graphic>
          <a:graphicData uri="http://schemas.openxmlformats.org/drawingml/2006/table">
            <a:tbl>
              <a:tblPr firstRow="1" bandRow="1">
                <a:tableStyleId>{5C22544A-7EE6-4342-B048-85BDC9FD1C3A}</a:tableStyleId>
              </a:tblPr>
              <a:tblGrid>
                <a:gridCol w="6977033">
                  <a:extLst>
                    <a:ext uri="{9D8B030D-6E8A-4147-A177-3AD203B41FA5}">
                      <a16:colId xmlns="" xmlns:a16="http://schemas.microsoft.com/office/drawing/2014/main" val="1609305509"/>
                    </a:ext>
                  </a:extLst>
                </a:gridCol>
              </a:tblGrid>
              <a:tr h="318327">
                <a:tc>
                  <a:txBody>
                    <a:bodyPr/>
                    <a:lstStyle/>
                    <a:p>
                      <a:r>
                        <a:rPr lang="en-US" sz="1500" dirty="0"/>
                        <a:t>Input Layer with a Maximum of 56 words </a:t>
                      </a:r>
                    </a:p>
                  </a:txBody>
                  <a:tcPr marL="78490" marR="78490" marT="39247" marB="39247">
                    <a:solidFill>
                      <a:schemeClr val="accent5"/>
                    </a:solidFill>
                  </a:tcPr>
                </a:tc>
                <a:extLst>
                  <a:ext uri="{0D108BD9-81ED-4DB2-BD59-A6C34878D82A}">
                    <a16:rowId xmlns="" xmlns:a16="http://schemas.microsoft.com/office/drawing/2014/main" val="427379129"/>
                  </a:ext>
                </a:extLst>
              </a:tr>
              <a:tr h="3183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Single Convolutional Layer, </a:t>
                      </a:r>
                      <a:r>
                        <a:rPr lang="en-US" sz="1500" b="1" dirty="0" err="1"/>
                        <a:t>RelU</a:t>
                      </a:r>
                      <a:r>
                        <a:rPr lang="en-US" sz="1500" b="1" dirty="0"/>
                        <a:t>, Max Pooling</a:t>
                      </a:r>
                    </a:p>
                  </a:txBody>
                  <a:tcPr marL="78490" marR="78490" marT="39247" marB="39247">
                    <a:solidFill>
                      <a:schemeClr val="accent2">
                        <a:lumMod val="40000"/>
                        <a:lumOff val="60000"/>
                      </a:schemeClr>
                    </a:solidFill>
                  </a:tcPr>
                </a:tc>
                <a:extLst>
                  <a:ext uri="{0D108BD9-81ED-4DB2-BD59-A6C34878D82A}">
                    <a16:rowId xmlns="" xmlns:a16="http://schemas.microsoft.com/office/drawing/2014/main" val="2671501383"/>
                  </a:ext>
                </a:extLst>
              </a:tr>
              <a:tr h="318327">
                <a:tc>
                  <a:txBody>
                    <a:bodyPr/>
                    <a:lstStyle/>
                    <a:p>
                      <a:r>
                        <a:rPr lang="en-US" sz="1500" b="1" dirty="0"/>
                        <a:t>Max pooling followed by Fully connected layer (64x3 or 128x3 nodes)</a:t>
                      </a:r>
                    </a:p>
                  </a:txBody>
                  <a:tcPr marL="78490" marR="78490" marT="39247" marB="39247">
                    <a:solidFill>
                      <a:schemeClr val="accent5"/>
                    </a:solidFill>
                  </a:tcPr>
                </a:tc>
                <a:extLst>
                  <a:ext uri="{0D108BD9-81ED-4DB2-BD59-A6C34878D82A}">
                    <a16:rowId xmlns="" xmlns:a16="http://schemas.microsoft.com/office/drawing/2014/main" val="3108072822"/>
                  </a:ext>
                </a:extLst>
              </a:tr>
              <a:tr h="318327">
                <a:tc>
                  <a:txBody>
                    <a:bodyPr/>
                    <a:lstStyle/>
                    <a:p>
                      <a:r>
                        <a:rPr lang="en-US" sz="1500" b="1" dirty="0"/>
                        <a:t>Dropout regularization with dropout rate 50%</a:t>
                      </a:r>
                    </a:p>
                  </a:txBody>
                  <a:tcPr marL="78490" marR="78490" marT="39247" marB="39247">
                    <a:solidFill>
                      <a:schemeClr val="accent2">
                        <a:lumMod val="40000"/>
                        <a:lumOff val="60000"/>
                      </a:schemeClr>
                    </a:solidFill>
                  </a:tcPr>
                </a:tc>
                <a:extLst>
                  <a:ext uri="{0D108BD9-81ED-4DB2-BD59-A6C34878D82A}">
                    <a16:rowId xmlns="" xmlns:a16="http://schemas.microsoft.com/office/drawing/2014/main" val="3704412115"/>
                  </a:ext>
                </a:extLst>
              </a:tr>
              <a:tr h="555490">
                <a:tc>
                  <a:txBody>
                    <a:bodyPr/>
                    <a:lstStyle/>
                    <a:p>
                      <a:r>
                        <a:rPr lang="en-US" sz="1500" b="1" dirty="0"/>
                        <a:t>Dataset: Movie reviews, 5331 positive and 5331 negative reviews, 18758 words</a:t>
                      </a:r>
                    </a:p>
                    <a:p>
                      <a:r>
                        <a:rPr lang="en-US" sz="1500" b="1" dirty="0"/>
                        <a:t>Training/Test: 9596/1066 (90%/10%)</a:t>
                      </a:r>
                    </a:p>
                  </a:txBody>
                  <a:tcPr marL="78490" marR="78490" marT="39247" marB="39247">
                    <a:solidFill>
                      <a:schemeClr val="accent5"/>
                    </a:solidFill>
                  </a:tcPr>
                </a:tc>
                <a:extLst>
                  <a:ext uri="{0D108BD9-81ED-4DB2-BD59-A6C34878D82A}">
                    <a16:rowId xmlns="" xmlns:a16="http://schemas.microsoft.com/office/drawing/2014/main" val="4239160378"/>
                  </a:ext>
                </a:extLst>
              </a:tr>
            </a:tbl>
          </a:graphicData>
        </a:graphic>
      </p:graphicFrame>
    </p:spTree>
    <p:extLst>
      <p:ext uri="{BB962C8B-B14F-4D97-AF65-F5344CB8AC3E}">
        <p14:creationId xmlns:p14="http://schemas.microsoft.com/office/powerpoint/2010/main" val="505365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E18861-BDF4-5F4A-A412-1B2BD94E1A87}"/>
              </a:ext>
            </a:extLst>
          </p:cNvPr>
          <p:cNvSpPr>
            <a:spLocks noGrp="1"/>
          </p:cNvSpPr>
          <p:nvPr>
            <p:ph type="title"/>
          </p:nvPr>
        </p:nvSpPr>
        <p:spPr/>
        <p:txBody>
          <a:bodyPr/>
          <a:lstStyle/>
          <a:p>
            <a:r>
              <a:rPr lang="en-US" dirty="0"/>
              <a:t>CNN Architecture Graph</a:t>
            </a:r>
          </a:p>
        </p:txBody>
      </p:sp>
      <p:pic>
        <p:nvPicPr>
          <p:cNvPr id="5" name="Content Placeholder 4">
            <a:extLst>
              <a:ext uri="{FF2B5EF4-FFF2-40B4-BE49-F238E27FC236}">
                <a16:creationId xmlns="" xmlns:a16="http://schemas.microsoft.com/office/drawing/2014/main" id="{3282080F-A71B-F540-BFD5-733317D56BAF}"/>
              </a:ext>
            </a:extLst>
          </p:cNvPr>
          <p:cNvPicPr>
            <a:picLocks noGrp="1" noChangeAspect="1"/>
          </p:cNvPicPr>
          <p:nvPr>
            <p:ph idx="1"/>
          </p:nvPr>
        </p:nvPicPr>
        <p:blipFill>
          <a:blip r:embed="rId2"/>
          <a:stretch>
            <a:fillRect/>
          </a:stretch>
        </p:blipFill>
        <p:spPr>
          <a:xfrm>
            <a:off x="1351417" y="1825625"/>
            <a:ext cx="9489165" cy="4351338"/>
          </a:xfrm>
        </p:spPr>
      </p:pic>
    </p:spTree>
    <p:extLst>
      <p:ext uri="{BB962C8B-B14F-4D97-AF65-F5344CB8AC3E}">
        <p14:creationId xmlns:p14="http://schemas.microsoft.com/office/powerpoint/2010/main" val="1537427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E7162-A19E-054B-9F2C-AB644E8ACF69}"/>
              </a:ext>
            </a:extLst>
          </p:cNvPr>
          <p:cNvSpPr>
            <a:spLocks noGrp="1"/>
          </p:cNvSpPr>
          <p:nvPr>
            <p:ph type="title"/>
          </p:nvPr>
        </p:nvSpPr>
        <p:spPr>
          <a:xfrm>
            <a:off x="838200" y="-240030"/>
            <a:ext cx="10515600" cy="1325563"/>
          </a:xfrm>
        </p:spPr>
        <p:txBody>
          <a:bodyPr/>
          <a:lstStyle/>
          <a:p>
            <a:r>
              <a:rPr lang="en-US" dirty="0"/>
              <a:t>Performance</a:t>
            </a:r>
          </a:p>
        </p:txBody>
      </p:sp>
      <p:graphicFrame>
        <p:nvGraphicFramePr>
          <p:cNvPr id="4" name="Content Placeholder 3">
            <a:extLst>
              <a:ext uri="{FF2B5EF4-FFF2-40B4-BE49-F238E27FC236}">
                <a16:creationId xmlns="" xmlns:a16="http://schemas.microsoft.com/office/drawing/2014/main" id="{0EE14482-8917-CC42-B456-9354FD69C3B4}"/>
              </a:ext>
            </a:extLst>
          </p:cNvPr>
          <p:cNvGraphicFramePr>
            <a:graphicFrameLocks noGrp="1"/>
          </p:cNvGraphicFramePr>
          <p:nvPr>
            <p:ph idx="1"/>
            <p:extLst>
              <p:ext uri="{D42A27DB-BD31-4B8C-83A1-F6EECF244321}">
                <p14:modId xmlns:p14="http://schemas.microsoft.com/office/powerpoint/2010/main" val="838188"/>
              </p:ext>
            </p:extLst>
          </p:nvPr>
        </p:nvGraphicFramePr>
        <p:xfrm>
          <a:off x="838200" y="785495"/>
          <a:ext cx="10515600" cy="5897880"/>
        </p:xfrm>
        <a:graphic>
          <a:graphicData uri="http://schemas.openxmlformats.org/drawingml/2006/table">
            <a:tbl>
              <a:tblPr firstRow="1" bandRow="1">
                <a:tableStyleId>{5C22544A-7EE6-4342-B048-85BDC9FD1C3A}</a:tableStyleId>
              </a:tblPr>
              <a:tblGrid>
                <a:gridCol w="3505200">
                  <a:extLst>
                    <a:ext uri="{9D8B030D-6E8A-4147-A177-3AD203B41FA5}">
                      <a16:colId xmlns="" xmlns:a16="http://schemas.microsoft.com/office/drawing/2014/main" val="2734651576"/>
                    </a:ext>
                  </a:extLst>
                </a:gridCol>
                <a:gridCol w="3505200">
                  <a:extLst>
                    <a:ext uri="{9D8B030D-6E8A-4147-A177-3AD203B41FA5}">
                      <a16:colId xmlns="" xmlns:a16="http://schemas.microsoft.com/office/drawing/2014/main" val="1931260957"/>
                    </a:ext>
                  </a:extLst>
                </a:gridCol>
                <a:gridCol w="3505200">
                  <a:extLst>
                    <a:ext uri="{9D8B030D-6E8A-4147-A177-3AD203B41FA5}">
                      <a16:colId xmlns="" xmlns:a16="http://schemas.microsoft.com/office/drawing/2014/main" val="2698278788"/>
                    </a:ext>
                  </a:extLst>
                </a:gridCol>
              </a:tblGrid>
              <a:tr h="370840">
                <a:tc>
                  <a:txBody>
                    <a:bodyPr/>
                    <a:lstStyle/>
                    <a:p>
                      <a:pPr algn="ctr"/>
                      <a:r>
                        <a:rPr lang="en-US" dirty="0"/>
                        <a:t>Structure</a:t>
                      </a:r>
                    </a:p>
                  </a:txBody>
                  <a:tcPr anchor="ctr"/>
                </a:tc>
                <a:tc>
                  <a:txBody>
                    <a:bodyPr/>
                    <a:lstStyle/>
                    <a:p>
                      <a:pPr algn="ctr"/>
                      <a:r>
                        <a:rPr lang="en-US" dirty="0"/>
                        <a:t>Accuracy on Test Set</a:t>
                      </a:r>
                    </a:p>
                  </a:txBody>
                  <a:tcPr anchor="ctr"/>
                </a:tc>
                <a:tc>
                  <a:txBody>
                    <a:bodyPr/>
                    <a:lstStyle/>
                    <a:p>
                      <a:pPr algn="ctr"/>
                      <a:r>
                        <a:rPr lang="en-US" dirty="0"/>
                        <a:t>Run time</a:t>
                      </a:r>
                    </a:p>
                  </a:txBody>
                  <a:tcPr anchor="ctr"/>
                </a:tc>
                <a:extLst>
                  <a:ext uri="{0D108BD9-81ED-4DB2-BD59-A6C34878D82A}">
                    <a16:rowId xmlns="" xmlns:a16="http://schemas.microsoft.com/office/drawing/2014/main" val="2756229965"/>
                  </a:ext>
                </a:extLst>
              </a:tr>
              <a:tr h="370840">
                <a:tc>
                  <a:txBody>
                    <a:bodyPr/>
                    <a:lstStyle/>
                    <a:p>
                      <a:pPr algn="ctr"/>
                      <a:r>
                        <a:rPr lang="en-US" dirty="0"/>
                        <a:t>Random embedding, 64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0.725141</a:t>
                      </a:r>
                    </a:p>
                  </a:txBody>
                  <a:tcPr anchor="ctr"/>
                </a:tc>
                <a:tc>
                  <a:txBody>
                    <a:bodyPr/>
                    <a:lstStyle/>
                    <a:p>
                      <a:pPr algn="ctr"/>
                      <a:r>
                        <a:rPr lang="en-US" dirty="0"/>
                        <a:t>45 minutes</a:t>
                      </a:r>
                    </a:p>
                  </a:txBody>
                  <a:tcPr anchor="ctr"/>
                </a:tc>
                <a:extLst>
                  <a:ext uri="{0D108BD9-81ED-4DB2-BD59-A6C34878D82A}">
                    <a16:rowId xmlns="" xmlns:a16="http://schemas.microsoft.com/office/drawing/2014/main" val="166502707"/>
                  </a:ext>
                </a:extLst>
              </a:tr>
              <a:tr h="370840">
                <a:tc>
                  <a:txBody>
                    <a:bodyPr/>
                    <a:lstStyle/>
                    <a:p>
                      <a:pPr algn="ctr"/>
                      <a:r>
                        <a:rPr lang="en-US" dirty="0"/>
                        <a:t>Random embedding, 128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0.733584</a:t>
                      </a:r>
                    </a:p>
                  </a:txBody>
                  <a:tcPr anchor="ctr"/>
                </a:tc>
                <a:tc>
                  <a:txBody>
                    <a:bodyPr/>
                    <a:lstStyle/>
                    <a:p>
                      <a:pPr algn="ctr"/>
                      <a:r>
                        <a:rPr lang="en-US" dirty="0"/>
                        <a:t>56 minutes</a:t>
                      </a:r>
                    </a:p>
                  </a:txBody>
                  <a:tcPr anchor="ctr"/>
                </a:tc>
                <a:extLst>
                  <a:ext uri="{0D108BD9-81ED-4DB2-BD59-A6C34878D82A}">
                    <a16:rowId xmlns="" xmlns:a16="http://schemas.microsoft.com/office/drawing/2014/main" val="946712510"/>
                  </a:ext>
                </a:extLst>
              </a:tr>
              <a:tr h="370840">
                <a:tc>
                  <a:txBody>
                    <a:bodyPr/>
                    <a:lstStyle/>
                    <a:p>
                      <a:pPr algn="ctr"/>
                      <a:r>
                        <a:rPr lang="en-US" dirty="0"/>
                        <a:t>W2v embedding, non-static, 64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0.759850</a:t>
                      </a:r>
                    </a:p>
                  </a:txBody>
                  <a:tcPr anchor="ctr"/>
                </a:tc>
                <a:tc>
                  <a:txBody>
                    <a:bodyPr/>
                    <a:lstStyle/>
                    <a:p>
                      <a:pPr algn="ctr"/>
                      <a:r>
                        <a:rPr lang="en-US" dirty="0"/>
                        <a:t>50 minutes (includes w2v build)</a:t>
                      </a:r>
                    </a:p>
                  </a:txBody>
                  <a:tcPr anchor="ctr"/>
                </a:tc>
                <a:extLst>
                  <a:ext uri="{0D108BD9-81ED-4DB2-BD59-A6C34878D82A}">
                    <a16:rowId xmlns="" xmlns:a16="http://schemas.microsoft.com/office/drawing/2014/main" val="4286114541"/>
                  </a:ext>
                </a:extLst>
              </a:tr>
              <a:tr h="370840">
                <a:tc>
                  <a:txBody>
                    <a:bodyPr/>
                    <a:lstStyle/>
                    <a:p>
                      <a:pPr algn="ctr"/>
                      <a:r>
                        <a:rPr lang="en-US" dirty="0"/>
                        <a:t>W2v embedding, non-static, 128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0.761726</a:t>
                      </a:r>
                    </a:p>
                  </a:txBody>
                  <a:tcPr anchor="ctr"/>
                </a:tc>
                <a:tc>
                  <a:txBody>
                    <a:bodyPr/>
                    <a:lstStyle/>
                    <a:p>
                      <a:pPr algn="ctr"/>
                      <a:r>
                        <a:rPr lang="en-US" dirty="0"/>
                        <a:t>56 minutes (includes w2v build)</a:t>
                      </a:r>
                    </a:p>
                  </a:txBody>
                  <a:tcPr anchor="ctr"/>
                </a:tc>
                <a:extLst>
                  <a:ext uri="{0D108BD9-81ED-4DB2-BD59-A6C34878D82A}">
                    <a16:rowId xmlns="" xmlns:a16="http://schemas.microsoft.com/office/drawing/2014/main" val="7379489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W2v embedding, static, 64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r>
                        <a:rPr lang="en-US" sz="1800" kern="1200" dirty="0">
                          <a:solidFill>
                            <a:schemeClr val="dk1"/>
                          </a:solidFill>
                          <a:effectLst/>
                          <a:latin typeface="+mn-lt"/>
                          <a:ea typeface="+mn-ea"/>
                          <a:cs typeface="+mn-cs"/>
                        </a:rPr>
                        <a:t>745779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minutes (includes w2v build)</a:t>
                      </a:r>
                    </a:p>
                  </a:txBody>
                  <a:tcPr anchor="ctr"/>
                </a:tc>
                <a:extLst>
                  <a:ext uri="{0D108BD9-81ED-4DB2-BD59-A6C34878D82A}">
                    <a16:rowId xmlns="" xmlns:a16="http://schemas.microsoft.com/office/drawing/2014/main" val="31058989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W2v embedding, static, 128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0.738274</a:t>
                      </a:r>
                    </a:p>
                  </a:txBody>
                  <a:tcPr anchor="ctr"/>
                </a:tc>
                <a:tc>
                  <a:txBody>
                    <a:bodyPr/>
                    <a:lstStyle/>
                    <a:p>
                      <a:pPr algn="ctr"/>
                      <a:r>
                        <a:rPr lang="en-US" dirty="0"/>
                        <a:t>26 minutes (includes w2v build)</a:t>
                      </a:r>
                    </a:p>
                  </a:txBody>
                  <a:tcPr anchor="ctr"/>
                </a:tc>
                <a:extLst>
                  <a:ext uri="{0D108BD9-81ED-4DB2-BD59-A6C34878D82A}">
                    <a16:rowId xmlns="" xmlns:a16="http://schemas.microsoft.com/office/drawing/2014/main" val="31827790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GloVE</a:t>
                      </a:r>
                      <a:r>
                        <a:rPr lang="en-US" dirty="0"/>
                        <a:t> embedding, static, 64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0.737336</a:t>
                      </a:r>
                    </a:p>
                  </a:txBody>
                  <a:tcPr anchor="ctr"/>
                </a:tc>
                <a:tc>
                  <a:txBody>
                    <a:bodyPr/>
                    <a:lstStyle/>
                    <a:p>
                      <a:pPr algn="ctr"/>
                      <a:r>
                        <a:rPr lang="en-US" dirty="0"/>
                        <a:t>14 minutes</a:t>
                      </a:r>
                    </a:p>
                  </a:txBody>
                  <a:tcPr anchor="ctr"/>
                </a:tc>
                <a:extLst>
                  <a:ext uri="{0D108BD9-81ED-4DB2-BD59-A6C34878D82A}">
                    <a16:rowId xmlns="" xmlns:a16="http://schemas.microsoft.com/office/drawing/2014/main" val="71226167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GloVE</a:t>
                      </a:r>
                      <a:r>
                        <a:rPr lang="en-US" dirty="0"/>
                        <a:t> embedding, static, 128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0.740150</a:t>
                      </a:r>
                    </a:p>
                  </a:txBody>
                  <a:tcPr anchor="ctr"/>
                </a:tc>
                <a:tc>
                  <a:txBody>
                    <a:bodyPr/>
                    <a:lstStyle/>
                    <a:p>
                      <a:pPr algn="ctr"/>
                      <a:r>
                        <a:rPr lang="en-US" dirty="0"/>
                        <a:t>19 minutes</a:t>
                      </a:r>
                    </a:p>
                  </a:txBody>
                  <a:tcPr anchor="ctr"/>
                </a:tc>
                <a:extLst>
                  <a:ext uri="{0D108BD9-81ED-4DB2-BD59-A6C34878D82A}">
                    <a16:rowId xmlns="" xmlns:a16="http://schemas.microsoft.com/office/drawing/2014/main" val="505137088"/>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Not showing accuracy on training set. They all are between 0.98 and 1.0 (overfitting?)</a:t>
                      </a:r>
                    </a:p>
                  </a:txBody>
                  <a:tcPr anchor="ctr">
                    <a:solidFill>
                      <a:schemeClr val="accent2">
                        <a:lumMod val="60000"/>
                        <a:lumOff val="4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solidFill>
                      <a:schemeClr val="accent2">
                        <a:lumMod val="60000"/>
                        <a:lumOff val="40000"/>
                      </a:schemeClr>
                    </a:solidFill>
                  </a:tcPr>
                </a:tc>
                <a:tc hMerge="1">
                  <a:txBody>
                    <a:bodyPr/>
                    <a:lstStyle/>
                    <a:p>
                      <a:endParaRPr lang="en-US" dirty="0"/>
                    </a:p>
                  </a:txBody>
                  <a:tcPr>
                    <a:solidFill>
                      <a:schemeClr val="accent2">
                        <a:lumMod val="60000"/>
                        <a:lumOff val="40000"/>
                      </a:schemeClr>
                    </a:solidFill>
                  </a:tcPr>
                </a:tc>
                <a:extLst>
                  <a:ext uri="{0D108BD9-81ED-4DB2-BD59-A6C34878D82A}">
                    <a16:rowId xmlns="" xmlns:a16="http://schemas.microsoft.com/office/drawing/2014/main" val="3164515409"/>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Vectors corresponding to 1151 missing words in </a:t>
                      </a:r>
                      <a:r>
                        <a:rPr lang="en-US" sz="1400" i="1" dirty="0" err="1"/>
                        <a:t>GloVE</a:t>
                      </a:r>
                      <a:r>
                        <a:rPr lang="en-US" sz="1400" i="1" dirty="0"/>
                        <a:t> were set to 0</a:t>
                      </a:r>
                    </a:p>
                  </a:txBody>
                  <a:tcPr anchor="ctr">
                    <a:solidFill>
                      <a:schemeClr val="accent6">
                        <a:lumMod val="40000"/>
                        <a:lumOff val="6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9162609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GloVE</a:t>
                      </a:r>
                      <a:r>
                        <a:rPr lang="en-US" dirty="0"/>
                        <a:t>, static, 64 filters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t>Amazon+IMDB+Yelp </a:t>
                      </a:r>
                      <a:endParaRPr lang="en-US" dirty="0"/>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0.853333</a:t>
                      </a:r>
                    </a:p>
                  </a:txBody>
                  <a:tcPr anchor="ctr">
                    <a:solidFill>
                      <a:schemeClr val="accent4">
                        <a:lumMod val="60000"/>
                        <a:lumOff val="40000"/>
                      </a:schemeClr>
                    </a:solidFill>
                  </a:tcPr>
                </a:tc>
                <a:tc>
                  <a:txBody>
                    <a:bodyPr/>
                    <a:lstStyle/>
                    <a:p>
                      <a:pPr algn="ctr"/>
                      <a:r>
                        <a:rPr lang="en-US" dirty="0"/>
                        <a:t>05 minutes</a:t>
                      </a:r>
                    </a:p>
                  </a:txBody>
                  <a:tcPr anchor="ctr">
                    <a:solidFill>
                      <a:schemeClr val="accent4">
                        <a:lumMod val="60000"/>
                        <a:lumOff val="40000"/>
                      </a:schemeClr>
                    </a:solidFill>
                  </a:tcPr>
                </a:tc>
                <a:extLst>
                  <a:ext uri="{0D108BD9-81ED-4DB2-BD59-A6C34878D82A}">
                    <a16:rowId xmlns="" xmlns:a16="http://schemas.microsoft.com/office/drawing/2014/main" val="129534926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GloVE</a:t>
                      </a:r>
                      <a:r>
                        <a:rPr lang="en-US" dirty="0"/>
                        <a:t>, static, 128 filters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Amazon+IMDB+Yelp</a:t>
                      </a:r>
                      <a:r>
                        <a:rPr lang="en-US" dirty="0"/>
                        <a:t> </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0.865000</a:t>
                      </a:r>
                    </a:p>
                  </a:txBody>
                  <a:tcPr anchor="ctr">
                    <a:solidFill>
                      <a:schemeClr val="accent4">
                        <a:lumMod val="60000"/>
                        <a:lumOff val="40000"/>
                      </a:schemeClr>
                    </a:solidFill>
                  </a:tcPr>
                </a:tc>
                <a:tc>
                  <a:txBody>
                    <a:bodyPr/>
                    <a:lstStyle/>
                    <a:p>
                      <a:pPr algn="ctr"/>
                      <a:r>
                        <a:rPr lang="en-US" dirty="0"/>
                        <a:t>07 minutes</a:t>
                      </a:r>
                    </a:p>
                  </a:txBody>
                  <a:tcPr anchor="ctr">
                    <a:solidFill>
                      <a:schemeClr val="accent4">
                        <a:lumMod val="60000"/>
                        <a:lumOff val="40000"/>
                      </a:schemeClr>
                    </a:solidFill>
                  </a:tcPr>
                </a:tc>
                <a:extLst>
                  <a:ext uri="{0D108BD9-81ED-4DB2-BD59-A6C34878D82A}">
                    <a16:rowId xmlns="" xmlns:a16="http://schemas.microsoft.com/office/drawing/2014/main" val="433348690"/>
                  </a:ext>
                </a:extLst>
              </a:tr>
            </a:tbl>
          </a:graphicData>
        </a:graphic>
      </p:graphicFrame>
    </p:spTree>
    <p:extLst>
      <p:ext uri="{BB962C8B-B14F-4D97-AF65-F5344CB8AC3E}">
        <p14:creationId xmlns:p14="http://schemas.microsoft.com/office/powerpoint/2010/main" val="275879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EB7C92-3337-5246-ADA4-A3468A4A607E}"/>
              </a:ext>
            </a:extLst>
          </p:cNvPr>
          <p:cNvSpPr>
            <a:spLocks noGrp="1"/>
          </p:cNvSpPr>
          <p:nvPr>
            <p:ph type="title"/>
          </p:nvPr>
        </p:nvSpPr>
        <p:spPr/>
        <p:txBody>
          <a:bodyPr/>
          <a:lstStyle/>
          <a:p>
            <a:r>
              <a:rPr lang="en-US" dirty="0"/>
              <a:t>Embedding, Random Initialization: 64, 128</a:t>
            </a:r>
          </a:p>
        </p:txBody>
      </p:sp>
      <p:pic>
        <p:nvPicPr>
          <p:cNvPr id="5" name="Content Placeholder 4">
            <a:extLst>
              <a:ext uri="{FF2B5EF4-FFF2-40B4-BE49-F238E27FC236}">
                <a16:creationId xmlns="" xmlns:a16="http://schemas.microsoft.com/office/drawing/2014/main" id="{FA75EC21-4B68-FF48-9AC6-7D8741A635F1}"/>
              </a:ext>
            </a:extLst>
          </p:cNvPr>
          <p:cNvPicPr>
            <a:picLocks noGrp="1" noChangeAspect="1"/>
          </p:cNvPicPr>
          <p:nvPr>
            <p:ph idx="1"/>
          </p:nvPr>
        </p:nvPicPr>
        <p:blipFill>
          <a:blip r:embed="rId2"/>
          <a:stretch>
            <a:fillRect/>
          </a:stretch>
        </p:blipFill>
        <p:spPr>
          <a:xfrm>
            <a:off x="5862885" y="2308980"/>
            <a:ext cx="4736414" cy="2646984"/>
          </a:xfrm>
        </p:spPr>
      </p:pic>
      <p:pic>
        <p:nvPicPr>
          <p:cNvPr id="4" name="Picture 3">
            <a:extLst>
              <a:ext uri="{FF2B5EF4-FFF2-40B4-BE49-F238E27FC236}">
                <a16:creationId xmlns="" xmlns:a16="http://schemas.microsoft.com/office/drawing/2014/main" id="{0D4E5912-FEBF-8D4D-B15E-19C32C9A2CA5}"/>
              </a:ext>
            </a:extLst>
          </p:cNvPr>
          <p:cNvPicPr>
            <a:picLocks noChangeAspect="1"/>
          </p:cNvPicPr>
          <p:nvPr/>
        </p:nvPicPr>
        <p:blipFill>
          <a:blip r:embed="rId3"/>
          <a:stretch>
            <a:fillRect/>
          </a:stretch>
        </p:blipFill>
        <p:spPr>
          <a:xfrm>
            <a:off x="926451" y="2308980"/>
            <a:ext cx="4736413" cy="2547592"/>
          </a:xfrm>
          <a:prstGeom prst="rect">
            <a:avLst/>
          </a:prstGeom>
        </p:spPr>
      </p:pic>
    </p:spTree>
    <p:extLst>
      <p:ext uri="{BB962C8B-B14F-4D97-AF65-F5344CB8AC3E}">
        <p14:creationId xmlns:p14="http://schemas.microsoft.com/office/powerpoint/2010/main" val="2959612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C285D9-6014-F44A-8A19-6456C198DD86}"/>
              </a:ext>
            </a:extLst>
          </p:cNvPr>
          <p:cNvSpPr>
            <a:spLocks noGrp="1"/>
          </p:cNvSpPr>
          <p:nvPr>
            <p:ph type="title"/>
          </p:nvPr>
        </p:nvSpPr>
        <p:spPr/>
        <p:txBody>
          <a:bodyPr/>
          <a:lstStyle/>
          <a:p>
            <a:r>
              <a:rPr lang="en-US" dirty="0"/>
              <a:t>Word2vec Non-Static Embedding </a:t>
            </a:r>
            <a:br>
              <a:rPr lang="en-US" dirty="0"/>
            </a:br>
            <a:r>
              <a:rPr lang="en-US" dirty="0"/>
              <a:t>(Fine tuned): 64, 128</a:t>
            </a:r>
          </a:p>
        </p:txBody>
      </p:sp>
      <p:pic>
        <p:nvPicPr>
          <p:cNvPr id="5" name="Content Placeholder 4">
            <a:extLst>
              <a:ext uri="{FF2B5EF4-FFF2-40B4-BE49-F238E27FC236}">
                <a16:creationId xmlns="" xmlns:a16="http://schemas.microsoft.com/office/drawing/2014/main" id="{26768998-8EF4-7848-9AF0-A9DF16A06C76}"/>
              </a:ext>
            </a:extLst>
          </p:cNvPr>
          <p:cNvPicPr>
            <a:picLocks noGrp="1" noChangeAspect="1"/>
          </p:cNvPicPr>
          <p:nvPr>
            <p:ph idx="1"/>
          </p:nvPr>
        </p:nvPicPr>
        <p:blipFill>
          <a:blip r:embed="rId2"/>
          <a:stretch>
            <a:fillRect/>
          </a:stretch>
        </p:blipFill>
        <p:spPr>
          <a:xfrm>
            <a:off x="6261881" y="2031365"/>
            <a:ext cx="5091919" cy="3066415"/>
          </a:xfrm>
        </p:spPr>
      </p:pic>
      <p:pic>
        <p:nvPicPr>
          <p:cNvPr id="4" name="Picture 3">
            <a:extLst>
              <a:ext uri="{FF2B5EF4-FFF2-40B4-BE49-F238E27FC236}">
                <a16:creationId xmlns="" xmlns:a16="http://schemas.microsoft.com/office/drawing/2014/main" id="{D78BAEC0-4944-2E43-9083-A5100F03670B}"/>
              </a:ext>
            </a:extLst>
          </p:cNvPr>
          <p:cNvPicPr>
            <a:picLocks noChangeAspect="1"/>
          </p:cNvPicPr>
          <p:nvPr/>
        </p:nvPicPr>
        <p:blipFill>
          <a:blip r:embed="rId3"/>
          <a:stretch>
            <a:fillRect/>
          </a:stretch>
        </p:blipFill>
        <p:spPr>
          <a:xfrm>
            <a:off x="1005511" y="2100441"/>
            <a:ext cx="4789004" cy="2928261"/>
          </a:xfrm>
          <a:prstGeom prst="rect">
            <a:avLst/>
          </a:prstGeom>
        </p:spPr>
      </p:pic>
    </p:spTree>
    <p:extLst>
      <p:ext uri="{BB962C8B-B14F-4D97-AF65-F5344CB8AC3E}">
        <p14:creationId xmlns:p14="http://schemas.microsoft.com/office/powerpoint/2010/main" val="1396102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7BEAC6-35EE-D043-9214-0AE315710DF5}"/>
              </a:ext>
            </a:extLst>
          </p:cNvPr>
          <p:cNvSpPr>
            <a:spLocks noGrp="1"/>
          </p:cNvSpPr>
          <p:nvPr>
            <p:ph type="title"/>
          </p:nvPr>
        </p:nvSpPr>
        <p:spPr/>
        <p:txBody>
          <a:bodyPr/>
          <a:lstStyle/>
          <a:p>
            <a:r>
              <a:rPr lang="en-US" dirty="0"/>
              <a:t>Word2vec Static Embedding: 64, 128</a:t>
            </a:r>
          </a:p>
        </p:txBody>
      </p:sp>
      <p:pic>
        <p:nvPicPr>
          <p:cNvPr id="5" name="Content Placeholder 4">
            <a:extLst>
              <a:ext uri="{FF2B5EF4-FFF2-40B4-BE49-F238E27FC236}">
                <a16:creationId xmlns="" xmlns:a16="http://schemas.microsoft.com/office/drawing/2014/main" id="{AA2A2FDD-1E75-964C-9B2B-9639FECE5787}"/>
              </a:ext>
            </a:extLst>
          </p:cNvPr>
          <p:cNvPicPr>
            <a:picLocks noGrp="1" noChangeAspect="1"/>
          </p:cNvPicPr>
          <p:nvPr>
            <p:ph idx="1"/>
          </p:nvPr>
        </p:nvPicPr>
        <p:blipFill>
          <a:blip r:embed="rId2"/>
          <a:stretch>
            <a:fillRect/>
          </a:stretch>
        </p:blipFill>
        <p:spPr>
          <a:xfrm>
            <a:off x="6469830" y="2431415"/>
            <a:ext cx="4980297" cy="2586355"/>
          </a:xfrm>
        </p:spPr>
      </p:pic>
      <p:pic>
        <p:nvPicPr>
          <p:cNvPr id="7" name="Picture 6">
            <a:extLst>
              <a:ext uri="{FF2B5EF4-FFF2-40B4-BE49-F238E27FC236}">
                <a16:creationId xmlns="" xmlns:a16="http://schemas.microsoft.com/office/drawing/2014/main" id="{9265C79F-7075-BA46-A176-EE455E221070}"/>
              </a:ext>
            </a:extLst>
          </p:cNvPr>
          <p:cNvPicPr>
            <a:picLocks noChangeAspect="1"/>
          </p:cNvPicPr>
          <p:nvPr/>
        </p:nvPicPr>
        <p:blipFill>
          <a:blip r:embed="rId3"/>
          <a:stretch>
            <a:fillRect/>
          </a:stretch>
        </p:blipFill>
        <p:spPr>
          <a:xfrm>
            <a:off x="1097730" y="2431415"/>
            <a:ext cx="4900287" cy="2621280"/>
          </a:xfrm>
          <a:prstGeom prst="rect">
            <a:avLst/>
          </a:prstGeom>
        </p:spPr>
      </p:pic>
    </p:spTree>
    <p:extLst>
      <p:ext uri="{BB962C8B-B14F-4D97-AF65-F5344CB8AC3E}">
        <p14:creationId xmlns:p14="http://schemas.microsoft.com/office/powerpoint/2010/main" val="1408557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{DCB37648-8835-B945-ABBC-93AC7608C7BD}tf10001124</Template>
  <TotalTime>1669</TotalTime>
  <Words>691</Words>
  <Application>Microsoft Macintosh PowerPoint</Application>
  <PresentationFormat>Widescreen</PresentationFormat>
  <Paragraphs>155</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Mangal</vt:lpstr>
      <vt:lpstr>Arial</vt:lpstr>
      <vt:lpstr>Office Theme</vt:lpstr>
      <vt:lpstr>Sentiment Analysis with CNN</vt:lpstr>
      <vt:lpstr>CNN Architecture</vt:lpstr>
      <vt:lpstr>CNN Architecture</vt:lpstr>
      <vt:lpstr>CNN Architecture</vt:lpstr>
      <vt:lpstr>CNN Architecture Graph</vt:lpstr>
      <vt:lpstr>Performance</vt:lpstr>
      <vt:lpstr>Embedding, Random Initialization: 64, 128</vt:lpstr>
      <vt:lpstr>Word2vec Non-Static Embedding  (Fine tuned): 64, 128</vt:lpstr>
      <vt:lpstr>Word2vec Static Embedding: 64, 128</vt:lpstr>
      <vt:lpstr>GloVE Static Embedding: 64,128</vt:lpstr>
      <vt:lpstr>GloVE Static Embedding: 64,128 Amzn+IMDB+Yelp</vt:lpstr>
      <vt:lpstr>Performance</vt:lpstr>
      <vt:lpstr>References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with CNN</dc:title>
  <dc:creator>Shankar Venkataraman</dc:creator>
  <cp:lastModifiedBy>Microsoft Office User</cp:lastModifiedBy>
  <cp:revision>56</cp:revision>
  <dcterms:created xsi:type="dcterms:W3CDTF">2018-12-13T01:23:49Z</dcterms:created>
  <dcterms:modified xsi:type="dcterms:W3CDTF">2018-12-15T02:23:27Z</dcterms:modified>
</cp:coreProperties>
</file>