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88" r:id="rId2"/>
    <p:sldId id="259" r:id="rId3"/>
    <p:sldId id="289" r:id="rId4"/>
    <p:sldId id="260" r:id="rId5"/>
    <p:sldId id="290" r:id="rId6"/>
    <p:sldId id="261" r:id="rId7"/>
    <p:sldId id="262" r:id="rId8"/>
    <p:sldId id="291" r:id="rId9"/>
    <p:sldId id="292" r:id="rId10"/>
    <p:sldId id="293" r:id="rId11"/>
    <p:sldId id="294" r:id="rId12"/>
    <p:sldId id="263" r:id="rId13"/>
    <p:sldId id="264" r:id="rId14"/>
    <p:sldId id="265" r:id="rId15"/>
    <p:sldId id="272" r:id="rId16"/>
    <p:sldId id="296" r:id="rId17"/>
    <p:sldId id="297" r:id="rId18"/>
    <p:sldId id="274" r:id="rId19"/>
    <p:sldId id="275" r:id="rId20"/>
    <p:sldId id="298" r:id="rId21"/>
    <p:sldId id="299" r:id="rId22"/>
    <p:sldId id="276" r:id="rId23"/>
    <p:sldId id="300" r:id="rId24"/>
    <p:sldId id="301" r:id="rId25"/>
    <p:sldId id="282" r:id="rId26"/>
    <p:sldId id="302" r:id="rId27"/>
    <p:sldId id="284" r:id="rId28"/>
    <p:sldId id="303" r:id="rId29"/>
    <p:sldId id="304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2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7491" userDrawn="1">
          <p15:clr>
            <a:srgbClr val="A4A3A4"/>
          </p15:clr>
        </p15:guide>
        <p15:guide id="7" orient="horz" pos="1185" userDrawn="1">
          <p15:clr>
            <a:srgbClr val="A4A3A4"/>
          </p15:clr>
        </p15:guide>
        <p15:guide id="8" pos="2525" userDrawn="1">
          <p15:clr>
            <a:srgbClr val="A4A3A4"/>
          </p15:clr>
        </p15:guide>
        <p15:guide id="9" orient="horz" pos="1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1584"/>
  </p:normalViewPr>
  <p:slideViewPr>
    <p:cSldViewPr snapToGrid="0" snapToObjects="1">
      <p:cViewPr>
        <p:scale>
          <a:sx n="96" d="100"/>
          <a:sy n="96" d="100"/>
        </p:scale>
        <p:origin x="912" y="144"/>
      </p:cViewPr>
      <p:guideLst>
        <p:guide orient="horz" pos="2614"/>
        <p:guide pos="3840"/>
        <p:guide pos="5042"/>
        <p:guide pos="234"/>
        <p:guide orient="horz" pos="890"/>
        <p:guide pos="7491"/>
        <p:guide orient="horz" pos="1185"/>
        <p:guide pos="2525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3DA1-1C51-E54B-93B5-208FBD2A808D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1B4E7-7D64-4E4C-AFFA-51FB1BC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2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2AA5A-3327-694A-9B85-7D1F105E0505}" type="datetimeFigureOut">
              <a:rPr lang="en-US" smtClean="0"/>
              <a:t>11/24/16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9FCD7-A097-5A41-8D98-D02B9C12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add how the components are extracted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8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8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36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remarkable</a:t>
            </a:r>
            <a:r>
              <a:rPr lang="en-US" baseline="0" dirty="0" smtClean="0"/>
              <a:t> difference between 2 models’ price returns. A high volatility and spikes in MMAR is clearly 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0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7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3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23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78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A repetitive pattern that is displayed at every scale. These Patterns exhibit: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Self similarity (or self affinity)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Scale consistency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Fractal Dimensions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Long range dependencies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9FCD7-A097-5A41-8D98-D02B9C127E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3717B-5EB2-9740-A492-6BD9B7D0F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147-B152-8D46-9CBB-20BC2E31A7BD}" type="datetime1">
              <a:rPr lang="es-ES_tradnl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862"/>
            <a:ext cx="10515600" cy="899033"/>
          </a:xfrm>
        </p:spPr>
        <p:txBody>
          <a:bodyPr>
            <a:normAutofit/>
          </a:bodyPr>
          <a:lstStyle>
            <a:lvl1pPr>
              <a:defRPr sz="30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16768" y="6514846"/>
            <a:ext cx="637032" cy="365125"/>
          </a:xfrm>
        </p:spPr>
        <p:txBody>
          <a:bodyPr/>
          <a:lstStyle/>
          <a:p>
            <a:fld id="{E56FA52E-19EC-C94E-9CEC-67C787C5A2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0427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5493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8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4139-D3B9-EA4F-B784-EC15227E6BD4}" type="datetime1">
              <a:rPr lang="es-ES_tradnl" smtClean="0"/>
              <a:t>24/11/16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A52E-19EC-C94E-9CEC-67C787C5A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659" y="3220529"/>
            <a:ext cx="9940384" cy="927401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rPr>
              <a:t>Pattern Discovery in Financial Markets using </a:t>
            </a:r>
            <a:r>
              <a:rPr lang="en-US" sz="5000" dirty="0" smtClean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rPr>
              <a:t>Fractals</a:t>
            </a:r>
            <a:endParaRPr lang="en-US" sz="5000" dirty="0">
              <a:solidFill>
                <a:schemeClr val="tx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659" y="4913194"/>
            <a:ext cx="9144000" cy="91776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rPr>
              <a:t>Ankit</a:t>
            </a:r>
            <a:r>
              <a:rPr lang="en-US" dirty="0" smtClean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rPr>
              <a:t> Gupta</a:t>
            </a:r>
          </a:p>
          <a:p>
            <a:pPr algn="l"/>
            <a:r>
              <a:rPr lang="en-US" sz="1500" dirty="0" smtClean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rPr>
              <a:t>MIAF 2016</a:t>
            </a:r>
            <a:endParaRPr lang="en-US" sz="1500" dirty="0">
              <a:solidFill>
                <a:schemeClr val="tx2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903072" y="4572000"/>
            <a:ext cx="1587082" cy="3411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572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06" y="513727"/>
            <a:ext cx="7416800" cy="61073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10</a:t>
            </a:fld>
            <a:endParaRPr lang="en-US"/>
          </a:p>
        </p:txBody>
      </p:sp>
      <p:sp>
        <p:nvSpPr>
          <p:cNvPr id="10" name="Shape 73"/>
          <p:cNvSpPr/>
          <p:nvPr/>
        </p:nvSpPr>
        <p:spPr>
          <a:xfrm>
            <a:off x="708638" y="164448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GBM - Limitations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708638" y="281417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Fractals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4" name="Shape 73"/>
          <p:cNvSpPr/>
          <p:nvPr/>
        </p:nvSpPr>
        <p:spPr>
          <a:xfrm>
            <a:off x="708638" y="5153551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Pattern Discovery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123" y="1726368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1400" dirty="0"/>
              <a:t>Current limitations under Geometric Brownian 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419" y="2954612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1400" dirty="0"/>
              <a:t>A Brief primer on Fractals introducing certain key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5122" y="4133485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1400" dirty="0"/>
              <a:t>Introduction to </a:t>
            </a:r>
            <a:r>
              <a:rPr lang="en-US" sz="1400" dirty="0" smtClean="0"/>
              <a:t>the Trading Time and </a:t>
            </a:r>
            <a:r>
              <a:rPr lang="en-US" sz="1400" dirty="0" err="1" smtClean="0"/>
              <a:t>Multifractal</a:t>
            </a:r>
            <a:r>
              <a:rPr lang="en-US" sz="1400" dirty="0" smtClean="0"/>
              <a:t> </a:t>
            </a:r>
            <a:r>
              <a:rPr lang="en-US" sz="1400" dirty="0"/>
              <a:t>Model of Asset returns (MMAR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2419" y="5273800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Search for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Multifractality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in S&amp;P500 and forecast the series</a:t>
            </a:r>
          </a:p>
        </p:txBody>
      </p:sp>
      <p:sp>
        <p:nvSpPr>
          <p:cNvPr id="16" name="Shape 73"/>
          <p:cNvSpPr/>
          <p:nvPr/>
        </p:nvSpPr>
        <p:spPr>
          <a:xfrm>
            <a:off x="708638" y="3983860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MMAR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5819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1475" y="1422541"/>
            <a:ext cx="858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he idea is to </a:t>
            </a:r>
            <a:r>
              <a:rPr lang="en-US" sz="1400" u="sng" dirty="0" smtClean="0">
                <a:latin typeface="Century Gothic" charset="0"/>
                <a:ea typeface="Century Gothic" charset="0"/>
                <a:cs typeface="Century Gothic" charset="0"/>
              </a:rPr>
              <a:t>fast forward the bearish times, and slow down the bullish market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76167" y="513727"/>
            <a:ext cx="8364537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Trading Time – same as Clock Time?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1407" y="4611612"/>
            <a:ext cx="219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Price (Y) vs Clock Time (t)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0484" y="4565712"/>
            <a:ext cx="267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Trading Time (T) vs Clock Time (t)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668825" y="3241515"/>
            <a:ext cx="720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0069" y="6583680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Image Source: Fractal Geometry, Yale University    </a:t>
            </a:r>
            <a:r>
              <a:rPr lang="en-US" sz="1100" i="1" dirty="0">
                <a:latin typeface="Century Gothic" charset="0"/>
                <a:ea typeface="Century Gothic" charset="0"/>
                <a:cs typeface="Century Gothic" charset="0"/>
              </a:rPr>
              <a:t>http://</a:t>
            </a:r>
            <a:r>
              <a:rPr lang="en-US" sz="1100" i="1" dirty="0" err="1">
                <a:latin typeface="Century Gothic" charset="0"/>
                <a:ea typeface="Century Gothic" charset="0"/>
                <a:cs typeface="Century Gothic" charset="0"/>
              </a:rPr>
              <a:t>users.math.yale.edu</a:t>
            </a:r>
            <a:r>
              <a:rPr lang="en-US" sz="1100" i="1" dirty="0"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sz="1100" i="1" dirty="0" err="1">
                <a:latin typeface="Century Gothic" charset="0"/>
                <a:ea typeface="Century Gothic" charset="0"/>
                <a:cs typeface="Century Gothic" charset="0"/>
              </a:rPr>
              <a:t>public_html</a:t>
            </a:r>
            <a:r>
              <a:rPr lang="en-US" sz="1100" i="1" dirty="0">
                <a:latin typeface="Century Gothic" charset="0"/>
                <a:ea typeface="Century Gothic" charset="0"/>
                <a:cs typeface="Century Gothic" charset="0"/>
              </a:rPr>
              <a:t>/People/frame/Fractals/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217" y="2288068"/>
            <a:ext cx="2677371" cy="2220484"/>
            <a:chOff x="2549127" y="2123652"/>
            <a:chExt cx="2677371" cy="22204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9127" y="2222834"/>
              <a:ext cx="2677371" cy="2121302"/>
            </a:xfrm>
            <a:prstGeom prst="rect">
              <a:avLst/>
            </a:prstGeom>
          </p:spPr>
        </p:pic>
        <p:sp>
          <p:nvSpPr>
            <p:cNvPr id="23" name="Oval 22"/>
            <p:cNvSpPr/>
            <p:nvPr/>
          </p:nvSpPr>
          <p:spPr>
            <a:xfrm>
              <a:off x="2910050" y="2123652"/>
              <a:ext cx="351766" cy="370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0484" y="2288067"/>
            <a:ext cx="2677371" cy="2218535"/>
            <a:chOff x="5717823" y="2123651"/>
            <a:chExt cx="2677371" cy="2296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7823" y="2288068"/>
              <a:ext cx="2677371" cy="2132277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5996857" y="2123651"/>
              <a:ext cx="351766" cy="370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55055" y="2288067"/>
            <a:ext cx="2800972" cy="2549996"/>
            <a:chOff x="7780268" y="2135548"/>
            <a:chExt cx="2800972" cy="254999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0268" y="2294260"/>
              <a:ext cx="2800972" cy="201664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956857" y="4408545"/>
              <a:ext cx="2249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entury Gothic" charset="0"/>
                  <a:ea typeface="Century Gothic" charset="0"/>
                  <a:cs typeface="Century Gothic" charset="0"/>
                </a:rPr>
                <a:t>Price (Y) vs Trading Time (T)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8073814" y="2135548"/>
              <a:ext cx="351766" cy="370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11</a:t>
            </a:fld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7869514" y="3241643"/>
            <a:ext cx="720000" cy="25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4374" y="5335301"/>
            <a:ext cx="3205230" cy="292388"/>
            <a:chOff x="504374" y="5335301"/>
            <a:chExt cx="3205230" cy="292388"/>
          </a:xfrm>
        </p:grpSpPr>
        <p:sp>
          <p:nvSpPr>
            <p:cNvPr id="32" name="TextBox 31"/>
            <p:cNvSpPr txBox="1"/>
            <p:nvPr/>
          </p:nvSpPr>
          <p:spPr>
            <a:xfrm>
              <a:off x="856140" y="5335301"/>
              <a:ext cx="28534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entury Gothic" charset="0"/>
                  <a:ea typeface="Century Gothic" charset="0"/>
                  <a:cs typeface="Century Gothic" charset="0"/>
                </a:rPr>
                <a:t>Plot usual Price Graph 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04374" y="5352294"/>
              <a:ext cx="248400" cy="2430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66435" y="5338811"/>
            <a:ext cx="3416028" cy="692497"/>
            <a:chOff x="504374" y="5335301"/>
            <a:chExt cx="3205230" cy="692497"/>
          </a:xfrm>
        </p:grpSpPr>
        <p:sp>
          <p:nvSpPr>
            <p:cNvPr id="38" name="TextBox 37"/>
            <p:cNvSpPr txBox="1"/>
            <p:nvPr/>
          </p:nvSpPr>
          <p:spPr>
            <a:xfrm>
              <a:off x="856140" y="5335301"/>
              <a:ext cx="2853464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entury Gothic" charset="0"/>
                  <a:ea typeface="Century Gothic" charset="0"/>
                  <a:cs typeface="Century Gothic" charset="0"/>
                </a:rPr>
                <a:t>Convert Clock Time to Trading Time</a:t>
              </a:r>
            </a:p>
            <a:p>
              <a:r>
                <a:rPr lang="en-US" sz="1300" i="1" dirty="0" smtClean="0">
                  <a:latin typeface="Century Gothic" charset="0"/>
                  <a:ea typeface="Century Gothic" charset="0"/>
                  <a:cs typeface="Century Gothic" charset="0"/>
                </a:rPr>
                <a:t>(using Scaling Law)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04374" y="5352294"/>
              <a:ext cx="248400" cy="2430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91384" y="5341718"/>
            <a:ext cx="3805881" cy="892552"/>
            <a:chOff x="504374" y="5335301"/>
            <a:chExt cx="3205230" cy="892552"/>
          </a:xfrm>
        </p:grpSpPr>
        <p:sp>
          <p:nvSpPr>
            <p:cNvPr id="41" name="TextBox 40"/>
            <p:cNvSpPr txBox="1"/>
            <p:nvPr/>
          </p:nvSpPr>
          <p:spPr>
            <a:xfrm>
              <a:off x="856140" y="5335301"/>
              <a:ext cx="28534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latin typeface="Century Gothic" charset="0"/>
                  <a:ea typeface="Century Gothic" charset="0"/>
                  <a:cs typeface="Century Gothic" charset="0"/>
                </a:rPr>
                <a:t>Plot Price Graph against Trading Time.</a:t>
              </a:r>
              <a:br>
                <a:rPr lang="en-US" sz="1300" dirty="0" smtClean="0">
                  <a:latin typeface="Century Gothic" charset="0"/>
                  <a:ea typeface="Century Gothic" charset="0"/>
                  <a:cs typeface="Century Gothic" charset="0"/>
                </a:rPr>
              </a:br>
              <a:r>
                <a:rPr lang="en-US" sz="1300" dirty="0" smtClean="0">
                  <a:latin typeface="Century Gothic" charset="0"/>
                  <a:ea typeface="Century Gothic" charset="0"/>
                  <a:cs typeface="Century Gothic" charset="0"/>
                </a:rPr>
                <a:t>Times of Bullish market slowed down, and Bearish markets fast forwarded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04374" y="5352294"/>
              <a:ext cx="223942" cy="2430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  <a:endParaRPr lang="en-US" sz="13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829636" y="2828972"/>
            <a:ext cx="707617" cy="1524617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45388" y="2727354"/>
            <a:ext cx="1337082" cy="1619609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18" grpId="0" animBg="1"/>
      <p:bldP spid="31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262519" y="513727"/>
            <a:ext cx="8364537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trike="sngStrike" dirty="0" smtClean="0"/>
              <a:t>Random</a:t>
            </a:r>
            <a:r>
              <a:rPr lang="en-US" dirty="0" smtClean="0"/>
              <a:t> </a:t>
            </a:r>
            <a:r>
              <a:rPr lang="en-US" dirty="0" err="1" smtClean="0"/>
              <a:t>MultiFractal</a:t>
            </a:r>
            <a:r>
              <a:rPr lang="en-US" dirty="0" smtClean="0"/>
              <a:t> Walk down the Wall Street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412335"/>
            <a:ext cx="2989563" cy="4736405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933080" y="1412334"/>
            <a:ext cx="774405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entury Gothic" charset="0"/>
                <a:ea typeface="Century Gothic" charset="0"/>
                <a:cs typeface="Century Gothic" charset="0"/>
              </a:rPr>
              <a:t>Can we construct a Financial Time series using Fractals?</a:t>
            </a:r>
          </a:p>
          <a:p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Start with trend line and a generator with 3 pieces (upwards and downwards)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In 2</a:t>
            </a:r>
            <a:r>
              <a:rPr lang="en-US" sz="1400" baseline="30000" dirty="0" smtClean="0">
                <a:latin typeface="Century Gothic" charset="0"/>
                <a:ea typeface="Century Gothic" charset="0"/>
                <a:cs typeface="Century Gothic" charset="0"/>
              </a:rPr>
              <a:t>nd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iteration, the individual pieces represent the trend line. Interpolate the generator onto them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Repeat this process over and over again, and it ends up similar to a Financial Time series, albeit </a:t>
            </a:r>
            <a:r>
              <a:rPr lang="en-US" sz="1400" b="1" dirty="0" err="1" smtClean="0">
                <a:latin typeface="Century Gothic" charset="0"/>
                <a:ea typeface="Century Gothic" charset="0"/>
                <a:cs typeface="Century Gothic" charset="0"/>
              </a:rPr>
              <a:t>Unifractality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in characteristics since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generator remains same at every iteration. </a:t>
            </a:r>
            <a:endParaRPr lang="en-US" sz="1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069" y="6583680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Image Source: “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A 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Multifractal Walk Down Wall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Street”, Benoit B. Mandelbrot</a:t>
            </a:r>
            <a:endParaRPr lang="en-US" sz="11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452" y="6217574"/>
            <a:ext cx="3043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 charset="0"/>
                <a:ea typeface="Century Gothic" charset="0"/>
                <a:cs typeface="Century Gothic" charset="0"/>
              </a:rPr>
              <a:t>Generation of Time series using Fractals</a:t>
            </a:r>
            <a:endParaRPr lang="en-US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88988" y="1904747"/>
            <a:ext cx="248400" cy="2430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88988" y="2570132"/>
            <a:ext cx="248400" cy="2430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88988" y="3433247"/>
            <a:ext cx="248400" cy="2430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2573" y="4430319"/>
            <a:ext cx="774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Century Gothic" charset="0"/>
                <a:ea typeface="Century Gothic" charset="0"/>
                <a:cs typeface="Century Gothic" charset="0"/>
              </a:rPr>
              <a:t>Is this what we see in the markets?  Or is there something more to it?</a:t>
            </a:r>
          </a:p>
        </p:txBody>
      </p:sp>
    </p:spTree>
    <p:extLst>
      <p:ext uri="{BB962C8B-B14F-4D97-AF65-F5344CB8AC3E}">
        <p14:creationId xmlns:p14="http://schemas.microsoft.com/office/powerpoint/2010/main" val="29961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8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3251200" y="513727"/>
            <a:ext cx="7416800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069" y="6583680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Image Source: “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A 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Multifractal Walk Down Wall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Street”, Benoit B. Mandelbrot</a:t>
            </a:r>
            <a:endParaRPr lang="en-US" sz="11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0926" y="2257563"/>
            <a:ext cx="3449829" cy="1879749"/>
            <a:chOff x="2464836" y="1859729"/>
            <a:chExt cx="3449829" cy="18797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033" y="2019555"/>
              <a:ext cx="3275632" cy="1719923"/>
            </a:xfrm>
            <a:prstGeom prst="rect">
              <a:avLst/>
            </a:prstGeom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2464836" y="1859729"/>
              <a:ext cx="351766" cy="349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27849" y="2257563"/>
            <a:ext cx="3088704" cy="2228253"/>
            <a:chOff x="7075220" y="2340212"/>
            <a:chExt cx="3463813" cy="27987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5597" y="2574028"/>
              <a:ext cx="3263436" cy="25648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Oval 22"/>
            <p:cNvSpPr/>
            <p:nvPr/>
          </p:nvSpPr>
          <p:spPr>
            <a:xfrm>
              <a:off x="7075220" y="2340212"/>
              <a:ext cx="391609" cy="4385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95825" y="2257563"/>
            <a:ext cx="3482331" cy="2186907"/>
            <a:chOff x="2432334" y="4265833"/>
            <a:chExt cx="3482331" cy="21869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1737" y="4457810"/>
              <a:ext cx="3302928" cy="19949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Oval 23"/>
            <p:cNvSpPr/>
            <p:nvPr/>
          </p:nvSpPr>
          <p:spPr>
            <a:xfrm>
              <a:off x="2432334" y="4265833"/>
              <a:ext cx="351766" cy="3492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2262519" y="513727"/>
            <a:ext cx="8364537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trike="sngStrike" dirty="0" smtClean="0"/>
              <a:t>Random</a:t>
            </a:r>
            <a:r>
              <a:rPr lang="en-US" dirty="0" smtClean="0"/>
              <a:t> </a:t>
            </a:r>
            <a:r>
              <a:rPr lang="en-US" dirty="0" err="1" smtClean="0"/>
              <a:t>MultiFractal</a:t>
            </a:r>
            <a:r>
              <a:rPr lang="en-US" dirty="0" smtClean="0"/>
              <a:t> Walk down the Wall Street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1475" y="1422541"/>
            <a:ext cx="858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Introducing the essence of Volatility, which leads to </a:t>
            </a:r>
            <a:r>
              <a:rPr lang="en-US" sz="1400" dirty="0" err="1">
                <a:latin typeface="Century Gothic" charset="0"/>
                <a:ea typeface="Century Gothic" charset="0"/>
                <a:cs typeface="Century Gothic" charset="0"/>
              </a:rPr>
              <a:t>MultiFractals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4374" y="4927526"/>
            <a:ext cx="3205230" cy="738664"/>
            <a:chOff x="504374" y="5335301"/>
            <a:chExt cx="3205230" cy="738664"/>
          </a:xfrm>
        </p:grpSpPr>
        <p:sp>
          <p:nvSpPr>
            <p:cNvPr id="33" name="TextBox 32"/>
            <p:cNvSpPr txBox="1"/>
            <p:nvPr/>
          </p:nvSpPr>
          <p:spPr>
            <a:xfrm>
              <a:off x="856140" y="5335301"/>
              <a:ext cx="2853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entury Gothic" charset="0"/>
                  <a:ea typeface="Century Gothic" charset="0"/>
                  <a:cs typeface="Century Gothic" charset="0"/>
                </a:rPr>
                <a:t>Shorten </a:t>
              </a:r>
              <a:r>
                <a:rPr lang="en-US" sz="1400" dirty="0">
                  <a:latin typeface="Century Gothic" charset="0"/>
                  <a:ea typeface="Century Gothic" charset="0"/>
                  <a:cs typeface="Century Gothic" charset="0"/>
                </a:rPr>
                <a:t>the time period for first piece, </a:t>
              </a:r>
              <a:r>
                <a:rPr lang="en-US" sz="1400" dirty="0" smtClean="0">
                  <a:latin typeface="Century Gothic" charset="0"/>
                  <a:ea typeface="Century Gothic" charset="0"/>
                  <a:cs typeface="Century Gothic" charset="0"/>
                </a:rPr>
                <a:t>denoting high </a:t>
              </a:r>
              <a:r>
                <a:rPr lang="en-US" sz="1400" dirty="0">
                  <a:latin typeface="Century Gothic" charset="0"/>
                  <a:ea typeface="Century Gothic" charset="0"/>
                  <a:cs typeface="Century Gothic" charset="0"/>
                </a:rPr>
                <a:t>market activity during that time. 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04374" y="5352294"/>
              <a:ext cx="248400" cy="2430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23973" y="4945874"/>
            <a:ext cx="3205230" cy="738664"/>
            <a:chOff x="504374" y="5335301"/>
            <a:chExt cx="3205230" cy="738664"/>
          </a:xfrm>
        </p:grpSpPr>
        <p:sp>
          <p:nvSpPr>
            <p:cNvPr id="36" name="TextBox 35"/>
            <p:cNvSpPr txBox="1"/>
            <p:nvPr/>
          </p:nvSpPr>
          <p:spPr>
            <a:xfrm>
              <a:off x="856140" y="5335301"/>
              <a:ext cx="2853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entury Gothic" charset="0"/>
                  <a:ea typeface="Century Gothic" charset="0"/>
                  <a:cs typeface="Century Gothic" charset="0"/>
                </a:rPr>
                <a:t>Shifts in the generator causes market activity to become highly volatile.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04374" y="5352294"/>
              <a:ext cx="248400" cy="2430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35833" y="4944519"/>
            <a:ext cx="3456130" cy="523220"/>
            <a:chOff x="504374" y="5335301"/>
            <a:chExt cx="345613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856140" y="5335301"/>
              <a:ext cx="3104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entury Gothic" charset="0"/>
                  <a:ea typeface="Century Gothic" charset="0"/>
                  <a:cs typeface="Century Gothic" charset="0"/>
                </a:rPr>
                <a:t>Simulated Time series for different </a:t>
              </a:r>
              <a:r>
                <a:rPr lang="en-US" sz="1400" dirty="0" smtClean="0">
                  <a:latin typeface="Century Gothic" charset="0"/>
                  <a:ea typeface="Century Gothic" charset="0"/>
                  <a:cs typeface="Century Gothic" charset="0"/>
                </a:rPr>
                <a:t>levels of ‘</a:t>
              </a:r>
              <a:r>
                <a:rPr lang="en-US" sz="1400" i="1" dirty="0" smtClean="0">
                  <a:latin typeface="Century Gothic" charset="0"/>
                  <a:ea typeface="Century Gothic" charset="0"/>
                  <a:cs typeface="Century Gothic" charset="0"/>
                </a:rPr>
                <a:t>Volatility</a:t>
              </a:r>
              <a:r>
                <a:rPr lang="en-US" sz="1400" dirty="0" smtClean="0">
                  <a:latin typeface="Century Gothic" charset="0"/>
                  <a:ea typeface="Century Gothic" charset="0"/>
                  <a:cs typeface="Century Gothic" charset="0"/>
                </a:rPr>
                <a:t>’</a:t>
              </a:r>
              <a:endParaRPr 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04374" y="5352294"/>
              <a:ext cx="248400" cy="2430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  <a:endParaRPr lang="en-US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990106" y="3241515"/>
            <a:ext cx="540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824832" y="3245633"/>
            <a:ext cx="540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50444" y="513727"/>
            <a:ext cx="7416800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Pop Quiz Time!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412875"/>
            <a:ext cx="2989562" cy="473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933079" y="1412334"/>
            <a:ext cx="7958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On the left are some graphs of price changes. </a:t>
            </a:r>
          </a:p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Some are real data, some are artificially made time series</a:t>
            </a:r>
          </a:p>
          <a:p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Label the graphs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accordingly.</a:t>
            </a:r>
          </a:p>
          <a:p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Various Processes included: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Real market Data: IBM Price return &amp; USD-Deutschmark price return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Multifractal generated Data: 3 plots generated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Geometric Brownian Motion: (Random walk)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Levy Stable Motion (main characteristic: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Fat tails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Fractional Brownian Motion (main characteristic: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Long range dependence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marL="342900" indent="-342900">
              <a:buAutoNum type="arabicPeriod"/>
            </a:pP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069" y="6583680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Image and Quiz Source: “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A </a:t>
            </a:r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Multifractal Walk Down Wall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Street”, Benoit B. Mandelbrot		</a:t>
            </a:r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Answer in the Appendix</a:t>
            </a:r>
            <a:endParaRPr lang="en-US" sz="11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14</a:t>
            </a:fld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13702" y="2757366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17819" y="3181619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17818" y="3614104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017818" y="4034234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17820" y="4466720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303463" y="513727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err="1" smtClean="0"/>
              <a:t>Multifractal</a:t>
            </a:r>
            <a:r>
              <a:rPr lang="en-US" dirty="0" smtClean="0"/>
              <a:t> Model of Asset Returns (MMAR)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832" y="1932675"/>
            <a:ext cx="103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Concept </a:t>
            </a:r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of </a:t>
            </a:r>
            <a:r>
              <a:rPr lang="en-US" sz="1400" i="1" dirty="0">
                <a:latin typeface="Century Gothic" charset="0"/>
                <a:ea typeface="Century Gothic" charset="0"/>
                <a:cs typeface="Century Gothic" charset="0"/>
              </a:rPr>
              <a:t>Scaling Law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Multifractality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Trading Time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Singularity Spectrum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leads to the developments of </a:t>
            </a: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MMAR</a:t>
            </a:r>
          </a:p>
          <a:p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66" y="3061755"/>
            <a:ext cx="2180324" cy="321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6564" y="2693442"/>
            <a:ext cx="6947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Let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P(t)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define daily </a:t>
            </a:r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Price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levels and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X(t)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define the cumulative daily log returns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66" y="4001126"/>
            <a:ext cx="1618421" cy="3734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333930" y="3968807"/>
            <a:ext cx="701987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B</a:t>
            </a:r>
            <a:r>
              <a:rPr lang="en-US" sz="1300" i="1" baseline="-25000" dirty="0" smtClean="0">
                <a:latin typeface="Century Gothic" charset="0"/>
                <a:ea typeface="Century Gothic" charset="0"/>
                <a:cs typeface="Century Gothic" charset="0"/>
              </a:rPr>
              <a:t>H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(t) 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 </a:t>
            </a:r>
            <a:r>
              <a:rPr lang="en-US" sz="1300" i="1" dirty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	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Fractional Brownian Motion (a stochastic process) with self affinity Index H</a:t>
            </a:r>
            <a:b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ϴ(t)  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 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 	Trading Time (a stochastic process) which exhibits </a:t>
            </a:r>
            <a:r>
              <a:rPr lang="en-US" sz="1300" i="1" dirty="0" err="1" smtClean="0">
                <a:latin typeface="Century Gothic" charset="0"/>
                <a:ea typeface="Century Gothic" charset="0"/>
                <a:cs typeface="Century Gothic" charset="0"/>
              </a:rPr>
              <a:t>Multifractality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t       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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  	Clock time</a:t>
            </a:r>
            <a:endParaRPr lang="en-US" sz="13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069" y="6583680"/>
            <a:ext cx="1142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entury Gothic" charset="0"/>
                <a:ea typeface="Century Gothic" charset="0"/>
                <a:cs typeface="Century Gothic" charset="0"/>
              </a:rPr>
              <a:t>Source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: “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Large Deviations and the Distribution of Price </a:t>
            </a:r>
            <a:r>
              <a:rPr lang="en-US" sz="1000" dirty="0" smtClean="0">
                <a:latin typeface="Century Gothic" charset="0"/>
                <a:ea typeface="Century Gothic" charset="0"/>
                <a:cs typeface="Century Gothic" charset="0"/>
              </a:rPr>
              <a:t>Changes”, CFM  		</a:t>
            </a:r>
            <a:r>
              <a:rPr lang="en-US" sz="1000" i="1" dirty="0">
                <a:latin typeface="Century Gothic" charset="0"/>
                <a:ea typeface="Century Gothic" charset="0"/>
                <a:cs typeface="Century Gothic" charset="0"/>
              </a:rPr>
              <a:t>Image Source: Fractal Geometry, Yale 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University, Mathematics department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15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832" y="2757740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4923" y="3670011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7430" y="4861805"/>
            <a:ext cx="3765972" cy="1356499"/>
            <a:chOff x="2662175" y="3753458"/>
            <a:chExt cx="3765972" cy="13564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2175" y="3753458"/>
              <a:ext cx="3746500" cy="10795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312985" y="4832958"/>
              <a:ext cx="311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entury Gothic" charset="0"/>
                  <a:ea typeface="Century Gothic" charset="0"/>
                  <a:cs typeface="Century Gothic" charset="0"/>
                </a:rPr>
                <a:t>Price return vs Clock Time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26087" y="5259805"/>
            <a:ext cx="3835400" cy="958499"/>
            <a:chOff x="6408675" y="4043757"/>
            <a:chExt cx="3835400" cy="95849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8675" y="4043757"/>
              <a:ext cx="3835400" cy="55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128913" y="4725257"/>
              <a:ext cx="311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entury Gothic" charset="0"/>
                  <a:ea typeface="Century Gothic" charset="0"/>
                  <a:cs typeface="Century Gothic" charset="0"/>
                </a:rPr>
                <a:t>Price return vs Trading Time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14206" y="3613687"/>
            <a:ext cx="9209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Century Gothic" charset="0"/>
                <a:ea typeface="Century Gothic" charset="0"/>
                <a:cs typeface="Century Gothic" charset="0"/>
              </a:rPr>
              <a:t>X(t) </a:t>
            </a:r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can be expressed as a Compound process of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fractional Brownian Motion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and a </a:t>
            </a:r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process</a:t>
            </a:r>
            <a:endParaRPr lang="en-US" sz="1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5" name="Shape 73"/>
          <p:cNvSpPr/>
          <p:nvPr/>
        </p:nvSpPr>
        <p:spPr>
          <a:xfrm>
            <a:off x="383832" y="1398263"/>
            <a:ext cx="5312633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Development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36" name="Shape 73"/>
          <p:cNvSpPr/>
          <p:nvPr/>
        </p:nvSpPr>
        <p:spPr>
          <a:xfrm>
            <a:off x="6579330" y="1404213"/>
            <a:ext cx="5312633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Simulation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413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17" grpId="0" animBg="1"/>
      <p:bldP spid="18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16</a:t>
            </a:fld>
            <a:endParaRPr lang="en-US"/>
          </a:p>
        </p:txBody>
      </p:sp>
      <p:sp>
        <p:nvSpPr>
          <p:cNvPr id="21" name="Shape 73"/>
          <p:cNvSpPr/>
          <p:nvPr/>
        </p:nvSpPr>
        <p:spPr>
          <a:xfrm>
            <a:off x="383832" y="1398263"/>
            <a:ext cx="5312633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Development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2" name="Shape 73"/>
          <p:cNvSpPr/>
          <p:nvPr/>
        </p:nvSpPr>
        <p:spPr>
          <a:xfrm>
            <a:off x="6579330" y="1404213"/>
            <a:ext cx="5312633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Simulation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03463" y="513727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err="1" smtClean="0"/>
              <a:t>Multifractal</a:t>
            </a:r>
            <a:r>
              <a:rPr lang="en-US" dirty="0" smtClean="0"/>
              <a:t> Model of Asset Returns (MMAR)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78428" y="2065013"/>
            <a:ext cx="5318037" cy="338554"/>
            <a:chOff x="2608548" y="1348318"/>
            <a:chExt cx="2825087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2608548" y="1348318"/>
              <a:ext cx="2825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entury Gothic" charset="0"/>
                  <a:ea typeface="Century Gothic" charset="0"/>
                  <a:cs typeface="Century Gothic" charset="0"/>
                </a:rPr>
                <a:t>Discovery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579329" y="2064975"/>
            <a:ext cx="5312633" cy="338554"/>
            <a:chOff x="2608548" y="1348318"/>
            <a:chExt cx="2825087" cy="338554"/>
          </a:xfrm>
        </p:grpSpPr>
        <p:sp>
          <p:nvSpPr>
            <p:cNvPr id="41" name="TextBox 40"/>
            <p:cNvSpPr txBox="1"/>
            <p:nvPr/>
          </p:nvSpPr>
          <p:spPr>
            <a:xfrm>
              <a:off x="2608548" y="1348318"/>
              <a:ext cx="2825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entury Gothic" charset="0"/>
                  <a:ea typeface="Century Gothic" charset="0"/>
                  <a:cs typeface="Century Gothic" charset="0"/>
                </a:rPr>
                <a:t>Forecasting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82586" y="2596879"/>
            <a:ext cx="5313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Discover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Fractality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: Check for Scaling Law 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Unifractals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or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Multifractals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: Identify Singularity Spectrum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Extract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Components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78083" y="2595348"/>
            <a:ext cx="5313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Construct Trading Time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Generate fractional Brownian Motion Time series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Compound the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fBM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series with Trading time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41186"/>
              </p:ext>
            </p:extLst>
          </p:nvPr>
        </p:nvGraphicFramePr>
        <p:xfrm>
          <a:off x="378428" y="4025262"/>
          <a:ext cx="11513535" cy="2021570"/>
        </p:xfrm>
        <a:graphic>
          <a:graphicData uri="http://schemas.openxmlformats.org/drawingml/2006/table">
            <a:tbl>
              <a:tblPr firstRow="1" bandRow="1"/>
              <a:tblGrid>
                <a:gridCol w="1207379"/>
                <a:gridCol w="5477602"/>
                <a:gridCol w="4828554"/>
              </a:tblGrid>
              <a:tr h="49672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Component</a:t>
                      </a:r>
                      <a:endParaRPr lang="en-US" sz="13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Description</a:t>
                      </a:r>
                      <a:endParaRPr lang="en-US" sz="13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How to obtain?</a:t>
                      </a:r>
                      <a:endParaRPr lang="en-US" sz="1300" b="1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917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Self – affinity Index required for the </a:t>
                      </a:r>
                      <a:r>
                        <a:rPr lang="en-US" sz="1300" dirty="0" err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fBM</a:t>
                      </a:r>
                      <a:r>
                        <a:rPr lang="en-US" sz="13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series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Using Scaling function </a:t>
                      </a:r>
                      <a:endParaRPr lang="en-US" sz="13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20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Symbol" charset="2"/>
                          <a:ea typeface="Symbol" charset="2"/>
                          <a:cs typeface="Symbol" charset="2"/>
                        </a:rPr>
                        <a:t>a</a:t>
                      </a:r>
                      <a:r>
                        <a:rPr lang="en-US" sz="1300" baseline="-25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</a:t>
                      </a:r>
                      <a:endParaRPr lang="en-US" sz="13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Signifies the most common Fractal dimension for the singularity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 err="1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Multifractal</a:t>
                      </a:r>
                      <a:r>
                        <a:rPr lang="en-US" sz="130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spectrum</a:t>
                      </a:r>
                      <a:endParaRPr lang="en-US" sz="13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70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Symbol" charset="2"/>
                          <a:ea typeface="Symbol" charset="2"/>
                          <a:cs typeface="Symbol" charset="2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Mean for the lognormal cascade (required for the Trading time)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i="1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Formula based</a:t>
                      </a:r>
                      <a:endParaRPr lang="en-US" sz="1300" i="1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02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Symbol" charset="2"/>
                          <a:ea typeface="Symbol" charset="2"/>
                          <a:cs typeface="Symbol" charset="2"/>
                        </a:rPr>
                        <a:t>s</a:t>
                      </a:r>
                      <a:r>
                        <a:rPr lang="en-US" sz="1300" baseline="30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</a:t>
                      </a:r>
                      <a:endParaRPr lang="en-US" sz="13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Variance for the lognormal cascade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300" i="1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Formula based</a:t>
                      </a:r>
                      <a:endParaRPr lang="en-US" sz="1300" i="1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409108" y="2691104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09106" y="3115172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5734" y="3532612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604506" y="2697729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604505" y="3121799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04506" y="3559118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06" y="513727"/>
            <a:ext cx="7416800" cy="61073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17</a:t>
            </a:fld>
            <a:endParaRPr lang="en-US"/>
          </a:p>
        </p:txBody>
      </p:sp>
      <p:sp>
        <p:nvSpPr>
          <p:cNvPr id="10" name="Shape 73"/>
          <p:cNvSpPr/>
          <p:nvPr/>
        </p:nvSpPr>
        <p:spPr>
          <a:xfrm>
            <a:off x="708638" y="164448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GBM - Limitations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708638" y="281417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Fractals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4" name="Shape 73"/>
          <p:cNvSpPr/>
          <p:nvPr/>
        </p:nvSpPr>
        <p:spPr>
          <a:xfrm>
            <a:off x="708638" y="5153551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Pattern Discovery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123" y="1726368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1400" dirty="0"/>
              <a:t>Current limitations under Geometric Brownian 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419" y="2954612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1400" dirty="0"/>
              <a:t>A Brief primer on Fractals introducing certain key properties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2419" y="5273800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Search for </a:t>
            </a:r>
            <a:r>
              <a:rPr lang="en-US" dirty="0" err="1"/>
              <a:t>Multifractality</a:t>
            </a:r>
            <a:r>
              <a:rPr lang="en-US" dirty="0"/>
              <a:t> in S&amp;P500 and forecast the series</a:t>
            </a:r>
          </a:p>
        </p:txBody>
      </p:sp>
      <p:sp>
        <p:nvSpPr>
          <p:cNvPr id="16" name="Shape 73"/>
          <p:cNvSpPr/>
          <p:nvPr/>
        </p:nvSpPr>
        <p:spPr>
          <a:xfrm>
            <a:off x="708638" y="398386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MMAR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5122" y="4133485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Introduction to Trading Time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Model of Asset returns (MMAR)</a:t>
            </a:r>
            <a:endParaRPr lang="en-US" sz="1400" i="1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S&amp;P500 – Dataset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069" y="6583680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Data Source: Bloomberg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1120"/>
              </p:ext>
            </p:extLst>
          </p:nvPr>
        </p:nvGraphicFramePr>
        <p:xfrm>
          <a:off x="371475" y="4423719"/>
          <a:ext cx="11520488" cy="1508192"/>
        </p:xfrm>
        <a:graphic>
          <a:graphicData uri="http://schemas.openxmlformats.org/drawingml/2006/table">
            <a:tbl>
              <a:tblPr firstRow="1" bandRow="1"/>
              <a:tblGrid>
                <a:gridCol w="1709976"/>
                <a:gridCol w="1726367"/>
                <a:gridCol w="1959917"/>
                <a:gridCol w="581828"/>
                <a:gridCol w="2515796"/>
                <a:gridCol w="1356236"/>
                <a:gridCol w="1670368"/>
              </a:tblGrid>
              <a:tr h="25949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Label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Date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Level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Label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Value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Sigma (</a:t>
                      </a:r>
                      <a:r>
                        <a:rPr lang="en-US" sz="1400" b="1" dirty="0">
                          <a:effectLst/>
                          <a:latin typeface="Symbol" charset="2"/>
                          <a:ea typeface="Symbol" charset="2"/>
                          <a:cs typeface="Symbol" charset="2"/>
                        </a:rPr>
                        <a:t>s</a:t>
                      </a:r>
                      <a:r>
                        <a:rPr lang="en-US" sz="1400" b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)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699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Start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3 Jan 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1455.22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Avg daily 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0.01%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86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19 Aug 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2183.87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Avg daily volatility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1.25%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86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Maximum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15 Aug 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2190.15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Max 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10.96%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8.72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297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Minimum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 Mar 2009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676.53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Min 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-9.47%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-7.55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0" y="1399622"/>
            <a:ext cx="11610000" cy="24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Discovery?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Plotted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 –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19</a:t>
            </a:fld>
            <a:endParaRPr lang="en-US"/>
          </a:p>
        </p:txBody>
      </p:sp>
      <p:sp>
        <p:nvSpPr>
          <p:cNvPr id="14" name="Shape 73"/>
          <p:cNvSpPr/>
          <p:nvPr/>
        </p:nvSpPr>
        <p:spPr>
          <a:xfrm>
            <a:off x="383833" y="1398263"/>
            <a:ext cx="3240000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Discover </a:t>
            </a:r>
            <a:r>
              <a:rPr lang="en-US" sz="1400" b="1" dirty="0" err="1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Fracatlity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5" name="Shape 73"/>
          <p:cNvSpPr/>
          <p:nvPr/>
        </p:nvSpPr>
        <p:spPr>
          <a:xfrm>
            <a:off x="4512369" y="1412875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Unifractals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 vs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Multifractals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6" name="Shape 73"/>
          <p:cNvSpPr/>
          <p:nvPr/>
        </p:nvSpPr>
        <p:spPr>
          <a:xfrm>
            <a:off x="8640906" y="1416312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Multifractal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 Components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31" name="Text Box 95"/>
          <p:cNvSpPr txBox="1"/>
          <p:nvPr/>
        </p:nvSpPr>
        <p:spPr>
          <a:xfrm>
            <a:off x="9027098" y="2320999"/>
            <a:ext cx="2429796" cy="2608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1000"/>
              </a:spcAft>
            </a:pPr>
            <a:endParaRPr lang="en-US" sz="1300" dirty="0"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0" y="2106803"/>
            <a:ext cx="11497073" cy="4458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 Box 95"/>
          <p:cNvSpPr txBox="1"/>
          <p:nvPr/>
        </p:nvSpPr>
        <p:spPr>
          <a:xfrm>
            <a:off x="2366322" y="3634330"/>
            <a:ext cx="2203678" cy="221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1000"/>
              </a:spcAft>
            </a:pPr>
            <a:r>
              <a:rPr lang="en-US" sz="1300" i="1" dirty="0">
                <a:effectLst/>
                <a:latin typeface="Century Gothic" charset="0"/>
                <a:ea typeface="Century Gothic" charset="0"/>
                <a:cs typeface="Century Gothic" charset="0"/>
              </a:rPr>
              <a:t>Increasing values </a:t>
            </a:r>
            <a:r>
              <a:rPr lang="en-US" sz="1300" i="1" dirty="0" smtClean="0">
                <a:effectLst/>
                <a:latin typeface="Century Gothic" charset="0"/>
                <a:ea typeface="Century Gothic" charset="0"/>
                <a:cs typeface="Century Gothic" charset="0"/>
              </a:rPr>
              <a:t>of q</a:t>
            </a:r>
          </a:p>
          <a:p>
            <a:pPr algn="ctr">
              <a:lnSpc>
                <a:spcPct val="105000"/>
              </a:lnSpc>
              <a:spcAft>
                <a:spcPts val="1000"/>
              </a:spcAft>
            </a:pP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(moments)</a:t>
            </a:r>
            <a:endParaRPr lang="en-US" sz="1300" dirty="0"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28198" y="3825949"/>
            <a:ext cx="0" cy="1620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90191" y="4431386"/>
            <a:ext cx="4207220" cy="856231"/>
          </a:xfrm>
          <a:prstGeom prst="ellipse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06" y="513727"/>
            <a:ext cx="7416800" cy="61073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</a:t>
            </a:fld>
            <a:endParaRPr lang="en-US"/>
          </a:p>
        </p:txBody>
      </p:sp>
      <p:sp>
        <p:nvSpPr>
          <p:cNvPr id="10" name="Shape 73"/>
          <p:cNvSpPr/>
          <p:nvPr/>
        </p:nvSpPr>
        <p:spPr>
          <a:xfrm>
            <a:off x="708638" y="1644480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GBM - Limitations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708638" y="2814170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Fractals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3" name="Shape 73"/>
          <p:cNvSpPr/>
          <p:nvPr/>
        </p:nvSpPr>
        <p:spPr>
          <a:xfrm>
            <a:off x="708638" y="3983860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MMAR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4" name="Shape 73"/>
          <p:cNvSpPr/>
          <p:nvPr/>
        </p:nvSpPr>
        <p:spPr>
          <a:xfrm>
            <a:off x="708638" y="5153551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Pattern Discovery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123" y="1726368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urrent limitations under Geometric Brownian Motion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2419" y="2954612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A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brief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primer on Fractals introducing certain key properties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5122" y="4133485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Introduction to Trading Time and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Model of Asset returns (MMAR)</a:t>
            </a:r>
            <a:endParaRPr lang="en-US" sz="14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2419" y="5273800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Search for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Multifractality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in S&amp;P500 and forecast the series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069" y="6583681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Image Source (Title page): Black and White Fractals that capture Creativity, Smashing Magazine</a:t>
            </a:r>
            <a:endParaRPr lang="en-US" sz="11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Discovery?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Plotted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 –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20</a:t>
            </a:fld>
            <a:endParaRPr lang="en-US"/>
          </a:p>
        </p:txBody>
      </p:sp>
      <p:sp>
        <p:nvSpPr>
          <p:cNvPr id="14" name="Shape 73"/>
          <p:cNvSpPr/>
          <p:nvPr/>
        </p:nvSpPr>
        <p:spPr>
          <a:xfrm>
            <a:off x="383833" y="1398263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Discover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Fracatlity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5" name="Shape 73"/>
          <p:cNvSpPr/>
          <p:nvPr/>
        </p:nvSpPr>
        <p:spPr>
          <a:xfrm>
            <a:off x="4512369" y="1412875"/>
            <a:ext cx="3240000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 err="1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Unifractals</a:t>
            </a: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 </a:t>
            </a: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or </a:t>
            </a:r>
            <a:r>
              <a:rPr lang="en-US" sz="1400" b="1" dirty="0" err="1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Multifractals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6" name="Shape 73"/>
          <p:cNvSpPr/>
          <p:nvPr/>
        </p:nvSpPr>
        <p:spPr>
          <a:xfrm>
            <a:off x="8640906" y="1416312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Multifractal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 Components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2" y="2129564"/>
            <a:ext cx="11497073" cy="4404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 Box 95"/>
          <p:cNvSpPr txBox="1"/>
          <p:nvPr/>
        </p:nvSpPr>
        <p:spPr>
          <a:xfrm>
            <a:off x="8417859" y="3873012"/>
            <a:ext cx="1051200" cy="376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1000"/>
              </a:spcAft>
            </a:pPr>
            <a:r>
              <a:rPr lang="en-US" sz="1300" i="1" smtClean="0">
                <a:effectLst/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sz="1300" i="1" baseline="-25000" smtClean="0">
                <a:effectLst/>
                <a:latin typeface="Century Gothic" charset="0"/>
                <a:ea typeface="Century Gothic" charset="0"/>
                <a:cs typeface="Century Gothic" charset="0"/>
              </a:rPr>
              <a:t>0</a:t>
            </a:r>
            <a:r>
              <a:rPr lang="en-US" sz="1300" i="1" smtClean="0">
                <a:effectLst/>
                <a:latin typeface="Century Gothic" charset="0"/>
                <a:ea typeface="Century Gothic" charset="0"/>
                <a:cs typeface="Century Gothic" charset="0"/>
              </a:rPr>
              <a:t> = 0.5657</a:t>
            </a:r>
            <a:endParaRPr lang="en-US" sz="1300" dirty="0"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062118" y="3274621"/>
            <a:ext cx="1355741" cy="598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Discovery?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Calculated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 –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21</a:t>
            </a:fld>
            <a:endParaRPr lang="en-US"/>
          </a:p>
        </p:txBody>
      </p:sp>
      <p:sp>
        <p:nvSpPr>
          <p:cNvPr id="14" name="Shape 73"/>
          <p:cNvSpPr/>
          <p:nvPr/>
        </p:nvSpPr>
        <p:spPr>
          <a:xfrm>
            <a:off x="383833" y="1398263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Discover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Fracatlity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5" name="Shape 73"/>
          <p:cNvSpPr/>
          <p:nvPr/>
        </p:nvSpPr>
        <p:spPr>
          <a:xfrm>
            <a:off x="4512369" y="1412875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Unifractals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 vs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Multifractals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6" name="Shape 73"/>
          <p:cNvSpPr/>
          <p:nvPr/>
        </p:nvSpPr>
        <p:spPr>
          <a:xfrm>
            <a:off x="8640906" y="1416312"/>
            <a:ext cx="3240000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 err="1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Multifractal</a:t>
            </a: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 Components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69043"/>
              </p:ext>
            </p:extLst>
          </p:nvPr>
        </p:nvGraphicFramePr>
        <p:xfrm>
          <a:off x="371474" y="2097088"/>
          <a:ext cx="11509431" cy="3180344"/>
        </p:xfrm>
        <a:graphic>
          <a:graphicData uri="http://schemas.openxmlformats.org/drawingml/2006/table">
            <a:tbl>
              <a:tblPr firstRow="1" bandRow="1"/>
              <a:tblGrid>
                <a:gridCol w="1844651"/>
                <a:gridCol w="1791831"/>
                <a:gridCol w="7872949"/>
              </a:tblGrid>
              <a:tr h="36372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Component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Value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Description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361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i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0.4717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Self </a:t>
                      </a: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– affinity Index required for the </a:t>
                      </a:r>
                      <a:r>
                        <a:rPr lang="en-US" sz="1400" dirty="0" err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fBM</a:t>
                      </a: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series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4897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Symbol" charset="2"/>
                          <a:ea typeface="Symbol" charset="2"/>
                          <a:cs typeface="Symbol" charset="2"/>
                        </a:rPr>
                        <a:t>a</a:t>
                      </a:r>
                      <a:r>
                        <a:rPr lang="en-US" sz="1400" baseline="-25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i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0.5657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Signifies the most common Fractal dimension for the singularity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39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Symbol" charset="2"/>
                          <a:ea typeface="Symbol" charset="2"/>
                          <a:cs typeface="Symbol" charset="2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i="1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1.1993</a:t>
                      </a:r>
                      <a:endParaRPr lang="en-US" sz="140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Mean for the lognormal cascade (required for the Trading time)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719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Symbol" charset="2"/>
                          <a:ea typeface="Symbol" charset="2"/>
                          <a:cs typeface="Symbol" charset="2"/>
                        </a:rPr>
                        <a:t>s</a:t>
                      </a:r>
                      <a:r>
                        <a:rPr lang="en-US" sz="1400" baseline="300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i="1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0.3628</a:t>
                      </a:r>
                      <a:endParaRPr lang="en-US" sz="140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Variance for the lognormal cascade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282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7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Plotted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Toolbox,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Forecasting Time Series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79329" y="2234406"/>
            <a:ext cx="5312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Trading time generated using Multiplicative Cascades exhibiting lognormal characteristics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As can be seen in the 2</a:t>
            </a:r>
            <a:r>
              <a:rPr lang="en-US" sz="1400" baseline="30000" dirty="0" smtClean="0">
                <a:latin typeface="Century Gothic" charset="0"/>
                <a:ea typeface="Century Gothic" charset="0"/>
                <a:cs typeface="Century Gothic" charset="0"/>
              </a:rPr>
              <a:t>nd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 plot, Trading time slows down the volatile times, and fast forwards the bearish moments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Multiple simulations performed using Monte Carlo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2" y="2097088"/>
            <a:ext cx="5312633" cy="4464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Oval 25"/>
          <p:cNvSpPr/>
          <p:nvPr/>
        </p:nvSpPr>
        <p:spPr>
          <a:xfrm>
            <a:off x="1172900" y="2436184"/>
            <a:ext cx="284330" cy="1561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16230" y="5619724"/>
            <a:ext cx="240999" cy="552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73"/>
          <p:cNvSpPr/>
          <p:nvPr/>
        </p:nvSpPr>
        <p:spPr>
          <a:xfrm>
            <a:off x="383833" y="1398263"/>
            <a:ext cx="3240000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Trading Time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32" name="Shape 73"/>
          <p:cNvSpPr/>
          <p:nvPr/>
        </p:nvSpPr>
        <p:spPr>
          <a:xfrm>
            <a:off x="4512369" y="1412875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Compounded Return series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33" name="Shape 73"/>
          <p:cNvSpPr/>
          <p:nvPr/>
        </p:nvSpPr>
        <p:spPr>
          <a:xfrm>
            <a:off x="8640906" y="1416312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Comparison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611130" y="2333297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11130" y="2982652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611130" y="3804287"/>
            <a:ext cx="162000" cy="1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Plotted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Toolbox,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Forecasting Time Series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29" y="2094205"/>
            <a:ext cx="5312633" cy="2948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2" y="2102166"/>
            <a:ext cx="5312633" cy="294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Shape 73"/>
          <p:cNvSpPr/>
          <p:nvPr/>
        </p:nvSpPr>
        <p:spPr>
          <a:xfrm>
            <a:off x="383833" y="1398263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Trading Time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1" name="Shape 73"/>
          <p:cNvSpPr/>
          <p:nvPr/>
        </p:nvSpPr>
        <p:spPr>
          <a:xfrm>
            <a:off x="4512369" y="1412875"/>
            <a:ext cx="3240000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Compounded Return series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8" name="Shape 73"/>
          <p:cNvSpPr/>
          <p:nvPr/>
        </p:nvSpPr>
        <p:spPr>
          <a:xfrm>
            <a:off x="8640906" y="1416312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Comparison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925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Plotted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Toolbox,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Forecasting Time Series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24</a:t>
            </a:fld>
            <a:endParaRPr lang="en-US"/>
          </a:p>
        </p:txBody>
      </p:sp>
      <p:sp>
        <p:nvSpPr>
          <p:cNvPr id="20" name="Shape 73"/>
          <p:cNvSpPr/>
          <p:nvPr/>
        </p:nvSpPr>
        <p:spPr>
          <a:xfrm>
            <a:off x="383833" y="1398263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Trading Time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1" name="Shape 73"/>
          <p:cNvSpPr/>
          <p:nvPr/>
        </p:nvSpPr>
        <p:spPr>
          <a:xfrm>
            <a:off x="4512369" y="1412875"/>
            <a:ext cx="3240000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Compounded Return series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28" name="Shape 73"/>
          <p:cNvSpPr/>
          <p:nvPr/>
        </p:nvSpPr>
        <p:spPr>
          <a:xfrm>
            <a:off x="8640906" y="1416312"/>
            <a:ext cx="3240000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Comparison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2" y="2102166"/>
            <a:ext cx="5312633" cy="294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73" y="2105700"/>
            <a:ext cx="5312633" cy="2942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8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More Simulations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Plotted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Toolbox,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25</a:t>
            </a:fld>
            <a:endParaRPr lang="en-US"/>
          </a:p>
        </p:txBody>
      </p:sp>
      <p:sp>
        <p:nvSpPr>
          <p:cNvPr id="12" name="Shape 73"/>
          <p:cNvSpPr/>
          <p:nvPr/>
        </p:nvSpPr>
        <p:spPr>
          <a:xfrm>
            <a:off x="383832" y="1398263"/>
            <a:ext cx="5312633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Simulation 2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3" name="Shape 73"/>
          <p:cNvSpPr/>
          <p:nvPr/>
        </p:nvSpPr>
        <p:spPr>
          <a:xfrm>
            <a:off x="6579330" y="1404213"/>
            <a:ext cx="5312633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Simulation 3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29" y="2111758"/>
            <a:ext cx="5312633" cy="4444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2" y="2097088"/>
            <a:ext cx="5312633" cy="4458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More Simulations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Plotted using </a:t>
            </a:r>
            <a:r>
              <a:rPr lang="en-US" sz="1000" i="1" dirty="0" err="1" smtClean="0">
                <a:latin typeface="Century Gothic" charset="0"/>
                <a:ea typeface="Century Gothic" charset="0"/>
                <a:cs typeface="Century Gothic" charset="0"/>
              </a:rPr>
              <a:t>Matlab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 Toolbox, Proprietary Model</a:t>
            </a:r>
            <a:endParaRPr lang="en-US" sz="10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26</a:t>
            </a:fld>
            <a:endParaRPr lang="en-US"/>
          </a:p>
        </p:txBody>
      </p:sp>
      <p:sp>
        <p:nvSpPr>
          <p:cNvPr id="12" name="Shape 73"/>
          <p:cNvSpPr/>
          <p:nvPr/>
        </p:nvSpPr>
        <p:spPr>
          <a:xfrm>
            <a:off x="383832" y="1398263"/>
            <a:ext cx="5312633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Simulation 2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3" name="Shape 73"/>
          <p:cNvSpPr/>
          <p:nvPr/>
        </p:nvSpPr>
        <p:spPr>
          <a:xfrm>
            <a:off x="6579330" y="1404213"/>
            <a:ext cx="5312633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Simulation 3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07" y="2112741"/>
            <a:ext cx="5310156" cy="4436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2" y="2103583"/>
            <a:ext cx="5312633" cy="4436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9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So</a:t>
            </a:r>
            <a:r>
              <a:rPr lang="is-IS" dirty="0" smtClean="0"/>
              <a:t>…Multifractality?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70">
            <a:off x="3774104" y="2662181"/>
            <a:ext cx="4470726" cy="16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475" y="1433160"/>
            <a:ext cx="115204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1500" dirty="0" smtClean="0">
                <a:latin typeface="Century Gothic" charset="0"/>
                <a:ea typeface="Century Gothic" charset="0"/>
                <a:cs typeface="Century Gothic" charset="0"/>
              </a:rPr>
              <a:t>In the observed period, SP500 had fatty tails, which are far from a Normal behavior</a:t>
            </a:r>
            <a:br>
              <a:rPr lang="en-US" sz="15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5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endParaRPr lang="en-US" sz="15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339428" y="559603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28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7645" y="1493929"/>
            <a:ext cx="270000" cy="27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✓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475" y="2167182"/>
            <a:ext cx="104309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charset="2"/>
              <a:buChar char="ü"/>
              <a:defRPr/>
            </a:pPr>
            <a:r>
              <a:rPr lang="en-US" sz="1500" dirty="0">
                <a:latin typeface="Century Gothic" charset="0"/>
                <a:ea typeface="Century Gothic" charset="0"/>
                <a:cs typeface="Century Gothic" charset="0"/>
              </a:rPr>
              <a:t>However, the time series is a clear example of </a:t>
            </a:r>
            <a:r>
              <a:rPr lang="en-US" sz="1500" dirty="0" err="1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500" dirty="0">
                <a:latin typeface="Century Gothic" charset="0"/>
                <a:ea typeface="Century Gothic" charset="0"/>
                <a:cs typeface="Century Gothic" charset="0"/>
              </a:rPr>
              <a:t>, and exhibits </a:t>
            </a:r>
            <a:r>
              <a:rPr lang="en-US" sz="1500" dirty="0" err="1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5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500" dirty="0" err="1" smtClean="0">
                <a:latin typeface="Century Gothic" charset="0"/>
                <a:ea typeface="Century Gothic" charset="0"/>
                <a:cs typeface="Century Gothic" charset="0"/>
              </a:rPr>
              <a:t>characterisics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897" y="2858903"/>
            <a:ext cx="114810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charset="2"/>
              <a:buChar char="ü"/>
              <a:defRPr/>
            </a:pPr>
            <a:r>
              <a:rPr lang="en-US" sz="1500" dirty="0">
                <a:latin typeface="Century Gothic" charset="0"/>
                <a:ea typeface="Century Gothic" charset="0"/>
                <a:cs typeface="Century Gothic" charset="0"/>
              </a:rPr>
              <a:t>Simulated MMAR price series present more similarities to the financial market returns than Geometric Brownian </a:t>
            </a:r>
            <a:r>
              <a:rPr lang="en-US" sz="1500" dirty="0" smtClean="0">
                <a:latin typeface="Century Gothic" charset="0"/>
                <a:ea typeface="Century Gothic" charset="0"/>
                <a:cs typeface="Century Gothic" charset="0"/>
              </a:rPr>
              <a:t>Motion</a:t>
            </a:r>
            <a:endParaRPr lang="en-US" sz="15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645" y="3497867"/>
            <a:ext cx="1164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charset="2"/>
              <a:buChar char="ü"/>
              <a:defRPr/>
            </a:pPr>
            <a:r>
              <a:rPr lang="en-US" sz="1500" dirty="0">
                <a:latin typeface="Century Gothic" charset="0"/>
                <a:ea typeface="Century Gothic" charset="0"/>
                <a:cs typeface="Century Gothic" charset="0"/>
              </a:rPr>
              <a:t>Potential for improved Pricing models, new Trading strategies (cross asset or factor based models)</a:t>
            </a:r>
            <a:br>
              <a:rPr lang="en-US" sz="1500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5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4273" y="3528137"/>
            <a:ext cx="270000" cy="27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✓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0897" y="2858903"/>
            <a:ext cx="270000" cy="27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✓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4273" y="2189665"/>
            <a:ext cx="270000" cy="27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✓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2" grpId="0"/>
      <p:bldP spid="4" grpId="0"/>
      <p:bldP spid="5" grpId="0"/>
      <p:bldP spid="13" grpId="0" animBg="1"/>
      <p:bldP spid="12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4852" y="1046921"/>
            <a:ext cx="3021497" cy="4708981"/>
          </a:xfrm>
          <a:prstGeom prst="rect">
            <a:avLst/>
          </a:prstGeom>
          <a:noFill/>
          <a:effectLst>
            <a:glow rad="381000">
              <a:schemeClr val="accent1">
                <a:alpha val="90000"/>
              </a:schemeClr>
            </a:glow>
            <a:outerShdw sx="1000" sy="1000" algn="ctr" rotWithShape="0">
              <a:srgbClr val="000000"/>
            </a:outerShdw>
            <a:reflection blurRad="292100" stA="10000" endPos="17000" dist="50800" dir="5400000" sy="-100000" algn="bl" rotWithShape="0"/>
            <a:softEdge rad="673100"/>
          </a:effectLst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47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40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06" y="513727"/>
            <a:ext cx="7416800" cy="61073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3</a:t>
            </a:fld>
            <a:endParaRPr lang="en-US"/>
          </a:p>
        </p:txBody>
      </p:sp>
      <p:sp>
        <p:nvSpPr>
          <p:cNvPr id="10" name="Shape 73"/>
          <p:cNvSpPr/>
          <p:nvPr/>
        </p:nvSpPr>
        <p:spPr>
          <a:xfrm>
            <a:off x="708638" y="1644480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GBM - Limitations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708638" y="281417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Fractals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3" name="Shape 73"/>
          <p:cNvSpPr/>
          <p:nvPr/>
        </p:nvSpPr>
        <p:spPr>
          <a:xfrm>
            <a:off x="708638" y="398386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MMAR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4" name="Shape 73"/>
          <p:cNvSpPr/>
          <p:nvPr/>
        </p:nvSpPr>
        <p:spPr>
          <a:xfrm>
            <a:off x="708638" y="5153551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Pattern Discovery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123" y="1726368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Current limitations under Geometric Brownian 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419" y="2954612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brief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primer on Fractals introducing certain key properties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5122" y="4133485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Introduction to Trading Time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Model of Asset returns (MMAR)</a:t>
            </a:r>
            <a:endParaRPr lang="en-US" sz="1400" i="1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2419" y="5273800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Search for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Multifractality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in S&amp;P500 and forecast the series</a:t>
            </a:r>
          </a:p>
        </p:txBody>
      </p:sp>
    </p:spTree>
    <p:extLst>
      <p:ext uri="{BB962C8B-B14F-4D97-AF65-F5344CB8AC3E}">
        <p14:creationId xmlns:p14="http://schemas.microsoft.com/office/powerpoint/2010/main" val="5431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4907280" y="3333283"/>
            <a:ext cx="6143766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2339427" y="559603"/>
            <a:ext cx="9138339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1. Answers to Pop Quiz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13" y="1598760"/>
            <a:ext cx="3670300" cy="4711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176520" y="1551600"/>
            <a:ext cx="6301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Random Walk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(Geometric Brownian Motion)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Levy Stable Motion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(Fatty Tails)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Fractional Brownian Motion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(Long range dependency)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b="1" dirty="0" err="1" smtClean="0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 Model generated Returns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Market Data  (IBM Stock)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Market Data  (USD-Deutschmark)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 err="1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</a:rPr>
              <a:t> Model generated Returns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 err="1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</a:rPr>
              <a:t> Model generated Returns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282206" y="513727"/>
            <a:ext cx="7416800" cy="6107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spcBef>
                <a:spcPct val="0"/>
              </a:spcBef>
              <a:buNone/>
              <a:defRPr sz="30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Brownian Motion and Limitations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1611" y="1454600"/>
            <a:ext cx="43303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A Normal distribution?</a:t>
            </a:r>
          </a:p>
          <a:p>
            <a:pPr algn="just"/>
            <a:endParaRPr lang="en-US" sz="1400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‘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87 Crash: </a:t>
            </a:r>
            <a:r>
              <a:rPr lang="en-US" sz="1300" b="1" dirty="0" smtClean="0">
                <a:latin typeface="Century Gothic" charset="0"/>
                <a:ea typeface="Century Gothic" charset="0"/>
                <a:cs typeface="Century Gothic" charset="0"/>
              </a:rPr>
              <a:t>23 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sigma event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‘08 Financial crisis: </a:t>
            </a:r>
            <a:r>
              <a:rPr lang="en-US" sz="1300" b="1" dirty="0" smtClean="0">
                <a:latin typeface="Century Gothic" charset="0"/>
                <a:ea typeface="Century Gothic" charset="0"/>
                <a:cs typeface="Century Gothic" charset="0"/>
              </a:rPr>
              <a:t>9 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sigma event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June ‘16 </a:t>
            </a:r>
            <a:r>
              <a:rPr lang="en-US" sz="1300" dirty="0" err="1" smtClean="0">
                <a:latin typeface="Century Gothic" charset="0"/>
                <a:ea typeface="Century Gothic" charset="0"/>
                <a:cs typeface="Century Gothic" charset="0"/>
              </a:rPr>
              <a:t>Brexit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sz="1300" b="1" dirty="0" smtClean="0">
                <a:latin typeface="Century Gothic" charset="0"/>
                <a:ea typeface="Century Gothic" charset="0"/>
                <a:cs typeface="Century Gothic" charset="0"/>
              </a:rPr>
              <a:t>18 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sigma event 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(USDGBP pair)</a:t>
            </a:r>
            <a:endParaRPr lang="en-US" sz="13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 algn="just">
              <a:buFont typeface="Wingdings" charset="2"/>
              <a:buChar char="Ø"/>
            </a:pP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1611" y="4063699"/>
            <a:ext cx="412260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Certain characteristics 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have been frequently displayed by market behavior, however Normal distribution is unable to justify those features.</a:t>
            </a:r>
          </a:p>
          <a:p>
            <a:pPr algn="just"/>
            <a:endParaRPr lang="en-US" sz="15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fat tails (‘</a:t>
            </a:r>
            <a:r>
              <a:rPr lang="en-US" sz="1300" i="1" dirty="0" smtClean="0">
                <a:latin typeface="Century Gothic" charset="0"/>
                <a:ea typeface="Century Gothic" charset="0"/>
                <a:cs typeface="Century Gothic" charset="0"/>
              </a:rPr>
              <a:t>acts of God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’)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sz="1300" dirty="0">
                <a:latin typeface="Century Gothic" charset="0"/>
                <a:ea typeface="Century Gothic" charset="0"/>
                <a:cs typeface="Century Gothic" charset="0"/>
              </a:rPr>
              <a:t>Long range </a:t>
            </a:r>
            <a:r>
              <a:rPr lang="en-US" sz="1300" dirty="0" smtClean="0">
                <a:latin typeface="Century Gothic" charset="0"/>
                <a:ea typeface="Century Gothic" charset="0"/>
                <a:cs typeface="Century Gothic" charset="0"/>
              </a:rPr>
              <a:t>dependency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1300" i="1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069" y="6583681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Data Source: Bloomberg. 		</a:t>
            </a:r>
            <a:endParaRPr lang="en-US" sz="11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412875"/>
            <a:ext cx="7302500" cy="48641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241544" y="3759301"/>
            <a:ext cx="230443" cy="2070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4593" y="5240776"/>
            <a:ext cx="116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entury Gothic" charset="0"/>
                <a:ea typeface="Century Gothic" charset="0"/>
                <a:cs typeface="Century Gothic" charset="0"/>
              </a:rPr>
              <a:t>2008 Financial crisis</a:t>
            </a: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64101" y="3854072"/>
            <a:ext cx="244962" cy="131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8759687" y="3129443"/>
            <a:ext cx="2173357" cy="6315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  <p:bldP spid="16" grpId="0"/>
      <p:bldP spid="2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206" y="513727"/>
            <a:ext cx="7416800" cy="61073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5</a:t>
            </a:fld>
            <a:endParaRPr lang="en-US"/>
          </a:p>
        </p:txBody>
      </p:sp>
      <p:sp>
        <p:nvSpPr>
          <p:cNvPr id="10" name="Shape 73"/>
          <p:cNvSpPr/>
          <p:nvPr/>
        </p:nvSpPr>
        <p:spPr>
          <a:xfrm>
            <a:off x="708638" y="164448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GBM - Limitations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708638" y="2814170"/>
            <a:ext cx="1594825" cy="618697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300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Fractals</a:t>
            </a:r>
            <a:endParaRPr lang="en" sz="1300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4" name="Shape 73"/>
          <p:cNvSpPr/>
          <p:nvPr/>
        </p:nvSpPr>
        <p:spPr>
          <a:xfrm>
            <a:off x="708638" y="5153551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Pattern Discovery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123" y="1726368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1400" dirty="0"/>
              <a:t>Current limitations under Geometric Brownian 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419" y="2954612"/>
            <a:ext cx="91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1400" dirty="0"/>
              <a:t>A </a:t>
            </a:r>
            <a:r>
              <a:rPr lang="en-US" sz="1400" dirty="0" smtClean="0"/>
              <a:t>brief </a:t>
            </a:r>
            <a:r>
              <a:rPr lang="en-US" sz="1400" dirty="0"/>
              <a:t>primer on Fractals introducing certain key properties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2419" y="5273800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Search for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Multifractality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in S&amp;P500 and forecast the series</a:t>
            </a:r>
          </a:p>
        </p:txBody>
      </p:sp>
      <p:sp>
        <p:nvSpPr>
          <p:cNvPr id="16" name="Shape 73"/>
          <p:cNvSpPr/>
          <p:nvPr/>
        </p:nvSpPr>
        <p:spPr>
          <a:xfrm>
            <a:off x="708638" y="3983860"/>
            <a:ext cx="1594825" cy="618697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MMAR</a:t>
            </a:r>
            <a:endParaRPr lang="en" sz="1200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5122" y="4133485"/>
            <a:ext cx="94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Introduction to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Trading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Time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Model of Asset returns (MMAR)</a:t>
            </a:r>
            <a:endParaRPr lang="en-US" sz="1400" i="1" dirty="0">
              <a:solidFill>
                <a:schemeClr val="bg1">
                  <a:lumMod val="8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50444" y="513727"/>
            <a:ext cx="7416800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Fractals?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79330" y="2098827"/>
            <a:ext cx="5312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Coastline Paradox</a:t>
            </a:r>
            <a:r>
              <a:rPr lang="is-IS" sz="1400" b="1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</a:p>
          <a:p>
            <a:endParaRPr lang="en-US" sz="1400" b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What is the length of the coastline of Britain?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Can this be answered accurately using Euclidean space?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Change the scale of measurement, the length changes</a:t>
            </a:r>
            <a:r>
              <a:rPr lang="is-IS" sz="1400" dirty="0" smtClean="0">
                <a:latin typeface="Century Gothic" charset="0"/>
                <a:ea typeface="Century Gothic" charset="0"/>
                <a:cs typeface="Century Gothic" charset="0"/>
              </a:rPr>
              <a:t>…</a:t>
            </a:r>
          </a:p>
          <a:p>
            <a:endParaRPr lang="is-IS" sz="1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is-IS" sz="1400" dirty="0" smtClean="0">
                <a:latin typeface="Century Gothic" charset="0"/>
                <a:ea typeface="Century Gothic" charset="0"/>
                <a:cs typeface="Century Gothic" charset="0"/>
              </a:rPr>
              <a:t>Leads to the concept of </a:t>
            </a:r>
            <a:r>
              <a:rPr lang="is-I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Scaling </a:t>
            </a:r>
            <a:r>
              <a:rPr lang="is-IS" sz="1400" i="1" dirty="0" smtClean="0">
                <a:latin typeface="Century Gothic" charset="0"/>
                <a:ea typeface="Century Gothic" charset="0"/>
                <a:cs typeface="Century Gothic" charset="0"/>
              </a:rPr>
              <a:t>and </a:t>
            </a:r>
            <a:r>
              <a:rPr lang="is-I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Fractal dimension.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1" y="2109703"/>
            <a:ext cx="5312633" cy="2924385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794" y="4497711"/>
            <a:ext cx="895773" cy="40949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  <a:scene3d>
            <a:camera prst="orthographicFront"/>
            <a:lightRig rig="two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165803" y="4455915"/>
            <a:ext cx="37261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Century Gothic" charset="0"/>
                <a:ea typeface="Century Gothic" charset="0"/>
                <a:cs typeface="Century Gothic" charset="0"/>
              </a:rPr>
              <a:t>w</a:t>
            </a:r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here, D </a:t>
            </a:r>
            <a:r>
              <a:rPr lang="en-US" sz="1100" i="1" dirty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 Fractal </a:t>
            </a:r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Dimension</a:t>
            </a:r>
            <a:endParaRPr lang="en-US" sz="1100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N </a:t>
            </a:r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 number of sticks required (of a particular scale)</a:t>
            </a:r>
          </a:p>
          <a:p>
            <a:r>
              <a:rPr lang="en-US" sz="1100" i="1" dirty="0" err="1" smtClean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ε</a:t>
            </a:r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  the measure of the scale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069" y="6583680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Image Source: Wikipedia (’Fractal Dimensions’)</a:t>
            </a:r>
            <a:endParaRPr lang="en-US" sz="11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6</a:t>
            </a:fld>
            <a:endParaRPr lang="en-US"/>
          </a:p>
        </p:txBody>
      </p:sp>
      <p:sp>
        <p:nvSpPr>
          <p:cNvPr id="11" name="Shape 73"/>
          <p:cNvSpPr/>
          <p:nvPr/>
        </p:nvSpPr>
        <p:spPr>
          <a:xfrm>
            <a:off x="383832" y="1398263"/>
            <a:ext cx="5312633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Scaling Law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14" name="Shape 73"/>
          <p:cNvSpPr/>
          <p:nvPr/>
        </p:nvSpPr>
        <p:spPr>
          <a:xfrm>
            <a:off x="6579330" y="1404213"/>
            <a:ext cx="5312633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Fractal Dimensions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34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50444" y="513727"/>
            <a:ext cx="7416800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Fractals?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069" y="6583680"/>
            <a:ext cx="1142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Century Gothic" charset="0"/>
                <a:ea typeface="Century Gothic" charset="0"/>
                <a:cs typeface="Century Gothic" charset="0"/>
              </a:rPr>
              <a:t>Image Source: Fractal and Fractal Dimensions, Vanderbilt</a:t>
            </a:r>
            <a:endParaRPr lang="en-US" sz="1100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19216" y="1997676"/>
            <a:ext cx="3375449" cy="338554"/>
            <a:chOff x="2608548" y="1348318"/>
            <a:chExt cx="2825087" cy="338596"/>
          </a:xfrm>
        </p:grpSpPr>
        <p:sp>
          <p:nvSpPr>
            <p:cNvPr id="21" name="TextBox 20"/>
            <p:cNvSpPr txBox="1"/>
            <p:nvPr/>
          </p:nvSpPr>
          <p:spPr>
            <a:xfrm>
              <a:off x="2608549" y="1348318"/>
              <a:ext cx="2825086" cy="33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entury Gothic" charset="0"/>
                  <a:ea typeface="Century Gothic" charset="0"/>
                  <a:cs typeface="Century Gothic" charset="0"/>
                </a:rPr>
                <a:t>Initiator/ Generator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457428" y="2004526"/>
            <a:ext cx="3434535" cy="338554"/>
            <a:chOff x="6647148" y="1355168"/>
            <a:chExt cx="2825087" cy="338554"/>
          </a:xfrm>
        </p:grpSpPr>
        <p:sp>
          <p:nvSpPr>
            <p:cNvPr id="23" name="TextBox 22"/>
            <p:cNvSpPr txBox="1"/>
            <p:nvPr/>
          </p:nvSpPr>
          <p:spPr>
            <a:xfrm>
              <a:off x="6647149" y="1355168"/>
              <a:ext cx="28250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latin typeface="Century Gothic" charset="0"/>
                  <a:ea typeface="Century Gothic" charset="0"/>
                  <a:cs typeface="Century Gothic" charset="0"/>
                </a:rPr>
                <a:t>Final Fractal</a:t>
              </a:r>
              <a:endParaRPr lang="en-US" sz="1600" b="1" dirty="0" smtClean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647148" y="166290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8428" y="1997676"/>
            <a:ext cx="3378026" cy="338554"/>
            <a:chOff x="2608548" y="1348318"/>
            <a:chExt cx="2825087" cy="338554"/>
          </a:xfrm>
        </p:grpSpPr>
        <p:sp>
          <p:nvSpPr>
            <p:cNvPr id="27" name="TextBox 26"/>
            <p:cNvSpPr txBox="1"/>
            <p:nvPr/>
          </p:nvSpPr>
          <p:spPr>
            <a:xfrm>
              <a:off x="2608548" y="1348318"/>
              <a:ext cx="2825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entury Gothic" charset="0"/>
                  <a:ea typeface="Century Gothic" charset="0"/>
                  <a:cs typeface="Century Gothic" charset="0"/>
                </a:rPr>
                <a:t>Fractal &amp; Dimension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80" y="4637724"/>
            <a:ext cx="3262887" cy="978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09" y="4699933"/>
            <a:ext cx="3034748" cy="9166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92546" y="4806946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Koch Curve</a:t>
            </a:r>
          </a:p>
          <a:p>
            <a:pPr algn="ctr"/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en-US" sz="1400" i="1" baseline="-25000" dirty="0" err="1" smtClean="0"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sz="1400" i="1" baseline="-25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= 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1.26</a:t>
            </a:r>
            <a:endParaRPr lang="en-US" sz="1400" b="1" i="1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213" y="2977777"/>
            <a:ext cx="3089015" cy="532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428" y="2802656"/>
            <a:ext cx="3344258" cy="85766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94635" y="2894628"/>
            <a:ext cx="1217000" cy="545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Cantor Dust</a:t>
            </a:r>
          </a:p>
          <a:p>
            <a:pPr algn="ctr"/>
            <a:r>
              <a:rPr lang="en-US" sz="1400" i="1" dirty="0" err="1" smtClean="0"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en-US" sz="1400" i="1" baseline="-25000" dirty="0" err="1" smtClean="0"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sz="1400" i="1" baseline="-25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 = </a:t>
            </a:r>
            <a:r>
              <a:rPr lang="en-US" sz="1400" b="1" i="1" dirty="0" smtClean="0">
                <a:latin typeface="Century Gothic" charset="0"/>
                <a:ea typeface="Century Gothic" charset="0"/>
                <a:cs typeface="Century Gothic" charset="0"/>
              </a:rPr>
              <a:t>0.63</a:t>
            </a:r>
            <a:endParaRPr lang="en-US" sz="1400" b="1" i="1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7</a:t>
            </a:fld>
            <a:endParaRPr lang="en-US"/>
          </a:p>
        </p:txBody>
      </p:sp>
      <p:sp>
        <p:nvSpPr>
          <p:cNvPr id="34" name="Shape 73"/>
          <p:cNvSpPr/>
          <p:nvPr/>
        </p:nvSpPr>
        <p:spPr>
          <a:xfrm>
            <a:off x="383832" y="1398263"/>
            <a:ext cx="5312633" cy="437642"/>
          </a:xfrm>
          <a:prstGeom prst="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Scaling Law</a:t>
            </a:r>
            <a:endParaRPr lang="en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  <p:sp>
        <p:nvSpPr>
          <p:cNvPr id="35" name="Shape 73"/>
          <p:cNvSpPr/>
          <p:nvPr/>
        </p:nvSpPr>
        <p:spPr>
          <a:xfrm>
            <a:off x="6579330" y="1404213"/>
            <a:ext cx="5312633" cy="437642"/>
          </a:xfrm>
          <a:prstGeom prst="rect">
            <a:avLst/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txBody>
          <a:bodyPr lIns="76840" tIns="76840" rIns="76840" bIns="7684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400" b="1" dirty="0">
                <a:latin typeface="Century Gothic" charset="0"/>
                <a:ea typeface="Century Gothic" charset="0"/>
                <a:cs typeface="Century Gothic" charset="0"/>
                <a:sym typeface="Quattrocento Sans"/>
              </a:rPr>
              <a:t>Fractal Dimensions</a:t>
            </a:r>
            <a:endParaRPr lang="en" sz="1400" b="1" dirty="0">
              <a:latin typeface="Century Gothic" charset="0"/>
              <a:ea typeface="Century Gothic" charset="0"/>
              <a:cs typeface="Century Gothic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55476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2303463" y="513727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err="1" smtClean="0"/>
              <a:t>Unifractals</a:t>
            </a:r>
            <a:r>
              <a:rPr lang="en-US" dirty="0" smtClean="0"/>
              <a:t> Vs </a:t>
            </a:r>
            <a:r>
              <a:rPr lang="en-US" dirty="0" err="1" smtClean="0"/>
              <a:t>Multifractals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entury Gothic" charset="0"/>
                <a:ea typeface="Century Gothic" charset="0"/>
                <a:cs typeface="Century Gothic" charset="0"/>
              </a:rPr>
              <a:t>Source</a:t>
            </a:r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: </a:t>
            </a:r>
            <a:r>
              <a:rPr lang="en-US" sz="1000" dirty="0" smtClean="0">
                <a:latin typeface="Century Gothic" charset="0"/>
                <a:ea typeface="Century Gothic" charset="0"/>
                <a:cs typeface="Century Gothic" charset="0"/>
              </a:rPr>
              <a:t>https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://</a:t>
            </a:r>
            <a:r>
              <a:rPr lang="en-US" sz="1000" dirty="0" err="1">
                <a:latin typeface="Century Gothic" charset="0"/>
                <a:ea typeface="Century Gothic" charset="0"/>
                <a:cs typeface="Century Gothic" charset="0"/>
              </a:rPr>
              <a:t>www.physionet.org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/tutorials/</a:t>
            </a:r>
            <a:r>
              <a:rPr lang="en-US" sz="1000" dirty="0" err="1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sz="1000" dirty="0" err="1">
                <a:latin typeface="Century Gothic" charset="0"/>
                <a:ea typeface="Century Gothic" charset="0"/>
                <a:cs typeface="Century Gothic" charset="0"/>
              </a:rPr>
              <a:t>behavior.htm</a:t>
            </a:r>
            <a:endParaRPr lang="en-US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6" y="3626115"/>
            <a:ext cx="2606675" cy="1518603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34" y="3699525"/>
            <a:ext cx="2606675" cy="1483360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4" y="3730268"/>
            <a:ext cx="2709821" cy="1365602"/>
          </a:xfrm>
          <a:prstGeom prst="rect">
            <a:avLst/>
          </a:prstGeom>
          <a:ln>
            <a:noFill/>
          </a:ln>
        </p:spPr>
      </p:pic>
      <p:pic>
        <p:nvPicPr>
          <p:cNvPr id="32" name="Picture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83" y="3741922"/>
            <a:ext cx="2560885" cy="1364615"/>
          </a:xfrm>
          <a:prstGeom prst="rect">
            <a:avLst/>
          </a:prstGeom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371475" y="2107107"/>
            <a:ext cx="5778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Fractal dimension remains constant throughout the structure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Fails to address the issue of fat tails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1546" y="2097088"/>
            <a:ext cx="5561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A random and stochastic fractal dimension 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>Addresses Fat tails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properly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1475" y="2978606"/>
            <a:ext cx="556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Lets consider a </a:t>
            </a: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Cantor set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with 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en-US" sz="1400" baseline="-25000" dirty="0" err="1" smtClean="0"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= 0.5 (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constant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1545" y="2931671"/>
            <a:ext cx="556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Lets consider a </a:t>
            </a:r>
            <a:r>
              <a:rPr lang="en-US" sz="1400" b="1" dirty="0" smtClean="0">
                <a:latin typeface="Century Gothic" charset="0"/>
                <a:ea typeface="Century Gothic" charset="0"/>
                <a:cs typeface="Century Gothic" charset="0"/>
              </a:rPr>
              <a:t>Binomial cascade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(increments with binomial distribution at every stage) 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474" y="5435773"/>
            <a:ext cx="556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Singularities of same magnitude (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en-US" sz="1400" baseline="-25000" dirty="0" err="1" smtClean="0"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=0.5), appearing at regular interval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143" y="5435773"/>
            <a:ext cx="556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Complexities of varying magnitude as defined by a </a:t>
            </a:r>
            <a:r>
              <a:rPr lang="en-US" sz="1400" i="1" dirty="0" smtClean="0">
                <a:latin typeface="Century Gothic" charset="0"/>
                <a:ea typeface="Century Gothic" charset="0"/>
                <a:cs typeface="Century Gothic" charset="0"/>
              </a:rPr>
              <a:t>Binomial distribution, 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giving rise to fat and long tails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71475" y="1442998"/>
            <a:ext cx="5565172" cy="338554"/>
            <a:chOff x="2608548" y="1348318"/>
            <a:chExt cx="2825087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608548" y="1348318"/>
              <a:ext cx="2825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entury Gothic" charset="0"/>
                  <a:ea typeface="Century Gothic" charset="0"/>
                  <a:cs typeface="Century Gothic" charset="0"/>
                </a:rPr>
                <a:t>Unifractals</a:t>
              </a:r>
              <a:endParaRPr lang="en-US" sz="1600" b="1" dirty="0" smtClean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272143" y="1442998"/>
            <a:ext cx="5619820" cy="338554"/>
            <a:chOff x="2608548" y="1348318"/>
            <a:chExt cx="2825087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608548" y="1348318"/>
              <a:ext cx="2825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entury Gothic" charset="0"/>
                  <a:ea typeface="Century Gothic" charset="0"/>
                  <a:cs typeface="Century Gothic" charset="0"/>
                </a:rPr>
                <a:t>Multifractals</a:t>
              </a:r>
              <a:endParaRPr lang="en-US" sz="1600" b="1" dirty="0" smtClean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3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38" y="3173426"/>
            <a:ext cx="4959614" cy="3211730"/>
          </a:xfrm>
          <a:prstGeom prst="rect">
            <a:avLst/>
          </a:prstGeom>
          <a:ln>
            <a:noFill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303463" y="513727"/>
            <a:ext cx="7693022" cy="610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Multifractal Spectrum (Singularity Spectrum)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069" y="6583680"/>
            <a:ext cx="1142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Century Gothic" charset="0"/>
                <a:ea typeface="Century Gothic" charset="0"/>
                <a:cs typeface="Century Gothic" charset="0"/>
              </a:rPr>
              <a:t>Image Source: </a:t>
            </a:r>
            <a:r>
              <a:rPr lang="en-US" sz="1000" dirty="0" smtClean="0">
                <a:latin typeface="Century Gothic" charset="0"/>
                <a:ea typeface="Century Gothic" charset="0"/>
                <a:cs typeface="Century Gothic" charset="0"/>
              </a:rPr>
              <a:t>https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://</a:t>
            </a:r>
            <a:r>
              <a:rPr lang="en-US" sz="1000" dirty="0" err="1">
                <a:latin typeface="Century Gothic" charset="0"/>
                <a:ea typeface="Century Gothic" charset="0"/>
                <a:cs typeface="Century Gothic" charset="0"/>
              </a:rPr>
              <a:t>www.physionet.org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/tutorials/</a:t>
            </a:r>
            <a:r>
              <a:rPr lang="en-US" sz="1000" dirty="0" err="1">
                <a:latin typeface="Century Gothic" charset="0"/>
                <a:ea typeface="Century Gothic" charset="0"/>
                <a:cs typeface="Century Gothic" charset="0"/>
              </a:rPr>
              <a:t>multifractal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sz="1000" dirty="0" err="1">
                <a:latin typeface="Century Gothic" charset="0"/>
                <a:ea typeface="Century Gothic" charset="0"/>
                <a:cs typeface="Century Gothic" charset="0"/>
              </a:rPr>
              <a:t>behavior.htm</a:t>
            </a:r>
            <a:endParaRPr lang="en-US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52E-19EC-C94E-9CEC-67C787C5A2B8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1475" y="1442998"/>
            <a:ext cx="5565172" cy="338554"/>
            <a:chOff x="2608548" y="1348318"/>
            <a:chExt cx="2825087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608548" y="1348318"/>
              <a:ext cx="2825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entury Gothic" charset="0"/>
                  <a:ea typeface="Century Gothic" charset="0"/>
                  <a:cs typeface="Century Gothic" charset="0"/>
                </a:rPr>
                <a:t>Unifractals</a:t>
              </a:r>
              <a:endParaRPr lang="en-US" sz="1600" b="1" dirty="0" smtClean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72143" y="1442998"/>
            <a:ext cx="5619820" cy="338554"/>
            <a:chOff x="2608548" y="1348318"/>
            <a:chExt cx="2825087" cy="338554"/>
          </a:xfrm>
        </p:grpSpPr>
        <p:sp>
          <p:nvSpPr>
            <p:cNvPr id="23" name="TextBox 22"/>
            <p:cNvSpPr txBox="1"/>
            <p:nvPr/>
          </p:nvSpPr>
          <p:spPr>
            <a:xfrm>
              <a:off x="2608548" y="1348318"/>
              <a:ext cx="2825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entury Gothic" charset="0"/>
                  <a:ea typeface="Century Gothic" charset="0"/>
                  <a:cs typeface="Century Gothic" charset="0"/>
                </a:rPr>
                <a:t>Multifractals</a:t>
              </a:r>
              <a:endParaRPr lang="en-US" sz="1600" b="1" dirty="0" smtClean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608548" y="1656057"/>
              <a:ext cx="28250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1475" y="2108157"/>
            <a:ext cx="5561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Constant Fractal Dimension (</a:t>
            </a:r>
            <a:r>
              <a:rPr lang="en-US" sz="1400" dirty="0" err="1" smtClean="0"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en-US" sz="1400" baseline="-25000" dirty="0" err="1" smtClean="0">
                <a:latin typeface="Century Gothic" charset="0"/>
                <a:ea typeface="Century Gothic" charset="0"/>
                <a:cs typeface="Century Gothic" charset="0"/>
              </a:rPr>
              <a:t>f</a:t>
            </a: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). </a:t>
            </a:r>
            <a: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400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Only a point on the Spectrum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72143" y="2120788"/>
            <a:ext cx="5561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Multitudes of Singularities (Complexities) in time series</a:t>
            </a:r>
            <a:b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4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Century Gothic" charset="0"/>
                <a:ea typeface="Century Gothic" charset="0"/>
                <a:cs typeface="Century Gothic" charset="0"/>
              </a:rPr>
              <a:t>Leading to a curve on the spectrum</a:t>
            </a:r>
          </a:p>
        </p:txBody>
      </p:sp>
    </p:spTree>
    <p:extLst>
      <p:ext uri="{BB962C8B-B14F-4D97-AF65-F5344CB8AC3E}">
        <p14:creationId xmlns:p14="http://schemas.microsoft.com/office/powerpoint/2010/main" val="2843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1533</Words>
  <Application>Microsoft Macintosh PowerPoint</Application>
  <PresentationFormat>Widescreen</PresentationFormat>
  <Paragraphs>375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Calibri Light</vt:lpstr>
      <vt:lpstr>Century Gothic</vt:lpstr>
      <vt:lpstr>Quattrocento Sans</vt:lpstr>
      <vt:lpstr>Symbol</vt:lpstr>
      <vt:lpstr>Wingdings</vt:lpstr>
      <vt:lpstr>Arial</vt:lpstr>
      <vt:lpstr>Office Theme</vt:lpstr>
      <vt:lpstr>Pattern Discovery in Financial Markets using Fractals</vt:lpstr>
      <vt:lpstr>Agenda</vt:lpstr>
      <vt:lpstr>Agenda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MultiFractals in Finance</dc:title>
  <dc:creator>Ankit Gupta</dc:creator>
  <cp:lastModifiedBy>Ankit Gupta</cp:lastModifiedBy>
  <cp:revision>185</cp:revision>
  <cp:lastPrinted>2016-11-24T16:57:45Z</cp:lastPrinted>
  <dcterms:created xsi:type="dcterms:W3CDTF">2016-10-26T21:35:00Z</dcterms:created>
  <dcterms:modified xsi:type="dcterms:W3CDTF">2016-11-24T17:05:38Z</dcterms:modified>
</cp:coreProperties>
</file>