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96" y="-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dresmh.com/nyctaxitrip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NEW YORK CITY TAXI TRIP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7637" y="4654309"/>
            <a:ext cx="5151392" cy="22036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    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smtClean="0">
                <a:latin typeface="Calibri" panose="020F0502020204030204" pitchFamily="34" charset="0"/>
              </a:rPr>
              <a:t>BY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ANKIT KOTHARI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HARSHIL KORANI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PRIYA </a:t>
            </a:r>
            <a:r>
              <a:rPr lang="en-US" dirty="0">
                <a:latin typeface="Calibri" panose="020F0502020204030204" pitchFamily="34" charset="0"/>
              </a:rPr>
              <a:t>POPTANI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816" y="3418129"/>
            <a:ext cx="5164183" cy="343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7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Thank you </a:t>
            </a:r>
            <a:r>
              <a:rPr lang="en-US" b="1" dirty="0" smtClean="0">
                <a:latin typeface="Calibri" panose="020F0502020204030204" pitchFamily="34" charset="0"/>
                <a:sym typeface="Wingdings" panose="05000000000000000000" pitchFamily="2" charset="2"/>
              </a:rPr>
              <a:t> 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829" y="2197236"/>
            <a:ext cx="3269166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3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o efficiently utilize fraction of time when taxi is on road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 minimize passenger’s wait time to board taxi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To investigate the relationship between borough in which driver drops his passenger off and amount of time it takes to acquire another fare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6" y="1841679"/>
            <a:ext cx="10081496" cy="332275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Cleaning data to remove some of unwanted attributes/columns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Analyzing temporal data using </a:t>
            </a:r>
            <a:r>
              <a:rPr lang="en-US" dirty="0" err="1" smtClean="0">
                <a:latin typeface="Calibri" panose="020F0502020204030204" pitchFamily="34" charset="0"/>
              </a:rPr>
              <a:t>JodaTime</a:t>
            </a:r>
            <a:r>
              <a:rPr lang="en-US" dirty="0" smtClean="0">
                <a:latin typeface="Calibri" panose="020F0502020204030204" pitchFamily="34" charset="0"/>
              </a:rPr>
              <a:t> and </a:t>
            </a:r>
            <a:r>
              <a:rPr lang="en-US" dirty="0" err="1" smtClean="0">
                <a:latin typeface="Calibri" panose="020F0502020204030204" pitchFamily="34" charset="0"/>
              </a:rPr>
              <a:t>NScala</a:t>
            </a:r>
            <a:r>
              <a:rPr lang="en-US" dirty="0" smtClean="0">
                <a:latin typeface="Calibri" panose="020F0502020204030204" pitchFamily="34" charset="0"/>
              </a:rPr>
              <a:t> library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Analyzing geospatial proximities of region using ESRI geometry API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Using spray-</a:t>
            </a:r>
            <a:r>
              <a:rPr lang="en-US" dirty="0" err="1" smtClean="0">
                <a:latin typeface="Calibri" panose="020F0502020204030204" pitchFamily="34" charset="0"/>
              </a:rPr>
              <a:t>json</a:t>
            </a:r>
            <a:r>
              <a:rPr lang="en-US" dirty="0" smtClean="0">
                <a:latin typeface="Calibri" panose="020F0502020204030204" pitchFamily="34" charset="0"/>
              </a:rPr>
              <a:t> library to work with GEOJSON data</a:t>
            </a:r>
          </a:p>
          <a:p>
            <a:r>
              <a:rPr lang="en-US" dirty="0">
                <a:latin typeface="Calibri" panose="020F0502020204030204" pitchFamily="34" charset="0"/>
              </a:rPr>
              <a:t>To classify traffic data into </a:t>
            </a:r>
            <a:r>
              <a:rPr lang="en-US" dirty="0" smtClean="0">
                <a:latin typeface="Calibri" panose="020F0502020204030204" pitchFamily="34" charset="0"/>
              </a:rPr>
              <a:t>boroughs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Visualization using </a:t>
            </a:r>
            <a:r>
              <a:rPr lang="en-US" dirty="0" err="1" smtClean="0">
                <a:latin typeface="Calibri" panose="020F0502020204030204" pitchFamily="34" charset="0"/>
              </a:rPr>
              <a:t>Bokeh</a:t>
            </a:r>
            <a:r>
              <a:rPr lang="en-US" dirty="0" smtClean="0">
                <a:latin typeface="Calibri" panose="020F0502020204030204" pitchFamily="34" charset="0"/>
              </a:rPr>
              <a:t> framework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8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1092"/>
            <a:ext cx="9905998" cy="1478570"/>
          </a:xfrm>
        </p:spPr>
        <p:txBody>
          <a:bodyPr/>
          <a:lstStyle/>
          <a:p>
            <a:r>
              <a:rPr lang="en-US" dirty="0" smtClean="0"/>
              <a:t>Data sources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1352282"/>
            <a:ext cx="10042859" cy="516442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Calibri" panose="020F0502020204030204" pitchFamily="34" charset="0"/>
              </a:rPr>
              <a:t>This dataset is downloaded from </a:t>
            </a:r>
            <a:r>
              <a:rPr lang="en-US" sz="1800" dirty="0" smtClean="0">
                <a:latin typeface="Calibri" panose="020F0502020204030204" pitchFamily="34" charset="0"/>
                <a:hlinkClick r:id="rId2"/>
              </a:rPr>
              <a:t>http</a:t>
            </a:r>
            <a:r>
              <a:rPr lang="en-US" sz="1800" dirty="0">
                <a:latin typeface="Calibri" panose="020F0502020204030204" pitchFamily="34" charset="0"/>
                <a:hlinkClick r:id="rId2"/>
              </a:rPr>
              <a:t>://www.andresmh.com/nyctaxitrips</a:t>
            </a:r>
            <a:r>
              <a:rPr lang="en-US" sz="1800" dirty="0" smtClean="0">
                <a:latin typeface="Calibri" panose="020F0502020204030204" pitchFamily="34" charset="0"/>
                <a:hlinkClick r:id="rId2"/>
              </a:rPr>
              <a:t>/</a:t>
            </a:r>
            <a:r>
              <a:rPr lang="en-US" sz="1800" dirty="0" smtClean="0">
                <a:latin typeface="Calibri" panose="020F0502020204030204" pitchFamily="34" charset="0"/>
              </a:rPr>
              <a:t> and it covers operations from January 2013 in New York City and includes </a:t>
            </a:r>
            <a:r>
              <a:rPr lang="en-US" sz="1800" dirty="0">
                <a:latin typeface="Calibri" panose="020F0502020204030204" pitchFamily="34" charset="0"/>
              </a:rPr>
              <a:t>1</a:t>
            </a:r>
            <a:r>
              <a:rPr lang="en-US" sz="1800" dirty="0" smtClean="0">
                <a:latin typeface="Calibri" panose="020F0502020204030204" pitchFamily="34" charset="0"/>
              </a:rPr>
              <a:t>97,622,444 trips. </a:t>
            </a:r>
          </a:p>
          <a:p>
            <a:r>
              <a:rPr lang="en-US" sz="1800" dirty="0" smtClean="0">
                <a:latin typeface="Calibri" panose="020F0502020204030204" pitchFamily="34" charset="0"/>
              </a:rPr>
              <a:t>The </a:t>
            </a:r>
            <a:r>
              <a:rPr lang="en-US" sz="1800" dirty="0" err="1" smtClean="0">
                <a:latin typeface="Calibri" panose="020F0502020204030204" pitchFamily="34" charset="0"/>
              </a:rPr>
              <a:t>GeoJSON</a:t>
            </a:r>
            <a:r>
              <a:rPr lang="en-US" sz="1800" dirty="0" smtClean="0">
                <a:latin typeface="Calibri" panose="020F0502020204030204" pitchFamily="34" charset="0"/>
              </a:rPr>
              <a:t> data of borough is </a:t>
            </a:r>
            <a:r>
              <a:rPr lang="en-US" sz="1800" dirty="0">
                <a:latin typeface="Calibri" panose="020F0502020204030204" pitchFamily="34" charset="0"/>
              </a:rPr>
              <a:t>downloaded from https://nycdatastables.s3.amazonaws.com/2013-08-19T18:15:35.172Z/</a:t>
            </a:r>
            <a:endParaRPr lang="en-US" sz="1800" dirty="0" smtClean="0">
              <a:latin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</a:rPr>
              <a:t>Each row represents single taxi trip:</a:t>
            </a:r>
            <a:endParaRPr lang="en-US" sz="1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Calibri" panose="020F0502020204030204" pitchFamily="34" charset="0"/>
              </a:rPr>
              <a:t>	</a:t>
            </a:r>
            <a:r>
              <a:rPr lang="pt-BR" sz="1800" dirty="0" smtClean="0">
                <a:latin typeface="Calibri" panose="020F0502020204030204" pitchFamily="34" charset="0"/>
              </a:rPr>
              <a:t>89D227B655E5C82AECF13C3F540D4CF4,BA96DE419E711691B9445D6A6307C170,CMT,1,N,20	13-01-01 </a:t>
            </a:r>
            <a:r>
              <a:rPr lang="pt-BR" sz="1800" dirty="0">
                <a:latin typeface="Calibri" panose="020F0502020204030204" pitchFamily="34" charset="0"/>
              </a:rPr>
              <a:t>15:11:48,2013-01-01 15:18:10,4,382,1.00,-73.978165,40.757977</a:t>
            </a:r>
            <a:r>
              <a:rPr lang="pt-BR" sz="1800" dirty="0" smtClean="0">
                <a:latin typeface="Calibri" panose="020F0502020204030204" pitchFamily="34" charset="0"/>
              </a:rPr>
              <a:t>,-3.989838,40.751171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	medallion –  a permit(randomly assigned car ID) to operate yellow taxi cab in New York city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	</a:t>
            </a:r>
            <a:r>
              <a:rPr lang="en-US" sz="1800" dirty="0" err="1" smtClean="0">
                <a:latin typeface="Calibri" panose="020F0502020204030204" pitchFamily="34" charset="0"/>
              </a:rPr>
              <a:t>hack_license</a:t>
            </a:r>
            <a:r>
              <a:rPr lang="en-US" sz="1800" dirty="0" smtClean="0">
                <a:latin typeface="Calibri" panose="020F0502020204030204" pitchFamily="34" charset="0"/>
              </a:rPr>
              <a:t> – a license to drive vehicle (randomly assigned </a:t>
            </a:r>
            <a:r>
              <a:rPr lang="en-US" sz="1800" dirty="0" err="1" smtClean="0">
                <a:latin typeface="Calibri" panose="020F0502020204030204" pitchFamily="34" charset="0"/>
              </a:rPr>
              <a:t>driverID</a:t>
            </a:r>
            <a:r>
              <a:rPr lang="en-US" sz="1800" dirty="0" smtClean="0">
                <a:latin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	</a:t>
            </a:r>
            <a:r>
              <a:rPr lang="en-US" sz="1800" dirty="0" err="1" smtClean="0">
                <a:latin typeface="Calibri" panose="020F0502020204030204" pitchFamily="34" charset="0"/>
              </a:rPr>
              <a:t>vendor_id</a:t>
            </a:r>
            <a:r>
              <a:rPr lang="en-US" sz="1800" dirty="0" smtClean="0">
                <a:latin typeface="Calibri" panose="020F0502020204030204" pitchFamily="34" charset="0"/>
              </a:rPr>
              <a:t> – </a:t>
            </a:r>
            <a:r>
              <a:rPr lang="en-US" sz="1800" dirty="0" err="1" smtClean="0">
                <a:latin typeface="Calibri" panose="020F0502020204030204" pitchFamily="34" charset="0"/>
              </a:rPr>
              <a:t>Verifone</a:t>
            </a:r>
            <a:r>
              <a:rPr lang="en-US" sz="1800" dirty="0" smtClean="0">
                <a:latin typeface="Calibri" panose="020F0502020204030204" pitchFamily="34" charset="0"/>
              </a:rPr>
              <a:t> Transportation Systems(VTS) or Mobile Knowledge Systems(CMT) 			      implemented as part  of Technology Passenger Enhancements Project</a:t>
            </a:r>
          </a:p>
          <a:p>
            <a:pPr marL="914400" lvl="2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rate_code</a:t>
            </a:r>
            <a:r>
              <a:rPr lang="en-US" dirty="0" smtClean="0">
                <a:latin typeface="Calibri" panose="020F0502020204030204" pitchFamily="34" charset="0"/>
              </a:rPr>
              <a:t> – taximeter rate </a:t>
            </a:r>
          </a:p>
        </p:txBody>
      </p:sp>
    </p:spTree>
    <p:extLst>
      <p:ext uri="{BB962C8B-B14F-4D97-AF65-F5344CB8AC3E}">
        <p14:creationId xmlns:p14="http://schemas.microsoft.com/office/powerpoint/2010/main" val="187381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8400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</a:rPr>
              <a:t>dropoff_datetime</a:t>
            </a:r>
            <a:r>
              <a:rPr lang="en-US" dirty="0">
                <a:latin typeface="Calibri" panose="020F0502020204030204" pitchFamily="34" charset="0"/>
              </a:rPr>
              <a:t> - start time of the trip, mm-</a:t>
            </a:r>
            <a:r>
              <a:rPr lang="en-US" dirty="0" err="1">
                <a:latin typeface="Calibri" panose="020F0502020204030204" pitchFamily="34" charset="0"/>
              </a:rPr>
              <a:t>dd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</a:rPr>
              <a:t>yyyy</a:t>
            </a:r>
            <a:r>
              <a:rPr lang="en-US" dirty="0">
                <a:latin typeface="Calibri" panose="020F0502020204030204" pitchFamily="34" charset="0"/>
              </a:rPr>
              <a:t> hh24:mm:ss EDT.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</a:rPr>
              <a:t>passenger_count</a:t>
            </a:r>
            <a:r>
              <a:rPr lang="en-US" dirty="0">
                <a:latin typeface="Calibri" panose="020F0502020204030204" pitchFamily="34" charset="0"/>
              </a:rPr>
              <a:t> - number of passengers on the trip, default value is one.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Calibri" panose="020F0502020204030204" pitchFamily="34" charset="0"/>
              </a:rPr>
              <a:t>pickup_datetime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-  end </a:t>
            </a:r>
            <a:r>
              <a:rPr lang="en-US" dirty="0">
                <a:latin typeface="Calibri" panose="020F0502020204030204" pitchFamily="34" charset="0"/>
              </a:rPr>
              <a:t>time of the trip, mm-</a:t>
            </a:r>
            <a:r>
              <a:rPr lang="en-US" dirty="0" err="1">
                <a:latin typeface="Calibri" panose="020F0502020204030204" pitchFamily="34" charset="0"/>
              </a:rPr>
              <a:t>dd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dirty="0" err="1">
                <a:latin typeface="Calibri" panose="020F0502020204030204" pitchFamily="34" charset="0"/>
              </a:rPr>
              <a:t>yyyy</a:t>
            </a:r>
            <a:r>
              <a:rPr lang="en-US" dirty="0">
                <a:latin typeface="Calibri" panose="020F0502020204030204" pitchFamily="34" charset="0"/>
              </a:rPr>
              <a:t> hh24:mm:ss EDT.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</a:rPr>
              <a:t>trip_time_in_secs</a:t>
            </a:r>
            <a:r>
              <a:rPr lang="en-US" dirty="0" smtClean="0">
                <a:latin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</a:rPr>
              <a:t>trip time measured by the taximeter in seconds.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</a:rPr>
              <a:t>trip_distance</a:t>
            </a:r>
            <a:r>
              <a:rPr lang="en-US" dirty="0" smtClean="0">
                <a:latin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</a:rPr>
              <a:t> trip distance measured by the taximeter in miles.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Pickup latitude </a:t>
            </a:r>
            <a:r>
              <a:rPr lang="en-US" dirty="0" err="1" smtClean="0">
                <a:latin typeface="Calibri" panose="020F0502020204030204" pitchFamily="34" charset="0"/>
              </a:rPr>
              <a:t>and_longitude</a:t>
            </a:r>
            <a:r>
              <a:rPr lang="en-US" dirty="0" smtClean="0">
                <a:latin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</a:rPr>
              <a:t>GPS coordinates at the start of the trip.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Calibri" panose="020F0502020204030204" pitchFamily="34" charset="0"/>
              </a:rPr>
              <a:t>Dropoff</a:t>
            </a:r>
            <a:r>
              <a:rPr lang="en-US" dirty="0" smtClean="0">
                <a:latin typeface="Calibri" panose="020F0502020204030204" pitchFamily="34" charset="0"/>
              </a:rPr>
              <a:t> latitude and longitude - </a:t>
            </a:r>
            <a:r>
              <a:rPr lang="en-US" dirty="0">
                <a:latin typeface="Calibri" panose="020F0502020204030204" pitchFamily="34" charset="0"/>
              </a:rPr>
              <a:t>GPS coordinates at the end of the trip.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54247"/>
              </p:ext>
            </p:extLst>
          </p:nvPr>
        </p:nvGraphicFramePr>
        <p:xfrm>
          <a:off x="1141413" y="2249488"/>
          <a:ext cx="10024570" cy="25929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12285"/>
                <a:gridCol w="5012285"/>
              </a:tblGrid>
              <a:tr h="45283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ACTIVITY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DATE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81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PREPROCESSING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/ DATA CLEANSING</a:t>
                      </a:r>
                      <a:endParaRPr lang="en-US" dirty="0" smtClean="0">
                        <a:latin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03-25-2016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5283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EXPLORING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ESRI 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FRAMEWORK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04-01-2016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5283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SCALA CODE </a:t>
                      </a:r>
                      <a:r>
                        <a:rPr lang="en-US" dirty="0" smtClean="0">
                          <a:latin typeface="Calibri" panose="020F0502020204030204" pitchFamily="34" charset="0"/>
                        </a:rPr>
                        <a:t>TO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CALCULATE BROWNIE POINT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04-08-2016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5283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VISUALIZATION AND PLOTTING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04-15-2016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66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38" y="2249487"/>
            <a:ext cx="10094374" cy="2953578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Create helper functions to parse pickup and </a:t>
            </a:r>
            <a:r>
              <a:rPr lang="en-US" dirty="0" err="1" smtClean="0">
                <a:latin typeface="Calibri" panose="020F0502020204030204" pitchFamily="34" charset="0"/>
              </a:rPr>
              <a:t>dropoff</a:t>
            </a:r>
            <a:r>
              <a:rPr lang="en-US" dirty="0" smtClean="0">
                <a:latin typeface="Calibri" panose="020F0502020204030204" pitchFamily="34" charset="0"/>
              </a:rPr>
              <a:t> time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Parse latitude and longitude of pickup and </a:t>
            </a:r>
            <a:r>
              <a:rPr lang="en-US" dirty="0" err="1" smtClean="0">
                <a:latin typeface="Calibri" panose="020F0502020204030204" pitchFamily="34" charset="0"/>
              </a:rPr>
              <a:t>dropoff</a:t>
            </a:r>
            <a:r>
              <a:rPr lang="en-US" dirty="0" smtClean="0">
                <a:latin typeface="Calibri" panose="020F0502020204030204" pitchFamily="34" charset="0"/>
              </a:rPr>
              <a:t>  locations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Eliminating invalid records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Computing number of hours taxi took ride using </a:t>
            </a:r>
            <a:r>
              <a:rPr lang="en-US" dirty="0" err="1" smtClean="0">
                <a:latin typeface="Calibri" panose="020F0502020204030204" pitchFamily="34" charset="0"/>
              </a:rPr>
              <a:t>JodaTime</a:t>
            </a:r>
            <a:r>
              <a:rPr lang="en-US" dirty="0" smtClean="0">
                <a:latin typeface="Calibri" panose="020F0502020204030204" pitchFamily="34" charset="0"/>
              </a:rPr>
              <a:t> library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44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81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Calibri" panose="020F0502020204030204" pitchFamily="34" charset="0"/>
              </a:rPr>
              <a:t>Plotting charts: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Cabs taken by hour, Total fare duration curve, Total fare distribution</a:t>
            </a:r>
          </a:p>
          <a:p>
            <a:pPr marL="0" indent="0">
              <a:buNone/>
            </a:pPr>
            <a:r>
              <a:rPr lang="en-US" sz="3200" b="1" dirty="0" smtClean="0">
                <a:latin typeface="Calibri" panose="020F0502020204030204" pitchFamily="34" charset="0"/>
              </a:rPr>
              <a:t>Analysis: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 Most popular taxi routes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 Impact due to shift change in daily revenue, annual revenue and areas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 To predict pickup location with more profitable rides</a:t>
            </a:r>
          </a:p>
          <a:p>
            <a:pPr marL="0" indent="0">
              <a:buNone/>
            </a:pPr>
            <a:r>
              <a:rPr lang="en-US" sz="3200" b="1" dirty="0" smtClean="0">
                <a:latin typeface="Calibri" panose="020F0502020204030204" pitchFamily="34" charset="0"/>
              </a:rPr>
              <a:t>Test Cases and Predictions: 70%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9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Driver will get calculated brownie point from our model which will help to decide how much is probability that ride will be profitable.</a:t>
            </a:r>
          </a:p>
          <a:p>
            <a:r>
              <a:rPr lang="en-US" dirty="0" smtClean="0"/>
              <a:t>Driver can know the top 3 drop off locations outside Manhattan so next day ride can start from that place.</a:t>
            </a:r>
          </a:p>
          <a:p>
            <a:r>
              <a:rPr lang="en-US" dirty="0" smtClean="0"/>
              <a:t>Minimum wait time for passengers (brownie point calculation considers no of drivers/ passenger count in borough)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65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1259</TotalTime>
  <Words>413</Words>
  <Application>Microsoft Macintosh PowerPoint</Application>
  <PresentationFormat>Custom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NEW YORK CITY TAXI TRIP ANALYSIS</vt:lpstr>
      <vt:lpstr>Goals of project</vt:lpstr>
      <vt:lpstr>Methodology </vt:lpstr>
      <vt:lpstr>Data sources </vt:lpstr>
      <vt:lpstr>DATA SOURCES</vt:lpstr>
      <vt:lpstr>milestones</vt:lpstr>
      <vt:lpstr>Programming in scala</vt:lpstr>
      <vt:lpstr>Acceptance criteria</vt:lpstr>
      <vt:lpstr>Use cases </vt:lpstr>
      <vt:lpstr>Thank you 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 TAXI TRIP ANALYSIS</dc:title>
  <dc:creator>Ankit Kothari</dc:creator>
  <cp:lastModifiedBy>Spandan Brahmbhatt</cp:lastModifiedBy>
  <cp:revision>51</cp:revision>
  <dcterms:created xsi:type="dcterms:W3CDTF">2016-03-15T02:58:24Z</dcterms:created>
  <dcterms:modified xsi:type="dcterms:W3CDTF">2016-04-30T17:59:05Z</dcterms:modified>
</cp:coreProperties>
</file>