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4"/>
  </p:notesMasterIdLst>
  <p:sldIdLst>
    <p:sldId id="256" r:id="rId2"/>
    <p:sldId id="257" r:id="rId3"/>
    <p:sldId id="258" r:id="rId4"/>
    <p:sldId id="259" r:id="rId5"/>
    <p:sldId id="283" r:id="rId6"/>
    <p:sldId id="284" r:id="rId7"/>
    <p:sldId id="285" r:id="rId8"/>
    <p:sldId id="260" r:id="rId9"/>
    <p:sldId id="261" r:id="rId10"/>
    <p:sldId id="262" r:id="rId11"/>
    <p:sldId id="264" r:id="rId12"/>
    <p:sldId id="265" r:id="rId13"/>
    <p:sldId id="266" r:id="rId14"/>
    <p:sldId id="267" r:id="rId15"/>
    <p:sldId id="269" r:id="rId16"/>
    <p:sldId id="270" r:id="rId17"/>
    <p:sldId id="273" r:id="rId18"/>
    <p:sldId id="272" r:id="rId19"/>
    <p:sldId id="276" r:id="rId20"/>
    <p:sldId id="277" r:id="rId21"/>
    <p:sldId id="278" r:id="rId22"/>
    <p:sldId id="289" r:id="rId23"/>
    <p:sldId id="290" r:id="rId24"/>
    <p:sldId id="291" r:id="rId25"/>
    <p:sldId id="292" r:id="rId26"/>
    <p:sldId id="286" r:id="rId27"/>
    <p:sldId id="302" r:id="rId28"/>
    <p:sldId id="304" r:id="rId29"/>
    <p:sldId id="305" r:id="rId30"/>
    <p:sldId id="306" r:id="rId31"/>
    <p:sldId id="307" r:id="rId32"/>
    <p:sldId id="308" r:id="rId33"/>
    <p:sldId id="309" r:id="rId34"/>
    <p:sldId id="311" r:id="rId35"/>
    <p:sldId id="293" r:id="rId36"/>
    <p:sldId id="294" r:id="rId37"/>
    <p:sldId id="296" r:id="rId38"/>
    <p:sldId id="297" r:id="rId39"/>
    <p:sldId id="298" r:id="rId40"/>
    <p:sldId id="299" r:id="rId41"/>
    <p:sldId id="300" r:id="rId42"/>
    <p:sldId id="312" r:id="rId43"/>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1064" y="-104"/>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4D1AC-196D-C44D-959E-66AB6A2A32E3}" type="datetimeFigureOut">
              <a:rPr lang="en-US" smtClean="0"/>
              <a:t>2/8/16</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8976D5-5FAC-204A-91AF-17167981AAA2}" type="slidenum">
              <a:rPr lang="en-US" smtClean="0"/>
              <a:t>‹#›</a:t>
            </a:fld>
            <a:endParaRPr lang="en-US"/>
          </a:p>
        </p:txBody>
      </p:sp>
    </p:spTree>
    <p:extLst>
      <p:ext uri="{BB962C8B-B14F-4D97-AF65-F5344CB8AC3E}">
        <p14:creationId xmlns:p14="http://schemas.microsoft.com/office/powerpoint/2010/main" val="38243148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8976D5-5FAC-204A-91AF-17167981AAA2}" type="slidenum">
              <a:rPr lang="en-US" smtClean="0"/>
              <a:t>1</a:t>
            </a:fld>
            <a:endParaRPr lang="en-US"/>
          </a:p>
        </p:txBody>
      </p:sp>
    </p:spTree>
    <p:extLst>
      <p:ext uri="{BB962C8B-B14F-4D97-AF65-F5344CB8AC3E}">
        <p14:creationId xmlns:p14="http://schemas.microsoft.com/office/powerpoint/2010/main" val="3434351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8976D5-5FAC-204A-91AF-17167981AAA2}" type="slidenum">
              <a:rPr lang="en-US" smtClean="0"/>
              <a:t>26</a:t>
            </a:fld>
            <a:endParaRPr lang="en-US"/>
          </a:p>
        </p:txBody>
      </p:sp>
    </p:spTree>
    <p:extLst>
      <p:ext uri="{BB962C8B-B14F-4D97-AF65-F5344CB8AC3E}">
        <p14:creationId xmlns:p14="http://schemas.microsoft.com/office/powerpoint/2010/main" val="228754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444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437739"/>
            <a:ext cx="9144000" cy="13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1968500"/>
            <a:ext cx="4114800" cy="93980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2537884"/>
            <a:ext cx="4013200" cy="357188"/>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1998134"/>
            <a:ext cx="4013200" cy="499533"/>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6C45CC25-0DC4-514D-8B6D-9BDEB5551DEC}" type="datetimeFigureOut">
              <a:rPr lang="en-US" smtClean="0"/>
              <a:t>2/8/16</a:t>
            </a:fld>
            <a:endParaRPr lang="en-US"/>
          </a:p>
        </p:txBody>
      </p:sp>
      <p:sp>
        <p:nvSpPr>
          <p:cNvPr id="17" name="Slide Number Placeholder 16"/>
          <p:cNvSpPr>
            <a:spLocks noGrp="1"/>
          </p:cNvSpPr>
          <p:nvPr>
            <p:ph type="sldNum" sz="quarter" idx="11"/>
          </p:nvPr>
        </p:nvSpPr>
        <p:spPr/>
        <p:txBody>
          <a:bodyPr/>
          <a:lstStyle/>
          <a:p>
            <a:fld id="{5A4A1CF5-A696-0F48-9A9F-C037EDE86CE0}"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5CC25-0DC4-514D-8B6D-9BDEB5551DEC}"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A1CF5-A696-0F48-9A9F-C037EDE86C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838700" y="2857368"/>
            <a:ext cx="5715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762001"/>
            <a:ext cx="6629400" cy="419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5CC25-0DC4-514D-8B6D-9BDEB5551DEC}"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A1CF5-A696-0F48-9A9F-C037EDE86CE0}" type="slidenum">
              <a:rPr lang="en-US" smtClean="0"/>
              <a:t>‹#›</a:t>
            </a:fld>
            <a:endParaRPr lang="en-US"/>
          </a:p>
        </p:txBody>
      </p:sp>
      <p:sp>
        <p:nvSpPr>
          <p:cNvPr id="2" name="Vertical Title 1"/>
          <p:cNvSpPr>
            <a:spLocks noGrp="1"/>
          </p:cNvSpPr>
          <p:nvPr>
            <p:ph type="title" orient="vert"/>
          </p:nvPr>
        </p:nvSpPr>
        <p:spPr>
          <a:xfrm>
            <a:off x="7239000" y="762001"/>
            <a:ext cx="926980" cy="41910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1684020"/>
            <a:ext cx="8229600" cy="33959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6C45CC25-0DC4-514D-8B6D-9BDEB5551DEC}" type="datetimeFigureOut">
              <a:rPr lang="en-US" smtClean="0"/>
              <a:t>2/8/16</a:t>
            </a:fld>
            <a:endParaRPr lang="en-US"/>
          </a:p>
        </p:txBody>
      </p:sp>
      <p:sp>
        <p:nvSpPr>
          <p:cNvPr id="12" name="Slide Number Placeholder 11"/>
          <p:cNvSpPr>
            <a:spLocks noGrp="1"/>
          </p:cNvSpPr>
          <p:nvPr>
            <p:ph type="sldNum" sz="quarter" idx="15"/>
          </p:nvPr>
        </p:nvSpPr>
        <p:spPr/>
        <p:txBody>
          <a:bodyPr/>
          <a:lstStyle/>
          <a:p>
            <a:fld id="{5A4A1CF5-A696-0F48-9A9F-C037EDE86CE0}"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268980"/>
            <a:ext cx="9144000" cy="2446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268134"/>
            <a:ext cx="9144000" cy="1323"/>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2806700"/>
            <a:ext cx="4114800" cy="93980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3" y="2806039"/>
            <a:ext cx="4085897" cy="589018"/>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3" y="3403814"/>
            <a:ext cx="4106917" cy="330912"/>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C45CC25-0DC4-514D-8B6D-9BDEB5551DEC}" type="datetimeFigureOut">
              <a:rPr lang="en-US" smtClean="0"/>
              <a:t>2/8/16</a:t>
            </a:fld>
            <a:endParaRPr lang="en-US"/>
          </a:p>
        </p:txBody>
      </p:sp>
      <p:sp>
        <p:nvSpPr>
          <p:cNvPr id="14" name="Slide Number Placeholder 13"/>
          <p:cNvSpPr>
            <a:spLocks noGrp="1"/>
          </p:cNvSpPr>
          <p:nvPr>
            <p:ph type="sldNum" sz="quarter" idx="11"/>
          </p:nvPr>
        </p:nvSpPr>
        <p:spPr/>
        <p:txBody>
          <a:bodyPr/>
          <a:lstStyle/>
          <a:p>
            <a:fld id="{5A4A1CF5-A696-0F48-9A9F-C037EDE86CE0}"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1684020"/>
            <a:ext cx="4023360" cy="33375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1684020"/>
            <a:ext cx="4023360" cy="33375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6C45CC25-0DC4-514D-8B6D-9BDEB5551DEC}" type="datetimeFigureOut">
              <a:rPr lang="en-US" smtClean="0"/>
              <a:t>2/8/16</a:t>
            </a:fld>
            <a:endParaRPr lang="en-US"/>
          </a:p>
        </p:txBody>
      </p:sp>
      <p:sp>
        <p:nvSpPr>
          <p:cNvPr id="12" name="Slide Number Placeholder 11"/>
          <p:cNvSpPr>
            <a:spLocks noGrp="1"/>
          </p:cNvSpPr>
          <p:nvPr>
            <p:ph type="sldNum" sz="quarter" idx="16"/>
          </p:nvPr>
        </p:nvSpPr>
        <p:spPr/>
        <p:txBody>
          <a:bodyPr/>
          <a:lstStyle/>
          <a:p>
            <a:fld id="{5A4A1CF5-A696-0F48-9A9F-C037EDE86CE0}"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349500"/>
            <a:ext cx="4023360" cy="26746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346960"/>
            <a:ext cx="4023360" cy="26746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1684020"/>
            <a:ext cx="4023360" cy="586740"/>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1684020"/>
            <a:ext cx="4023360" cy="586740"/>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6C45CC25-0DC4-514D-8B6D-9BDEB5551DEC}" type="datetimeFigureOut">
              <a:rPr lang="en-US" smtClean="0"/>
              <a:t>2/8/16</a:t>
            </a:fld>
            <a:endParaRPr lang="en-US"/>
          </a:p>
        </p:txBody>
      </p:sp>
      <p:sp>
        <p:nvSpPr>
          <p:cNvPr id="12" name="Slide Number Placeholder 11"/>
          <p:cNvSpPr>
            <a:spLocks noGrp="1"/>
          </p:cNvSpPr>
          <p:nvPr>
            <p:ph type="sldNum" sz="quarter" idx="17"/>
          </p:nvPr>
        </p:nvSpPr>
        <p:spPr/>
        <p:txBody>
          <a:bodyPr/>
          <a:lstStyle/>
          <a:p>
            <a:fld id="{5A4A1CF5-A696-0F48-9A9F-C037EDE86CE0}"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6C45CC25-0DC4-514D-8B6D-9BDEB5551DEC}" type="datetimeFigureOut">
              <a:rPr lang="en-US" smtClean="0"/>
              <a:t>2/8/16</a:t>
            </a:fld>
            <a:endParaRPr lang="en-US"/>
          </a:p>
        </p:txBody>
      </p:sp>
      <p:sp>
        <p:nvSpPr>
          <p:cNvPr id="16" name="Slide Number Placeholder 15"/>
          <p:cNvSpPr>
            <a:spLocks noGrp="1"/>
          </p:cNvSpPr>
          <p:nvPr>
            <p:ph type="sldNum" sz="quarter" idx="11"/>
          </p:nvPr>
        </p:nvSpPr>
        <p:spPr/>
        <p:txBody>
          <a:bodyPr/>
          <a:lstStyle/>
          <a:p>
            <a:fld id="{5A4A1CF5-A696-0F48-9A9F-C037EDE86CE0}"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C45CC25-0DC4-514D-8B6D-9BDEB5551DEC}" type="datetimeFigureOut">
              <a:rPr lang="en-US" smtClean="0"/>
              <a:t>2/8/16</a:t>
            </a:fld>
            <a:endParaRPr lang="en-US"/>
          </a:p>
        </p:txBody>
      </p:sp>
      <p:sp>
        <p:nvSpPr>
          <p:cNvPr id="8" name="Slide Number Placeholder 7"/>
          <p:cNvSpPr>
            <a:spLocks noGrp="1"/>
          </p:cNvSpPr>
          <p:nvPr>
            <p:ph type="sldNum" sz="quarter" idx="11"/>
          </p:nvPr>
        </p:nvSpPr>
        <p:spPr/>
        <p:txBody>
          <a:bodyPr/>
          <a:lstStyle/>
          <a:p>
            <a:fld id="{5A4A1CF5-A696-0F48-9A9F-C037EDE86CE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595438"/>
            <a:ext cx="6172200" cy="2925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4594860"/>
            <a:ext cx="5669280" cy="45720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6C45CC25-0DC4-514D-8B6D-9BDEB5551DEC}" type="datetimeFigureOut">
              <a:rPr lang="en-US" smtClean="0"/>
              <a:t>2/8/16</a:t>
            </a:fld>
            <a:endParaRPr lang="en-US"/>
          </a:p>
        </p:txBody>
      </p:sp>
      <p:sp>
        <p:nvSpPr>
          <p:cNvPr id="19" name="Slide Number Placeholder 18"/>
          <p:cNvSpPr>
            <a:spLocks noGrp="1"/>
          </p:cNvSpPr>
          <p:nvPr>
            <p:ph type="sldNum" sz="quarter" idx="16"/>
          </p:nvPr>
        </p:nvSpPr>
        <p:spPr/>
        <p:txBody>
          <a:bodyPr/>
          <a:lstStyle/>
          <a:p>
            <a:fld id="{5A4A1CF5-A696-0F48-9A9F-C037EDE86CE0}"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1689098"/>
            <a:ext cx="5439582" cy="2719792"/>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4597400"/>
            <a:ext cx="5669280" cy="45720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812800"/>
            <a:ext cx="4114800" cy="58420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27650"/>
            <a:ext cx="3181350" cy="243417"/>
          </a:xfrm>
        </p:spPr>
        <p:txBody>
          <a:bodyPr/>
          <a:lstStyle/>
          <a:p>
            <a:fld id="{6C45CC25-0DC4-514D-8B6D-9BDEB5551DEC}" type="datetimeFigureOut">
              <a:rPr lang="en-US" smtClean="0"/>
              <a:t>2/8/16</a:t>
            </a:fld>
            <a:endParaRPr lang="en-US"/>
          </a:p>
        </p:txBody>
      </p:sp>
      <p:sp>
        <p:nvSpPr>
          <p:cNvPr id="14" name="Slide Number Placeholder 13"/>
          <p:cNvSpPr>
            <a:spLocks noGrp="1"/>
          </p:cNvSpPr>
          <p:nvPr>
            <p:ph type="sldNum" sz="quarter" idx="15"/>
          </p:nvPr>
        </p:nvSpPr>
        <p:spPr>
          <a:xfrm>
            <a:off x="4038600" y="5143500"/>
            <a:ext cx="1066800" cy="254000"/>
          </a:xfrm>
        </p:spPr>
        <p:txBody>
          <a:bodyPr/>
          <a:lstStyle/>
          <a:p>
            <a:fld id="{5A4A1CF5-A696-0F48-9A9F-C037EDE86CE0}" type="slidenum">
              <a:rPr lang="en-US" smtClean="0"/>
              <a:t>‹#›</a:t>
            </a:fld>
            <a:endParaRPr lang="en-US"/>
          </a:p>
        </p:txBody>
      </p:sp>
      <p:sp>
        <p:nvSpPr>
          <p:cNvPr id="15" name="Footer Placeholder 14"/>
          <p:cNvSpPr>
            <a:spLocks noGrp="1"/>
          </p:cNvSpPr>
          <p:nvPr>
            <p:ph type="ftr" sz="quarter" idx="16"/>
          </p:nvPr>
        </p:nvSpPr>
        <p:spPr>
          <a:xfrm>
            <a:off x="1447800" y="5405437"/>
            <a:ext cx="6248400" cy="243417"/>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113311"/>
            <a:ext cx="9144000" cy="4601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682751"/>
            <a:ext cx="8229600" cy="34311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27650"/>
            <a:ext cx="3181350" cy="243417"/>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6C45CC25-0DC4-514D-8B6D-9BDEB5551DEC}" type="datetimeFigureOut">
              <a:rPr lang="en-US" smtClean="0"/>
              <a:t>2/8/16</a:t>
            </a:fld>
            <a:endParaRPr lang="en-US"/>
          </a:p>
        </p:txBody>
      </p:sp>
      <p:sp>
        <p:nvSpPr>
          <p:cNvPr id="5" name="Footer Placeholder 4"/>
          <p:cNvSpPr>
            <a:spLocks noGrp="1"/>
          </p:cNvSpPr>
          <p:nvPr>
            <p:ph type="ftr" sz="quarter" idx="3"/>
          </p:nvPr>
        </p:nvSpPr>
        <p:spPr>
          <a:xfrm>
            <a:off x="1447800" y="5405437"/>
            <a:ext cx="6248400" cy="243417"/>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5143500"/>
            <a:ext cx="1066800" cy="254000"/>
          </a:xfrm>
          <a:prstGeom prst="rect">
            <a:avLst/>
          </a:prstGeom>
          <a:ln>
            <a:noFill/>
          </a:ln>
        </p:spPr>
        <p:txBody>
          <a:bodyPr vert="horz" lIns="0" tIns="0" rIns="0" bIns="0" rtlCol="0" anchor="ctr">
            <a:normAutofit/>
          </a:bodyPr>
          <a:lstStyle>
            <a:lvl1pPr algn="ctr">
              <a:defRPr sz="1200" b="1">
                <a:solidFill>
                  <a:schemeClr val="tx1"/>
                </a:solidFill>
              </a:defRPr>
            </a:lvl1pPr>
          </a:lstStyle>
          <a:p>
            <a:fld id="{5A4A1CF5-A696-0F48-9A9F-C037EDE86CE0}" type="slidenum">
              <a:rPr lang="en-US" smtClean="0"/>
              <a:t>‹#›</a:t>
            </a:fld>
            <a:endParaRPr lang="en-US"/>
          </a:p>
        </p:txBody>
      </p:sp>
      <p:cxnSp>
        <p:nvCxnSpPr>
          <p:cNvPr id="10" name="Straight Connector 9"/>
          <p:cNvCxnSpPr/>
          <p:nvPr/>
        </p:nvCxnSpPr>
        <p:spPr>
          <a:xfrm>
            <a:off x="0" y="1109530"/>
            <a:ext cx="9144000" cy="1323"/>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812800"/>
            <a:ext cx="4114800" cy="58420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32.png"/><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ectrum.ieee.org/automaton/robotics/artificial-intelligence/how-google-self-driving-car-work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title"/>
          </p:nvPr>
        </p:nvSpPr>
        <p:spPr/>
        <p:txBody>
          <a:bodyPr/>
          <a:lstStyle/>
          <a:p>
            <a:endParaRPr lang="en-US" dirty="0"/>
          </a:p>
        </p:txBody>
      </p:sp>
      <p:pic>
        <p:nvPicPr>
          <p:cNvPr id="4" name="Picture 3" descr="oie_09uYRlNx0dE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4500"/>
            <a:ext cx="9144000" cy="4807108"/>
          </a:xfrm>
          <a:prstGeom prst="rect">
            <a:avLst/>
          </a:prstGeom>
        </p:spPr>
      </p:pic>
      <p:sp>
        <p:nvSpPr>
          <p:cNvPr id="5" name="TextBox 4"/>
          <p:cNvSpPr txBox="1"/>
          <p:nvPr/>
        </p:nvSpPr>
        <p:spPr>
          <a:xfrm>
            <a:off x="1371600" y="5251607"/>
            <a:ext cx="5895821" cy="369332"/>
          </a:xfrm>
          <a:prstGeom prst="rect">
            <a:avLst/>
          </a:prstGeom>
          <a:noFill/>
        </p:spPr>
        <p:txBody>
          <a:bodyPr wrap="square" rtlCol="0">
            <a:spAutoFit/>
          </a:bodyPr>
          <a:lstStyle/>
          <a:p>
            <a:r>
              <a:rPr lang="en-US" dirty="0" smtClean="0"/>
              <a:t>Hosted by : </a:t>
            </a:r>
            <a:r>
              <a:rPr lang="en-US" dirty="0" err="1" smtClean="0"/>
              <a:t>Ankit</a:t>
            </a:r>
            <a:r>
              <a:rPr lang="en-US" dirty="0" smtClean="0"/>
              <a:t> Grover</a:t>
            </a:r>
            <a:endParaRPr lang="en-US" dirty="0"/>
          </a:p>
        </p:txBody>
      </p:sp>
    </p:spTree>
    <p:extLst>
      <p:ext uri="{BB962C8B-B14F-4D97-AF65-F5344CB8AC3E}">
        <p14:creationId xmlns:p14="http://schemas.microsoft.com/office/powerpoint/2010/main" val="7931208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37462822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40993154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26033285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6591602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20668488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27013944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20247082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32864886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12192354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41909808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just"/>
            <a:r>
              <a:rPr lang="en-US" sz="2400" dirty="0" smtClean="0"/>
              <a:t>Field of Study that gives computers the ability to learn without being explicitly programmed.</a:t>
            </a:r>
          </a:p>
          <a:p>
            <a:pPr algn="just"/>
            <a:endParaRPr lang="en-US" sz="2400" dirty="0"/>
          </a:p>
          <a:p>
            <a:pPr algn="just"/>
            <a:r>
              <a:rPr lang="en-US" sz="2400" dirty="0" smtClean="0"/>
              <a:t>Ability of a machine to improve its own performance through the use of a software that employs artificial intelligence techniques to mimic the ways by which humans seem to learn, such as repetition and experience. </a:t>
            </a:r>
            <a:endParaRPr lang="en-US" sz="2400" dirty="0" smtClean="0"/>
          </a:p>
          <a:p>
            <a:pPr algn="just"/>
            <a:endParaRPr lang="en-US" sz="2400" dirty="0"/>
          </a:p>
          <a:p>
            <a:pPr algn="just"/>
            <a:endParaRPr lang="en-US" sz="2400" dirty="0" smtClean="0"/>
          </a:p>
          <a:p>
            <a:pPr algn="just"/>
            <a:endParaRPr lang="en-US" sz="2400" dirty="0" smtClean="0"/>
          </a:p>
        </p:txBody>
      </p:sp>
      <p:sp>
        <p:nvSpPr>
          <p:cNvPr id="2" name="Title 1"/>
          <p:cNvSpPr>
            <a:spLocks noGrp="1"/>
          </p:cNvSpPr>
          <p:nvPr>
            <p:ph type="title"/>
          </p:nvPr>
        </p:nvSpPr>
        <p:spPr/>
        <p:txBody>
          <a:bodyPr/>
          <a:lstStyle/>
          <a:p>
            <a:r>
              <a:rPr lang="en-US" dirty="0" smtClean="0"/>
              <a:t>What is Machine Learning ?</a:t>
            </a:r>
            <a:endParaRPr lang="en-US" dirty="0"/>
          </a:p>
        </p:txBody>
      </p:sp>
    </p:spTree>
    <p:extLst>
      <p:ext uri="{BB962C8B-B14F-4D97-AF65-F5344CB8AC3E}">
        <p14:creationId xmlns:p14="http://schemas.microsoft.com/office/powerpoint/2010/main" val="8130817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pic>
        <p:nvPicPr>
          <p:cNvPr id="3" name="Picture 2" descr="1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37510520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32881545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roduction-to-machine-learning-41-72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21812962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roduction-to-machine-learning-42-72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205822514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roduction-to-machine-learning-43-72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24181309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l"/>
            <a:r>
              <a:rPr lang="en-GB" dirty="0" smtClean="0"/>
              <a:t>Compare the classification target with the set of training examples using a distance function Chose as output the class that the majority of the k closest neighbours belong to</a:t>
            </a:r>
            <a:endParaRPr lang="en-GB" dirty="0"/>
          </a:p>
        </p:txBody>
      </p:sp>
      <p:sp>
        <p:nvSpPr>
          <p:cNvPr id="2" name="Title 1"/>
          <p:cNvSpPr>
            <a:spLocks noGrp="1"/>
          </p:cNvSpPr>
          <p:nvPr>
            <p:ph type="title"/>
          </p:nvPr>
        </p:nvSpPr>
        <p:spPr/>
        <p:txBody>
          <a:bodyPr/>
          <a:lstStyle/>
          <a:p>
            <a:r>
              <a:rPr lang="en-GB" dirty="0" smtClean="0"/>
              <a:t>K-nearest neighbour</a:t>
            </a:r>
            <a:endParaRPr lang="en-GB" dirty="0"/>
          </a:p>
        </p:txBody>
      </p:sp>
      <p:sp>
        <p:nvSpPr>
          <p:cNvPr id="4" name="Oval 3"/>
          <p:cNvSpPr/>
          <p:nvPr/>
        </p:nvSpPr>
        <p:spPr>
          <a:xfrm>
            <a:off x="3400767" y="4217955"/>
            <a:ext cx="295801" cy="260903"/>
          </a:xfrm>
          <a:prstGeom prst="ellipse">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Isosceles Triangle 7"/>
          <p:cNvSpPr/>
          <p:nvPr/>
        </p:nvSpPr>
        <p:spPr>
          <a:xfrm>
            <a:off x="3150941" y="4001707"/>
            <a:ext cx="253711" cy="1935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4154533" y="4082646"/>
            <a:ext cx="215208" cy="18996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p:cNvSpPr/>
          <p:nvPr/>
        </p:nvSpPr>
        <p:spPr>
          <a:xfrm>
            <a:off x="3730105" y="3674366"/>
            <a:ext cx="207588" cy="18996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3022820" y="3864335"/>
            <a:ext cx="1051694" cy="920153"/>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2604535" y="3546804"/>
            <a:ext cx="1888262" cy="1547413"/>
          </a:xfrm>
          <a:prstGeom prst="ellipse">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Isosceles Triangle 22"/>
          <p:cNvSpPr/>
          <p:nvPr/>
        </p:nvSpPr>
        <p:spPr>
          <a:xfrm>
            <a:off x="2477680" y="3670805"/>
            <a:ext cx="253711" cy="1935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Isosceles Triangle 23"/>
          <p:cNvSpPr/>
          <p:nvPr/>
        </p:nvSpPr>
        <p:spPr>
          <a:xfrm>
            <a:off x="2338103" y="4073574"/>
            <a:ext cx="253711" cy="1935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2267744" y="3267117"/>
            <a:ext cx="2556250" cy="2010997"/>
          </a:xfrm>
          <a:prstGeom prst="ellipse">
            <a:avLst/>
          </a:pr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4369741" y="3273954"/>
            <a:ext cx="207588" cy="18996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ed Rectangle 26"/>
          <p:cNvSpPr/>
          <p:nvPr/>
        </p:nvSpPr>
        <p:spPr>
          <a:xfrm>
            <a:off x="4356534" y="5088145"/>
            <a:ext cx="207588" cy="18996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4810787" y="4917711"/>
            <a:ext cx="207588" cy="18996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2669592" y="3158502"/>
            <a:ext cx="207588" cy="18996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a:off x="5220072" y="3202914"/>
            <a:ext cx="207588" cy="18996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ounded Rectangle 30"/>
          <p:cNvSpPr/>
          <p:nvPr/>
        </p:nvSpPr>
        <p:spPr>
          <a:xfrm>
            <a:off x="3716898" y="5437787"/>
            <a:ext cx="207588" cy="18996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Isosceles Triangle 31"/>
          <p:cNvSpPr/>
          <p:nvPr/>
        </p:nvSpPr>
        <p:spPr>
          <a:xfrm>
            <a:off x="2350824" y="4952808"/>
            <a:ext cx="253711" cy="1935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Isosceles Triangle 32"/>
          <p:cNvSpPr/>
          <p:nvPr/>
        </p:nvSpPr>
        <p:spPr>
          <a:xfrm>
            <a:off x="827585" y="4024425"/>
            <a:ext cx="253711" cy="1935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Isosceles Triangle 33"/>
          <p:cNvSpPr/>
          <p:nvPr/>
        </p:nvSpPr>
        <p:spPr>
          <a:xfrm>
            <a:off x="2097113" y="4619445"/>
            <a:ext cx="253711" cy="1935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Isosceles Triangle 34"/>
          <p:cNvSpPr/>
          <p:nvPr/>
        </p:nvSpPr>
        <p:spPr>
          <a:xfrm>
            <a:off x="3031624" y="3023745"/>
            <a:ext cx="253711" cy="1935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Isosceles Triangle 35"/>
          <p:cNvSpPr/>
          <p:nvPr/>
        </p:nvSpPr>
        <p:spPr>
          <a:xfrm>
            <a:off x="1957537" y="3808176"/>
            <a:ext cx="253711" cy="1935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Isosceles Triangle 36"/>
          <p:cNvSpPr/>
          <p:nvPr/>
        </p:nvSpPr>
        <p:spPr>
          <a:xfrm>
            <a:off x="6652224" y="3368938"/>
            <a:ext cx="253711" cy="1935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ounded Rectangle 37"/>
          <p:cNvSpPr/>
          <p:nvPr/>
        </p:nvSpPr>
        <p:spPr>
          <a:xfrm>
            <a:off x="6675285" y="3680203"/>
            <a:ext cx="207588" cy="18996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p:cNvCxnSpPr/>
          <p:nvPr/>
        </p:nvCxnSpPr>
        <p:spPr>
          <a:xfrm flipV="1">
            <a:off x="6603782" y="4074848"/>
            <a:ext cx="338369" cy="1"/>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597670" y="4274029"/>
            <a:ext cx="350595" cy="0"/>
          </a:xfrm>
          <a:prstGeom prst="line">
            <a:avLst/>
          </a:prstGeom>
          <a:ln w="22225">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609896" y="4487179"/>
            <a:ext cx="410377" cy="3493"/>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308304" y="3311814"/>
            <a:ext cx="684803" cy="369332"/>
          </a:xfrm>
          <a:prstGeom prst="rect">
            <a:avLst/>
          </a:prstGeom>
          <a:noFill/>
        </p:spPr>
        <p:txBody>
          <a:bodyPr wrap="none" rtlCol="0">
            <a:spAutoFit/>
          </a:bodyPr>
          <a:lstStyle/>
          <a:p>
            <a:r>
              <a:rPr lang="en-GB" dirty="0" smtClean="0"/>
              <a:t>Spam</a:t>
            </a:r>
            <a:endParaRPr lang="en-GB" dirty="0"/>
          </a:p>
        </p:txBody>
      </p:sp>
      <p:sp>
        <p:nvSpPr>
          <p:cNvPr id="48" name="TextBox 47"/>
          <p:cNvSpPr txBox="1"/>
          <p:nvPr/>
        </p:nvSpPr>
        <p:spPr>
          <a:xfrm>
            <a:off x="7308304" y="3619591"/>
            <a:ext cx="631904" cy="369332"/>
          </a:xfrm>
          <a:prstGeom prst="rect">
            <a:avLst/>
          </a:prstGeom>
          <a:noFill/>
        </p:spPr>
        <p:txBody>
          <a:bodyPr wrap="none" rtlCol="0">
            <a:spAutoFit/>
          </a:bodyPr>
          <a:lstStyle/>
          <a:p>
            <a:r>
              <a:rPr lang="en-GB" dirty="0" smtClean="0"/>
              <a:t>Ham</a:t>
            </a:r>
            <a:endParaRPr lang="en-GB" dirty="0"/>
          </a:p>
        </p:txBody>
      </p:sp>
      <p:sp>
        <p:nvSpPr>
          <p:cNvPr id="49" name="TextBox 48"/>
          <p:cNvSpPr txBox="1"/>
          <p:nvPr/>
        </p:nvSpPr>
        <p:spPr>
          <a:xfrm>
            <a:off x="7380312" y="3923306"/>
            <a:ext cx="522900" cy="307777"/>
          </a:xfrm>
          <a:prstGeom prst="rect">
            <a:avLst/>
          </a:prstGeom>
          <a:noFill/>
        </p:spPr>
        <p:txBody>
          <a:bodyPr wrap="none" rtlCol="0">
            <a:spAutoFit/>
          </a:bodyPr>
          <a:lstStyle/>
          <a:p>
            <a:r>
              <a:rPr lang="en-GB" sz="1400" dirty="0" smtClean="0"/>
              <a:t>K=1</a:t>
            </a:r>
            <a:endParaRPr lang="en-GB" sz="1400" dirty="0"/>
          </a:p>
        </p:txBody>
      </p:sp>
      <p:sp>
        <p:nvSpPr>
          <p:cNvPr id="50" name="TextBox 49"/>
          <p:cNvSpPr txBox="1"/>
          <p:nvPr/>
        </p:nvSpPr>
        <p:spPr>
          <a:xfrm>
            <a:off x="7380312" y="4145789"/>
            <a:ext cx="522900" cy="307777"/>
          </a:xfrm>
          <a:prstGeom prst="rect">
            <a:avLst/>
          </a:prstGeom>
          <a:noFill/>
        </p:spPr>
        <p:txBody>
          <a:bodyPr wrap="none" rtlCol="0">
            <a:spAutoFit/>
          </a:bodyPr>
          <a:lstStyle/>
          <a:p>
            <a:r>
              <a:rPr lang="en-GB" sz="1400" dirty="0" smtClean="0"/>
              <a:t>K=3</a:t>
            </a:r>
            <a:endParaRPr lang="en-GB" sz="1400" dirty="0"/>
          </a:p>
        </p:txBody>
      </p:sp>
      <p:sp>
        <p:nvSpPr>
          <p:cNvPr id="51" name="TextBox 50"/>
          <p:cNvSpPr txBox="1"/>
          <p:nvPr/>
        </p:nvSpPr>
        <p:spPr>
          <a:xfrm>
            <a:off x="7380312" y="4402268"/>
            <a:ext cx="522900" cy="307777"/>
          </a:xfrm>
          <a:prstGeom prst="rect">
            <a:avLst/>
          </a:prstGeom>
          <a:noFill/>
        </p:spPr>
        <p:txBody>
          <a:bodyPr wrap="none" rtlCol="0">
            <a:spAutoFit/>
          </a:bodyPr>
          <a:lstStyle/>
          <a:p>
            <a:r>
              <a:rPr lang="en-GB" sz="1400" dirty="0" smtClean="0"/>
              <a:t>K=5</a:t>
            </a:r>
            <a:endParaRPr lang="en-GB" sz="1400" dirty="0"/>
          </a:p>
        </p:txBody>
      </p:sp>
    </p:spTree>
    <p:extLst>
      <p:ext uri="{BB962C8B-B14F-4D97-AF65-F5344CB8AC3E}">
        <p14:creationId xmlns:p14="http://schemas.microsoft.com/office/powerpoint/2010/main" val="33106992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342900" indent="-342900" algn="l">
              <a:buFont typeface="Wingdings" panose="05000000000000000000" pitchFamily="2" charset="2"/>
              <a:buChar char="Ø"/>
            </a:pPr>
            <a:r>
              <a:rPr lang="en-GB" dirty="0" smtClean="0"/>
              <a:t>Deals with identifying patterns </a:t>
            </a:r>
          </a:p>
          <a:p>
            <a:pPr marL="342900" indent="-342900" algn="l">
              <a:buFont typeface="Wingdings" panose="05000000000000000000" pitchFamily="2" charset="2"/>
              <a:buChar char="Ø"/>
            </a:pPr>
            <a:r>
              <a:rPr lang="en-GB" dirty="0" smtClean="0"/>
              <a:t>It works with observed patterns (assumed to be independent samples from some probability distribution)</a:t>
            </a:r>
          </a:p>
          <a:p>
            <a:pPr marL="342900" indent="-342900" algn="l">
              <a:buFont typeface="Wingdings" panose="05000000000000000000" pitchFamily="2" charset="2"/>
              <a:buChar char="Ø"/>
            </a:pPr>
            <a:r>
              <a:rPr lang="en-GB" dirty="0" smtClean="0"/>
              <a:t>Has some explicit or implicit knowledge of what is important</a:t>
            </a:r>
          </a:p>
          <a:p>
            <a:pPr marL="342900" indent="-342900" algn="l">
              <a:buFont typeface="Wingdings" panose="05000000000000000000" pitchFamily="2" charset="2"/>
              <a:buChar char="Ø"/>
            </a:pPr>
            <a:r>
              <a:rPr lang="en-GB" dirty="0" smtClean="0"/>
              <a:t>Has no knowledge or expectations of target outputs </a:t>
            </a:r>
            <a:endParaRPr lang="en-GB" dirty="0"/>
          </a:p>
        </p:txBody>
      </p:sp>
      <p:sp>
        <p:nvSpPr>
          <p:cNvPr id="2" name="Title 1"/>
          <p:cNvSpPr>
            <a:spLocks noGrp="1"/>
          </p:cNvSpPr>
          <p:nvPr>
            <p:ph type="title"/>
          </p:nvPr>
        </p:nvSpPr>
        <p:spPr/>
        <p:txBody>
          <a:bodyPr/>
          <a:lstStyle/>
          <a:p>
            <a:r>
              <a:rPr lang="en-GB" dirty="0" smtClean="0"/>
              <a:t>Unsupervised learning</a:t>
            </a:r>
            <a:endParaRPr lang="en-GB" dirty="0"/>
          </a:p>
        </p:txBody>
      </p:sp>
    </p:spTree>
    <p:extLst>
      <p:ext uri="{BB962C8B-B14F-4D97-AF65-F5344CB8AC3E}">
        <p14:creationId xmlns:p14="http://schemas.microsoft.com/office/powerpoint/2010/main" val="125221621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609601" y="1524000"/>
            <a:ext cx="77819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Tx/>
              <a:buChar char="•"/>
            </a:pPr>
            <a:r>
              <a:rPr lang="en-US" dirty="0"/>
              <a:t> </a:t>
            </a:r>
            <a:r>
              <a:rPr lang="en-US" sz="2800" dirty="0"/>
              <a:t>Organizing data into classes such that there is</a:t>
            </a:r>
          </a:p>
          <a:p>
            <a:pPr lvl="1">
              <a:spcBef>
                <a:spcPct val="50000"/>
              </a:spcBef>
              <a:buFontTx/>
              <a:buChar char="•"/>
            </a:pPr>
            <a:r>
              <a:rPr lang="en-US" sz="2800" dirty="0"/>
              <a:t> high intra-class similarity</a:t>
            </a:r>
          </a:p>
          <a:p>
            <a:pPr lvl="1">
              <a:spcBef>
                <a:spcPct val="50000"/>
              </a:spcBef>
              <a:buFontTx/>
              <a:buChar char="•"/>
            </a:pPr>
            <a:r>
              <a:rPr lang="en-US" sz="2800" dirty="0"/>
              <a:t> low inter-class similarity </a:t>
            </a:r>
          </a:p>
          <a:p>
            <a:pPr>
              <a:spcBef>
                <a:spcPct val="50000"/>
              </a:spcBef>
              <a:buFontTx/>
              <a:buChar char="•"/>
            </a:pPr>
            <a:r>
              <a:rPr lang="en-US" sz="2800" dirty="0"/>
              <a:t>  Finding the class labels and the number of classes directly from the data (in contrast to classification).</a:t>
            </a:r>
          </a:p>
          <a:p>
            <a:pPr>
              <a:spcBef>
                <a:spcPct val="50000"/>
              </a:spcBef>
              <a:buFontTx/>
              <a:buChar char="•"/>
            </a:pPr>
            <a:r>
              <a:rPr lang="en-US" sz="2800" dirty="0"/>
              <a:t> More informally, finding natural groupings among objects. </a:t>
            </a:r>
          </a:p>
        </p:txBody>
      </p:sp>
      <p:sp>
        <p:nvSpPr>
          <p:cNvPr id="156675" name="Rectangle 1027"/>
          <p:cNvSpPr>
            <a:spLocks noChangeArrowheads="1"/>
          </p:cNvSpPr>
          <p:nvPr/>
        </p:nvSpPr>
        <p:spPr bwMode="auto">
          <a:xfrm>
            <a:off x="676275" y="127000"/>
            <a:ext cx="7772400" cy="952500"/>
          </a:xfrm>
          <a:prstGeom prst="rect">
            <a:avLst/>
          </a:prstGeom>
          <a:noFill/>
          <a:ln w="9525">
            <a:noFill/>
            <a:miter lim="800000"/>
            <a:headEnd/>
            <a:tailEnd/>
          </a:ln>
          <a:effectLst/>
        </p:spPr>
        <p:txBody>
          <a:bodyPr anchor="ctr"/>
          <a:lstStyle/>
          <a:p>
            <a:r>
              <a:rPr lang="en-US" sz="6000" dirty="0">
                <a:solidFill>
                  <a:schemeClr val="tx2"/>
                </a:solidFill>
                <a:effectLst>
                  <a:outerShdw blurRad="38100" dist="38100" dir="2700000" algn="tl">
                    <a:srgbClr val="DDDDDD"/>
                  </a:outerShdw>
                </a:effectLst>
                <a:latin typeface="+mj-lt"/>
              </a:rPr>
              <a:t>What is Clustering?</a:t>
            </a:r>
          </a:p>
        </p:txBody>
      </p:sp>
    </p:spTree>
    <p:extLst>
      <p:ext uri="{BB962C8B-B14F-4D97-AF65-F5344CB8AC3E}">
        <p14:creationId xmlns:p14="http://schemas.microsoft.com/office/powerpoint/2010/main" val="341117638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612636"/>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4099" name="Rectangle 3"/>
          <p:cNvSpPr>
            <a:spLocks noChangeArrowheads="1"/>
          </p:cNvSpPr>
          <p:nvPr/>
        </p:nvSpPr>
        <p:spPr bwMode="auto">
          <a:xfrm>
            <a:off x="0" y="18097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4100" name="Rectangle 4"/>
          <p:cNvSpPr>
            <a:spLocks noChangeArrowheads="1"/>
          </p:cNvSpPr>
          <p:nvPr/>
        </p:nvSpPr>
        <p:spPr bwMode="auto">
          <a:xfrm>
            <a:off x="0" y="18335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pSp>
        <p:nvGrpSpPr>
          <p:cNvPr id="4101" name="Group 5"/>
          <p:cNvGrpSpPr>
            <a:grpSpLocks/>
          </p:cNvGrpSpPr>
          <p:nvPr/>
        </p:nvGrpSpPr>
        <p:grpSpPr bwMode="auto">
          <a:xfrm>
            <a:off x="57150" y="849312"/>
            <a:ext cx="9144000" cy="1869282"/>
            <a:chOff x="36" y="642"/>
            <a:chExt cx="5760" cy="1413"/>
          </a:xfrm>
        </p:grpSpPr>
        <p:pic>
          <p:nvPicPr>
            <p:cNvPr id="4104" name="Picture 6"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7"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Rectangle 8"/>
            <p:cNvSpPr>
              <a:spLocks noChangeArrowheads="1"/>
            </p:cNvSpPr>
            <p:nvPr/>
          </p:nvSpPr>
          <p:spPr bwMode="auto">
            <a:xfrm>
              <a:off x="36" y="1365"/>
              <a:ext cx="576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4107" name="Picture 9"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15"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2" name="Rectangle 16"/>
          <p:cNvSpPr>
            <a:spLocks noChangeArrowheads="1"/>
          </p:cNvSpPr>
          <p:nvPr/>
        </p:nvSpPr>
        <p:spPr bwMode="auto">
          <a:xfrm>
            <a:off x="2400300" y="3147219"/>
            <a:ext cx="541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57713" name="Text Box 17"/>
          <p:cNvSpPr txBox="1">
            <a:spLocks noChangeArrowheads="1"/>
          </p:cNvSpPr>
          <p:nvPr/>
        </p:nvSpPr>
        <p:spPr bwMode="auto">
          <a:xfrm>
            <a:off x="57150" y="150813"/>
            <a:ext cx="9174306" cy="646331"/>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r>
              <a:rPr lang="en-US" sz="3600">
                <a:solidFill>
                  <a:schemeClr val="tx2"/>
                </a:solidFill>
                <a:effectLst>
                  <a:outerShdw blurRad="38100" dist="38100" dir="2700000" algn="tl">
                    <a:srgbClr val="DDDDDD"/>
                  </a:outerShdw>
                </a:effectLst>
              </a:rPr>
              <a:t>What is a natural grouping among these objects?</a:t>
            </a:r>
          </a:p>
        </p:txBody>
      </p:sp>
    </p:spTree>
    <p:extLst>
      <p:ext uri="{BB962C8B-B14F-4D97-AF65-F5344CB8AC3E}">
        <p14:creationId xmlns:p14="http://schemas.microsoft.com/office/powerpoint/2010/main" val="30299644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2942167"/>
            <a:ext cx="9144000" cy="277283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3"/>
          <p:cNvSpPr>
            <a:spLocks noChangeArrowheads="1"/>
          </p:cNvSpPr>
          <p:nvPr/>
        </p:nvSpPr>
        <p:spPr bwMode="auto">
          <a:xfrm>
            <a:off x="0" y="1612636"/>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5124" name="Rectangle 4"/>
          <p:cNvSpPr>
            <a:spLocks noChangeArrowheads="1"/>
          </p:cNvSpPr>
          <p:nvPr/>
        </p:nvSpPr>
        <p:spPr bwMode="auto">
          <a:xfrm>
            <a:off x="0" y="18097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5125" name="Rectangle 5"/>
          <p:cNvSpPr>
            <a:spLocks noChangeArrowheads="1"/>
          </p:cNvSpPr>
          <p:nvPr/>
        </p:nvSpPr>
        <p:spPr bwMode="auto">
          <a:xfrm>
            <a:off x="0" y="18335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pSp>
        <p:nvGrpSpPr>
          <p:cNvPr id="5126" name="Group 6"/>
          <p:cNvGrpSpPr>
            <a:grpSpLocks/>
          </p:cNvGrpSpPr>
          <p:nvPr/>
        </p:nvGrpSpPr>
        <p:grpSpPr bwMode="auto">
          <a:xfrm>
            <a:off x="57150" y="849312"/>
            <a:ext cx="9144000" cy="1869282"/>
            <a:chOff x="36" y="642"/>
            <a:chExt cx="5760" cy="1413"/>
          </a:xfrm>
        </p:grpSpPr>
        <p:pic>
          <p:nvPicPr>
            <p:cNvPr id="5161" name="Picture 7"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2" name="Picture 8"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3" name="Rectangle 9"/>
            <p:cNvSpPr>
              <a:spLocks noChangeArrowheads="1"/>
            </p:cNvSpPr>
            <p:nvPr/>
          </p:nvSpPr>
          <p:spPr bwMode="auto">
            <a:xfrm>
              <a:off x="36" y="1365"/>
              <a:ext cx="576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5164" name="Picture 10"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9"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70" name="Picture 16"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7" name="Rectangle 18"/>
          <p:cNvSpPr>
            <a:spLocks noChangeArrowheads="1"/>
          </p:cNvSpPr>
          <p:nvPr/>
        </p:nvSpPr>
        <p:spPr bwMode="auto">
          <a:xfrm>
            <a:off x="2400300" y="3147219"/>
            <a:ext cx="541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pSp>
        <p:nvGrpSpPr>
          <p:cNvPr id="5128" name="Group 19"/>
          <p:cNvGrpSpPr>
            <a:grpSpLocks/>
          </p:cNvGrpSpPr>
          <p:nvPr/>
        </p:nvGrpSpPr>
        <p:grpSpPr bwMode="auto">
          <a:xfrm>
            <a:off x="150813" y="3258344"/>
            <a:ext cx="8743950" cy="2067718"/>
            <a:chOff x="96" y="2583"/>
            <a:chExt cx="5508" cy="1563"/>
          </a:xfrm>
        </p:grpSpPr>
        <p:grpSp>
          <p:nvGrpSpPr>
            <p:cNvPr id="5135" name="Group 20"/>
            <p:cNvGrpSpPr>
              <a:grpSpLocks/>
            </p:cNvGrpSpPr>
            <p:nvPr/>
          </p:nvGrpSpPr>
          <p:grpSpPr bwMode="auto">
            <a:xfrm>
              <a:off x="120" y="2802"/>
              <a:ext cx="5484" cy="1344"/>
              <a:chOff x="120" y="2802"/>
              <a:chExt cx="5484" cy="1344"/>
            </a:xfrm>
          </p:grpSpPr>
          <p:grpSp>
            <p:nvGrpSpPr>
              <p:cNvPr id="5155" name="Group 21"/>
              <p:cNvGrpSpPr>
                <a:grpSpLocks/>
              </p:cNvGrpSpPr>
              <p:nvPr/>
            </p:nvGrpSpPr>
            <p:grpSpPr bwMode="auto">
              <a:xfrm>
                <a:off x="120" y="2802"/>
                <a:ext cx="2286" cy="1344"/>
                <a:chOff x="156" y="2634"/>
                <a:chExt cx="2286" cy="1344"/>
              </a:xfrm>
            </p:grpSpPr>
            <p:sp>
              <p:nvSpPr>
                <p:cNvPr id="5159" name="Rectangle 22"/>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p>
                  <a:endParaRPr lang="en-US"/>
                </a:p>
              </p:txBody>
            </p:sp>
            <p:sp>
              <p:nvSpPr>
                <p:cNvPr id="5160" name="Rectangle 23"/>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p>
                  <a:endParaRPr lang="en-US"/>
                </a:p>
              </p:txBody>
            </p:sp>
          </p:grpSp>
          <p:grpSp>
            <p:nvGrpSpPr>
              <p:cNvPr id="5156" name="Group 24"/>
              <p:cNvGrpSpPr>
                <a:grpSpLocks/>
              </p:cNvGrpSpPr>
              <p:nvPr/>
            </p:nvGrpSpPr>
            <p:grpSpPr bwMode="auto">
              <a:xfrm>
                <a:off x="3318" y="2802"/>
                <a:ext cx="2286" cy="1344"/>
                <a:chOff x="156" y="2634"/>
                <a:chExt cx="2286" cy="1344"/>
              </a:xfrm>
            </p:grpSpPr>
            <p:sp>
              <p:nvSpPr>
                <p:cNvPr id="5157" name="Rectangle 25"/>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p>
                  <a:endParaRPr lang="en-US"/>
                </a:p>
              </p:txBody>
            </p:sp>
            <p:sp>
              <p:nvSpPr>
                <p:cNvPr id="5158" name="Rectangle 26"/>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p>
                  <a:endParaRPr lang="en-US"/>
                </a:p>
              </p:txBody>
            </p:sp>
          </p:grpSp>
        </p:grpSp>
        <p:sp>
          <p:nvSpPr>
            <p:cNvPr id="5136" name="Rectangle 27"/>
            <p:cNvSpPr>
              <a:spLocks noChangeArrowheads="1"/>
            </p:cNvSpPr>
            <p:nvPr/>
          </p:nvSpPr>
          <p:spPr bwMode="auto">
            <a:xfrm>
              <a:off x="96" y="2583"/>
              <a:ext cx="3408"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5137" name="Picture 28"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3460"/>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38" name="Picture 29"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2841"/>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39" name="Picture 30"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 y="2859"/>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4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0" y="3523"/>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41"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 y="2821"/>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42"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 y="3033"/>
              <a:ext cx="375" cy="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43" name="Picture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6" y="3608"/>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44" name="Picture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 y="370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45" name="Picture 36"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 y="2887"/>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46" name="Picture 37"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 y="2878"/>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47" name="Picture 38"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 y="3477"/>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48" name="Picture 39"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4" y="3561"/>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49"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 y="2821"/>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5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6" y="2833"/>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51" name="Picture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40" y="3524"/>
              <a:ext cx="351" cy="6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52" name="Picture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90" y="3002"/>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53" name="Picture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9" y="364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54" name="Picture 45"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7" y="2845"/>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5129" name="Text Box 46"/>
          <p:cNvSpPr txBox="1">
            <a:spLocks noChangeArrowheads="1"/>
          </p:cNvSpPr>
          <p:nvPr/>
        </p:nvSpPr>
        <p:spPr bwMode="auto">
          <a:xfrm>
            <a:off x="1839914" y="5324740"/>
            <a:ext cx="2276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School Employees</a:t>
            </a:r>
            <a:r>
              <a:rPr lang="en-US" sz="1600"/>
              <a:t> </a:t>
            </a:r>
          </a:p>
        </p:txBody>
      </p:sp>
      <p:sp>
        <p:nvSpPr>
          <p:cNvPr id="5130" name="Text Box 47"/>
          <p:cNvSpPr txBox="1">
            <a:spLocks noChangeArrowheads="1"/>
          </p:cNvSpPr>
          <p:nvPr/>
        </p:nvSpPr>
        <p:spPr bwMode="auto">
          <a:xfrm>
            <a:off x="0" y="5303574"/>
            <a:ext cx="2070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Simpson's Family</a:t>
            </a:r>
            <a:r>
              <a:rPr lang="en-US" sz="2000"/>
              <a:t> </a:t>
            </a:r>
          </a:p>
        </p:txBody>
      </p:sp>
      <p:sp>
        <p:nvSpPr>
          <p:cNvPr id="5131" name="Text Box 48"/>
          <p:cNvSpPr txBox="1">
            <a:spLocks noChangeArrowheads="1"/>
          </p:cNvSpPr>
          <p:nvPr/>
        </p:nvSpPr>
        <p:spPr bwMode="auto">
          <a:xfrm>
            <a:off x="7107238" y="5303574"/>
            <a:ext cx="1839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Males</a:t>
            </a:r>
            <a:r>
              <a:rPr lang="en-US" sz="1600"/>
              <a:t> </a:t>
            </a:r>
          </a:p>
        </p:txBody>
      </p:sp>
      <p:sp>
        <p:nvSpPr>
          <p:cNvPr id="5132" name="Text Box 49"/>
          <p:cNvSpPr txBox="1">
            <a:spLocks noChangeArrowheads="1"/>
          </p:cNvSpPr>
          <p:nvPr/>
        </p:nvSpPr>
        <p:spPr bwMode="auto">
          <a:xfrm>
            <a:off x="5173663" y="5303574"/>
            <a:ext cx="1839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Females</a:t>
            </a:r>
            <a:r>
              <a:rPr lang="en-US" sz="1600"/>
              <a:t> </a:t>
            </a:r>
          </a:p>
        </p:txBody>
      </p:sp>
      <p:sp>
        <p:nvSpPr>
          <p:cNvPr id="158770" name="Text Box 50"/>
          <p:cNvSpPr txBox="1">
            <a:spLocks noChangeArrowheads="1"/>
          </p:cNvSpPr>
          <p:nvPr/>
        </p:nvSpPr>
        <p:spPr bwMode="auto">
          <a:xfrm>
            <a:off x="2689225" y="2926292"/>
            <a:ext cx="4519186" cy="646331"/>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r>
              <a:rPr lang="en-US" sz="3600">
                <a:solidFill>
                  <a:schemeClr val="tx2"/>
                </a:solidFill>
                <a:effectLst>
                  <a:outerShdw blurRad="38100" dist="38100" dir="2700000" algn="tl">
                    <a:srgbClr val="DDDDDD"/>
                  </a:outerShdw>
                </a:effectLst>
              </a:rPr>
              <a:t>Clustering is subjective</a:t>
            </a:r>
          </a:p>
        </p:txBody>
      </p:sp>
      <p:sp>
        <p:nvSpPr>
          <p:cNvPr id="158771" name="Text Box 51"/>
          <p:cNvSpPr txBox="1">
            <a:spLocks noChangeArrowheads="1"/>
          </p:cNvSpPr>
          <p:nvPr/>
        </p:nvSpPr>
        <p:spPr bwMode="auto">
          <a:xfrm>
            <a:off x="57150" y="150813"/>
            <a:ext cx="9174306" cy="646331"/>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r>
              <a:rPr lang="en-US" sz="3600">
                <a:solidFill>
                  <a:schemeClr val="tx2"/>
                </a:solidFill>
                <a:effectLst>
                  <a:outerShdw blurRad="38100" dist="38100" dir="2700000" algn="tl">
                    <a:srgbClr val="DDDDDD"/>
                  </a:outerShdw>
                </a:effectLst>
              </a:rPr>
              <a:t>What is a natural grouping among these objects?</a:t>
            </a:r>
          </a:p>
        </p:txBody>
      </p:sp>
    </p:spTree>
    <p:extLst>
      <p:ext uri="{BB962C8B-B14F-4D97-AF65-F5344CB8AC3E}">
        <p14:creationId xmlns:p14="http://schemas.microsoft.com/office/powerpoint/2010/main" val="11158911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333500"/>
            <a:ext cx="4834890" cy="4169833"/>
          </a:xfrm>
        </p:spPr>
        <p:txBody>
          <a:bodyPr>
            <a:noAutofit/>
          </a:bodyPr>
          <a:lstStyle/>
          <a:p>
            <a:pPr algn="just"/>
            <a:endParaRPr lang="en-US" sz="1800" dirty="0" smtClean="0"/>
          </a:p>
          <a:p>
            <a:pPr marL="285750" indent="-285750" algn="just">
              <a:buFont typeface="Wingdings" panose="05000000000000000000" pitchFamily="2" charset="2"/>
              <a:buChar char="Ø"/>
            </a:pPr>
            <a:r>
              <a:rPr lang="en-US" sz="1800" dirty="0" smtClean="0"/>
              <a:t>Develop </a:t>
            </a:r>
            <a:r>
              <a:rPr lang="en-US" sz="1800" dirty="0"/>
              <a:t>systems that can automatically adapt and customize themselves to individual users. </a:t>
            </a:r>
          </a:p>
          <a:p>
            <a:pPr marL="285750" lvl="1" indent="-285750" algn="just">
              <a:buFont typeface="Wingdings" panose="05000000000000000000" pitchFamily="2" charset="2"/>
              <a:buChar char="Ø"/>
            </a:pPr>
            <a:r>
              <a:rPr lang="en-US" dirty="0" smtClean="0"/>
              <a:t>Personalized </a:t>
            </a:r>
            <a:r>
              <a:rPr lang="en-US" dirty="0"/>
              <a:t>news or mail </a:t>
            </a:r>
            <a:r>
              <a:rPr lang="en-US" dirty="0" smtClean="0"/>
              <a:t>filter.</a:t>
            </a:r>
          </a:p>
          <a:p>
            <a:pPr marL="285750" indent="-285750" algn="just">
              <a:buFont typeface="Wingdings" panose="05000000000000000000" pitchFamily="2" charset="2"/>
              <a:buChar char="Ø"/>
            </a:pPr>
            <a:r>
              <a:rPr lang="en-US" sz="1800" dirty="0" smtClean="0"/>
              <a:t>Discover </a:t>
            </a:r>
            <a:r>
              <a:rPr lang="en-US" sz="1800" dirty="0"/>
              <a:t>new knowledge from large </a:t>
            </a:r>
            <a:r>
              <a:rPr lang="en-US" sz="1800" dirty="0" smtClean="0"/>
              <a:t>databases (data mining).</a:t>
            </a:r>
          </a:p>
          <a:p>
            <a:pPr marL="285750" lvl="1" indent="-285750" algn="just">
              <a:buFont typeface="Wingdings" panose="05000000000000000000" pitchFamily="2" charset="2"/>
              <a:buChar char="Ø"/>
            </a:pPr>
            <a:r>
              <a:rPr lang="en-US" dirty="0" smtClean="0"/>
              <a:t>Market based analysis.</a:t>
            </a:r>
          </a:p>
          <a:p>
            <a:pPr marL="285750" lvl="1" indent="-285750" algn="just">
              <a:buFont typeface="Wingdings" panose="05000000000000000000" pitchFamily="2" charset="2"/>
              <a:buChar char="Ø"/>
            </a:pPr>
            <a:r>
              <a:rPr lang="en-US" dirty="0" smtClean="0"/>
              <a:t>For ex : </a:t>
            </a:r>
            <a:r>
              <a:rPr lang="en-US" dirty="0"/>
              <a:t>some supermarket placed beer next to diapers and got more business because they mined their sales data and found that men often bought those two items together</a:t>
            </a:r>
            <a:r>
              <a:rPr lang="en-US" dirty="0" smtClean="0"/>
              <a:t>.</a:t>
            </a:r>
          </a:p>
          <a:p>
            <a:pPr marL="457200" lvl="1" indent="0" algn="just">
              <a:buNone/>
            </a:pPr>
            <a:r>
              <a:rPr lang="en-US" dirty="0"/>
              <a:t>	</a:t>
            </a:r>
            <a:endParaRPr lang="en-US" dirty="0" smtClean="0"/>
          </a:p>
        </p:txBody>
      </p:sp>
      <p:sp>
        <p:nvSpPr>
          <p:cNvPr id="2" name="Title 1"/>
          <p:cNvSpPr>
            <a:spLocks noGrp="1"/>
          </p:cNvSpPr>
          <p:nvPr>
            <p:ph type="title"/>
          </p:nvPr>
        </p:nvSpPr>
        <p:spPr/>
        <p:txBody>
          <a:bodyPr/>
          <a:lstStyle/>
          <a:p>
            <a:r>
              <a:rPr lang="en-US" dirty="0" smtClean="0"/>
              <a:t>Why Machine Learning ?</a:t>
            </a:r>
            <a:endParaRPr lang="en-US" dirty="0"/>
          </a:p>
        </p:txBody>
      </p:sp>
      <p:pic>
        <p:nvPicPr>
          <p:cNvPr id="5" name="Picture 4" descr="download.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340" y="2269913"/>
            <a:ext cx="2895600" cy="1799167"/>
          </a:xfrm>
          <a:prstGeom prst="rect">
            <a:avLst/>
          </a:prstGeom>
        </p:spPr>
      </p:pic>
    </p:spTree>
    <p:extLst>
      <p:ext uri="{BB962C8B-B14F-4D97-AF65-F5344CB8AC3E}">
        <p14:creationId xmlns:p14="http://schemas.microsoft.com/office/powerpoint/2010/main" val="380555827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33376" y="443178"/>
            <a:ext cx="7839075"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sz="4000" b="1"/>
              <a:t>Algorithm</a:t>
            </a:r>
            <a:r>
              <a:rPr lang="en-US" sz="4000"/>
              <a:t> </a:t>
            </a:r>
            <a:r>
              <a:rPr lang="en-US" sz="4000" i="1"/>
              <a:t>k-means</a:t>
            </a:r>
            <a:r>
              <a:rPr lang="en-US" sz="4000"/>
              <a:t>	</a:t>
            </a:r>
          </a:p>
          <a:p>
            <a:pPr algn="l">
              <a:spcBef>
                <a:spcPct val="50000"/>
              </a:spcBef>
            </a:pPr>
            <a:r>
              <a:rPr lang="en-US" sz="2800"/>
              <a:t>1. Randomly choose  K data items from X as initial centroids.	</a:t>
            </a:r>
          </a:p>
          <a:p>
            <a:pPr algn="l">
              <a:spcBef>
                <a:spcPct val="50000"/>
              </a:spcBef>
            </a:pPr>
            <a:r>
              <a:rPr lang="en-US" sz="2800"/>
              <a:t>2. Repeat</a:t>
            </a:r>
          </a:p>
          <a:p>
            <a:pPr lvl="1" algn="l">
              <a:spcBef>
                <a:spcPct val="50000"/>
              </a:spcBef>
              <a:buFont typeface="Wingdings" charset="0"/>
              <a:buChar char="§"/>
            </a:pPr>
            <a:r>
              <a:rPr lang="en-US" sz="2800"/>
              <a:t> Assign	each data point to the cluster which has the closest centroid.</a:t>
            </a:r>
          </a:p>
          <a:p>
            <a:pPr lvl="1" algn="l">
              <a:spcBef>
                <a:spcPct val="50000"/>
              </a:spcBef>
              <a:buFont typeface="Wingdings" charset="0"/>
              <a:buChar char="§"/>
            </a:pPr>
            <a:r>
              <a:rPr lang="en-US" sz="2800"/>
              <a:t> Calculate new cluster centroids.</a:t>
            </a:r>
          </a:p>
          <a:p>
            <a:pPr lvl="1" algn="l">
              <a:spcBef>
                <a:spcPct val="50000"/>
              </a:spcBef>
            </a:pPr>
            <a:r>
              <a:rPr lang="en-US" sz="2800"/>
              <a:t>Until the convergence criteria is met.</a:t>
            </a:r>
          </a:p>
          <a:p>
            <a:pPr algn="l">
              <a:spcBef>
                <a:spcPct val="50000"/>
              </a:spcBef>
            </a:pPr>
            <a:r>
              <a:rPr lang="en-US" sz="2800"/>
              <a:t>	</a:t>
            </a:r>
          </a:p>
        </p:txBody>
      </p:sp>
    </p:spTree>
    <p:extLst>
      <p:ext uri="{BB962C8B-B14F-4D97-AF65-F5344CB8AC3E}">
        <p14:creationId xmlns:p14="http://schemas.microsoft.com/office/powerpoint/2010/main" val="2800400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9" descr="sample.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0243" name="TextBox 80"/>
          <p:cNvSpPr txBox="1">
            <a:spLocks noChangeArrowheads="1"/>
          </p:cNvSpPr>
          <p:nvPr/>
        </p:nvSpPr>
        <p:spPr bwMode="auto">
          <a:xfrm>
            <a:off x="5334000" y="0"/>
            <a:ext cx="3810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4400"/>
              <a:t>The data points</a:t>
            </a:r>
          </a:p>
        </p:txBody>
      </p:sp>
    </p:spTree>
    <p:extLst>
      <p:ext uri="{BB962C8B-B14F-4D97-AF65-F5344CB8AC3E}">
        <p14:creationId xmlns:p14="http://schemas.microsoft.com/office/powerpoint/2010/main" val="20467664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ample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2291" name="TextBox 3"/>
          <p:cNvSpPr txBox="1">
            <a:spLocks noChangeArrowheads="1"/>
          </p:cNvSpPr>
          <p:nvPr/>
        </p:nvSpPr>
        <p:spPr bwMode="auto">
          <a:xfrm>
            <a:off x="6629400" y="0"/>
            <a:ext cx="2514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4400"/>
              <a:t>#Runs = 1</a:t>
            </a:r>
          </a:p>
        </p:txBody>
      </p:sp>
    </p:spTree>
    <p:extLst>
      <p:ext uri="{BB962C8B-B14F-4D97-AF65-F5344CB8AC3E}">
        <p14:creationId xmlns:p14="http://schemas.microsoft.com/office/powerpoint/2010/main" val="215876716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sample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3315" name="TextBox 5"/>
          <p:cNvSpPr txBox="1">
            <a:spLocks noChangeArrowheads="1"/>
          </p:cNvSpPr>
          <p:nvPr/>
        </p:nvSpPr>
        <p:spPr bwMode="auto">
          <a:xfrm>
            <a:off x="6629400" y="0"/>
            <a:ext cx="2514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4400"/>
              <a:t>#Runs = 2</a:t>
            </a:r>
          </a:p>
        </p:txBody>
      </p:sp>
    </p:spTree>
    <p:extLst>
      <p:ext uri="{BB962C8B-B14F-4D97-AF65-F5344CB8AC3E}">
        <p14:creationId xmlns:p14="http://schemas.microsoft.com/office/powerpoint/2010/main" val="143573114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a:latin typeface="Times New Roman" charset="0"/>
              </a:rPr>
              <a:t>Applications of K-means Method</a:t>
            </a:r>
          </a:p>
        </p:txBody>
      </p:sp>
      <p:sp>
        <p:nvSpPr>
          <p:cNvPr id="22531" name="Rectangle 1026"/>
          <p:cNvSpPr>
            <a:spLocks noChangeArrowheads="1"/>
          </p:cNvSpPr>
          <p:nvPr/>
        </p:nvSpPr>
        <p:spPr bwMode="auto">
          <a:xfrm>
            <a:off x="1905000" y="2095501"/>
            <a:ext cx="53340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buFontTx/>
              <a:buChar char="•"/>
            </a:pPr>
            <a:r>
              <a:rPr lang="en-US"/>
              <a:t> </a:t>
            </a:r>
            <a:r>
              <a:rPr lang="en-US" sz="2800"/>
              <a:t>Optical Character Recognition </a:t>
            </a:r>
          </a:p>
          <a:p>
            <a:pPr algn="l">
              <a:spcBef>
                <a:spcPct val="50000"/>
              </a:spcBef>
              <a:buFontTx/>
              <a:buChar char="•"/>
            </a:pPr>
            <a:r>
              <a:rPr lang="en-US" sz="2800"/>
              <a:t>  Biometrics</a:t>
            </a:r>
          </a:p>
          <a:p>
            <a:pPr algn="l">
              <a:spcBef>
                <a:spcPct val="50000"/>
              </a:spcBef>
              <a:buFontTx/>
              <a:buChar char="•"/>
            </a:pPr>
            <a:r>
              <a:rPr lang="en-US" sz="2800"/>
              <a:t> Diagnostic Systems</a:t>
            </a:r>
          </a:p>
          <a:p>
            <a:pPr algn="l">
              <a:spcBef>
                <a:spcPct val="50000"/>
              </a:spcBef>
              <a:buFontTx/>
              <a:buChar char="•"/>
            </a:pPr>
            <a:r>
              <a:rPr lang="en-US" sz="2800"/>
              <a:t> Military Applications</a:t>
            </a:r>
          </a:p>
        </p:txBody>
      </p:sp>
    </p:spTree>
    <p:extLst>
      <p:ext uri="{BB962C8B-B14F-4D97-AF65-F5344CB8AC3E}">
        <p14:creationId xmlns:p14="http://schemas.microsoft.com/office/powerpoint/2010/main" val="5491711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r>
              <a:rPr lang="en-US" sz="2400" dirty="0" smtClean="0"/>
              <a:t>Origins : Algorithms that try to mimic the brain.</a:t>
            </a:r>
          </a:p>
          <a:p>
            <a:r>
              <a:rPr lang="en-US" sz="2400" dirty="0" smtClean="0"/>
              <a:t>Was very widely used in 80s and early 90s; popularity diminished in late 90s.</a:t>
            </a:r>
          </a:p>
          <a:p>
            <a:r>
              <a:rPr lang="en-US" sz="2400" dirty="0" smtClean="0"/>
              <a:t>Computationally more expensive algorithms.</a:t>
            </a:r>
          </a:p>
          <a:p>
            <a:r>
              <a:rPr lang="en-US" sz="2400" dirty="0"/>
              <a:t>Recent Resurgence: State-of-the art technique for many applications</a:t>
            </a:r>
            <a:r>
              <a:rPr lang="en-US" sz="2400" dirty="0" smtClean="0"/>
              <a:t>.</a:t>
            </a:r>
          </a:p>
          <a:p>
            <a:r>
              <a:rPr lang="en-US" sz="2400" dirty="0"/>
              <a:t>An artificial neural network (ANN), usually called "neural network" (NN), is a mathematical model or computational model that tries to simulate the structure and/or functional aspects of biological neural networks.</a:t>
            </a:r>
            <a:endParaRPr lang="en-US" sz="2400" dirty="0" smtClean="0"/>
          </a:p>
        </p:txBody>
      </p:sp>
      <p:sp>
        <p:nvSpPr>
          <p:cNvPr id="2" name="Title 1"/>
          <p:cNvSpPr>
            <a:spLocks noGrp="1"/>
          </p:cNvSpPr>
          <p:nvPr>
            <p:ph type="title"/>
          </p:nvPr>
        </p:nvSpPr>
        <p:spPr/>
        <p:txBody>
          <a:bodyPr/>
          <a:lstStyle/>
          <a:p>
            <a:r>
              <a:rPr lang="en-US" dirty="0" smtClean="0"/>
              <a:t>Neural Networks</a:t>
            </a:r>
            <a:endParaRPr lang="en-US" dirty="0"/>
          </a:p>
        </p:txBody>
      </p:sp>
    </p:spTree>
    <p:extLst>
      <p:ext uri="{BB962C8B-B14F-4D97-AF65-F5344CB8AC3E}">
        <p14:creationId xmlns:p14="http://schemas.microsoft.com/office/powerpoint/2010/main" val="294181695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r>
              <a:rPr lang="en-US" sz="2800" dirty="0"/>
              <a:t>Neural networks, with their remarkable ability to derive meaning from complicated or imprecise data, can be used to extract patterns and detect trends that are too complex to be noticed by either humans or other computer </a:t>
            </a:r>
            <a:r>
              <a:rPr lang="en-US" sz="2800" dirty="0" smtClean="0"/>
              <a:t>techniques.</a:t>
            </a:r>
          </a:p>
          <a:p>
            <a:r>
              <a:rPr lang="en-US" sz="2800" dirty="0"/>
              <a:t>A trained neural network can be thought of as an "expert" in the category of information it has been given to </a:t>
            </a:r>
            <a:r>
              <a:rPr lang="en-US" sz="2800" dirty="0" smtClean="0"/>
              <a:t>analyze.</a:t>
            </a:r>
          </a:p>
          <a:p>
            <a:r>
              <a:rPr lang="en-US" sz="2800" dirty="0"/>
              <a:t>Adaptive learning: An ability to learn how to do tasks based on the data given for training or initial experience</a:t>
            </a:r>
            <a:r>
              <a:rPr lang="en-US" sz="2400" dirty="0"/>
              <a:t>.</a:t>
            </a:r>
          </a:p>
        </p:txBody>
      </p:sp>
      <p:sp>
        <p:nvSpPr>
          <p:cNvPr id="2" name="Title 1"/>
          <p:cNvSpPr>
            <a:spLocks noGrp="1"/>
          </p:cNvSpPr>
          <p:nvPr>
            <p:ph type="title"/>
          </p:nvPr>
        </p:nvSpPr>
        <p:spPr/>
        <p:txBody>
          <a:bodyPr/>
          <a:lstStyle/>
          <a:p>
            <a:r>
              <a:rPr lang="en-US" dirty="0" smtClean="0"/>
              <a:t>Why use neural networks</a:t>
            </a:r>
            <a:endParaRPr lang="en-US" dirty="0"/>
          </a:p>
        </p:txBody>
      </p:sp>
    </p:spTree>
    <p:extLst>
      <p:ext uri="{BB962C8B-B14F-4D97-AF65-F5344CB8AC3E}">
        <p14:creationId xmlns:p14="http://schemas.microsoft.com/office/powerpoint/2010/main" val="151578224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learning-for-information-retrieval-9-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317500"/>
            <a:ext cx="8102600" cy="5069417"/>
          </a:xfrm>
          <a:prstGeom prst="rect">
            <a:avLst/>
          </a:prstGeom>
        </p:spPr>
      </p:pic>
    </p:spTree>
    <p:extLst>
      <p:ext uri="{BB962C8B-B14F-4D97-AF65-F5344CB8AC3E}">
        <p14:creationId xmlns:p14="http://schemas.microsoft.com/office/powerpoint/2010/main" val="115589740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learning-for-information-retrieval-10-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317500"/>
            <a:ext cx="8102600" cy="5069417"/>
          </a:xfrm>
          <a:prstGeom prst="rect">
            <a:avLst/>
          </a:prstGeom>
        </p:spPr>
      </p:pic>
    </p:spTree>
    <p:extLst>
      <p:ext uri="{BB962C8B-B14F-4D97-AF65-F5344CB8AC3E}">
        <p14:creationId xmlns:p14="http://schemas.microsoft.com/office/powerpoint/2010/main" val="193931433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learning-for-information-retrieval-11-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317500"/>
            <a:ext cx="8102600" cy="5069417"/>
          </a:xfrm>
          <a:prstGeom prst="rect">
            <a:avLst/>
          </a:prstGeom>
        </p:spPr>
      </p:pic>
    </p:spTree>
    <p:extLst>
      <p:ext uri="{BB962C8B-B14F-4D97-AF65-F5344CB8AC3E}">
        <p14:creationId xmlns:p14="http://schemas.microsoft.com/office/powerpoint/2010/main" val="10355522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lnSpcReduction="10000"/>
          </a:bodyPr>
          <a:lstStyle/>
          <a:p>
            <a:pPr marL="342900" indent="-342900" algn="l">
              <a:buFont typeface="Wingdings" panose="05000000000000000000" pitchFamily="2" charset="2"/>
              <a:buChar char="Ø"/>
            </a:pPr>
            <a:r>
              <a:rPr lang="en-US" sz="2400" dirty="0"/>
              <a:t>Amazon </a:t>
            </a:r>
            <a:r>
              <a:rPr lang="en-US" sz="2400" dirty="0" smtClean="0"/>
              <a:t>customer reviews system.</a:t>
            </a:r>
            <a:endParaRPr lang="en-US" sz="2400" dirty="0" smtClean="0"/>
          </a:p>
          <a:p>
            <a:pPr marL="342900" indent="-342900" algn="l">
              <a:buFont typeface="Wingdings" panose="05000000000000000000" pitchFamily="2" charset="2"/>
              <a:buChar char="Ø"/>
            </a:pPr>
            <a:r>
              <a:rPr lang="en-US" sz="2400" dirty="0" smtClean="0"/>
              <a:t>Facebook’s </a:t>
            </a:r>
            <a:r>
              <a:rPr lang="en-US" sz="2400" dirty="0"/>
              <a:t>personalized “News Feed” is being </a:t>
            </a:r>
            <a:r>
              <a:rPr lang="en-US" sz="2400" dirty="0" smtClean="0"/>
              <a:t>created</a:t>
            </a:r>
          </a:p>
          <a:p>
            <a:pPr marL="342900" indent="-342900" algn="l">
              <a:buFont typeface="Wingdings" panose="05000000000000000000" pitchFamily="2" charset="2"/>
              <a:buChar char="Ø"/>
            </a:pPr>
            <a:r>
              <a:rPr lang="en-US" sz="2400" dirty="0" smtClean="0"/>
              <a:t>IBM Watson could learn how to identify cancer and heart disease from MRI scans and X-Rays.</a:t>
            </a:r>
            <a:endParaRPr lang="en-US" sz="2400" dirty="0" smtClean="0"/>
          </a:p>
          <a:p>
            <a:pPr marL="342900" indent="-342900" algn="l">
              <a:buFont typeface="Wingdings" panose="05000000000000000000" pitchFamily="2" charset="2"/>
              <a:buChar char="Ø"/>
            </a:pPr>
            <a:r>
              <a:rPr lang="en-US" sz="2400" dirty="0">
                <a:hlinkClick r:id="rId2"/>
              </a:rPr>
              <a:t>How does Goolge’s self driving car work</a:t>
            </a:r>
            <a:r>
              <a:rPr lang="en-US" sz="2400" dirty="0" smtClean="0">
                <a:hlinkClick r:id="rId2"/>
              </a:rPr>
              <a:t>?</a:t>
            </a:r>
            <a:endParaRPr lang="en-US" sz="2400" dirty="0" smtClean="0"/>
          </a:p>
          <a:p>
            <a:pPr marL="342900" indent="-342900" algn="l">
              <a:buFont typeface="Wingdings" panose="05000000000000000000" pitchFamily="2" charset="2"/>
              <a:buChar char="Ø"/>
            </a:pPr>
            <a:r>
              <a:rPr lang="en-US" sz="2400" dirty="0"/>
              <a:t>How do people’s faces on images get detected?</a:t>
            </a:r>
          </a:p>
          <a:p>
            <a:pPr marL="342900" indent="-342900" algn="l">
              <a:buFont typeface="Wingdings" panose="05000000000000000000" pitchFamily="2" charset="2"/>
              <a:buChar char="Ø"/>
            </a:pPr>
            <a:r>
              <a:rPr lang="en-US" sz="2400" dirty="0"/>
              <a:t>How are spam mails identified</a:t>
            </a:r>
            <a:r>
              <a:rPr lang="en-US" sz="2400" dirty="0" smtClean="0"/>
              <a:t>?</a:t>
            </a:r>
          </a:p>
          <a:p>
            <a:pPr marL="342900" indent="-342900" algn="l">
              <a:buFont typeface="Wingdings" panose="05000000000000000000" pitchFamily="2" charset="2"/>
              <a:buChar char="Ø"/>
            </a:pPr>
            <a:r>
              <a:rPr lang="en-US" sz="2400" dirty="0" smtClean="0"/>
              <a:t>Google Translate (Optical Character Recognition).</a:t>
            </a:r>
          </a:p>
          <a:p>
            <a:pPr marL="0" indent="0" algn="l">
              <a:buNone/>
            </a:pPr>
            <a:endParaRPr lang="en-US" sz="2400" dirty="0"/>
          </a:p>
        </p:txBody>
      </p:sp>
      <p:sp>
        <p:nvSpPr>
          <p:cNvPr id="2" name="Title 1"/>
          <p:cNvSpPr>
            <a:spLocks noGrp="1"/>
          </p:cNvSpPr>
          <p:nvPr>
            <p:ph type="title"/>
          </p:nvPr>
        </p:nvSpPr>
        <p:spPr/>
        <p:txBody>
          <a:bodyPr>
            <a:normAutofit fontScale="90000"/>
          </a:bodyPr>
          <a:lstStyle/>
          <a:p>
            <a:r>
              <a:rPr lang="en-US" sz="3600" dirty="0" smtClean="0"/>
              <a:t>Applications</a:t>
            </a:r>
            <a:endParaRPr lang="en-US" sz="3600" dirty="0"/>
          </a:p>
        </p:txBody>
      </p:sp>
    </p:spTree>
    <p:extLst>
      <p:ext uri="{BB962C8B-B14F-4D97-AF65-F5344CB8AC3E}">
        <p14:creationId xmlns:p14="http://schemas.microsoft.com/office/powerpoint/2010/main" val="422716420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learning-for-information-retrieval-12-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317500"/>
            <a:ext cx="8102600" cy="5069417"/>
          </a:xfrm>
          <a:prstGeom prst="rect">
            <a:avLst/>
          </a:prstGeom>
        </p:spPr>
      </p:pic>
    </p:spTree>
    <p:extLst>
      <p:ext uri="{BB962C8B-B14F-4D97-AF65-F5344CB8AC3E}">
        <p14:creationId xmlns:p14="http://schemas.microsoft.com/office/powerpoint/2010/main" val="3695900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learning-for-information-retrieval-14-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317500"/>
            <a:ext cx="8102600" cy="5069417"/>
          </a:xfrm>
          <a:prstGeom prst="rect">
            <a:avLst/>
          </a:prstGeom>
        </p:spPr>
      </p:pic>
    </p:spTree>
    <p:extLst>
      <p:ext uri="{BB962C8B-B14F-4D97-AF65-F5344CB8AC3E}">
        <p14:creationId xmlns:p14="http://schemas.microsoft.com/office/powerpoint/2010/main" val="338034196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a:spLocks noChangeArrowheads="1"/>
          </p:cNvSpPr>
          <p:nvPr/>
        </p:nvSpPr>
        <p:spPr bwMode="auto">
          <a:xfrm>
            <a:off x="304800" y="1968500"/>
            <a:ext cx="8686800" cy="1587500"/>
          </a:xfrm>
          <a:prstGeom prst="rect">
            <a:avLst/>
          </a:prstGeom>
          <a:noFill/>
          <a:ln w="9525">
            <a:noFill/>
            <a:miter lim="800000"/>
            <a:headEnd/>
            <a:tailEnd/>
          </a:ln>
          <a:effectLst/>
        </p:spPr>
        <p:txBody>
          <a:bodyPr anchor="ctr"/>
          <a:lstStyle/>
          <a:p>
            <a:r>
              <a:rPr lang="en-US" sz="6000">
                <a:solidFill>
                  <a:schemeClr val="tx2"/>
                </a:solidFill>
                <a:effectLst>
                  <a:outerShdw blurRad="38100" dist="38100" dir="2700000" algn="tl">
                    <a:srgbClr val="DDDDDD"/>
                  </a:outerShdw>
                </a:effectLst>
              </a:rPr>
              <a:t>Any Questions ?</a:t>
            </a:r>
          </a:p>
        </p:txBody>
      </p:sp>
    </p:spTree>
    <p:extLst>
      <p:ext uri="{BB962C8B-B14F-4D97-AF65-F5344CB8AC3E}">
        <p14:creationId xmlns:p14="http://schemas.microsoft.com/office/powerpoint/2010/main" val="4764886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gn="l"/>
            <a:r>
              <a:rPr lang="en-GB" dirty="0" smtClean="0"/>
              <a:t>Supervised learning: </a:t>
            </a:r>
          </a:p>
          <a:p>
            <a:pPr marL="285750" lvl="2" indent="-285750" algn="l">
              <a:buFont typeface="Arial" panose="020B0604020202020204" pitchFamily="34" charset="0"/>
              <a:buChar char="•"/>
            </a:pPr>
            <a:r>
              <a:rPr lang="en-GB" dirty="0" smtClean="0"/>
              <a:t>the output is known</a:t>
            </a:r>
          </a:p>
          <a:p>
            <a:pPr marL="285750" lvl="2" indent="-285750" algn="l">
              <a:buFont typeface="Arial" panose="020B0604020202020204" pitchFamily="34" charset="0"/>
              <a:buChar char="•"/>
            </a:pPr>
            <a:r>
              <a:rPr lang="en-GB" dirty="0" smtClean="0"/>
              <a:t>Training data is labelled with their output</a:t>
            </a:r>
          </a:p>
          <a:p>
            <a:pPr marL="285750" lvl="2" indent="-285750" algn="l">
              <a:buFont typeface="Arial" panose="020B0604020202020204" pitchFamily="34" charset="0"/>
              <a:buChar char="•"/>
            </a:pPr>
            <a:r>
              <a:rPr lang="en-GB" dirty="0" smtClean="0"/>
              <a:t>It learns a function from the inputs to the outputs which can be used to generate an output for a new instance</a:t>
            </a:r>
          </a:p>
          <a:p>
            <a:pPr algn="l"/>
            <a:r>
              <a:rPr lang="en-GB" dirty="0" smtClean="0"/>
              <a:t>Unsupervised learning</a:t>
            </a:r>
          </a:p>
          <a:p>
            <a:pPr marL="285750" lvl="2" indent="-285750" algn="l">
              <a:buFont typeface="Arial" panose="020B0604020202020204" pitchFamily="34" charset="0"/>
              <a:buChar char="•"/>
            </a:pPr>
            <a:r>
              <a:rPr lang="en-GB" dirty="0" smtClean="0"/>
              <a:t>The output is unknown</a:t>
            </a:r>
          </a:p>
          <a:p>
            <a:pPr marL="285750" lvl="2" indent="-285750" algn="l">
              <a:buFont typeface="Arial" panose="020B0604020202020204" pitchFamily="34" charset="0"/>
              <a:buChar char="•"/>
            </a:pPr>
            <a:r>
              <a:rPr lang="en-GB" dirty="0" smtClean="0"/>
              <a:t>Training data is unlabelled</a:t>
            </a:r>
          </a:p>
          <a:p>
            <a:pPr marL="285750" lvl="2" indent="-285750" algn="l">
              <a:buFont typeface="Arial" panose="020B0604020202020204" pitchFamily="34" charset="0"/>
              <a:buChar char="•"/>
            </a:pPr>
            <a:r>
              <a:rPr lang="en-GB" dirty="0" smtClean="0"/>
              <a:t>It aims at discovering information from data</a:t>
            </a:r>
            <a:endParaRPr lang="en-GB" dirty="0"/>
          </a:p>
        </p:txBody>
      </p:sp>
      <p:sp>
        <p:nvSpPr>
          <p:cNvPr id="2" name="Title 1"/>
          <p:cNvSpPr>
            <a:spLocks noGrp="1"/>
          </p:cNvSpPr>
          <p:nvPr>
            <p:ph type="title"/>
          </p:nvPr>
        </p:nvSpPr>
        <p:spPr/>
        <p:txBody>
          <a:bodyPr>
            <a:normAutofit fontScale="90000"/>
          </a:bodyPr>
          <a:lstStyle/>
          <a:p>
            <a:r>
              <a:rPr lang="en-GB" dirty="0" smtClean="0"/>
              <a:t>Supervised vs unsupervised learning</a:t>
            </a:r>
            <a:endParaRPr lang="en-GB" dirty="0"/>
          </a:p>
        </p:txBody>
      </p:sp>
    </p:spTree>
    <p:extLst>
      <p:ext uri="{BB962C8B-B14F-4D97-AF65-F5344CB8AC3E}">
        <p14:creationId xmlns:p14="http://schemas.microsoft.com/office/powerpoint/2010/main" val="23468791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gn="l"/>
            <a:r>
              <a:rPr lang="en-GB" dirty="0" smtClean="0"/>
              <a:t>Marketing: </a:t>
            </a:r>
          </a:p>
          <a:p>
            <a:pPr marL="285750" lvl="2" indent="-285750" algn="l">
              <a:buFont typeface="Arial" panose="020B0604020202020204" pitchFamily="34" charset="0"/>
              <a:buChar char="•"/>
            </a:pPr>
            <a:r>
              <a:rPr lang="en-GB" dirty="0" smtClean="0"/>
              <a:t>which promotions are more likely to be effective</a:t>
            </a:r>
          </a:p>
          <a:p>
            <a:pPr marL="285750" lvl="2" indent="-285750" algn="l">
              <a:buFont typeface="Arial" panose="020B0604020202020204" pitchFamily="34" charset="0"/>
              <a:buChar char="•"/>
            </a:pPr>
            <a:r>
              <a:rPr lang="en-GB" dirty="0" smtClean="0"/>
              <a:t>which customers are more likely to need a certain product</a:t>
            </a:r>
          </a:p>
          <a:p>
            <a:pPr marL="285750" lvl="2" indent="-285750" algn="l">
              <a:buFont typeface="Arial" panose="020B0604020202020204" pitchFamily="34" charset="0"/>
              <a:buChar char="•"/>
            </a:pPr>
            <a:r>
              <a:rPr lang="en-GB" dirty="0" smtClean="0"/>
              <a:t>Identifying positive/negative feedback</a:t>
            </a:r>
          </a:p>
          <a:p>
            <a:pPr marL="342900" lvl="1" indent="-342900" algn="l">
              <a:buFont typeface="Arial" panose="020B0604020202020204" pitchFamily="34" charset="0"/>
              <a:buChar char="•"/>
            </a:pPr>
            <a:r>
              <a:rPr lang="en-GB" dirty="0" smtClean="0"/>
              <a:t>Machine vision: Image (face) recognition, handwriting identification, fingerprint identification</a:t>
            </a:r>
          </a:p>
          <a:p>
            <a:pPr marL="342900" lvl="1" indent="-342900" algn="l">
              <a:buFont typeface="Arial" panose="020B0604020202020204" pitchFamily="34" charset="0"/>
              <a:buChar char="•"/>
            </a:pPr>
            <a:r>
              <a:rPr lang="en-GB" dirty="0" smtClean="0"/>
              <a:t>Spam/plagiarism detection</a:t>
            </a:r>
          </a:p>
          <a:p>
            <a:pPr marL="342900" lvl="1" indent="-342900" algn="l">
              <a:buFont typeface="Arial" panose="020B0604020202020204" pitchFamily="34" charset="0"/>
              <a:buChar char="•"/>
            </a:pPr>
            <a:r>
              <a:rPr lang="en-GB" dirty="0" smtClean="0"/>
              <a:t>Natural language processing: text categorisation (e.g., for indexing), parsing, word sense disambiguation, speech identification</a:t>
            </a:r>
          </a:p>
          <a:p>
            <a:pPr algn="l"/>
            <a:endParaRPr lang="en-GB" dirty="0" smtClean="0"/>
          </a:p>
          <a:p>
            <a:pPr algn="l"/>
            <a:endParaRPr lang="en-GB" dirty="0" smtClean="0"/>
          </a:p>
          <a:p>
            <a:pPr algn="l"/>
            <a:endParaRPr lang="en-GB" dirty="0" smtClean="0"/>
          </a:p>
        </p:txBody>
      </p:sp>
      <p:sp>
        <p:nvSpPr>
          <p:cNvPr id="2" name="Title 1"/>
          <p:cNvSpPr>
            <a:spLocks noGrp="1"/>
          </p:cNvSpPr>
          <p:nvPr>
            <p:ph type="title"/>
          </p:nvPr>
        </p:nvSpPr>
        <p:spPr/>
        <p:txBody>
          <a:bodyPr>
            <a:normAutofit fontScale="90000"/>
          </a:bodyPr>
          <a:lstStyle/>
          <a:p>
            <a:r>
              <a:rPr lang="en-GB" dirty="0" smtClean="0"/>
              <a:t>Supervised learning for classification</a:t>
            </a:r>
            <a:endParaRPr lang="en-GB" dirty="0"/>
          </a:p>
        </p:txBody>
      </p:sp>
    </p:spTree>
    <p:extLst>
      <p:ext uri="{BB962C8B-B14F-4D97-AF65-F5344CB8AC3E}">
        <p14:creationId xmlns:p14="http://schemas.microsoft.com/office/powerpoint/2010/main" val="1483956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l"/>
            <a:r>
              <a:rPr lang="en-GB" dirty="0" smtClean="0"/>
              <a:t>Step 1: Learning</a:t>
            </a:r>
          </a:p>
          <a:p>
            <a:pPr marL="0" indent="0" algn="l">
              <a:buNone/>
            </a:pPr>
            <a:r>
              <a:rPr lang="en-GB" dirty="0" smtClean="0"/>
              <a:t> Given a target concept:</a:t>
            </a:r>
          </a:p>
          <a:p>
            <a:pPr marL="285750" lvl="1" indent="-285750" algn="l">
              <a:buFont typeface="Arial" panose="020B0604020202020204" pitchFamily="34" charset="0"/>
              <a:buChar char="•"/>
            </a:pPr>
            <a:r>
              <a:rPr lang="en-GB" dirty="0" smtClean="0"/>
              <a:t>Collect a set of training examples that are representative of the concept</a:t>
            </a:r>
          </a:p>
          <a:p>
            <a:pPr marL="285750" lvl="1" indent="-285750" algn="l">
              <a:buFont typeface="Arial" panose="020B0604020202020204" pitchFamily="34" charset="0"/>
              <a:buChar char="•"/>
            </a:pPr>
            <a:r>
              <a:rPr lang="en-GB" dirty="0" smtClean="0"/>
              <a:t>Identify features that are relevant in describing the concept</a:t>
            </a:r>
          </a:p>
          <a:p>
            <a:pPr marL="285750" lvl="1" indent="-285750" algn="l">
              <a:buFont typeface="Arial" panose="020B0604020202020204" pitchFamily="34" charset="0"/>
              <a:buChar char="•"/>
            </a:pPr>
            <a:r>
              <a:rPr lang="en-GB" dirty="0" smtClean="0"/>
              <a:t>Learn a model that “explains” the concept (select an algorithm &amp; fine tune it)</a:t>
            </a:r>
          </a:p>
          <a:p>
            <a:pPr algn="l"/>
            <a:r>
              <a:rPr lang="en-GB" dirty="0" smtClean="0"/>
              <a:t>Step 2: Classification</a:t>
            </a:r>
          </a:p>
          <a:p>
            <a:pPr marL="342900" indent="-342900" algn="l">
              <a:buFont typeface="Arial" panose="020B0604020202020204" pitchFamily="34" charset="0"/>
              <a:buChar char="•"/>
            </a:pPr>
            <a:r>
              <a:rPr lang="en-GB" dirty="0" smtClean="0"/>
              <a:t>Use the model learnt in the previous step to classify an unseen instance</a:t>
            </a:r>
          </a:p>
          <a:p>
            <a:pPr marL="457200" lvl="1" indent="0" algn="l">
              <a:buNone/>
            </a:pPr>
            <a:endParaRPr lang="en-GB" dirty="0"/>
          </a:p>
        </p:txBody>
      </p:sp>
      <p:sp>
        <p:nvSpPr>
          <p:cNvPr id="2" name="Title 1"/>
          <p:cNvSpPr>
            <a:spLocks noGrp="1"/>
          </p:cNvSpPr>
          <p:nvPr>
            <p:ph type="title"/>
          </p:nvPr>
        </p:nvSpPr>
        <p:spPr/>
        <p:txBody>
          <a:bodyPr>
            <a:normAutofit fontScale="90000"/>
          </a:bodyPr>
          <a:lstStyle/>
          <a:p>
            <a:r>
              <a:rPr lang="en-GB" dirty="0"/>
              <a:t>Supervised learning for classification</a:t>
            </a:r>
          </a:p>
        </p:txBody>
      </p:sp>
    </p:spTree>
    <p:extLst>
      <p:ext uri="{BB962C8B-B14F-4D97-AF65-F5344CB8AC3E}">
        <p14:creationId xmlns:p14="http://schemas.microsoft.com/office/powerpoint/2010/main" val="38095450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oduction-to-machine-learning-10-72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38304996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406087269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14789</TotalTime>
  <Words>736</Words>
  <Application>Microsoft Macintosh PowerPoint</Application>
  <PresentationFormat>On-screen Show (16:10)</PresentationFormat>
  <Paragraphs>101</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BlackTie</vt:lpstr>
      <vt:lpstr>PowerPoint Presentation</vt:lpstr>
      <vt:lpstr>What is Machine Learning ?</vt:lpstr>
      <vt:lpstr>Why Machine Learning ?</vt:lpstr>
      <vt:lpstr>Applications</vt:lpstr>
      <vt:lpstr>Supervised vs unsupervised learning</vt:lpstr>
      <vt:lpstr>Supervised learning for classification</vt:lpstr>
      <vt:lpstr>Supervised learning for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K-nearest neighbour</vt:lpstr>
      <vt:lpstr>Unsupervised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K-means Method</vt:lpstr>
      <vt:lpstr>Neural Networks</vt:lpstr>
      <vt:lpstr>Why use neural networks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Kohl's Corporation</dc:creator>
  <cp:lastModifiedBy>Kohl's Corporation</cp:lastModifiedBy>
  <cp:revision>47</cp:revision>
  <dcterms:created xsi:type="dcterms:W3CDTF">2016-01-07T20:41:57Z</dcterms:created>
  <dcterms:modified xsi:type="dcterms:W3CDTF">2016-02-09T02:29:59Z</dcterms:modified>
</cp:coreProperties>
</file>