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3" r:id="rId6"/>
    <p:sldId id="260" r:id="rId7"/>
    <p:sldId id="264" r:id="rId8"/>
    <p:sldId id="318" r:id="rId9"/>
    <p:sldId id="313" r:id="rId10"/>
    <p:sldId id="321" r:id="rId11"/>
    <p:sldId id="302" r:id="rId12"/>
    <p:sldId id="304" r:id="rId13"/>
    <p:sldId id="305" r:id="rId14"/>
    <p:sldId id="306" r:id="rId15"/>
    <p:sldId id="311" r:id="rId16"/>
    <p:sldId id="320" r:id="rId17"/>
    <p:sldId id="293" r:id="rId18"/>
    <p:sldId id="316" r:id="rId19"/>
    <p:sldId id="317" r:id="rId20"/>
    <p:sldId id="312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D1AC-196D-C44D-959E-66AB6A2A32E3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976D5-5FAC-204A-91AF-17167981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976D5-5FAC-204A-91AF-17167981A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44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437739"/>
            <a:ext cx="9144000" cy="13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1968500"/>
            <a:ext cx="4114800" cy="93980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2537884"/>
            <a:ext cx="4013200" cy="357188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1998134"/>
            <a:ext cx="4013200" cy="499533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838700" y="2857368"/>
            <a:ext cx="5715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629400" cy="419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1"/>
            <a:ext cx="926980" cy="419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1684020"/>
            <a:ext cx="8229600" cy="3395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268980"/>
            <a:ext cx="9144000" cy="244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268134"/>
            <a:ext cx="9144000" cy="1323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2806700"/>
            <a:ext cx="4114800" cy="93980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3" y="2806039"/>
            <a:ext cx="4085897" cy="589018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3" y="3403814"/>
            <a:ext cx="4106917" cy="330912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1684020"/>
            <a:ext cx="402336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1684020"/>
            <a:ext cx="402336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349500"/>
            <a:ext cx="4023360" cy="2674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346960"/>
            <a:ext cx="4023360" cy="2674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84020"/>
            <a:ext cx="4023360" cy="586740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1684020"/>
            <a:ext cx="4023360" cy="586740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595438"/>
            <a:ext cx="6172200" cy="2925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4594860"/>
            <a:ext cx="5669280" cy="45720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1689098"/>
            <a:ext cx="5439582" cy="2719792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597400"/>
            <a:ext cx="5669280" cy="45720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812800"/>
            <a:ext cx="4114800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27650"/>
            <a:ext cx="3181350" cy="243417"/>
          </a:xfrm>
        </p:spPr>
        <p:txBody>
          <a:bodyPr/>
          <a:lstStyle/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5143500"/>
            <a:ext cx="1066800" cy="254000"/>
          </a:xfrm>
        </p:spPr>
        <p:txBody>
          <a:bodyPr/>
          <a:lstStyle/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5405437"/>
            <a:ext cx="6248400" cy="24341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113311"/>
            <a:ext cx="9144000" cy="4601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2751"/>
            <a:ext cx="8229600" cy="343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27650"/>
            <a:ext cx="3181350" cy="243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C45CC25-0DC4-514D-8B6D-9BDEB5551DE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5405437"/>
            <a:ext cx="6248400" cy="24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5143500"/>
            <a:ext cx="1066800" cy="254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A4A1CF5-A696-0F48-9A9F-C037EDE86C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09530"/>
            <a:ext cx="9144000" cy="1323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812800"/>
            <a:ext cx="4114800" cy="58420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ectrum.ieee.org/automaton/robotics/artificial-intelligence/how-google-self-driving-car-wor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oie_09uYRlNx0dE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00"/>
            <a:ext cx="9144000" cy="480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251607"/>
            <a:ext cx="589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 : </a:t>
            </a:r>
            <a:r>
              <a:rPr lang="en-US" dirty="0" err="1" smtClean="0"/>
              <a:t>Ankit</a:t>
            </a:r>
            <a:r>
              <a:rPr lang="en-US" dirty="0" smtClean="0"/>
              <a:t> Grover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2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ASSOCIATION RULE </a:t>
            </a:r>
            <a:r>
              <a:rPr lang="en-US" dirty="0" smtClean="0"/>
              <a:t>LEARNING</a:t>
            </a:r>
          </a:p>
          <a:p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OUTLINE DETECTION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</a:t>
            </a:r>
            <a:r>
              <a:rPr lang="en-US" dirty="0" smtClean="0"/>
              <a:t>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1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609601" y="1524000"/>
            <a:ext cx="77819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Organizing data into classes such that there is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/>
              <a:t> high intra-class similarity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800" dirty="0"/>
              <a:t> low inter-class similarity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 Finding the class labels and the number of classes directly from the data (in contrast to classification).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More informally, finding natural groupings among objects. </a:t>
            </a:r>
          </a:p>
        </p:txBody>
      </p:sp>
      <p:sp>
        <p:nvSpPr>
          <p:cNvPr id="156675" name="Rectangle 1027"/>
          <p:cNvSpPr>
            <a:spLocks noChangeArrowheads="1"/>
          </p:cNvSpPr>
          <p:nvPr/>
        </p:nvSpPr>
        <p:spPr bwMode="auto">
          <a:xfrm>
            <a:off x="676275" y="127000"/>
            <a:ext cx="7772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What is Clustering?</a:t>
            </a:r>
          </a:p>
        </p:txBody>
      </p:sp>
    </p:spTree>
    <p:extLst>
      <p:ext uri="{BB962C8B-B14F-4D97-AF65-F5344CB8AC3E}">
        <p14:creationId xmlns:p14="http://schemas.microsoft.com/office/powerpoint/2010/main" val="341117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61263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8097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833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57150" y="849312"/>
            <a:ext cx="9144000" cy="1869282"/>
            <a:chOff x="36" y="642"/>
            <a:chExt cx="5760" cy="1413"/>
          </a:xfrm>
        </p:grpSpPr>
        <p:pic>
          <p:nvPicPr>
            <p:cNvPr id="4104" name="Picture 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4107" name="Picture 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3" name="Picture 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16"/>
          <p:cNvSpPr>
            <a:spLocks noChangeArrowheads="1"/>
          </p:cNvSpPr>
          <p:nvPr/>
        </p:nvSpPr>
        <p:spPr bwMode="auto">
          <a:xfrm>
            <a:off x="2400300" y="3147219"/>
            <a:ext cx="541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7150" y="150813"/>
            <a:ext cx="91743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is a natural grouping among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30299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2942167"/>
            <a:ext cx="9144000" cy="277283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612636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8097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833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57150" y="849312"/>
            <a:ext cx="9144000" cy="1869282"/>
            <a:chOff x="36" y="642"/>
            <a:chExt cx="5760" cy="1413"/>
          </a:xfrm>
        </p:grpSpPr>
        <p:pic>
          <p:nvPicPr>
            <p:cNvPr id="5161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2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3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5164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8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70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7" name="Rectangle 18"/>
          <p:cNvSpPr>
            <a:spLocks noChangeArrowheads="1"/>
          </p:cNvSpPr>
          <p:nvPr/>
        </p:nvSpPr>
        <p:spPr bwMode="auto">
          <a:xfrm>
            <a:off x="2400300" y="3147219"/>
            <a:ext cx="541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128" name="Group 19"/>
          <p:cNvGrpSpPr>
            <a:grpSpLocks/>
          </p:cNvGrpSpPr>
          <p:nvPr/>
        </p:nvGrpSpPr>
        <p:grpSpPr bwMode="auto">
          <a:xfrm>
            <a:off x="150813" y="3258344"/>
            <a:ext cx="8743950" cy="2067718"/>
            <a:chOff x="96" y="2583"/>
            <a:chExt cx="5508" cy="1563"/>
          </a:xfrm>
        </p:grpSpPr>
        <p:grpSp>
          <p:nvGrpSpPr>
            <p:cNvPr id="5135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5155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5159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5157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36" name="Rectangle 27"/>
            <p:cNvSpPr>
              <a:spLocks noChangeArrowheads="1"/>
            </p:cNvSpPr>
            <p:nvPr/>
          </p:nvSpPr>
          <p:spPr bwMode="auto">
            <a:xfrm>
              <a:off x="96" y="2583"/>
              <a:ext cx="3408" cy="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5137" name="Picture 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8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9" name="Picture 3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1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2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3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4" name="Picture 3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5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3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7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8" name="Picture 3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9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0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1" name="Picture 4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2" name="Picture 4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3" name="Picture 4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54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9" name="Text Box 46"/>
          <p:cNvSpPr txBox="1">
            <a:spLocks noChangeArrowheads="1"/>
          </p:cNvSpPr>
          <p:nvPr/>
        </p:nvSpPr>
        <p:spPr bwMode="auto">
          <a:xfrm>
            <a:off x="1839914" y="5324740"/>
            <a:ext cx="2276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School Employees</a:t>
            </a:r>
            <a:r>
              <a:rPr lang="en-US" sz="1600"/>
              <a:t> </a:t>
            </a:r>
          </a:p>
        </p:txBody>
      </p:sp>
      <p:sp>
        <p:nvSpPr>
          <p:cNvPr id="5130" name="Text Box 47"/>
          <p:cNvSpPr txBox="1">
            <a:spLocks noChangeArrowheads="1"/>
          </p:cNvSpPr>
          <p:nvPr/>
        </p:nvSpPr>
        <p:spPr bwMode="auto">
          <a:xfrm>
            <a:off x="0" y="5303574"/>
            <a:ext cx="2070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Simpson's Family</a:t>
            </a:r>
            <a:r>
              <a:rPr lang="en-US" sz="2000"/>
              <a:t> </a:t>
            </a:r>
          </a:p>
        </p:txBody>
      </p:sp>
      <p:sp>
        <p:nvSpPr>
          <p:cNvPr id="5131" name="Text Box 48"/>
          <p:cNvSpPr txBox="1">
            <a:spLocks noChangeArrowheads="1"/>
          </p:cNvSpPr>
          <p:nvPr/>
        </p:nvSpPr>
        <p:spPr bwMode="auto">
          <a:xfrm>
            <a:off x="7107238" y="5303574"/>
            <a:ext cx="1839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Males</a:t>
            </a:r>
            <a:r>
              <a:rPr lang="en-US" sz="1600"/>
              <a:t> </a:t>
            </a:r>
          </a:p>
        </p:txBody>
      </p:sp>
      <p:sp>
        <p:nvSpPr>
          <p:cNvPr id="5132" name="Text Box 49"/>
          <p:cNvSpPr txBox="1">
            <a:spLocks noChangeArrowheads="1"/>
          </p:cNvSpPr>
          <p:nvPr/>
        </p:nvSpPr>
        <p:spPr bwMode="auto">
          <a:xfrm>
            <a:off x="5173663" y="5303574"/>
            <a:ext cx="1839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Females</a:t>
            </a:r>
            <a:r>
              <a:rPr lang="en-US" sz="1600"/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2689225" y="2926292"/>
            <a:ext cx="45191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Clustering is subjective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57150" y="150813"/>
            <a:ext cx="91743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What is a natural grouping among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111589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33376" y="443178"/>
            <a:ext cx="783907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b="1"/>
              <a:t>Algorithm</a:t>
            </a:r>
            <a:r>
              <a:rPr lang="en-US" sz="4000"/>
              <a:t> </a:t>
            </a:r>
            <a:r>
              <a:rPr lang="en-US" sz="4000" i="1"/>
              <a:t>k-means</a:t>
            </a:r>
            <a:r>
              <a:rPr lang="en-US" sz="4000"/>
              <a:t>	</a:t>
            </a:r>
          </a:p>
          <a:p>
            <a:pPr algn="l">
              <a:spcBef>
                <a:spcPct val="50000"/>
              </a:spcBef>
            </a:pPr>
            <a:r>
              <a:rPr lang="en-US" sz="2800"/>
              <a:t>1. Randomly choose  K data items from X as initial centroids.	</a:t>
            </a:r>
          </a:p>
          <a:p>
            <a:pPr algn="l">
              <a:spcBef>
                <a:spcPct val="50000"/>
              </a:spcBef>
            </a:pPr>
            <a:r>
              <a:rPr lang="en-US" sz="2800"/>
              <a:t>2. Repeat</a:t>
            </a:r>
          </a:p>
          <a:p>
            <a:pPr lvl="1" algn="l">
              <a:spcBef>
                <a:spcPct val="50000"/>
              </a:spcBef>
              <a:buFont typeface="Wingdings" charset="0"/>
              <a:buChar char="§"/>
            </a:pPr>
            <a:r>
              <a:rPr lang="en-US" sz="2800"/>
              <a:t> Assign	each data point to the cluster which has the closest centroid.</a:t>
            </a:r>
          </a:p>
          <a:p>
            <a:pPr lvl="1" algn="l">
              <a:spcBef>
                <a:spcPct val="50000"/>
              </a:spcBef>
              <a:buFont typeface="Wingdings" charset="0"/>
              <a:buChar char="§"/>
            </a:pPr>
            <a:r>
              <a:rPr lang="en-US" sz="2800"/>
              <a:t> Calculate new cluster centroids.</a:t>
            </a:r>
          </a:p>
          <a:p>
            <a:pPr lvl="1" algn="l">
              <a:spcBef>
                <a:spcPct val="50000"/>
              </a:spcBef>
            </a:pPr>
            <a:r>
              <a:rPr lang="en-US" sz="2800"/>
              <a:t>Until the convergence criteria is met.</a:t>
            </a:r>
          </a:p>
          <a:p>
            <a:pPr algn="l">
              <a:spcBef>
                <a:spcPct val="50000"/>
              </a:spcBef>
            </a:pPr>
            <a:r>
              <a:rPr 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04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</a:rPr>
              <a:t>Applications of </a:t>
            </a:r>
            <a:r>
              <a:rPr lang="en-US" dirty="0" smtClean="0">
                <a:latin typeface="Times New Roman" charset="0"/>
              </a:rPr>
              <a:t>Clustering</a:t>
            </a:r>
            <a:endParaRPr lang="en-US" dirty="0">
              <a:latin typeface="Times New Roman" charset="0"/>
            </a:endParaRPr>
          </a:p>
        </p:txBody>
      </p:sp>
      <p:sp>
        <p:nvSpPr>
          <p:cNvPr id="22531" name="Rectangle 1026"/>
          <p:cNvSpPr>
            <a:spLocks noChangeArrowheads="1"/>
          </p:cNvSpPr>
          <p:nvPr/>
        </p:nvSpPr>
        <p:spPr bwMode="auto">
          <a:xfrm>
            <a:off x="1905000" y="2095501"/>
            <a:ext cx="5334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2800" dirty="0"/>
              <a:t>Optical Character Recognition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 dirty="0"/>
              <a:t>  Biometrics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 dirty="0"/>
              <a:t> Diagnostic Systems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 dirty="0"/>
              <a:t> Military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54917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ARTIFICIAL NEURAL NETWORKS</a:t>
            </a:r>
          </a:p>
          <a:p>
            <a:endParaRPr lang="en-US" sz="2800" dirty="0"/>
          </a:p>
          <a:p>
            <a:r>
              <a:rPr lang="en-US" sz="2800" dirty="0" smtClean="0"/>
              <a:t>SUPPORT VECTOR MACHINE</a:t>
            </a:r>
          </a:p>
          <a:p>
            <a:endParaRPr lang="en-US" sz="2800" dirty="0" smtClean="0"/>
          </a:p>
          <a:p>
            <a:r>
              <a:rPr lang="en-US" sz="2800" dirty="0" smtClean="0"/>
              <a:t>NAÏVE BAYES CLASSIFIER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6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Artificial Neuron Networks are a family of models inspired by biological neural networks  and are used to estimate or approximate functions that can depend on a large number of inputs and are generally </a:t>
            </a:r>
            <a:r>
              <a:rPr lang="en-US" sz="2400" dirty="0" smtClean="0"/>
              <a:t>unknown.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Artificial neural networks are generally presented as systems of interconnected neurons which exchange messages between each </a:t>
            </a:r>
            <a:r>
              <a:rPr lang="en-US" sz="2400" dirty="0" smtClean="0"/>
              <a:t>other.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The connections have numeric weights that can be tuned based on experience, making neural nets adaptive to inputs and capable of learning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1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Most people effortlessly recognize these digits as 504192.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In each hemisphere of our brain, humans have a primary visual cortex, also known as V1, containing 140 million neurons, with tens of billions of connections between </a:t>
            </a:r>
            <a:r>
              <a:rPr lang="en-US" dirty="0" smtClean="0"/>
              <a:t>them.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We </a:t>
            </a:r>
            <a:r>
              <a:rPr lang="en-US" dirty="0"/>
              <a:t>carry in our heads a supercomputer, tuned by evolution over hundreds of millions of years, and superbly adapted to understand the visual </a:t>
            </a:r>
            <a:r>
              <a:rPr lang="en-US" dirty="0" smtClean="0"/>
              <a:t>world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Simple intuitions about how we recognize shapes - "a 9 has a loop at the top, and a vertical stroke in the bottom right"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Content Placeholder 4" descr="digits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88" t="-26531" r="-8487" b="-315106"/>
          <a:stretch/>
        </p:blipFill>
        <p:spPr>
          <a:xfrm>
            <a:off x="4663440" y="1684020"/>
            <a:ext cx="4023360" cy="333756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8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The idea is to take a large number of handwritten digits, known as training examples, and then develop a system which can learn from those training </a:t>
            </a:r>
            <a:r>
              <a:rPr lang="en-US" dirty="0" smtClean="0"/>
              <a:t>examples.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By increasing the number of training </a:t>
            </a:r>
            <a:r>
              <a:rPr lang="en-US" dirty="0" smtClean="0"/>
              <a:t>examples and neurons, </a:t>
            </a:r>
            <a:r>
              <a:rPr lang="en-US" dirty="0"/>
              <a:t>the network can learn more about handwriting, and so improve its accuracy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7" name="Content Placeholder 6" descr="tikz12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r="-174"/>
          <a:stretch>
            <a:fillRect/>
          </a:stretch>
        </p:blipFill>
        <p:spPr>
          <a:xfrm>
            <a:off x="4480562" y="1684020"/>
            <a:ext cx="4550986" cy="365748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39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Field of Study that gives computers the ability to learn without being explicitly programmed.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Ability of a machine to improve its own performance through the use of a software that employs artificial intelligence techniques to mimic the ways by which humans seem to learn, such as repetition and experience. 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304800" y="1968500"/>
            <a:ext cx="8686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6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47648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33500"/>
            <a:ext cx="4834890" cy="4169833"/>
          </a:xfrm>
        </p:spPr>
        <p:txBody>
          <a:bodyPr>
            <a:noAutofit/>
          </a:bodyPr>
          <a:lstStyle/>
          <a:p>
            <a:pPr algn="just"/>
            <a:endParaRPr lang="en-US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Develop </a:t>
            </a:r>
            <a:r>
              <a:rPr lang="en-US" sz="1800" dirty="0"/>
              <a:t>systems that can automatically adapt and customize themselves to individual users. </a:t>
            </a: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Personalized </a:t>
            </a:r>
            <a:r>
              <a:rPr lang="en-US" dirty="0"/>
              <a:t>news or mail </a:t>
            </a:r>
            <a:r>
              <a:rPr lang="en-US" dirty="0" smtClean="0"/>
              <a:t>filter.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/>
              <a:t>Discover </a:t>
            </a:r>
            <a:r>
              <a:rPr lang="en-US" sz="1800" dirty="0"/>
              <a:t>new knowledge from large </a:t>
            </a:r>
            <a:r>
              <a:rPr lang="en-US" sz="1800" dirty="0" smtClean="0"/>
              <a:t>databases (data mining).</a:t>
            </a: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Market based analysis.</a:t>
            </a:r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For ex : </a:t>
            </a:r>
            <a:r>
              <a:rPr lang="en-US" dirty="0"/>
              <a:t>some supermarket placed beer next to diapers and got more business because they mined their sales data and found that men often bought those two items together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Machine Learning ?</a:t>
            </a:r>
            <a:endParaRPr lang="en-US" dirty="0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40" y="2269913"/>
            <a:ext cx="2895600" cy="17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5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Amazon </a:t>
            </a:r>
            <a:r>
              <a:rPr lang="en-US" sz="2400" dirty="0" smtClean="0"/>
              <a:t>customer reviews system.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Facebook’s </a:t>
            </a:r>
            <a:r>
              <a:rPr lang="en-US" sz="2400" dirty="0"/>
              <a:t>personalized “News Feed” is being </a:t>
            </a:r>
            <a:r>
              <a:rPr lang="en-US" sz="2400" dirty="0" smtClean="0"/>
              <a:t>created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IBM Watson could learn how to identify cancer and heart disease from MRI scans and X-Rays.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hlinkClick r:id="rId2"/>
              </a:rPr>
              <a:t>How does Goolge’s self driving car work</a:t>
            </a:r>
            <a:r>
              <a:rPr lang="en-US" sz="2400" dirty="0" smtClean="0">
                <a:hlinkClick r:id="rId2"/>
              </a:rPr>
              <a:t>?</a:t>
            </a:r>
            <a:endParaRPr lang="en-US" sz="24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How do people’s faces on images get detected?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How are spam mails identified</a:t>
            </a:r>
            <a:r>
              <a:rPr lang="en-US" sz="2400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Google Translate (Optical Character Recognition).</a:t>
            </a:r>
          </a:p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716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Supervised learning: 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the output is known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Training data is labelled with their output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It learns a function from the inputs to the outputs which can be used to generate an output for a new instance</a:t>
            </a:r>
          </a:p>
          <a:p>
            <a:pPr algn="l"/>
            <a:r>
              <a:rPr lang="en-GB" dirty="0" smtClean="0"/>
              <a:t>Unsupervised learning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The output is unknown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Training data is unlabelled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It aims at discovering information from data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OF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87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troduction-to-machine-learning-10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</a:p>
          <a:p>
            <a:endParaRPr lang="en-US" dirty="0" smtClean="0"/>
          </a:p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</a:p>
          <a:p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 smtClean="0"/>
              <a:t>TREES</a:t>
            </a:r>
          </a:p>
          <a:p>
            <a:endParaRPr lang="en-US" dirty="0" smtClean="0"/>
          </a:p>
          <a:p>
            <a:r>
              <a:rPr lang="en-US" dirty="0" smtClean="0"/>
              <a:t>RANDOM FOREST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</a:t>
            </a:r>
            <a:r>
              <a:rPr lang="en-US" dirty="0" smtClean="0"/>
              <a:t>of SUPERVISED </a:t>
            </a:r>
            <a:r>
              <a:rPr lang="en-US" dirty="0" smtClean="0"/>
              <a:t>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lvl="2" indent="-285750" algn="l">
              <a:buFont typeface="Arial"/>
              <a:buChar char="•"/>
            </a:pPr>
            <a:r>
              <a:rPr lang="en-GB" dirty="0" smtClean="0"/>
              <a:t>It is commonly used in data mining.</a:t>
            </a:r>
          </a:p>
          <a:p>
            <a:pPr marL="285750" lvl="2" indent="-285750" algn="l">
              <a:buFont typeface="Arial"/>
              <a:buChar char="•"/>
            </a:pPr>
            <a:r>
              <a:rPr lang="en-GB" dirty="0" smtClean="0"/>
              <a:t>The goal is to create a model that predicts the value of target variable based on several input variables.</a:t>
            </a:r>
          </a:p>
          <a:p>
            <a:pPr marL="285750" lvl="2" indent="-285750" algn="l">
              <a:buFont typeface="Arial"/>
              <a:buChar char="•"/>
            </a:pPr>
            <a:r>
              <a:rPr lang="en-GB" dirty="0" smtClean="0"/>
              <a:t>Example : </a:t>
            </a:r>
            <a:r>
              <a:rPr lang="en-US" dirty="0"/>
              <a:t>You are making your weekend plans and find out that your parents might come to town. </a:t>
            </a:r>
            <a:endParaRPr lang="en-US" dirty="0" smtClean="0"/>
          </a:p>
          <a:p>
            <a:pPr marL="285750" lvl="2" indent="-285750" algn="l">
              <a:buFont typeface="Arial"/>
              <a:buChar char="•"/>
            </a:pPr>
            <a:r>
              <a:rPr lang="en-US" dirty="0"/>
              <a:t>In this case it is your parents coming to town. Out of that box, you have a branch for each possible outcome. In our example, it's easy: yes or no - either your parents come or they don't</a:t>
            </a:r>
            <a:endParaRPr lang="en-US" dirty="0" smtClean="0"/>
          </a:p>
          <a:p>
            <a:pPr marL="285750" lvl="2" indent="-285750" algn="l">
              <a:buFont typeface="Arial"/>
              <a:buChar char="•"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Decision TREE LEARNING</a:t>
            </a:r>
            <a:endParaRPr lang="en-GB" dirty="0"/>
          </a:p>
        </p:txBody>
      </p:sp>
      <p:pic>
        <p:nvPicPr>
          <p:cNvPr id="9" name="Content Placeholder 8" descr="decision_tree.gif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r="1376"/>
          <a:stretch/>
        </p:blipFill>
        <p:spPr>
          <a:xfrm>
            <a:off x="4603750" y="1607344"/>
            <a:ext cx="4413249" cy="3885406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4748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19028</TotalTime>
  <Words>714</Words>
  <Application>Microsoft Macintosh PowerPoint</Application>
  <PresentationFormat>On-screen Show (16:10)</PresentationFormat>
  <Paragraphs>98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BlackTie</vt:lpstr>
      <vt:lpstr>PowerPoint Presentation</vt:lpstr>
      <vt:lpstr>What is Machine Learning ?</vt:lpstr>
      <vt:lpstr>Why Machine Learning ?</vt:lpstr>
      <vt:lpstr>Applications</vt:lpstr>
      <vt:lpstr>TYPES OF Learning</vt:lpstr>
      <vt:lpstr>PowerPoint Presentation</vt:lpstr>
      <vt:lpstr>PowerPoint Presentation</vt:lpstr>
      <vt:lpstr>Types of SUPERVISED Learning ALGORITHMS</vt:lpstr>
      <vt:lpstr>Decision TREE LEARNING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Applications of Clustering</vt:lpstr>
      <vt:lpstr>IMPLEMENTATION TECHNIQUES</vt:lpstr>
      <vt:lpstr>Neural Networks</vt:lpstr>
      <vt:lpstr>Example</vt:lpstr>
      <vt:lpstr>IDEA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Kohl's Corporation</dc:creator>
  <cp:lastModifiedBy>Kohl's Corporation</cp:lastModifiedBy>
  <cp:revision>66</cp:revision>
  <dcterms:created xsi:type="dcterms:W3CDTF">2016-01-07T20:41:57Z</dcterms:created>
  <dcterms:modified xsi:type="dcterms:W3CDTF">2016-02-12T19:20:23Z</dcterms:modified>
</cp:coreProperties>
</file>