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2" r:id="rId7"/>
    <p:sldId id="259" r:id="rId8"/>
    <p:sldId id="260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8" autoAdjust="0"/>
  </p:normalViewPr>
  <p:slideViewPr>
    <p:cSldViewPr>
      <p:cViewPr>
        <p:scale>
          <a:sx n="80" d="100"/>
          <a:sy n="80" d="100"/>
        </p:scale>
        <p:origin x="-312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66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4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8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F115-7A85-4679-BBD9-9DEF9ABD3D3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54A8-9122-4B0B-9510-4455D24BC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1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tutorial/machine_learning_map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126560" cy="1470025"/>
          </a:xfrm>
        </p:spPr>
        <p:txBody>
          <a:bodyPr/>
          <a:lstStyle/>
          <a:p>
            <a:r>
              <a:rPr lang="en-GB" dirty="0" smtClean="0"/>
              <a:t>A basic introduction to 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Catalina Hallett</a:t>
            </a:r>
          </a:p>
          <a:p>
            <a:r>
              <a:rPr lang="en-GB" dirty="0" err="1" smtClean="0"/>
              <a:t>SwiftKey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52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select the right 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“No free lunch” – there is no one ML algorithm that outperforms all others on any give </a:t>
            </a:r>
            <a:r>
              <a:rPr lang="en-GB" dirty="0" smtClean="0"/>
              <a:t>task</a:t>
            </a:r>
          </a:p>
          <a:p>
            <a:r>
              <a:rPr lang="en-GB" dirty="0" smtClean="0"/>
              <a:t>Some algorithms are known to work better for certain classes of problems, given certain circumstances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[Which estimator]</a:t>
            </a:r>
            <a:endParaRPr lang="en-GB" dirty="0" smtClean="0"/>
          </a:p>
          <a:p>
            <a:r>
              <a:rPr lang="en-GB" dirty="0" smtClean="0"/>
              <a:t>Trial and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3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Deals with identifying patterns </a:t>
            </a:r>
          </a:p>
          <a:p>
            <a:r>
              <a:rPr lang="en-GB" dirty="0" smtClean="0"/>
              <a:t>It works with observed patterns (assumed to be independent samples from some probability distribution)</a:t>
            </a:r>
          </a:p>
          <a:p>
            <a:r>
              <a:rPr lang="en-GB" dirty="0" smtClean="0"/>
              <a:t>Has some explicit or implicit knowledge of what is important</a:t>
            </a:r>
          </a:p>
          <a:p>
            <a:r>
              <a:rPr lang="en-GB" dirty="0" smtClean="0"/>
              <a:t>Has no knowledge or expectations of target outputs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Clustering – trying to group object in such a way that objects in the same cluster are more similar to each other than to objects in a different cluster</a:t>
            </a:r>
          </a:p>
          <a:p>
            <a:r>
              <a:rPr lang="en-GB" dirty="0" smtClean="0"/>
              <a:t>Feature extraction – tries to identify statistical regularities or irregularities in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5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K-means clustering - </a:t>
            </a:r>
            <a:r>
              <a:rPr lang="en-GB" dirty="0"/>
              <a:t> </a:t>
            </a:r>
            <a:r>
              <a:rPr lang="en-GB" dirty="0" smtClean="0"/>
              <a:t>partitions</a:t>
            </a:r>
            <a:r>
              <a:rPr lang="en-GB" dirty="0"/>
              <a:t> </a:t>
            </a:r>
            <a:r>
              <a:rPr lang="en-GB" i="1" dirty="0"/>
              <a:t>n</a:t>
            </a:r>
            <a:r>
              <a:rPr lang="en-GB" dirty="0"/>
              <a:t> </a:t>
            </a:r>
            <a:r>
              <a:rPr lang="en-GB" dirty="0" smtClean="0"/>
              <a:t>instances </a:t>
            </a:r>
            <a:r>
              <a:rPr lang="en-GB" dirty="0"/>
              <a:t>into </a:t>
            </a:r>
            <a:r>
              <a:rPr lang="en-GB" i="1" dirty="0"/>
              <a:t>k</a:t>
            </a:r>
            <a:r>
              <a:rPr lang="en-GB" dirty="0"/>
              <a:t> clusters in which each </a:t>
            </a:r>
            <a:r>
              <a:rPr lang="en-GB" dirty="0" smtClean="0"/>
              <a:t>instance </a:t>
            </a:r>
            <a:r>
              <a:rPr lang="en-GB" dirty="0"/>
              <a:t>belongs to the cluster with the nearest mean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90775"/>
            <a:ext cx="187642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81275"/>
            <a:ext cx="18764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1876425" cy="161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172" y="5233257"/>
            <a:ext cx="187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Initialise k means – randomly or using some rules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5301208"/>
            <a:ext cx="187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Partition the data according to the initial means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5371802"/>
            <a:ext cx="1876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Calculate the centroid of each cluster and use it as the new mean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83" y="3537942"/>
            <a:ext cx="1876425" cy="1619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0483" y="5371802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Repeat until convergence is reached (assignments to clusters no longer change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644902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 Images courtesy of Wikipedia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742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models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Distribution models: clusters are </a:t>
            </a:r>
            <a:r>
              <a:rPr lang="en-GB" dirty="0" smtClean="0"/>
              <a:t>modelled </a:t>
            </a:r>
            <a:r>
              <a:rPr lang="en-GB" dirty="0"/>
              <a:t>using statistical </a:t>
            </a:r>
            <a:r>
              <a:rPr lang="en-GB" dirty="0" smtClean="0"/>
              <a:t>distributions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79087"/>
            <a:ext cx="177165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Expectation-maximization algorithm: use a fixed number of Gaussian distributions, initialised randomly. Optimise their parameters to fit the data set better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r>
              <a:rPr lang="en-GB" dirty="0" smtClean="0"/>
              <a:t>Density-based clustering: “a </a:t>
            </a:r>
            <a:r>
              <a:rPr lang="en-GB" dirty="0"/>
              <a:t>cluster is a set of data objects spread in the data space over a contiguous region of high density of objects. </a:t>
            </a:r>
            <a:r>
              <a:rPr lang="en-GB" dirty="0" smtClean="0"/>
              <a:t>Density‐based </a:t>
            </a:r>
            <a:r>
              <a:rPr lang="en-GB" dirty="0"/>
              <a:t>clusters are separated from each other by contiguous regions of low density of </a:t>
            </a:r>
            <a:r>
              <a:rPr lang="en-GB" dirty="0" smtClean="0"/>
              <a:t>objects” (</a:t>
            </a:r>
            <a:r>
              <a:rPr lang="en-GB" dirty="0" err="1" smtClean="0"/>
              <a:t>Kriegel</a:t>
            </a:r>
            <a:r>
              <a:rPr lang="en-GB" dirty="0" smtClean="0"/>
              <a:t> et al, 2011)</a:t>
            </a:r>
          </a:p>
          <a:p>
            <a:r>
              <a:rPr lang="en-GB" dirty="0" smtClean="0"/>
              <a:t>Objects in low density areas are considered outliers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25144"/>
            <a:ext cx="1905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Machine learning deals with the construction of computer systems that act upon information learned from data, rather than on a set of specific instructions</a:t>
            </a:r>
          </a:p>
          <a:p>
            <a:r>
              <a:rPr lang="en-GB" dirty="0" smtClean="0"/>
              <a:t>The aim of a machine learning system is to generalize from experience, i.e. to perform </a:t>
            </a:r>
            <a:r>
              <a:rPr lang="en-GB" dirty="0"/>
              <a:t>accurately on new, unseen examples/tasks after having experienced a learning data set</a:t>
            </a:r>
            <a:endParaRPr lang="en-GB" dirty="0" smtClean="0"/>
          </a:p>
          <a:p>
            <a:r>
              <a:rPr lang="en-GB" dirty="0" smtClean="0"/>
              <a:t>All-pervasive: web search, marketing, financial predictions, voice and image recognition, self-driving cars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Supervised vs unsupervised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Supervised learning: </a:t>
            </a:r>
          </a:p>
          <a:p>
            <a:pPr lvl="1"/>
            <a:r>
              <a:rPr lang="en-GB" dirty="0" smtClean="0"/>
              <a:t>the output is </a:t>
            </a:r>
            <a:r>
              <a:rPr lang="en-GB" dirty="0" smtClean="0"/>
              <a:t>known</a:t>
            </a:r>
            <a:endParaRPr lang="en-GB" dirty="0" smtClean="0"/>
          </a:p>
          <a:p>
            <a:pPr lvl="1"/>
            <a:r>
              <a:rPr lang="en-GB" dirty="0" smtClean="0"/>
              <a:t>Training data is labelled with their output</a:t>
            </a:r>
          </a:p>
          <a:p>
            <a:pPr lvl="1"/>
            <a:r>
              <a:rPr lang="en-GB" dirty="0" smtClean="0"/>
              <a:t>It learns a function from the inputs to the outputs which can be used to generate an output for a new </a:t>
            </a:r>
            <a:r>
              <a:rPr lang="en-GB" dirty="0" smtClean="0"/>
              <a:t>instance</a:t>
            </a:r>
          </a:p>
          <a:p>
            <a:r>
              <a:rPr lang="en-GB" dirty="0" smtClean="0"/>
              <a:t>Unsupervised </a:t>
            </a:r>
            <a:r>
              <a:rPr lang="en-GB" dirty="0" smtClean="0"/>
              <a:t>learning</a:t>
            </a:r>
          </a:p>
          <a:p>
            <a:pPr lvl="1"/>
            <a:r>
              <a:rPr lang="en-GB" dirty="0" smtClean="0"/>
              <a:t>The output is unknown</a:t>
            </a:r>
          </a:p>
          <a:p>
            <a:pPr lvl="1"/>
            <a:r>
              <a:rPr lang="en-GB" dirty="0" smtClean="0"/>
              <a:t>Training data is unlabelled</a:t>
            </a:r>
          </a:p>
          <a:p>
            <a:pPr lvl="1"/>
            <a:r>
              <a:rPr lang="en-GB" dirty="0" smtClean="0"/>
              <a:t>It aims at discovering information from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Supervised learning for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Marketing: </a:t>
            </a:r>
          </a:p>
          <a:p>
            <a:pPr lvl="1"/>
            <a:r>
              <a:rPr lang="en-GB" dirty="0" smtClean="0"/>
              <a:t>which promotions are more likely to be effective</a:t>
            </a:r>
          </a:p>
          <a:p>
            <a:pPr lvl="1"/>
            <a:r>
              <a:rPr lang="en-GB" dirty="0" smtClean="0"/>
              <a:t>which customers are more likely to need a certain product</a:t>
            </a:r>
          </a:p>
          <a:p>
            <a:pPr lvl="1"/>
            <a:r>
              <a:rPr lang="en-GB" dirty="0" smtClean="0"/>
              <a:t>Identifying positive/negative feedback</a:t>
            </a:r>
          </a:p>
          <a:p>
            <a:r>
              <a:rPr lang="en-GB" dirty="0" smtClean="0"/>
              <a:t>Machine vision: Image </a:t>
            </a:r>
            <a:r>
              <a:rPr lang="en-GB" dirty="0" smtClean="0"/>
              <a:t>(face) </a:t>
            </a:r>
            <a:r>
              <a:rPr lang="en-GB" dirty="0" smtClean="0"/>
              <a:t>recognition, handwriting identification, fingerprint identification</a:t>
            </a:r>
            <a:endParaRPr lang="en-GB" dirty="0" smtClean="0"/>
          </a:p>
          <a:p>
            <a:r>
              <a:rPr lang="en-GB" dirty="0" smtClean="0"/>
              <a:t>Spam/plagiarism </a:t>
            </a:r>
            <a:r>
              <a:rPr lang="en-GB" dirty="0" smtClean="0"/>
              <a:t>detection</a:t>
            </a:r>
          </a:p>
          <a:p>
            <a:r>
              <a:rPr lang="en-GB" dirty="0" smtClean="0"/>
              <a:t>Natural language processing: text </a:t>
            </a:r>
            <a:r>
              <a:rPr lang="en-GB" dirty="0" smtClean="0"/>
              <a:t>categorisation (e.g., for indexing</a:t>
            </a:r>
            <a:r>
              <a:rPr lang="en-GB" dirty="0" smtClean="0"/>
              <a:t>), parsing, word sense disambiguation, speech identification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77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Supervised learning for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Step 1: Learning</a:t>
            </a:r>
          </a:p>
          <a:p>
            <a:pPr marL="0" indent="0">
              <a:buNone/>
            </a:pPr>
            <a:r>
              <a:rPr lang="en-GB" dirty="0" smtClean="0"/>
              <a:t> Given a target concept:</a:t>
            </a:r>
          </a:p>
          <a:p>
            <a:pPr lvl="1"/>
            <a:r>
              <a:rPr lang="en-GB" dirty="0" smtClean="0"/>
              <a:t>Collect a set of training examples that are representative of the concept</a:t>
            </a:r>
          </a:p>
          <a:p>
            <a:pPr lvl="1"/>
            <a:r>
              <a:rPr lang="en-GB" dirty="0" smtClean="0"/>
              <a:t>Identify features that are relevant in describing the concept</a:t>
            </a:r>
          </a:p>
          <a:p>
            <a:pPr lvl="1"/>
            <a:r>
              <a:rPr lang="en-GB" dirty="0" smtClean="0"/>
              <a:t>Learn a model that “explains” the concept (select an algorithm &amp; fine tune it)</a:t>
            </a:r>
          </a:p>
          <a:p>
            <a:r>
              <a:rPr lang="en-GB" dirty="0" smtClean="0"/>
              <a:t>Step 2: Classification</a:t>
            </a:r>
          </a:p>
          <a:p>
            <a:pPr marL="457200" lvl="1" indent="0">
              <a:buNone/>
            </a:pPr>
            <a:r>
              <a:rPr lang="en-GB" dirty="0" smtClean="0"/>
              <a:t>Use the model learnt in the previous step to classify an unseen instance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6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59544" y="2276872"/>
            <a:ext cx="108000" cy="540048"/>
            <a:chOff x="323528" y="2276872"/>
            <a:chExt cx="108000" cy="540048"/>
          </a:xfrm>
        </p:grpSpPr>
        <p:sp>
          <p:nvSpPr>
            <p:cNvPr id="174" name="Oval 173"/>
            <p:cNvSpPr/>
            <p:nvPr/>
          </p:nvSpPr>
          <p:spPr>
            <a:xfrm>
              <a:off x="323528" y="2708920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/>
            <p:cNvSpPr/>
            <p:nvPr/>
          </p:nvSpPr>
          <p:spPr>
            <a:xfrm>
              <a:off x="323528" y="2276872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/>
            <p:cNvSpPr/>
            <p:nvPr/>
          </p:nvSpPr>
          <p:spPr>
            <a:xfrm>
              <a:off x="323528" y="2564904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/>
            <p:cNvSpPr/>
            <p:nvPr/>
          </p:nvSpPr>
          <p:spPr>
            <a:xfrm>
              <a:off x="323528" y="24208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75656" y="2300725"/>
            <a:ext cx="108000" cy="540048"/>
            <a:chOff x="1475656" y="2300725"/>
            <a:chExt cx="108000" cy="540048"/>
          </a:xfrm>
        </p:grpSpPr>
        <p:sp>
          <p:nvSpPr>
            <p:cNvPr id="181" name="Oval 180"/>
            <p:cNvSpPr/>
            <p:nvPr/>
          </p:nvSpPr>
          <p:spPr>
            <a:xfrm>
              <a:off x="1475656" y="2732773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1475656" y="2300725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/>
            <p:cNvSpPr/>
            <p:nvPr/>
          </p:nvSpPr>
          <p:spPr>
            <a:xfrm>
              <a:off x="1475656" y="2588757"/>
              <a:ext cx="108000" cy="1080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1475656" y="244474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7576" y="5129584"/>
            <a:ext cx="108000" cy="675680"/>
            <a:chOff x="647576" y="5129584"/>
            <a:chExt cx="108000" cy="675680"/>
          </a:xfrm>
        </p:grpSpPr>
        <p:sp>
          <p:nvSpPr>
            <p:cNvPr id="188" name="Oval 187"/>
            <p:cNvSpPr/>
            <p:nvPr/>
          </p:nvSpPr>
          <p:spPr>
            <a:xfrm>
              <a:off x="647576" y="5697264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647576" y="5271504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647576" y="5413424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647576" y="5555344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7576" y="51295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9544" y="3032968"/>
            <a:ext cx="108000" cy="252016"/>
            <a:chOff x="323528" y="3032968"/>
            <a:chExt cx="108000" cy="252016"/>
          </a:xfrm>
        </p:grpSpPr>
        <p:sp>
          <p:nvSpPr>
            <p:cNvPr id="75" name="Oval 74"/>
            <p:cNvSpPr/>
            <p:nvPr/>
          </p:nvSpPr>
          <p:spPr>
            <a:xfrm>
              <a:off x="323528" y="3176984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23528" y="303296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59544" y="3717032"/>
            <a:ext cx="108000" cy="252016"/>
            <a:chOff x="323528" y="3717032"/>
            <a:chExt cx="108000" cy="252016"/>
          </a:xfrm>
        </p:grpSpPr>
        <p:sp>
          <p:nvSpPr>
            <p:cNvPr id="83" name="Oval 82"/>
            <p:cNvSpPr/>
            <p:nvPr/>
          </p:nvSpPr>
          <p:spPr>
            <a:xfrm>
              <a:off x="323528" y="3861048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323528" y="371703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47664" y="3717032"/>
            <a:ext cx="108000" cy="396032"/>
            <a:chOff x="1547664" y="3717032"/>
            <a:chExt cx="108000" cy="396032"/>
          </a:xfrm>
        </p:grpSpPr>
        <p:sp>
          <p:nvSpPr>
            <p:cNvPr id="92" name="Oval 91"/>
            <p:cNvSpPr/>
            <p:nvPr/>
          </p:nvSpPr>
          <p:spPr>
            <a:xfrm>
              <a:off x="1547664" y="4005064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1547664" y="3861048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1547664" y="371703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673672" y="4441800"/>
            <a:ext cx="108000" cy="396032"/>
            <a:chOff x="1691680" y="4365104"/>
            <a:chExt cx="108000" cy="396032"/>
          </a:xfrm>
        </p:grpSpPr>
        <p:sp>
          <p:nvSpPr>
            <p:cNvPr id="99" name="Oval 98"/>
            <p:cNvSpPr/>
            <p:nvPr/>
          </p:nvSpPr>
          <p:spPr>
            <a:xfrm>
              <a:off x="1691680" y="4509120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91680" y="436510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1691680" y="46531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55688" y="3032968"/>
            <a:ext cx="108000" cy="540048"/>
            <a:chOff x="1655688" y="3032968"/>
            <a:chExt cx="108000" cy="540048"/>
          </a:xfrm>
        </p:grpSpPr>
        <p:sp>
          <p:nvSpPr>
            <p:cNvPr id="86" name="Oval 85"/>
            <p:cNvSpPr/>
            <p:nvPr/>
          </p:nvSpPr>
          <p:spPr>
            <a:xfrm>
              <a:off x="1655688" y="346501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1655688" y="3321000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1655688" y="31769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1655688" y="3032968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9544" y="4329112"/>
            <a:ext cx="108000" cy="540048"/>
            <a:chOff x="329609" y="4329112"/>
            <a:chExt cx="108000" cy="540048"/>
          </a:xfrm>
        </p:grpSpPr>
        <p:sp>
          <p:nvSpPr>
            <p:cNvPr id="65" name="Oval 64"/>
            <p:cNvSpPr/>
            <p:nvPr/>
          </p:nvSpPr>
          <p:spPr>
            <a:xfrm>
              <a:off x="329609" y="4761160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329609" y="4617144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329609" y="447312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329609" y="4329112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6091880" y="2348904"/>
            <a:ext cx="108000" cy="396032"/>
            <a:chOff x="6091880" y="2348904"/>
            <a:chExt cx="108000" cy="396032"/>
          </a:xfrm>
        </p:grpSpPr>
        <p:sp>
          <p:nvSpPr>
            <p:cNvPr id="155" name="Oval 154"/>
            <p:cNvSpPr/>
            <p:nvPr/>
          </p:nvSpPr>
          <p:spPr>
            <a:xfrm>
              <a:off x="6091880" y="2348904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/>
            <p:cNvSpPr/>
            <p:nvPr/>
          </p:nvSpPr>
          <p:spPr>
            <a:xfrm>
              <a:off x="6091880" y="2492920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91880" y="2636936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084168" y="3081123"/>
            <a:ext cx="108000" cy="689909"/>
            <a:chOff x="6084168" y="3081123"/>
            <a:chExt cx="108000" cy="689909"/>
          </a:xfrm>
        </p:grpSpPr>
        <p:sp>
          <p:nvSpPr>
            <p:cNvPr id="160" name="Oval 159"/>
            <p:cNvSpPr/>
            <p:nvPr/>
          </p:nvSpPr>
          <p:spPr>
            <a:xfrm>
              <a:off x="6084168" y="3081123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6084168" y="3230984"/>
              <a:ext cx="108000" cy="1080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84168" y="3375000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84168" y="3519016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84168" y="3663032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084168" y="4169194"/>
            <a:ext cx="108000" cy="539395"/>
            <a:chOff x="6084168" y="4169194"/>
            <a:chExt cx="108000" cy="539395"/>
          </a:xfrm>
        </p:grpSpPr>
        <p:sp>
          <p:nvSpPr>
            <p:cNvPr id="167" name="Oval 166"/>
            <p:cNvSpPr/>
            <p:nvPr/>
          </p:nvSpPr>
          <p:spPr>
            <a:xfrm>
              <a:off x="6084168" y="4169194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/>
            <p:cNvSpPr/>
            <p:nvPr/>
          </p:nvSpPr>
          <p:spPr>
            <a:xfrm>
              <a:off x="6084168" y="4312557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val 169"/>
            <p:cNvSpPr/>
            <p:nvPr/>
          </p:nvSpPr>
          <p:spPr>
            <a:xfrm>
              <a:off x="6084168" y="4456573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/>
            <p:cNvSpPr/>
            <p:nvPr/>
          </p:nvSpPr>
          <p:spPr>
            <a:xfrm>
              <a:off x="6084168" y="4600589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52" y="2230415"/>
            <a:ext cx="2547918" cy="3657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3" y="2276872"/>
            <a:ext cx="2096851" cy="358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Kitty?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9901" y="1727027"/>
            <a:ext cx="2242592" cy="496611"/>
          </a:xfrm>
        </p:spPr>
        <p:txBody>
          <a:bodyPr/>
          <a:lstStyle/>
          <a:p>
            <a:r>
              <a:rPr lang="en-GB" dirty="0" smtClean="0"/>
              <a:t>A girl?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17524" y="1735868"/>
            <a:ext cx="2845459" cy="478928"/>
          </a:xfrm>
        </p:spPr>
        <p:txBody>
          <a:bodyPr/>
          <a:lstStyle/>
          <a:p>
            <a:r>
              <a:rPr lang="en-GB" dirty="0" smtClean="0"/>
              <a:t>A cat?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844825"/>
            <a:ext cx="1440160" cy="189572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465374" y="4437112"/>
            <a:ext cx="1898714" cy="2031325"/>
            <a:chOff x="3406552" y="4350003"/>
            <a:chExt cx="1898714" cy="2031325"/>
          </a:xfrm>
        </p:grpSpPr>
        <p:sp>
          <p:nvSpPr>
            <p:cNvPr id="51" name="TextBox 50"/>
            <p:cNvSpPr txBox="1"/>
            <p:nvPr/>
          </p:nvSpPr>
          <p:spPr>
            <a:xfrm>
              <a:off x="3672238" y="4350003"/>
              <a:ext cx="16330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Has a bow</a:t>
              </a:r>
            </a:p>
            <a:p>
              <a:r>
                <a:rPr lang="en-GB" dirty="0" smtClean="0"/>
                <a:t>Wears clothes</a:t>
              </a:r>
            </a:p>
            <a:p>
              <a:r>
                <a:rPr lang="en-GB" dirty="0" smtClean="0"/>
                <a:t>Is &lt;5 apples tall</a:t>
              </a:r>
            </a:p>
            <a:p>
              <a:r>
                <a:rPr lang="en-GB" dirty="0" smtClean="0"/>
                <a:t>Has whiskers</a:t>
              </a:r>
            </a:p>
            <a:p>
              <a:r>
                <a:rPr lang="en-GB" dirty="0" smtClean="0"/>
                <a:t>Has round face</a:t>
              </a:r>
            </a:p>
            <a:p>
              <a:r>
                <a:rPr lang="en-GB" dirty="0" smtClean="0"/>
                <a:t>Has cat ears</a:t>
              </a:r>
            </a:p>
            <a:p>
              <a:r>
                <a:rPr lang="en-GB" dirty="0" smtClean="0"/>
                <a:t>Walks on 2 feet</a:t>
              </a:r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406552" y="4420939"/>
              <a:ext cx="229344" cy="22009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406552" y="4696581"/>
              <a:ext cx="229344" cy="220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406552" y="4971694"/>
              <a:ext cx="229344" cy="22009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3406552" y="5268993"/>
              <a:ext cx="229344" cy="22009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406552" y="5558151"/>
              <a:ext cx="229344" cy="2200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3406552" y="5824274"/>
              <a:ext cx="229344" cy="220091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3406552" y="6089229"/>
              <a:ext cx="229344" cy="2200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7043232" y="4172647"/>
            <a:ext cx="108000" cy="412832"/>
            <a:chOff x="7043232" y="4172647"/>
            <a:chExt cx="108000" cy="412832"/>
          </a:xfrm>
        </p:grpSpPr>
        <p:sp>
          <p:nvSpPr>
            <p:cNvPr id="177" name="Oval 176"/>
            <p:cNvSpPr/>
            <p:nvPr/>
          </p:nvSpPr>
          <p:spPr>
            <a:xfrm>
              <a:off x="7043232" y="4172647"/>
              <a:ext cx="108000" cy="1080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/>
            <p:cNvSpPr/>
            <p:nvPr/>
          </p:nvSpPr>
          <p:spPr>
            <a:xfrm>
              <a:off x="7043232" y="4316949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/>
            <p:cNvSpPr/>
            <p:nvPr/>
          </p:nvSpPr>
          <p:spPr>
            <a:xfrm>
              <a:off x="7043232" y="4477479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8143094" y="3916525"/>
            <a:ext cx="108000" cy="828080"/>
            <a:chOff x="8143094" y="3916525"/>
            <a:chExt cx="108000" cy="828080"/>
          </a:xfrm>
        </p:grpSpPr>
        <p:sp>
          <p:nvSpPr>
            <p:cNvPr id="195" name="Oval 194"/>
            <p:cNvSpPr/>
            <p:nvPr/>
          </p:nvSpPr>
          <p:spPr>
            <a:xfrm>
              <a:off x="8143094" y="3916525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8143094" y="4204557"/>
              <a:ext cx="108000" cy="1080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8143094" y="4348573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8143094" y="4492589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/>
            <p:cNvSpPr/>
            <p:nvPr/>
          </p:nvSpPr>
          <p:spPr>
            <a:xfrm>
              <a:off x="8143094" y="4636605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/>
            <p:cNvSpPr/>
            <p:nvPr/>
          </p:nvSpPr>
          <p:spPr>
            <a:xfrm>
              <a:off x="8143094" y="406054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7043232" y="5121200"/>
            <a:ext cx="108000" cy="707368"/>
            <a:chOff x="7043232" y="5121200"/>
            <a:chExt cx="108000" cy="707368"/>
          </a:xfrm>
        </p:grpSpPr>
        <p:sp>
          <p:nvSpPr>
            <p:cNvPr id="202" name="Oval 201"/>
            <p:cNvSpPr/>
            <p:nvPr/>
          </p:nvSpPr>
          <p:spPr>
            <a:xfrm>
              <a:off x="7043232" y="5121200"/>
              <a:ext cx="108000" cy="108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7043232" y="5288520"/>
              <a:ext cx="108000" cy="1080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7043232" y="5432536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Oval 204"/>
            <p:cNvSpPr/>
            <p:nvPr/>
          </p:nvSpPr>
          <p:spPr>
            <a:xfrm>
              <a:off x="7043232" y="5576552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Oval 205"/>
            <p:cNvSpPr/>
            <p:nvPr/>
          </p:nvSpPr>
          <p:spPr>
            <a:xfrm>
              <a:off x="7043232" y="5720568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386254" y="3212976"/>
            <a:ext cx="108000" cy="396032"/>
            <a:chOff x="7386254" y="3212976"/>
            <a:chExt cx="108000" cy="396032"/>
          </a:xfrm>
        </p:grpSpPr>
        <p:sp>
          <p:nvSpPr>
            <p:cNvPr id="211" name="Oval 210"/>
            <p:cNvSpPr/>
            <p:nvPr/>
          </p:nvSpPr>
          <p:spPr>
            <a:xfrm>
              <a:off x="7386254" y="3212976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7386254" y="3356992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/>
            <p:cNvSpPr/>
            <p:nvPr/>
          </p:nvSpPr>
          <p:spPr>
            <a:xfrm>
              <a:off x="7386254" y="3501008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596336" y="2225560"/>
            <a:ext cx="110534" cy="663368"/>
            <a:chOff x="7596336" y="2225560"/>
            <a:chExt cx="110534" cy="663368"/>
          </a:xfrm>
        </p:grpSpPr>
        <p:sp>
          <p:nvSpPr>
            <p:cNvPr id="215" name="Oval 214"/>
            <p:cNvSpPr/>
            <p:nvPr/>
          </p:nvSpPr>
          <p:spPr>
            <a:xfrm>
              <a:off x="7596336" y="2780928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/>
            <p:cNvSpPr/>
            <p:nvPr/>
          </p:nvSpPr>
          <p:spPr>
            <a:xfrm>
              <a:off x="7598870" y="2362605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7596336" y="2492896"/>
              <a:ext cx="108000" cy="108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96336" y="2636912"/>
              <a:ext cx="108000" cy="108000"/>
            </a:xfrm>
            <a:prstGeom prst="ellipse">
              <a:avLst/>
            </a:prstGeom>
            <a:solidFill>
              <a:srgbClr val="E329B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Oval 220"/>
            <p:cNvSpPr/>
            <p:nvPr/>
          </p:nvSpPr>
          <p:spPr>
            <a:xfrm>
              <a:off x="7596336" y="222556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19629" y="154834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Labelled training examples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31840" y="1335350"/>
            <a:ext cx="2449996" cy="42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Labelled training examples</a:t>
            </a:r>
            <a:endParaRPr lang="en-GB" sz="1100" dirty="0"/>
          </a:p>
        </p:txBody>
      </p:sp>
      <p:cxnSp>
        <p:nvCxnSpPr>
          <p:cNvPr id="28" name="Elbow Connector 27"/>
          <p:cNvCxnSpPr>
            <a:stCxn id="26" idx="2"/>
          </p:cNvCxnSpPr>
          <p:nvPr/>
        </p:nvCxnSpPr>
        <p:spPr>
          <a:xfrm rot="10800000" flipV="1">
            <a:off x="2627784" y="1548348"/>
            <a:ext cx="504056" cy="1761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6" idx="6"/>
            <a:endCxn id="162" idx="2"/>
          </p:cNvCxnSpPr>
          <p:nvPr/>
        </p:nvCxnSpPr>
        <p:spPr>
          <a:xfrm>
            <a:off x="5581836" y="1548349"/>
            <a:ext cx="502332" cy="18806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3642469" y="3792566"/>
            <a:ext cx="1662797" cy="36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Features</a:t>
            </a:r>
            <a:endParaRPr lang="en-GB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27984" y="4157257"/>
            <a:ext cx="0" cy="279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919961" y="1371738"/>
            <a:ext cx="1044382" cy="36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Class: Girl</a:t>
            </a:r>
            <a:endParaRPr lang="en-GB" sz="1100" dirty="0"/>
          </a:p>
        </p:txBody>
      </p:sp>
      <p:sp>
        <p:nvSpPr>
          <p:cNvPr id="225" name="Oval 224"/>
          <p:cNvSpPr/>
          <p:nvPr/>
        </p:nvSpPr>
        <p:spPr>
          <a:xfrm>
            <a:off x="7150177" y="1371738"/>
            <a:ext cx="1044382" cy="36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Class: Cat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852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3" grpId="0" animBg="1"/>
      <p:bldP spid="224" grpId="0" animBg="1"/>
      <p:bldP spid="2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Flowchart: Decision 2"/>
          <p:cNvSpPr/>
          <p:nvPr/>
        </p:nvSpPr>
        <p:spPr>
          <a:xfrm>
            <a:off x="4534144" y="1545324"/>
            <a:ext cx="1080120" cy="6336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Has bow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512113" y="2453241"/>
            <a:ext cx="1143744" cy="71402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Round face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1039268" y="3720061"/>
            <a:ext cx="1143744" cy="71402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Has whiskers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814064" y="3708592"/>
            <a:ext cx="1143744" cy="71402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Has whiskers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6262336" y="2429656"/>
            <a:ext cx="1143744" cy="71402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5 apples tall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3" idx="1"/>
            <a:endCxn id="12" idx="0"/>
          </p:cNvCxnSpPr>
          <p:nvPr/>
        </p:nvCxnSpPr>
        <p:spPr>
          <a:xfrm rot="10800000" flipV="1">
            <a:off x="3083986" y="1862139"/>
            <a:ext cx="1450159" cy="5911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3"/>
            <a:endCxn id="15" idx="0"/>
          </p:cNvCxnSpPr>
          <p:nvPr/>
        </p:nvCxnSpPr>
        <p:spPr>
          <a:xfrm>
            <a:off x="5614264" y="1862139"/>
            <a:ext cx="1219944" cy="5675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0"/>
          </p:cNvCxnSpPr>
          <p:nvPr/>
        </p:nvCxnSpPr>
        <p:spPr>
          <a:xfrm rot="10800000" flipV="1">
            <a:off x="1611141" y="2810251"/>
            <a:ext cx="900973" cy="909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0"/>
          </p:cNvCxnSpPr>
          <p:nvPr/>
        </p:nvCxnSpPr>
        <p:spPr>
          <a:xfrm>
            <a:off x="3655857" y="2810252"/>
            <a:ext cx="730079" cy="898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166084" y="2044975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6623653" y="2038210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5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1400586" y="3351466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3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4167224" y="3319158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1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13" idx="1"/>
            <a:endCxn id="58" idx="0"/>
          </p:cNvCxnSpPr>
          <p:nvPr/>
        </p:nvCxnSpPr>
        <p:spPr>
          <a:xfrm rot="10800000" flipV="1">
            <a:off x="833004" y="4077072"/>
            <a:ext cx="206265" cy="9521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3"/>
          </p:cNvCxnSpPr>
          <p:nvPr/>
        </p:nvCxnSpPr>
        <p:spPr>
          <a:xfrm>
            <a:off x="2183012" y="4077072"/>
            <a:ext cx="313217" cy="921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596556" y="4628550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0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44921" y="5029250"/>
            <a:ext cx="576164" cy="43043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sp>
        <p:nvSpPr>
          <p:cNvPr id="59" name="Flowchart: Process 58"/>
          <p:cNvSpPr/>
          <p:nvPr/>
        </p:nvSpPr>
        <p:spPr>
          <a:xfrm>
            <a:off x="2280995" y="4628550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3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0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2208197" y="5005270"/>
            <a:ext cx="576063" cy="438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/>
              <a:t>Girl</a:t>
            </a:r>
            <a:endParaRPr lang="en-GB" sz="1000" dirty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3158747" y="4366373"/>
            <a:ext cx="921277" cy="365609"/>
          </a:xfrm>
          <a:prstGeom prst="bentConnector3">
            <a:avLst>
              <a:gd name="adj1" fmla="val -28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3"/>
          </p:cNvCxnSpPr>
          <p:nvPr/>
        </p:nvCxnSpPr>
        <p:spPr>
          <a:xfrm>
            <a:off x="4957808" y="4065603"/>
            <a:ext cx="313217" cy="932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3226026" y="4532005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0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4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48499" y="5026256"/>
            <a:ext cx="576164" cy="43043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sp>
        <p:nvSpPr>
          <p:cNvPr id="65" name="Flowchart: Process 64"/>
          <p:cNvSpPr/>
          <p:nvPr/>
        </p:nvSpPr>
        <p:spPr>
          <a:xfrm>
            <a:off x="5058873" y="4555112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3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0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4982993" y="5005270"/>
            <a:ext cx="576063" cy="438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/>
              <a:t>Girl</a:t>
            </a:r>
            <a:endParaRPr lang="en-GB" sz="1000" dirty="0"/>
          </a:p>
        </p:txBody>
      </p:sp>
      <p:cxnSp>
        <p:nvCxnSpPr>
          <p:cNvPr id="78" name="Elbow Connector 77"/>
          <p:cNvCxnSpPr/>
          <p:nvPr/>
        </p:nvCxnSpPr>
        <p:spPr>
          <a:xfrm rot="5400000">
            <a:off x="5638455" y="3077822"/>
            <a:ext cx="921277" cy="365609"/>
          </a:xfrm>
          <a:prstGeom prst="bentConnector3">
            <a:avLst>
              <a:gd name="adj1" fmla="val -28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5705734" y="3284984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0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2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628207" y="3737705"/>
            <a:ext cx="576164" cy="43043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cxnSp>
        <p:nvCxnSpPr>
          <p:cNvPr id="81" name="Elbow Connector 80"/>
          <p:cNvCxnSpPr/>
          <p:nvPr/>
        </p:nvCxnSpPr>
        <p:spPr>
          <a:xfrm>
            <a:off x="7372520" y="2793049"/>
            <a:ext cx="313217" cy="932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7529129" y="3294469"/>
            <a:ext cx="421110" cy="2160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5 Girl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2 Cat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70319" y="1681063"/>
            <a:ext cx="496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972321" y="1700808"/>
            <a:ext cx="399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813174" y="2639160"/>
            <a:ext cx="496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87052" y="4221088"/>
            <a:ext cx="496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191973" y="4149080"/>
            <a:ext cx="496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677386" y="2833191"/>
            <a:ext cx="496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851920" y="2660662"/>
            <a:ext cx="399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496364" y="2877444"/>
            <a:ext cx="399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64181" y="4152327"/>
            <a:ext cx="399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04127" y="4225093"/>
            <a:ext cx="399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sp>
        <p:nvSpPr>
          <p:cNvPr id="103" name="Flowchart: Decision 102"/>
          <p:cNvSpPr/>
          <p:nvPr/>
        </p:nvSpPr>
        <p:spPr>
          <a:xfrm>
            <a:off x="4535617" y="1544917"/>
            <a:ext cx="1080120" cy="633630"/>
          </a:xfrm>
          <a:prstGeom prst="flowChartDecision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Has bow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4" name="Flowchart: Decision 103"/>
          <p:cNvSpPr/>
          <p:nvPr/>
        </p:nvSpPr>
        <p:spPr>
          <a:xfrm>
            <a:off x="2516660" y="2463329"/>
            <a:ext cx="1143744" cy="714022"/>
          </a:xfrm>
          <a:prstGeom prst="flowChartDecision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Round face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5" name="Flowchart: Decision 104"/>
          <p:cNvSpPr/>
          <p:nvPr/>
        </p:nvSpPr>
        <p:spPr>
          <a:xfrm>
            <a:off x="1043608" y="3717032"/>
            <a:ext cx="1143744" cy="714022"/>
          </a:xfrm>
          <a:prstGeom prst="flowChartDecision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Has whiskers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4921" y="5039297"/>
            <a:ext cx="576164" cy="430435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7452320" y="3717032"/>
            <a:ext cx="4969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35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K-nearest neighbour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Compare the classification target with the set of training examples using a distance function</a:t>
            </a:r>
          </a:p>
          <a:p>
            <a:r>
              <a:rPr lang="en-GB" sz="2800" dirty="0" smtClean="0"/>
              <a:t>Chose as output the class that </a:t>
            </a:r>
            <a:r>
              <a:rPr lang="en-GB" sz="2800" dirty="0" smtClean="0"/>
              <a:t>the majority of the </a:t>
            </a:r>
            <a:r>
              <a:rPr lang="en-GB" sz="2800" dirty="0" smtClean="0"/>
              <a:t>k closest </a:t>
            </a:r>
            <a:r>
              <a:rPr lang="en-GB" sz="2800" dirty="0" smtClean="0"/>
              <a:t>neighbours belong to</a:t>
            </a:r>
            <a:endParaRPr lang="en-GB" sz="2800" dirty="0"/>
          </a:p>
        </p:txBody>
      </p:sp>
      <p:sp>
        <p:nvSpPr>
          <p:cNvPr id="4" name="Oval 3"/>
          <p:cNvSpPr/>
          <p:nvPr/>
        </p:nvSpPr>
        <p:spPr>
          <a:xfrm>
            <a:off x="3400766" y="5061546"/>
            <a:ext cx="295801" cy="313084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3150940" y="4802048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154533" y="4899175"/>
            <a:ext cx="21520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730105" y="4409239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022820" y="4637202"/>
            <a:ext cx="1051694" cy="1104184"/>
          </a:xfrm>
          <a:prstGeom prst="ellipse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04535" y="4256165"/>
            <a:ext cx="1888262" cy="1856895"/>
          </a:xfrm>
          <a:prstGeom prst="ellipse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>
            <a:off x="2477679" y="4404965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>
            <a:off x="2338102" y="4888288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267744" y="3920540"/>
            <a:ext cx="2556250" cy="2413196"/>
          </a:xfrm>
          <a:prstGeom prst="ellipse">
            <a:avLst/>
          </a:pr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369741" y="3928744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4356534" y="6105773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4810787" y="5901253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2669592" y="3790202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5220072" y="3843496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3716898" y="6525344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>
            <a:off x="2350823" y="5943369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>
            <a:off x="827584" y="4829309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>
            <a:off x="2097112" y="5543334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3031623" y="3628493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1957536" y="4569811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6652223" y="4042725"/>
            <a:ext cx="253711" cy="232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6675285" y="4416243"/>
            <a:ext cx="207588" cy="22796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603781" y="4889817"/>
            <a:ext cx="338369" cy="1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97669" y="5128835"/>
            <a:ext cx="350595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09895" y="5384614"/>
            <a:ext cx="410377" cy="4192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08304" y="39741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girl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7308304" y="4343509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cat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380312" y="47079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K=1</a:t>
            </a:r>
            <a:endParaRPr lang="en-GB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380312" y="497494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K=3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80312" y="528272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K=5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758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Many, many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100" dirty="0" smtClean="0"/>
              <a:t>Neural </a:t>
            </a:r>
            <a:r>
              <a:rPr lang="en-GB" sz="3100" dirty="0" smtClean="0"/>
              <a:t>networks</a:t>
            </a:r>
          </a:p>
          <a:p>
            <a:r>
              <a:rPr lang="en-GB" sz="3100" dirty="0" smtClean="0"/>
              <a:t>Support vector machines (SVM</a:t>
            </a:r>
            <a:r>
              <a:rPr lang="en-GB" sz="3100" dirty="0" smtClean="0"/>
              <a:t>)</a:t>
            </a:r>
          </a:p>
          <a:p>
            <a:r>
              <a:rPr lang="en-GB" sz="3100" dirty="0" smtClean="0"/>
              <a:t>Boosting</a:t>
            </a:r>
            <a:endParaRPr lang="en-GB" sz="31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100" dirty="0" smtClean="0"/>
              <a:t>Naïve Bayes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100" dirty="0" smtClean="0"/>
              <a:t>Fisher </a:t>
            </a:r>
            <a:r>
              <a:rPr lang="en-US" altLang="en-US" sz="3100" dirty="0" smtClean="0"/>
              <a:t>linear discriminant</a:t>
            </a:r>
          </a:p>
          <a:p>
            <a:pPr marL="0" indent="0">
              <a:buNone/>
            </a:pPr>
            <a:r>
              <a:rPr lang="en-GB" dirty="0" smtClean="0"/>
              <a:t>… each of them with a large number of possible tuning parameters</a:t>
            </a:r>
          </a:p>
          <a:p>
            <a:pPr marL="0" indent="0">
              <a:buNone/>
            </a:pPr>
            <a:r>
              <a:rPr lang="en-GB" dirty="0" smtClean="0"/>
              <a:t>… each of them with advantages and disadvantages according to size of training data, speed, accuracy, </a:t>
            </a:r>
            <a:r>
              <a:rPr lang="en-GB" dirty="0" err="1" smtClean="0"/>
              <a:t>overfitting</a:t>
            </a:r>
            <a:r>
              <a:rPr lang="en-GB" dirty="0" smtClean="0"/>
              <a:t> risk,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762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basic introduction to Machine Learning</vt:lpstr>
      <vt:lpstr>Machine learning</vt:lpstr>
      <vt:lpstr>Supervised vs unsupervised learning</vt:lpstr>
      <vt:lpstr>Supervised learning for classification</vt:lpstr>
      <vt:lpstr>Supervised learning for classification</vt:lpstr>
      <vt:lpstr>What is Kitty?</vt:lpstr>
      <vt:lpstr>Decision trees</vt:lpstr>
      <vt:lpstr>K-nearest neighbour</vt:lpstr>
      <vt:lpstr>Many, many algorithms</vt:lpstr>
      <vt:lpstr>How do you select the right one?</vt:lpstr>
      <vt:lpstr>Unsupervised learning</vt:lpstr>
      <vt:lpstr>Main approaches</vt:lpstr>
      <vt:lpstr>Clustering techniques</vt:lpstr>
      <vt:lpstr>More models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a Nutshell</dc:title>
  <dc:creator>Cătălina Hallett</dc:creator>
  <cp:lastModifiedBy>Cătălina Hallett</cp:lastModifiedBy>
  <cp:revision>33</cp:revision>
  <dcterms:created xsi:type="dcterms:W3CDTF">2014-09-01T08:25:32Z</dcterms:created>
  <dcterms:modified xsi:type="dcterms:W3CDTF">2014-09-02T17:35:30Z</dcterms:modified>
</cp:coreProperties>
</file>