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81" r:id="rId6"/>
    <p:sldId id="260" r:id="rId7"/>
    <p:sldId id="265" r:id="rId8"/>
    <p:sldId id="287" r:id="rId9"/>
    <p:sldId id="267" r:id="rId10"/>
    <p:sldId id="274" r:id="rId11"/>
    <p:sldId id="275" r:id="rId12"/>
    <p:sldId id="276" r:id="rId13"/>
    <p:sldId id="277" r:id="rId14"/>
    <p:sldId id="278" r:id="rId15"/>
    <p:sldId id="279" r:id="rId16"/>
    <p:sldId id="288" r:id="rId17"/>
    <p:sldId id="273" r:id="rId18"/>
    <p:sldId id="263" r:id="rId19"/>
    <p:sldId id="289" r:id="rId20"/>
    <p:sldId id="264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8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0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0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0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9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4ABD-0DD5-43A8-8D79-0DE2082E7780}" type="datetimeFigureOut">
              <a:rPr lang="en-US" smtClean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C8C4-5805-4321-918A-4512F5CA6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84" y="444136"/>
            <a:ext cx="9325232" cy="2334055"/>
          </a:xfrm>
        </p:spPr>
        <p:txBody>
          <a:bodyPr>
            <a:normAutofit/>
          </a:bodyPr>
          <a:lstStyle/>
          <a:p>
            <a:r>
              <a:rPr lang="en-US" sz="5000" dirty="0" smtClean="0"/>
              <a:t>Causal </a:t>
            </a:r>
            <a:r>
              <a:rPr lang="en-US" sz="5000" dirty="0"/>
              <a:t>effect of the Great Recession on Unemployment across the Unites States of </a:t>
            </a:r>
            <a:r>
              <a:rPr lang="en-US" sz="5000" dirty="0" smtClean="0"/>
              <a:t>America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48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Team Members</a:t>
            </a:r>
          </a:p>
          <a:p>
            <a:endParaRPr lang="en-US" dirty="0"/>
          </a:p>
          <a:p>
            <a:r>
              <a:rPr lang="en-US" dirty="0"/>
              <a:t> Karthik Anbazhagan (kartanba) </a:t>
            </a:r>
          </a:p>
          <a:p>
            <a:r>
              <a:rPr lang="en-US" dirty="0"/>
              <a:t> Shailendra Patil (patilsh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Ankit Saxena (ansaxena) </a:t>
            </a:r>
          </a:p>
        </p:txBody>
      </p:sp>
    </p:spTree>
    <p:extLst>
      <p:ext uri="{BB962C8B-B14F-4D97-AF65-F5344CB8AC3E}">
        <p14:creationId xmlns:p14="http://schemas.microsoft.com/office/powerpoint/2010/main" val="30398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70227" y="1509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0194" y="5827923"/>
            <a:ext cx="573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Drastic increase in the rate of unemployment from 2008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0194" y="6197255"/>
            <a:ext cx="528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Unemployment Rate started to improve from 2011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7" y="906163"/>
            <a:ext cx="10058400" cy="49217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6437" y="16477"/>
            <a:ext cx="10515600" cy="889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 smtClean="0"/>
              <a:t>How were the unemployment rates affected by gender?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900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" y="827444"/>
            <a:ext cx="3606800" cy="2980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11" y="827445"/>
            <a:ext cx="3606800" cy="2980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11" y="827444"/>
            <a:ext cx="3606800" cy="2980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3728" y="231689"/>
            <a:ext cx="600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GRAPHS SHOWING THE INCREMENT IN UNEMPLOYMENT RATE</a:t>
            </a:r>
            <a:endParaRPr lang="en-US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44" y="4034134"/>
            <a:ext cx="326813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73" y="956392"/>
            <a:ext cx="3268133" cy="25484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0998" y="318828"/>
            <a:ext cx="610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GRAPHS SHOWING THE DECREMENT IN UNEMPLOYMENT RATE</a:t>
            </a:r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92" y="917718"/>
            <a:ext cx="3268133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14" y="832822"/>
            <a:ext cx="3449290" cy="26839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73" y="4078691"/>
            <a:ext cx="3488269" cy="26413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92" y="4078691"/>
            <a:ext cx="3268133" cy="26413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14" y="4078691"/>
            <a:ext cx="3449290" cy="262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38536" y="1274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2136" y="5880447"/>
            <a:ext cx="795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2006 and 2007 , unemployment rate for both men and Women are nearly equal.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2136" y="6249779"/>
            <a:ext cx="84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seen, unemployment rate of men has significantly increased compared to Women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9" y="690379"/>
            <a:ext cx="11853167" cy="50349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3473" y="213613"/>
            <a:ext cx="408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Unemployment Rate for Men and Women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106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2" y="906163"/>
            <a:ext cx="11261810" cy="595183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46437" y="16477"/>
            <a:ext cx="10515600" cy="889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How were the unemployment rates affected by ethnicity?</a:t>
            </a:r>
          </a:p>
        </p:txBody>
      </p:sp>
    </p:spTree>
    <p:extLst>
      <p:ext uri="{BB962C8B-B14F-4D97-AF65-F5344CB8AC3E}">
        <p14:creationId xmlns:p14="http://schemas.microsoft.com/office/powerpoint/2010/main" val="331479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48DEAD-AEA5-428F-8621-EF0B3961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54" y="985936"/>
            <a:ext cx="7581771" cy="587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407" y="2546454"/>
            <a:ext cx="496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As seen from the graph , for Men the highest unemployment rate is in Year 2009, 2010 and the lowest is in the year range 2016, 2017, 2006, and 2007.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407" y="1780359"/>
            <a:ext cx="496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The cluster map forms cluster based on unemployment rate 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1406" y="4064574"/>
            <a:ext cx="496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As seen from the graph , for Women the highest unemployment rate is in Year 2009, 2010 and the lowest is in the year range 2016, 2017, 2006, and 2007.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46437" y="16477"/>
            <a:ext cx="10515600" cy="8896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Cluster Map of </a:t>
            </a:r>
            <a:r>
              <a:rPr lang="en-US" sz="3100" dirty="0" smtClean="0"/>
              <a:t>Unemployment Rate For </a:t>
            </a:r>
            <a:r>
              <a:rPr lang="en-US" sz="3100" dirty="0"/>
              <a:t>Men and Women</a:t>
            </a:r>
          </a:p>
        </p:txBody>
      </p:sp>
    </p:spTree>
    <p:extLst>
      <p:ext uri="{BB962C8B-B14F-4D97-AF65-F5344CB8AC3E}">
        <p14:creationId xmlns:p14="http://schemas.microsoft.com/office/powerpoint/2010/main" val="8243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56BE55-FEB5-4848-BA46-9523F309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8" y="966967"/>
            <a:ext cx="11255004" cy="55409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6437" y="322216"/>
            <a:ext cx="10515600" cy="557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Cluster Map of Unemployment Rate for Different Races</a:t>
            </a:r>
          </a:p>
        </p:txBody>
      </p:sp>
    </p:spTree>
    <p:extLst>
      <p:ext uri="{BB962C8B-B14F-4D97-AF65-F5344CB8AC3E}">
        <p14:creationId xmlns:p14="http://schemas.microsoft.com/office/powerpoint/2010/main" val="40238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21" y="889686"/>
            <a:ext cx="7594739" cy="588181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17838" y="0"/>
            <a:ext cx="10941907" cy="889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How was the job market during and post Great Recession period?</a:t>
            </a:r>
          </a:p>
        </p:txBody>
      </p:sp>
    </p:spTree>
    <p:extLst>
      <p:ext uri="{BB962C8B-B14F-4D97-AF65-F5344CB8AC3E}">
        <p14:creationId xmlns:p14="http://schemas.microsoft.com/office/powerpoint/2010/main" val="31037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966"/>
            <a:ext cx="10515600" cy="697911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Insights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834"/>
            <a:ext cx="10515600" cy="529186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May 2014 marked the recovery of all jobs lost during the recession. About 12 million jobs created since job losses stopped in Feb </a:t>
            </a:r>
            <a:r>
              <a:rPr lang="en-US" sz="2400" dirty="0" smtClean="0"/>
              <a:t>2010.</a:t>
            </a:r>
          </a:p>
          <a:p>
            <a:pPr algn="just"/>
            <a:r>
              <a:rPr lang="en-US" sz="2400" dirty="0" smtClean="0"/>
              <a:t>Employment </a:t>
            </a:r>
            <a:r>
              <a:rPr lang="en-US" sz="2400" dirty="0"/>
              <a:t>losses in the Great Recession were greater among men and the </a:t>
            </a:r>
            <a:r>
              <a:rPr lang="en-US" sz="2400" dirty="0" smtClean="0"/>
              <a:t>young.</a:t>
            </a:r>
          </a:p>
          <a:p>
            <a:pPr algn="just"/>
            <a:r>
              <a:rPr lang="en-US" sz="2400" dirty="0" smtClean="0"/>
              <a:t>Wage </a:t>
            </a:r>
            <a:r>
              <a:rPr lang="en-US" sz="2400" dirty="0"/>
              <a:t>increases began to slide in 2007. In 2009, in the midst of the Great Recession, salaries decreased 1.6 percent. However, by 2016, the salaries rebounded and experienced growth close to </a:t>
            </a:r>
            <a:r>
              <a:rPr lang="en-US" sz="2400" dirty="0" smtClean="0"/>
              <a:t>16%.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size of the state correlates to the size of the local economy</a:t>
            </a:r>
            <a:r>
              <a:rPr lang="en-US" sz="2400" dirty="0" smtClean="0"/>
              <a:t>: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California (2.8</a:t>
            </a:r>
            <a:r>
              <a:rPr lang="en-US" sz="2000" dirty="0"/>
              <a:t>% </a:t>
            </a:r>
            <a:r>
              <a:rPr lang="en-US" sz="2000" dirty="0" smtClean="0"/>
              <a:t>employment </a:t>
            </a:r>
            <a:r>
              <a:rPr lang="en-US" sz="2000" dirty="0"/>
              <a:t>change</a:t>
            </a:r>
            <a:r>
              <a:rPr lang="en-US" sz="2000" dirty="0" smtClean="0"/>
              <a:t>)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Texas (2.5</a:t>
            </a:r>
            <a:r>
              <a:rPr lang="en-US" sz="2000" dirty="0"/>
              <a:t>% employment</a:t>
            </a:r>
            <a:r>
              <a:rPr lang="en-US" sz="2000" dirty="0" smtClean="0"/>
              <a:t> change)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Florida (2.9</a:t>
            </a:r>
            <a:r>
              <a:rPr lang="en-US" sz="2000" dirty="0"/>
              <a:t>% employment</a:t>
            </a:r>
            <a:r>
              <a:rPr lang="en-US" sz="2000" dirty="0" smtClean="0"/>
              <a:t> </a:t>
            </a:r>
            <a:r>
              <a:rPr lang="en-US" sz="2000" dirty="0"/>
              <a:t>change</a:t>
            </a:r>
            <a:r>
              <a:rPr lang="en-US" sz="2000" dirty="0" smtClean="0"/>
              <a:t>)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Georgia (2.4</a:t>
            </a:r>
            <a:r>
              <a:rPr lang="en-US" sz="2000" dirty="0"/>
              <a:t>% employment</a:t>
            </a:r>
            <a:r>
              <a:rPr lang="en-US" sz="2000" dirty="0" smtClean="0"/>
              <a:t> </a:t>
            </a:r>
            <a:r>
              <a:rPr lang="en-US" sz="2000" dirty="0"/>
              <a:t>change</a:t>
            </a:r>
            <a:r>
              <a:rPr lang="en-US" sz="2000" dirty="0" smtClean="0"/>
              <a:t>)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North </a:t>
            </a:r>
            <a:r>
              <a:rPr lang="en-US" sz="2000" dirty="0"/>
              <a:t>Carolina </a:t>
            </a:r>
            <a:r>
              <a:rPr lang="en-US" sz="2000" dirty="0" smtClean="0"/>
              <a:t>(2.1</a:t>
            </a:r>
            <a:r>
              <a:rPr lang="en-US" sz="2000" dirty="0"/>
              <a:t>% employment</a:t>
            </a:r>
            <a:r>
              <a:rPr lang="en-US" sz="2000" dirty="0" smtClean="0"/>
              <a:t> </a:t>
            </a:r>
            <a:r>
              <a:rPr lang="en-US" sz="2000" dirty="0"/>
              <a:t>change)</a:t>
            </a:r>
          </a:p>
        </p:txBody>
      </p:sp>
    </p:spTree>
    <p:extLst>
      <p:ext uri="{BB962C8B-B14F-4D97-AF65-F5344CB8AC3E}">
        <p14:creationId xmlns:p14="http://schemas.microsoft.com/office/powerpoint/2010/main" val="50293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966"/>
            <a:ext cx="10515600" cy="697911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Insights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834"/>
            <a:ext cx="10515600" cy="529186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May 2014 marked the recovery of all jobs lost during the recession. About 12 million jobs created since job losses stopped in Feb </a:t>
            </a:r>
            <a:r>
              <a:rPr lang="en-US" sz="2400" dirty="0" smtClean="0"/>
              <a:t>2010.</a:t>
            </a:r>
          </a:p>
          <a:p>
            <a:pPr algn="just"/>
            <a:r>
              <a:rPr lang="en-US" sz="2400" dirty="0" smtClean="0"/>
              <a:t>Employment </a:t>
            </a:r>
            <a:r>
              <a:rPr lang="en-US" sz="2400" dirty="0"/>
              <a:t>losses in the Great Recession were greater among men and the </a:t>
            </a:r>
            <a:r>
              <a:rPr lang="en-US" sz="2400" dirty="0" smtClean="0"/>
              <a:t>young.</a:t>
            </a:r>
          </a:p>
          <a:p>
            <a:pPr algn="just"/>
            <a:r>
              <a:rPr lang="en-US" sz="2400" dirty="0" smtClean="0"/>
              <a:t>Wage </a:t>
            </a:r>
            <a:r>
              <a:rPr lang="en-US" sz="2400" dirty="0"/>
              <a:t>increases began to slide in 2007. In 2009, in the midst of the Great Recession, salaries decreased 1.6 percent. However, by 2016, the salaries rebounded and experienced growth close to </a:t>
            </a:r>
            <a:r>
              <a:rPr lang="en-US" sz="2400" dirty="0" smtClean="0"/>
              <a:t>16%.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size of the state correlates to the size of the local economy</a:t>
            </a:r>
            <a:r>
              <a:rPr lang="en-US" sz="2400" dirty="0" smtClean="0"/>
              <a:t>: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California (2.8</a:t>
            </a:r>
            <a:r>
              <a:rPr lang="en-US" sz="2000" dirty="0"/>
              <a:t>% </a:t>
            </a:r>
            <a:r>
              <a:rPr lang="en-US" sz="2000" dirty="0" smtClean="0"/>
              <a:t>employment </a:t>
            </a:r>
            <a:r>
              <a:rPr lang="en-US" sz="2000" dirty="0"/>
              <a:t>change</a:t>
            </a:r>
            <a:r>
              <a:rPr lang="en-US" sz="2000" dirty="0" smtClean="0"/>
              <a:t>)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Texas (2.5</a:t>
            </a:r>
            <a:r>
              <a:rPr lang="en-US" sz="2000" dirty="0"/>
              <a:t>% employment</a:t>
            </a:r>
            <a:r>
              <a:rPr lang="en-US" sz="2000" dirty="0" smtClean="0"/>
              <a:t> change)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Florida (2.9</a:t>
            </a:r>
            <a:r>
              <a:rPr lang="en-US" sz="2000" dirty="0"/>
              <a:t>% employment</a:t>
            </a:r>
            <a:r>
              <a:rPr lang="en-US" sz="2000" dirty="0" smtClean="0"/>
              <a:t> </a:t>
            </a:r>
            <a:r>
              <a:rPr lang="en-US" sz="2000" dirty="0"/>
              <a:t>change</a:t>
            </a:r>
            <a:r>
              <a:rPr lang="en-US" sz="2000" dirty="0" smtClean="0"/>
              <a:t>)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Georgia (2.4</a:t>
            </a:r>
            <a:r>
              <a:rPr lang="en-US" sz="2000" dirty="0"/>
              <a:t>% employment</a:t>
            </a:r>
            <a:r>
              <a:rPr lang="en-US" sz="2000" dirty="0" smtClean="0"/>
              <a:t> </a:t>
            </a:r>
            <a:r>
              <a:rPr lang="en-US" sz="2000" dirty="0"/>
              <a:t>change</a:t>
            </a:r>
            <a:r>
              <a:rPr lang="en-US" sz="2000" dirty="0" smtClean="0"/>
              <a:t>)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/>
              <a:t>North </a:t>
            </a:r>
            <a:r>
              <a:rPr lang="en-US" sz="2000" dirty="0"/>
              <a:t>Carolina </a:t>
            </a:r>
            <a:r>
              <a:rPr lang="en-US" sz="2000" dirty="0" smtClean="0"/>
              <a:t>(2.1</a:t>
            </a:r>
            <a:r>
              <a:rPr lang="en-US" sz="2000" dirty="0"/>
              <a:t>% employment</a:t>
            </a:r>
            <a:r>
              <a:rPr lang="en-US" sz="2000" dirty="0" smtClean="0"/>
              <a:t> </a:t>
            </a:r>
            <a:r>
              <a:rPr lang="en-US" sz="2000" dirty="0"/>
              <a:t>change)</a:t>
            </a:r>
          </a:p>
        </p:txBody>
      </p:sp>
    </p:spTree>
    <p:extLst>
      <p:ext uri="{BB962C8B-B14F-4D97-AF65-F5344CB8AC3E}">
        <p14:creationId xmlns:p14="http://schemas.microsoft.com/office/powerpoint/2010/main" val="22528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699"/>
            <a:ext cx="10515600" cy="842191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What is the Great Recession?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sharp decline in the global economic activity during the late 2000s.</a:t>
            </a:r>
          </a:p>
          <a:p>
            <a:r>
              <a:rPr lang="en-US" sz="2600" dirty="0" smtClean="0"/>
              <a:t>In the US, the recession lasted from December 2007 to June 2009.</a:t>
            </a:r>
          </a:p>
          <a:p>
            <a:r>
              <a:rPr lang="en-US" sz="2600" dirty="0" smtClean="0"/>
              <a:t>Reason for the recession:</a:t>
            </a:r>
          </a:p>
          <a:p>
            <a:pPr lvl="1"/>
            <a:r>
              <a:rPr lang="en-US" sz="2600" dirty="0" smtClean="0"/>
              <a:t>The US housing market crash</a:t>
            </a:r>
          </a:p>
          <a:p>
            <a:r>
              <a:rPr lang="en-US" sz="2600" dirty="0" smtClean="0"/>
              <a:t>Effects on the US economy:</a:t>
            </a:r>
          </a:p>
          <a:p>
            <a:pPr lvl="1"/>
            <a:r>
              <a:rPr lang="en-US" sz="2600" dirty="0" smtClean="0"/>
              <a:t>GDP declined by 0.3% in 2008 and 2.8% in 2009</a:t>
            </a:r>
          </a:p>
          <a:p>
            <a:pPr lvl="1"/>
            <a:r>
              <a:rPr lang="en-US" sz="2600" dirty="0" smtClean="0"/>
              <a:t>Unemployment rate touched 10%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253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166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Future Work</a:t>
            </a:r>
            <a:endParaRPr lang="en-US" sz="3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1D3FB78-D611-4CA8-BF7A-A9357569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30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Unemployment affects the society as a whole</a:t>
            </a:r>
            <a:r>
              <a:rPr lang="en-US" sz="2400" dirty="0" smtClean="0"/>
              <a:t>:</a:t>
            </a:r>
            <a:endParaRPr lang="en-US" sz="2400" dirty="0"/>
          </a:p>
          <a:p>
            <a:pPr lvl="1" algn="just"/>
            <a:r>
              <a:rPr lang="en-US" dirty="0"/>
              <a:t>GDP: </a:t>
            </a:r>
            <a:r>
              <a:rPr lang="en-US" dirty="0" smtClean="0"/>
              <a:t>Unemployment affects industrial production output which affects the GDP.</a:t>
            </a:r>
            <a:endParaRPr lang="en-US" dirty="0"/>
          </a:p>
          <a:p>
            <a:pPr lvl="1" algn="just"/>
            <a:r>
              <a:rPr lang="en-US" dirty="0"/>
              <a:t>Health issues: The </a:t>
            </a:r>
            <a:r>
              <a:rPr lang="en-US" dirty="0" smtClean="0"/>
              <a:t>overall unemployment scenario </a:t>
            </a:r>
            <a:r>
              <a:rPr lang="en-US" dirty="0"/>
              <a:t>can dramatically increase general health issues of </a:t>
            </a:r>
            <a:r>
              <a:rPr lang="en-US" dirty="0" smtClean="0"/>
              <a:t>individuals.</a:t>
            </a:r>
            <a:endParaRPr lang="en-US" dirty="0"/>
          </a:p>
          <a:p>
            <a:pPr lvl="1" algn="just"/>
            <a:r>
              <a:rPr lang="en-US" dirty="0"/>
              <a:t>Divorce rates: Quarrels and arguments at home front which may lead to tension and increased numbers of </a:t>
            </a:r>
            <a:r>
              <a:rPr lang="en-US" dirty="0" smtClean="0"/>
              <a:t>divorces.</a:t>
            </a:r>
            <a:endParaRPr lang="en-US" dirty="0"/>
          </a:p>
          <a:p>
            <a:pPr lvl="1" algn="just"/>
            <a:r>
              <a:rPr lang="en-US" dirty="0"/>
              <a:t>Crime and violence: Increase in the rate of crime.</a:t>
            </a:r>
          </a:p>
          <a:p>
            <a:pPr lvl="1" algn="just"/>
            <a:r>
              <a:rPr lang="en-US" dirty="0"/>
              <a:t>Suicide cases: Increase in the rate of </a:t>
            </a:r>
            <a:r>
              <a:rPr lang="en-US" dirty="0" smtClean="0"/>
              <a:t>suicides.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60" y="2685535"/>
            <a:ext cx="10515600" cy="1336461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9808" y="241781"/>
            <a:ext cx="10515600" cy="566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dirty="0" smtClean="0"/>
              <a:t>Unemployment Rate (%)</a:t>
            </a:r>
            <a:endParaRPr lang="en-US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" y="1081584"/>
            <a:ext cx="4868092" cy="2412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54" y="3304540"/>
            <a:ext cx="977258" cy="254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1" b="5321"/>
          <a:stretch/>
        </p:blipFill>
        <p:spPr>
          <a:xfrm>
            <a:off x="6608662" y="1081584"/>
            <a:ext cx="4827860" cy="2506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2" y="4040751"/>
            <a:ext cx="4739804" cy="2565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62" y="4040751"/>
            <a:ext cx="4827860" cy="2625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9898" y="790046"/>
            <a:ext cx="584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2006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650682" y="37216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2013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394984A-4061-4726-B93D-8139FE207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3899" y="6424139"/>
            <a:ext cx="942623" cy="249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DC625D0-83E7-4E26-93E1-5D030AF55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4109" y="6354799"/>
            <a:ext cx="958417" cy="251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4313B08-A65A-4F10-AE38-95175AA7FE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4823" y="3377105"/>
            <a:ext cx="949810" cy="244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64486" y="37341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2016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60430" y="79004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32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677434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Motivation</a:t>
            </a:r>
            <a:endParaRPr lang="en-US" sz="3100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="" xmlns:a16="http://schemas.microsoft.com/office/drawing/2014/main" id="{B947BAD1-6678-49E7-A1A1-E5C1E048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"A poll showed 57 percent of surveyed American adults believed the United States was still in a recession" - NBC News/Wall Street </a:t>
            </a:r>
            <a:r>
              <a:rPr lang="en-US" i="1" dirty="0" smtClean="0"/>
              <a:t>Journal, 2014</a:t>
            </a:r>
          </a:p>
          <a:p>
            <a:endParaRPr lang="en-US" i="1" dirty="0"/>
          </a:p>
          <a:p>
            <a:r>
              <a:rPr lang="en-US" i="1" dirty="0"/>
              <a:t>“53 percent of Republicans think the unemployment rate has risen under Obama” – </a:t>
            </a:r>
            <a:r>
              <a:rPr lang="en-US" dirty="0"/>
              <a:t>The Washington post </a:t>
            </a:r>
          </a:p>
          <a:p>
            <a:endParaRPr lang="en-US" i="1" dirty="0"/>
          </a:p>
          <a:p>
            <a:r>
              <a:rPr lang="en-US" i="1" dirty="0"/>
              <a:t>“In 2015, six years from the end of the recession, total U.S. employment was 148 million compared to a pre-recession peak of 146 million. Meanwhile the population of working age people rose by 17.5 million, far more than the 1.7 million employment gain” </a:t>
            </a:r>
            <a:r>
              <a:rPr lang="en-US" dirty="0"/>
              <a:t>– Forbes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4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B6DB18-FBB9-42A2-8343-95D3B658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722"/>
            <a:ext cx="10515600" cy="784525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Why is it interesting</a:t>
            </a:r>
            <a:r>
              <a:rPr lang="en-US" sz="3100" dirty="0" smtClean="0"/>
              <a:t>?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2A8415-241D-4675-A65A-F62759C0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4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MYTH</a:t>
            </a:r>
            <a:r>
              <a:rPr lang="en-US" dirty="0">
                <a:solidFill>
                  <a:srgbClr val="C00000"/>
                </a:solidFill>
              </a:rPr>
              <a:t>: The U.S. recovery is unusually slow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The current U.S. recovery is outpacing recoveries of other advanced economies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MYTH</a:t>
            </a:r>
            <a:r>
              <a:rPr lang="en-US" dirty="0">
                <a:solidFill>
                  <a:srgbClr val="C00000"/>
                </a:solidFill>
              </a:rPr>
              <a:t>: The declining unemployment rate is a “big lie.”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unemployment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rate over the past year and a half is on the decline and is almost entirely due to job growth, as labor force participation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has increased.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A lot of </a:t>
            </a:r>
            <a:r>
              <a:rPr lang="en-US" dirty="0" smtClean="0"/>
              <a:t>misconceptions about </a:t>
            </a:r>
            <a:r>
              <a:rPr lang="en-US" dirty="0"/>
              <a:t>the </a:t>
            </a:r>
            <a:r>
              <a:rPr lang="en-US" dirty="0" smtClean="0"/>
              <a:t>post-recession </a:t>
            </a:r>
            <a:r>
              <a:rPr lang="en-US" dirty="0"/>
              <a:t>recovery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</a:t>
            </a:r>
            <a:r>
              <a:rPr lang="en-US" dirty="0"/>
              <a:t>on our study we </a:t>
            </a:r>
            <a:r>
              <a:rPr lang="en-US" dirty="0" smtClean="0"/>
              <a:t>found that a lot of them are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Relevant Existing Work</a:t>
            </a:r>
            <a:endParaRPr lang="en-US" sz="3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B603C13-6245-453A-8C61-2488318E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Mapping </a:t>
            </a:r>
            <a:r>
              <a:rPr lang="en-US" dirty="0"/>
              <a:t>the “Great Recession” –</a:t>
            </a:r>
            <a:r>
              <a:rPr lang="en-US" b="1" dirty="0"/>
              <a:t> Dabrownstein.com </a:t>
            </a:r>
          </a:p>
          <a:p>
            <a:r>
              <a:rPr lang="en-US" dirty="0"/>
              <a:t>BLS is the principal Federal agency responsible for measuring labor market activity, working conditions, and price changes in the economy. - </a:t>
            </a:r>
            <a:r>
              <a:rPr lang="en-US" b="1" dirty="0"/>
              <a:t>BLS</a:t>
            </a:r>
          </a:p>
          <a:p>
            <a:r>
              <a:rPr lang="en-US" dirty="0"/>
              <a:t>Unemployment Compensation Benefits During the Great Recession: Recipients and Their Post-Claim Outcomes - </a:t>
            </a:r>
            <a:r>
              <a:rPr lang="en-US" b="1" dirty="0"/>
              <a:t>Mathematica Policy Research </a:t>
            </a:r>
          </a:p>
          <a:p>
            <a:r>
              <a:rPr lang="en-US" dirty="0"/>
              <a:t>International Price program: Import and export price changes revised every 3 months – </a:t>
            </a:r>
            <a:r>
              <a:rPr lang="en-US" b="1" dirty="0"/>
              <a:t>The Economic Daily </a:t>
            </a:r>
          </a:p>
          <a:p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dirty="0"/>
              <a:t>employment and unemployment, compensation, worker safety – </a:t>
            </a:r>
            <a:r>
              <a:rPr lang="en-US" b="1" dirty="0"/>
              <a:t>Commissioner’s Corner</a:t>
            </a:r>
          </a:p>
        </p:txBody>
      </p:sp>
    </p:spTree>
    <p:extLst>
      <p:ext uri="{BB962C8B-B14F-4D97-AF65-F5344CB8AC3E}">
        <p14:creationId xmlns:p14="http://schemas.microsoft.com/office/powerpoint/2010/main" val="7505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3" y="889687"/>
            <a:ext cx="7832409" cy="59683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46437" y="16477"/>
            <a:ext cx="10515600" cy="889686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How </a:t>
            </a:r>
            <a:r>
              <a:rPr lang="en-US" sz="3100" dirty="0"/>
              <a:t>were the unemployment rates affected across the states</a:t>
            </a:r>
            <a:r>
              <a:rPr lang="en-US" sz="310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29" y="906163"/>
            <a:ext cx="7806416" cy="592401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46437" y="16477"/>
            <a:ext cx="10515600" cy="889686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How </a:t>
            </a:r>
            <a:r>
              <a:rPr lang="en-US" sz="3100" dirty="0"/>
              <a:t>were the unemployment rates affected across the states</a:t>
            </a:r>
            <a:r>
              <a:rPr lang="en-US" sz="310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0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38" y="906163"/>
            <a:ext cx="7706597" cy="593487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46437" y="16477"/>
            <a:ext cx="10515600" cy="889686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How were the hourly wages affected across the states?</a:t>
            </a:r>
          </a:p>
        </p:txBody>
      </p:sp>
    </p:spTree>
    <p:extLst>
      <p:ext uri="{BB962C8B-B14F-4D97-AF65-F5344CB8AC3E}">
        <p14:creationId xmlns:p14="http://schemas.microsoft.com/office/powerpoint/2010/main" val="17703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944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Causal effect of the Great Recession on Unemployment across the Unites States of America</vt:lpstr>
      <vt:lpstr>What is the Great Recession?</vt:lpstr>
      <vt:lpstr>PowerPoint Presentation</vt:lpstr>
      <vt:lpstr>Motivation</vt:lpstr>
      <vt:lpstr>Why is it interesting?</vt:lpstr>
      <vt:lpstr>Relevant Existing Work</vt:lpstr>
      <vt:lpstr>How were the unemployment rates affected across the states?</vt:lpstr>
      <vt:lpstr>How were the unemployment rates affected across the states?</vt:lpstr>
      <vt:lpstr>How were the hourly wages affected across the states?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Insights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Causal effect of the Great Recession on Unemployment across the Unites States of America </dc:title>
  <dc:creator>Ankit</dc:creator>
  <cp:lastModifiedBy>Ankit</cp:lastModifiedBy>
  <cp:revision>107</cp:revision>
  <dcterms:created xsi:type="dcterms:W3CDTF">2017-10-23T07:54:54Z</dcterms:created>
  <dcterms:modified xsi:type="dcterms:W3CDTF">2017-10-23T19:08:17Z</dcterms:modified>
</cp:coreProperties>
</file>