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E9013B-FBBD-421F-9519-CAB55D14EACD}"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3F4409-0C3F-4D65-B7FD-FA21BB7D4247}" type="slidenum">
              <a:rPr lang="en-IN" smtClean="0"/>
              <a:t>‹#›</a:t>
            </a:fld>
            <a:endParaRPr lang="en-IN"/>
          </a:p>
        </p:txBody>
      </p:sp>
    </p:spTree>
    <p:extLst>
      <p:ext uri="{BB962C8B-B14F-4D97-AF65-F5344CB8AC3E}">
        <p14:creationId xmlns:p14="http://schemas.microsoft.com/office/powerpoint/2010/main" val="1582053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E9013B-FBBD-421F-9519-CAB55D14EACD}"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3F4409-0C3F-4D65-B7FD-FA21BB7D4247}" type="slidenum">
              <a:rPr lang="en-IN" smtClean="0"/>
              <a:t>‹#›</a:t>
            </a:fld>
            <a:endParaRPr lang="en-IN"/>
          </a:p>
        </p:txBody>
      </p:sp>
    </p:spTree>
    <p:extLst>
      <p:ext uri="{BB962C8B-B14F-4D97-AF65-F5344CB8AC3E}">
        <p14:creationId xmlns:p14="http://schemas.microsoft.com/office/powerpoint/2010/main" val="1085796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E9013B-FBBD-421F-9519-CAB55D14EACD}"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3F4409-0C3F-4D65-B7FD-FA21BB7D424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09120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E9013B-FBBD-421F-9519-CAB55D14EACD}"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3F4409-0C3F-4D65-B7FD-FA21BB7D4247}" type="slidenum">
              <a:rPr lang="en-IN" smtClean="0"/>
              <a:t>‹#›</a:t>
            </a:fld>
            <a:endParaRPr lang="en-IN"/>
          </a:p>
        </p:txBody>
      </p:sp>
    </p:spTree>
    <p:extLst>
      <p:ext uri="{BB962C8B-B14F-4D97-AF65-F5344CB8AC3E}">
        <p14:creationId xmlns:p14="http://schemas.microsoft.com/office/powerpoint/2010/main" val="3820617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E9013B-FBBD-421F-9519-CAB55D14EACD}"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3F4409-0C3F-4D65-B7FD-FA21BB7D424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28609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E9013B-FBBD-421F-9519-CAB55D14EACD}"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3F4409-0C3F-4D65-B7FD-FA21BB7D4247}" type="slidenum">
              <a:rPr lang="en-IN" smtClean="0"/>
              <a:t>‹#›</a:t>
            </a:fld>
            <a:endParaRPr lang="en-IN"/>
          </a:p>
        </p:txBody>
      </p:sp>
    </p:spTree>
    <p:extLst>
      <p:ext uri="{BB962C8B-B14F-4D97-AF65-F5344CB8AC3E}">
        <p14:creationId xmlns:p14="http://schemas.microsoft.com/office/powerpoint/2010/main" val="4200781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E9013B-FBBD-421F-9519-CAB55D14EACD}"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3F4409-0C3F-4D65-B7FD-FA21BB7D4247}" type="slidenum">
              <a:rPr lang="en-IN" smtClean="0"/>
              <a:t>‹#›</a:t>
            </a:fld>
            <a:endParaRPr lang="en-IN"/>
          </a:p>
        </p:txBody>
      </p:sp>
    </p:spTree>
    <p:extLst>
      <p:ext uri="{BB962C8B-B14F-4D97-AF65-F5344CB8AC3E}">
        <p14:creationId xmlns:p14="http://schemas.microsoft.com/office/powerpoint/2010/main" val="1394771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E9013B-FBBD-421F-9519-CAB55D14EACD}"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3F4409-0C3F-4D65-B7FD-FA21BB7D4247}" type="slidenum">
              <a:rPr lang="en-IN" smtClean="0"/>
              <a:t>‹#›</a:t>
            </a:fld>
            <a:endParaRPr lang="en-IN"/>
          </a:p>
        </p:txBody>
      </p:sp>
    </p:spTree>
    <p:extLst>
      <p:ext uri="{BB962C8B-B14F-4D97-AF65-F5344CB8AC3E}">
        <p14:creationId xmlns:p14="http://schemas.microsoft.com/office/powerpoint/2010/main" val="174749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E9013B-FBBD-421F-9519-CAB55D14EACD}"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3F4409-0C3F-4D65-B7FD-FA21BB7D4247}" type="slidenum">
              <a:rPr lang="en-IN" smtClean="0"/>
              <a:t>‹#›</a:t>
            </a:fld>
            <a:endParaRPr lang="en-IN"/>
          </a:p>
        </p:txBody>
      </p:sp>
    </p:spTree>
    <p:extLst>
      <p:ext uri="{BB962C8B-B14F-4D97-AF65-F5344CB8AC3E}">
        <p14:creationId xmlns:p14="http://schemas.microsoft.com/office/powerpoint/2010/main" val="2649091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E9013B-FBBD-421F-9519-CAB55D14EACD}"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3F4409-0C3F-4D65-B7FD-FA21BB7D4247}" type="slidenum">
              <a:rPr lang="en-IN" smtClean="0"/>
              <a:t>‹#›</a:t>
            </a:fld>
            <a:endParaRPr lang="en-IN"/>
          </a:p>
        </p:txBody>
      </p:sp>
    </p:spTree>
    <p:extLst>
      <p:ext uri="{BB962C8B-B14F-4D97-AF65-F5344CB8AC3E}">
        <p14:creationId xmlns:p14="http://schemas.microsoft.com/office/powerpoint/2010/main" val="4143359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E9013B-FBBD-421F-9519-CAB55D14EACD}" type="datetimeFigureOut">
              <a:rPr lang="en-IN" smtClean="0"/>
              <a:t>22-08-2022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3F4409-0C3F-4D65-B7FD-FA21BB7D4247}" type="slidenum">
              <a:rPr lang="en-IN" smtClean="0"/>
              <a:t>‹#›</a:t>
            </a:fld>
            <a:endParaRPr lang="en-IN"/>
          </a:p>
        </p:txBody>
      </p:sp>
    </p:spTree>
    <p:extLst>
      <p:ext uri="{BB962C8B-B14F-4D97-AF65-F5344CB8AC3E}">
        <p14:creationId xmlns:p14="http://schemas.microsoft.com/office/powerpoint/2010/main" val="2105944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E9013B-FBBD-421F-9519-CAB55D14EACD}" type="datetimeFigureOut">
              <a:rPr lang="en-IN" smtClean="0"/>
              <a:t>22-08-2022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3F4409-0C3F-4D65-B7FD-FA21BB7D4247}" type="slidenum">
              <a:rPr lang="en-IN" smtClean="0"/>
              <a:t>‹#›</a:t>
            </a:fld>
            <a:endParaRPr lang="en-IN"/>
          </a:p>
        </p:txBody>
      </p:sp>
    </p:spTree>
    <p:extLst>
      <p:ext uri="{BB962C8B-B14F-4D97-AF65-F5344CB8AC3E}">
        <p14:creationId xmlns:p14="http://schemas.microsoft.com/office/powerpoint/2010/main" val="1819587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E9013B-FBBD-421F-9519-CAB55D14EACD}" type="datetimeFigureOut">
              <a:rPr lang="en-IN" smtClean="0"/>
              <a:t>22-08-2022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3F4409-0C3F-4D65-B7FD-FA21BB7D4247}" type="slidenum">
              <a:rPr lang="en-IN" smtClean="0"/>
              <a:t>‹#›</a:t>
            </a:fld>
            <a:endParaRPr lang="en-IN"/>
          </a:p>
        </p:txBody>
      </p:sp>
    </p:spTree>
    <p:extLst>
      <p:ext uri="{BB962C8B-B14F-4D97-AF65-F5344CB8AC3E}">
        <p14:creationId xmlns:p14="http://schemas.microsoft.com/office/powerpoint/2010/main" val="3351807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E9013B-FBBD-421F-9519-CAB55D14EACD}" type="datetimeFigureOut">
              <a:rPr lang="en-IN" smtClean="0"/>
              <a:t>22-08-2022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3F4409-0C3F-4D65-B7FD-FA21BB7D4247}" type="slidenum">
              <a:rPr lang="en-IN" smtClean="0"/>
              <a:t>‹#›</a:t>
            </a:fld>
            <a:endParaRPr lang="en-IN"/>
          </a:p>
        </p:txBody>
      </p:sp>
    </p:spTree>
    <p:extLst>
      <p:ext uri="{BB962C8B-B14F-4D97-AF65-F5344CB8AC3E}">
        <p14:creationId xmlns:p14="http://schemas.microsoft.com/office/powerpoint/2010/main" val="3718518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E9013B-FBBD-421F-9519-CAB55D14EACD}" type="datetimeFigureOut">
              <a:rPr lang="en-IN" smtClean="0"/>
              <a:t>22-08-2022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3F4409-0C3F-4D65-B7FD-FA21BB7D4247}" type="slidenum">
              <a:rPr lang="en-IN" smtClean="0"/>
              <a:t>‹#›</a:t>
            </a:fld>
            <a:endParaRPr lang="en-IN"/>
          </a:p>
        </p:txBody>
      </p:sp>
    </p:spTree>
    <p:extLst>
      <p:ext uri="{BB962C8B-B14F-4D97-AF65-F5344CB8AC3E}">
        <p14:creationId xmlns:p14="http://schemas.microsoft.com/office/powerpoint/2010/main" val="3532137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E9013B-FBBD-421F-9519-CAB55D14EACD}" type="datetimeFigureOut">
              <a:rPr lang="en-IN" smtClean="0"/>
              <a:t>22-08-2022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3F4409-0C3F-4D65-B7FD-FA21BB7D4247}" type="slidenum">
              <a:rPr lang="en-IN" smtClean="0"/>
              <a:t>‹#›</a:t>
            </a:fld>
            <a:endParaRPr lang="en-IN"/>
          </a:p>
        </p:txBody>
      </p:sp>
    </p:spTree>
    <p:extLst>
      <p:ext uri="{BB962C8B-B14F-4D97-AF65-F5344CB8AC3E}">
        <p14:creationId xmlns:p14="http://schemas.microsoft.com/office/powerpoint/2010/main" val="1396159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E9013B-FBBD-421F-9519-CAB55D14EACD}" type="datetimeFigureOut">
              <a:rPr lang="en-IN" smtClean="0"/>
              <a:t>22-08-2022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3F4409-0C3F-4D65-B7FD-FA21BB7D4247}" type="slidenum">
              <a:rPr lang="en-IN" smtClean="0"/>
              <a:t>‹#›</a:t>
            </a:fld>
            <a:endParaRPr lang="en-IN"/>
          </a:p>
        </p:txBody>
      </p:sp>
    </p:spTree>
    <p:extLst>
      <p:ext uri="{BB962C8B-B14F-4D97-AF65-F5344CB8AC3E}">
        <p14:creationId xmlns:p14="http://schemas.microsoft.com/office/powerpoint/2010/main" val="148982973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F326-AE82-5ADA-7C45-33FB3B36EE4C}"/>
              </a:ext>
            </a:extLst>
          </p:cNvPr>
          <p:cNvSpPr>
            <a:spLocks noGrp="1"/>
          </p:cNvSpPr>
          <p:nvPr>
            <p:ph type="ctrTitle"/>
          </p:nvPr>
        </p:nvSpPr>
        <p:spPr/>
        <p:txBody>
          <a:bodyPr/>
          <a:lstStyle/>
          <a:p>
            <a:r>
              <a:rPr lang="en-IN" dirty="0"/>
              <a:t>DO WELL  DO GOOD</a:t>
            </a:r>
            <a:br>
              <a:rPr lang="en-IN" dirty="0"/>
            </a:br>
            <a:r>
              <a:rPr lang="en-IN" dirty="0">
                <a:latin typeface="Bradley Hand ITC" panose="03070402050302030203" pitchFamily="66" charset="0"/>
              </a:rPr>
              <a:t>module 0</a:t>
            </a:r>
            <a:endParaRPr lang="en-IN" dirty="0"/>
          </a:p>
        </p:txBody>
      </p:sp>
      <p:sp>
        <p:nvSpPr>
          <p:cNvPr id="3" name="Subtitle 2">
            <a:extLst>
              <a:ext uri="{FF2B5EF4-FFF2-40B4-BE49-F238E27FC236}">
                <a16:creationId xmlns:a16="http://schemas.microsoft.com/office/drawing/2014/main" id="{A72105EF-3205-4134-AEA7-2B2B3F568C2B}"/>
              </a:ext>
            </a:extLst>
          </p:cNvPr>
          <p:cNvSpPr>
            <a:spLocks noGrp="1"/>
          </p:cNvSpPr>
          <p:nvPr>
            <p:ph type="subTitle" idx="1"/>
          </p:nvPr>
        </p:nvSpPr>
        <p:spPr/>
        <p:txBody>
          <a:bodyPr>
            <a:normAutofit/>
          </a:bodyPr>
          <a:lstStyle/>
          <a:p>
            <a:endParaRPr lang="en-IN" sz="2000" dirty="0"/>
          </a:p>
        </p:txBody>
      </p:sp>
      <p:sp>
        <p:nvSpPr>
          <p:cNvPr id="5" name="TextBox 4">
            <a:extLst>
              <a:ext uri="{FF2B5EF4-FFF2-40B4-BE49-F238E27FC236}">
                <a16:creationId xmlns:a16="http://schemas.microsoft.com/office/drawing/2014/main" id="{2A0A6537-153D-9A06-9C77-DE8485493FC2}"/>
              </a:ext>
            </a:extLst>
          </p:cNvPr>
          <p:cNvSpPr txBox="1"/>
          <p:nvPr/>
        </p:nvSpPr>
        <p:spPr>
          <a:xfrm>
            <a:off x="7144428" y="5462734"/>
            <a:ext cx="3649264" cy="646331"/>
          </a:xfrm>
          <a:prstGeom prst="rect">
            <a:avLst/>
          </a:prstGeom>
          <a:noFill/>
        </p:spPr>
        <p:txBody>
          <a:bodyPr wrap="square" rtlCol="0">
            <a:spAutoFit/>
          </a:bodyPr>
          <a:lstStyle/>
          <a:p>
            <a:r>
              <a:rPr lang="en-IN" dirty="0"/>
              <a:t>              Ankit </a:t>
            </a:r>
            <a:r>
              <a:rPr lang="en-IN" dirty="0" err="1"/>
              <a:t>kumar</a:t>
            </a:r>
            <a:endParaRPr lang="en-IN" dirty="0"/>
          </a:p>
          <a:p>
            <a:r>
              <a:rPr lang="en-IN" dirty="0"/>
              <a:t>            2021mmb1342</a:t>
            </a:r>
          </a:p>
        </p:txBody>
      </p:sp>
      <p:sp>
        <p:nvSpPr>
          <p:cNvPr id="7" name="TextBox 6">
            <a:extLst>
              <a:ext uri="{FF2B5EF4-FFF2-40B4-BE49-F238E27FC236}">
                <a16:creationId xmlns:a16="http://schemas.microsoft.com/office/drawing/2014/main" id="{A574B7BC-613B-A44D-DDBF-BF889230ABE3}"/>
              </a:ext>
            </a:extLst>
          </p:cNvPr>
          <p:cNvSpPr txBox="1"/>
          <p:nvPr/>
        </p:nvSpPr>
        <p:spPr>
          <a:xfrm>
            <a:off x="9105089" y="632298"/>
            <a:ext cx="2480553" cy="369332"/>
          </a:xfrm>
          <a:prstGeom prst="rect">
            <a:avLst/>
          </a:prstGeom>
          <a:noFill/>
        </p:spPr>
        <p:txBody>
          <a:bodyPr wrap="square" rtlCol="0">
            <a:spAutoFit/>
          </a:bodyPr>
          <a:lstStyle/>
          <a:p>
            <a:pPr algn="ctr"/>
            <a:r>
              <a:rPr lang="en-IN" b="1" dirty="0">
                <a:latin typeface="Shruti" panose="020B0502040204020203" pitchFamily="34" charset="0"/>
                <a:cs typeface="Shruti" panose="020B0502040204020203" pitchFamily="34" charset="0"/>
              </a:rPr>
              <a:t>share</a:t>
            </a:r>
          </a:p>
        </p:txBody>
      </p:sp>
    </p:spTree>
    <p:extLst>
      <p:ext uri="{BB962C8B-B14F-4D97-AF65-F5344CB8AC3E}">
        <p14:creationId xmlns:p14="http://schemas.microsoft.com/office/powerpoint/2010/main" val="295927546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309A1-B56C-44EB-5705-A2C9E86E17AE}"/>
              </a:ext>
            </a:extLst>
          </p:cNvPr>
          <p:cNvSpPr>
            <a:spLocks noGrp="1"/>
          </p:cNvSpPr>
          <p:nvPr>
            <p:ph type="title"/>
          </p:nvPr>
        </p:nvSpPr>
        <p:spPr>
          <a:xfrm>
            <a:off x="836613" y="592474"/>
            <a:ext cx="2639081" cy="4414575"/>
          </a:xfrm>
        </p:spPr>
        <p:txBody>
          <a:bodyPr>
            <a:normAutofit/>
          </a:bodyPr>
          <a:lstStyle/>
          <a:p>
            <a:r>
              <a:rPr lang="en-IN" dirty="0"/>
              <a:t>1.Customers</a:t>
            </a:r>
            <a:br>
              <a:rPr lang="en-IN" dirty="0"/>
            </a:br>
            <a:br>
              <a:rPr lang="en-IN" dirty="0"/>
            </a:br>
            <a:br>
              <a:rPr lang="en-IN" dirty="0"/>
            </a:br>
            <a:r>
              <a:rPr lang="en-IN" dirty="0"/>
              <a:t>2.Employees</a:t>
            </a:r>
            <a:br>
              <a:rPr lang="en-IN" dirty="0"/>
            </a:br>
            <a:br>
              <a:rPr lang="en-IN" dirty="0"/>
            </a:br>
            <a:br>
              <a:rPr lang="en-IN" dirty="0"/>
            </a:br>
            <a:r>
              <a:rPr lang="en-IN" dirty="0"/>
              <a:t>3.Government</a:t>
            </a:r>
            <a:br>
              <a:rPr lang="en-IN" dirty="0"/>
            </a:br>
            <a:br>
              <a:rPr lang="en-IN" dirty="0"/>
            </a:br>
            <a:br>
              <a:rPr lang="en-IN" dirty="0"/>
            </a:br>
            <a:r>
              <a:rPr lang="en-IN" dirty="0"/>
              <a:t>4.Society</a:t>
            </a:r>
            <a:br>
              <a:rPr lang="en-IN" dirty="0"/>
            </a:br>
            <a:br>
              <a:rPr lang="en-IN" dirty="0"/>
            </a:br>
            <a:br>
              <a:rPr lang="en-IN" dirty="0"/>
            </a:br>
            <a:r>
              <a:rPr lang="en-IN" dirty="0"/>
              <a:t>5.value chain</a:t>
            </a:r>
            <a:br>
              <a:rPr lang="en-IN" dirty="0"/>
            </a:br>
            <a:endParaRPr lang="en-IN" dirty="0"/>
          </a:p>
        </p:txBody>
      </p:sp>
      <p:sp>
        <p:nvSpPr>
          <p:cNvPr id="13" name="Content Placeholder 12">
            <a:extLst>
              <a:ext uri="{FF2B5EF4-FFF2-40B4-BE49-F238E27FC236}">
                <a16:creationId xmlns:a16="http://schemas.microsoft.com/office/drawing/2014/main" id="{93C0AF37-FCB2-ECA9-FB0A-60500BCF9B37}"/>
              </a:ext>
            </a:extLst>
          </p:cNvPr>
          <p:cNvSpPr>
            <a:spLocks noGrp="1"/>
          </p:cNvSpPr>
          <p:nvPr>
            <p:ph idx="1"/>
          </p:nvPr>
        </p:nvSpPr>
        <p:spPr>
          <a:xfrm>
            <a:off x="3401505" y="847725"/>
            <a:ext cx="7950707" cy="5300156"/>
          </a:xfrm>
        </p:spPr>
        <p:txBody>
          <a:bodyPr>
            <a:normAutofit fontScale="92500" lnSpcReduction="20000"/>
          </a:bodyPr>
          <a:lstStyle/>
          <a:p>
            <a:pPr marL="0" indent="0">
              <a:buNone/>
            </a:pPr>
            <a:r>
              <a:rPr lang="en-IN" sz="1800" dirty="0"/>
              <a:t>1.Sell somethings you think will genuinely help your </a:t>
            </a:r>
            <a:r>
              <a:rPr lang="en-IN" sz="1800" dirty="0" err="1"/>
              <a:t>coustomer</a:t>
            </a:r>
            <a:endParaRPr lang="en-IN" sz="1800" dirty="0"/>
          </a:p>
          <a:p>
            <a:pPr marL="0" indent="0">
              <a:buNone/>
            </a:pPr>
            <a:endParaRPr lang="en-IN" sz="1800" dirty="0"/>
          </a:p>
          <a:p>
            <a:pPr marL="0" indent="0">
              <a:buNone/>
            </a:pPr>
            <a:r>
              <a:rPr lang="en-IN" sz="1800" dirty="0"/>
              <a:t>2.Therefore  don’t  sell somethings that creates an addiction or harm your customers </a:t>
            </a:r>
          </a:p>
          <a:p>
            <a:pPr marL="0" indent="0">
              <a:buNone/>
            </a:pPr>
            <a:r>
              <a:rPr lang="en-IN" sz="1800" dirty="0"/>
              <a:t>3.Make your employee learn and grow </a:t>
            </a:r>
          </a:p>
          <a:p>
            <a:pPr marL="0" indent="0">
              <a:buNone/>
            </a:pPr>
            <a:endParaRPr lang="en-IN" sz="1800" dirty="0"/>
          </a:p>
          <a:p>
            <a:pPr marL="0" indent="0">
              <a:buNone/>
            </a:pPr>
            <a:r>
              <a:rPr lang="en-IN" sz="1800" dirty="0"/>
              <a:t>4. Make an effort to offer job  opportunities to those who are out of the traditional job market</a:t>
            </a:r>
          </a:p>
          <a:p>
            <a:pPr marL="0" indent="0">
              <a:buNone/>
            </a:pPr>
            <a:r>
              <a:rPr lang="en-IN" sz="1800" dirty="0"/>
              <a:t> 5.Be smart at finding an innovative and sustainable economic model  and not at avoiding taxes</a:t>
            </a:r>
          </a:p>
          <a:p>
            <a:pPr marL="0" indent="0">
              <a:buNone/>
            </a:pPr>
            <a:endParaRPr lang="en-IN" sz="1800" dirty="0"/>
          </a:p>
          <a:p>
            <a:pPr marL="0" indent="0">
              <a:buNone/>
            </a:pPr>
            <a:r>
              <a:rPr lang="en-IN" sz="1800" dirty="0"/>
              <a:t>6.Have  operation that don’t impact the society  negatively unless you more than offset them</a:t>
            </a:r>
          </a:p>
          <a:p>
            <a:pPr marL="0" indent="0">
              <a:buNone/>
            </a:pPr>
            <a:r>
              <a:rPr lang="en-IN" sz="1800" dirty="0"/>
              <a:t>7. If your product can change lives of people who not your customers , make an effort to find an economic model to serve them as well </a:t>
            </a:r>
          </a:p>
          <a:p>
            <a:pPr marL="0" indent="0">
              <a:buNone/>
            </a:pPr>
            <a:r>
              <a:rPr lang="en-IN" sz="1800" dirty="0"/>
              <a:t>8. Don’t sell /buy somethings to/from company that doesn’t  follow principles    1-6</a:t>
            </a:r>
          </a:p>
          <a:p>
            <a:pPr marL="0" indent="0">
              <a:buNone/>
            </a:pPr>
            <a:r>
              <a:rPr lang="en-IN" sz="1800" dirty="0"/>
              <a:t> </a:t>
            </a:r>
          </a:p>
        </p:txBody>
      </p:sp>
      <p:sp>
        <p:nvSpPr>
          <p:cNvPr id="4" name="Text Placeholder 3">
            <a:extLst>
              <a:ext uri="{FF2B5EF4-FFF2-40B4-BE49-F238E27FC236}">
                <a16:creationId xmlns:a16="http://schemas.microsoft.com/office/drawing/2014/main" id="{B4C32C43-E542-1E32-3210-F19FECC57A1A}"/>
              </a:ext>
            </a:extLst>
          </p:cNvPr>
          <p:cNvSpPr>
            <a:spLocks noGrp="1"/>
          </p:cNvSpPr>
          <p:nvPr>
            <p:ph type="body" sz="half" idx="2"/>
          </p:nvPr>
        </p:nvSpPr>
        <p:spPr>
          <a:xfrm flipH="1" flipV="1">
            <a:off x="794069" y="5868987"/>
            <a:ext cx="45719" cy="45719"/>
          </a:xfrm>
        </p:spPr>
        <p:txBody>
          <a:bodyPr>
            <a:normAutofit fontScale="25000" lnSpcReduction="20000"/>
          </a:bodyPr>
          <a:lstStyle/>
          <a:p>
            <a:endParaRPr lang="en-IN" dirty="0"/>
          </a:p>
        </p:txBody>
      </p:sp>
      <p:sp>
        <p:nvSpPr>
          <p:cNvPr id="3" name="TextBox 2">
            <a:extLst>
              <a:ext uri="{FF2B5EF4-FFF2-40B4-BE49-F238E27FC236}">
                <a16:creationId xmlns:a16="http://schemas.microsoft.com/office/drawing/2014/main" id="{CA8BE3E5-B476-FA4E-36EF-8DCD8501ACAE}"/>
              </a:ext>
            </a:extLst>
          </p:cNvPr>
          <p:cNvSpPr txBox="1"/>
          <p:nvPr/>
        </p:nvSpPr>
        <p:spPr>
          <a:xfrm>
            <a:off x="3214540" y="329938"/>
            <a:ext cx="6512229" cy="369332"/>
          </a:xfrm>
          <a:prstGeom prst="rect">
            <a:avLst/>
          </a:prstGeom>
          <a:noFill/>
        </p:spPr>
        <p:txBody>
          <a:bodyPr wrap="square" rtlCol="0">
            <a:spAutoFit/>
          </a:bodyPr>
          <a:lstStyle/>
          <a:p>
            <a:r>
              <a:rPr lang="en-IN" b="1" dirty="0">
                <a:solidFill>
                  <a:srgbClr val="00B0F0"/>
                </a:solidFill>
              </a:rPr>
              <a:t>Basics parameter for Do well Do good </a:t>
            </a:r>
          </a:p>
        </p:txBody>
      </p:sp>
    </p:spTree>
    <p:extLst>
      <p:ext uri="{BB962C8B-B14F-4D97-AF65-F5344CB8AC3E}">
        <p14:creationId xmlns:p14="http://schemas.microsoft.com/office/powerpoint/2010/main" val="249707649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FACC6-FCF9-F129-6CBC-EC4E684E7048}"/>
              </a:ext>
            </a:extLst>
          </p:cNvPr>
          <p:cNvSpPr>
            <a:spLocks noGrp="1"/>
          </p:cNvSpPr>
          <p:nvPr>
            <p:ph type="title"/>
          </p:nvPr>
        </p:nvSpPr>
        <p:spPr>
          <a:xfrm>
            <a:off x="836612" y="184825"/>
            <a:ext cx="5449888" cy="2826267"/>
          </a:xfrm>
        </p:spPr>
        <p:txBody>
          <a:bodyPr>
            <a:noAutofit/>
          </a:bodyPr>
          <a:lstStyle/>
          <a:p>
            <a:br>
              <a:rPr lang="en-IN" sz="1800" dirty="0"/>
            </a:br>
            <a:br>
              <a:rPr lang="en-IN" sz="1800" dirty="0"/>
            </a:br>
            <a:br>
              <a:rPr lang="en-IN" sz="1800" dirty="0"/>
            </a:br>
            <a:br>
              <a:rPr lang="en-IN" sz="1800" dirty="0"/>
            </a:br>
            <a:r>
              <a:rPr lang="en-IN" sz="1800" dirty="0"/>
              <a:t>Godrej Consumer Products Limited (GCPL) is an Indian consumer goods company based in Mumbai, India. GCPL's products include soap, hair colourants, toiletries and liquid detergents. Its brands include '</a:t>
            </a:r>
            <a:r>
              <a:rPr lang="en-IN" sz="1800" dirty="0" err="1"/>
              <a:t>Cinthol</a:t>
            </a:r>
            <a:r>
              <a:rPr lang="en-IN" sz="1800" dirty="0"/>
              <a:t>', 'Godrej Fair Glow', 'Godrej No.1' and 'Godrej </a:t>
            </a:r>
            <a:r>
              <a:rPr lang="en-IN" sz="1800" dirty="0" err="1"/>
              <a:t>Shikakai</a:t>
            </a:r>
            <a:r>
              <a:rPr lang="en-IN" sz="1800" dirty="0"/>
              <a:t>' in soaps, 'Godrej Powder Hair Dye', 'Renew', '</a:t>
            </a:r>
            <a:r>
              <a:rPr lang="en-IN" sz="1800" dirty="0" err="1"/>
              <a:t>ColourSoft</a:t>
            </a:r>
            <a:r>
              <a:rPr lang="en-IN" sz="1800" dirty="0"/>
              <a:t>' in hair colourants and '</a:t>
            </a:r>
            <a:r>
              <a:rPr lang="en-IN" sz="1800" dirty="0" err="1"/>
              <a:t>Ezee</a:t>
            </a:r>
            <a:r>
              <a:rPr lang="en-IN" sz="1800" dirty="0"/>
              <a:t>' liquid detergent. </a:t>
            </a:r>
            <a:br>
              <a:rPr lang="en-IN" sz="1800" dirty="0"/>
            </a:br>
            <a:r>
              <a:rPr lang="en-IN" sz="1800" dirty="0"/>
              <a:t>Net worth </a:t>
            </a:r>
            <a:r>
              <a:rPr lang="en-US" sz="1800" dirty="0"/>
              <a:t>₹12,366 crore (US$1.5 billion) (2022)</a:t>
            </a:r>
            <a:br>
              <a:rPr lang="en-US" sz="1800" dirty="0"/>
            </a:br>
            <a:endParaRPr lang="en-IN" sz="1800" dirty="0"/>
          </a:p>
        </p:txBody>
      </p:sp>
      <p:sp>
        <p:nvSpPr>
          <p:cNvPr id="3" name="Content Placeholder 2">
            <a:extLst>
              <a:ext uri="{FF2B5EF4-FFF2-40B4-BE49-F238E27FC236}">
                <a16:creationId xmlns:a16="http://schemas.microsoft.com/office/drawing/2014/main" id="{F13DE94D-FF13-3E83-1D28-4D8EE3071B24}"/>
              </a:ext>
            </a:extLst>
          </p:cNvPr>
          <p:cNvSpPr>
            <a:spLocks noGrp="1"/>
          </p:cNvSpPr>
          <p:nvPr>
            <p:ph idx="1"/>
          </p:nvPr>
        </p:nvSpPr>
        <p:spPr>
          <a:xfrm>
            <a:off x="5183188" y="2912881"/>
            <a:ext cx="6172200" cy="3337089"/>
          </a:xfrm>
        </p:spPr>
        <p:txBody>
          <a:bodyPr>
            <a:normAutofit/>
          </a:bodyPr>
          <a:lstStyle/>
          <a:p>
            <a:pPr marL="0" indent="0">
              <a:buNone/>
            </a:pPr>
            <a:r>
              <a:rPr lang="en-IN" sz="1800" dirty="0"/>
              <a:t>4.They have also work as corporate social </a:t>
            </a:r>
            <a:r>
              <a:rPr lang="en-IN" sz="1800" dirty="0" err="1"/>
              <a:t>responsblities</a:t>
            </a:r>
            <a:r>
              <a:rPr lang="en-IN" sz="1800" dirty="0"/>
              <a:t> (CSR)  like waste management(</a:t>
            </a:r>
            <a:r>
              <a:rPr lang="en-US" sz="1800" dirty="0"/>
              <a:t> FY 26 - Efficient waste management systems for 3 municipalities</a:t>
            </a:r>
            <a:r>
              <a:rPr lang="en-IN" sz="1800" dirty="0"/>
              <a:t> ), watershed management(FY 24 treat 3,234 Ha of land), skill </a:t>
            </a:r>
            <a:r>
              <a:rPr lang="en-IN" sz="1800" dirty="0" err="1"/>
              <a:t>livelyhood</a:t>
            </a:r>
            <a:r>
              <a:rPr lang="en-IN" sz="1800" dirty="0"/>
              <a:t>(2,22,000) ,public health( reached 30 million people)</a:t>
            </a:r>
          </a:p>
          <a:p>
            <a:pPr marL="0" indent="0">
              <a:buNone/>
            </a:pPr>
            <a:r>
              <a:rPr lang="en-IN" sz="1800" dirty="0"/>
              <a:t>5. Their product are very common to all which has </a:t>
            </a:r>
            <a:r>
              <a:rPr lang="en-IN" sz="1800" dirty="0" err="1"/>
              <a:t>neglieble</a:t>
            </a:r>
            <a:r>
              <a:rPr lang="en-IN" sz="1800" dirty="0"/>
              <a:t> side effect  and affordable</a:t>
            </a:r>
          </a:p>
        </p:txBody>
      </p:sp>
      <p:sp>
        <p:nvSpPr>
          <p:cNvPr id="4" name="Text Placeholder 3">
            <a:extLst>
              <a:ext uri="{FF2B5EF4-FFF2-40B4-BE49-F238E27FC236}">
                <a16:creationId xmlns:a16="http://schemas.microsoft.com/office/drawing/2014/main" id="{ECB4FC39-C4C9-3149-F37B-227898568553}"/>
              </a:ext>
            </a:extLst>
          </p:cNvPr>
          <p:cNvSpPr>
            <a:spLocks noGrp="1"/>
          </p:cNvSpPr>
          <p:nvPr>
            <p:ph type="body" sz="half" idx="2"/>
          </p:nvPr>
        </p:nvSpPr>
        <p:spPr>
          <a:xfrm>
            <a:off x="836612" y="2805100"/>
            <a:ext cx="3932237" cy="3555595"/>
          </a:xfrm>
        </p:spPr>
        <p:txBody>
          <a:bodyPr>
            <a:normAutofit fontScale="85000" lnSpcReduction="20000"/>
          </a:bodyPr>
          <a:lstStyle/>
          <a:p>
            <a:r>
              <a:rPr lang="en-IN" dirty="0"/>
              <a:t>1</a:t>
            </a:r>
            <a:r>
              <a:rPr lang="en-IN" sz="1900" dirty="0"/>
              <a:t>.GCPL  of products which is basics </a:t>
            </a:r>
            <a:r>
              <a:rPr lang="en-IN" sz="1900" dirty="0" err="1"/>
              <a:t>neccesities</a:t>
            </a:r>
            <a:r>
              <a:rPr lang="en-IN" sz="1900" dirty="0"/>
              <a:t> of life of  every person  like soaps ,cleaning </a:t>
            </a:r>
            <a:r>
              <a:rPr lang="en-IN" sz="1900" dirty="0" err="1"/>
              <a:t>agents,etc</a:t>
            </a:r>
            <a:r>
              <a:rPr lang="en-IN" sz="1900" dirty="0"/>
              <a:t>.</a:t>
            </a:r>
          </a:p>
          <a:p>
            <a:r>
              <a:rPr lang="en-IN" sz="1900" dirty="0"/>
              <a:t>2.t</a:t>
            </a:r>
            <a:r>
              <a:rPr lang="en-US" sz="1900" dirty="0" err="1"/>
              <a:t>ransport</a:t>
            </a:r>
            <a:r>
              <a:rPr lang="en-US" sz="1900" dirty="0"/>
              <a:t>, awards to meritorious children, continuous </a:t>
            </a:r>
            <a:r>
              <a:rPr lang="en-US" sz="1900" dirty="0" err="1"/>
              <a:t>programmes</a:t>
            </a:r>
            <a:r>
              <a:rPr lang="en-US" sz="1900" dirty="0"/>
              <a:t> for employee welfare, health and mind wellness </a:t>
            </a:r>
            <a:r>
              <a:rPr lang="en-US" sz="1900" dirty="0" err="1"/>
              <a:t>programmes</a:t>
            </a:r>
            <a:r>
              <a:rPr lang="en-US" sz="1900" dirty="0"/>
              <a:t>, medical benefits, loans, vehicle facilities</a:t>
            </a:r>
          </a:p>
          <a:p>
            <a:r>
              <a:rPr lang="en-US" sz="1900" dirty="0"/>
              <a:t>3.</a:t>
            </a:r>
            <a:r>
              <a:rPr lang="en-IN" sz="1900" b="0" i="0" dirty="0">
                <a:solidFill>
                  <a:srgbClr val="000000"/>
                </a:solidFill>
                <a:effectLst/>
              </a:rPr>
              <a:t> The three new launches are single use laundry capsules – Godrej </a:t>
            </a:r>
            <a:r>
              <a:rPr lang="en-IN" sz="1900" b="0" i="0" dirty="0" err="1">
                <a:solidFill>
                  <a:srgbClr val="000000"/>
                </a:solidFill>
                <a:effectLst/>
              </a:rPr>
              <a:t>Ezee</a:t>
            </a:r>
            <a:r>
              <a:rPr lang="en-IN" sz="1900" b="0" i="0" dirty="0">
                <a:solidFill>
                  <a:srgbClr val="000000"/>
                </a:solidFill>
                <a:effectLst/>
              </a:rPr>
              <a:t> Detergent Pods; Godrej </a:t>
            </a:r>
            <a:r>
              <a:rPr lang="en-IN" sz="1900" b="0" i="0" dirty="0" err="1">
                <a:solidFill>
                  <a:srgbClr val="000000"/>
                </a:solidFill>
                <a:effectLst/>
              </a:rPr>
              <a:t>Protekt</a:t>
            </a:r>
            <a:r>
              <a:rPr lang="en-IN" sz="1900" b="0" i="0" dirty="0">
                <a:solidFill>
                  <a:srgbClr val="000000"/>
                </a:solidFill>
                <a:effectLst/>
              </a:rPr>
              <a:t> All-in-1 Dishwasher Tablets that combine the benefits of dishwasher detergent, rinse aid and dishwasher salt and; </a:t>
            </a:r>
            <a:r>
              <a:rPr lang="en-IN" sz="1900" b="0" i="0" dirty="0" err="1">
                <a:solidFill>
                  <a:srgbClr val="000000"/>
                </a:solidFill>
                <a:effectLst/>
              </a:rPr>
              <a:t>Goodknight</a:t>
            </a:r>
            <a:r>
              <a:rPr lang="en-IN" sz="1900" b="0" i="0" dirty="0">
                <a:solidFill>
                  <a:srgbClr val="000000"/>
                </a:solidFill>
                <a:effectLst/>
              </a:rPr>
              <a:t> Anti Mosquito Bed Nets</a:t>
            </a:r>
            <a:r>
              <a:rPr lang="en-IN" sz="1900" b="0" i="0" dirty="0">
                <a:solidFill>
                  <a:srgbClr val="000000"/>
                </a:solidFill>
                <a:effectLst/>
                <a:latin typeface="Roboto" panose="02000000000000000000" pitchFamily="2" charset="0"/>
              </a:rPr>
              <a:t>.</a:t>
            </a:r>
            <a:endParaRPr lang="en-IN" sz="1900" dirty="0"/>
          </a:p>
        </p:txBody>
      </p:sp>
      <p:pic>
        <p:nvPicPr>
          <p:cNvPr id="1026" name="Picture 2" descr="GCPL share price: Buy Godrej Consumer Products, target price Rs 870: JM  Financial - The Economic Times">
            <a:extLst>
              <a:ext uri="{FF2B5EF4-FFF2-40B4-BE49-F238E27FC236}">
                <a16:creationId xmlns:a16="http://schemas.microsoft.com/office/drawing/2014/main" id="{0EA3BB79-82D3-37DD-0E0D-BA2A2EDE6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184825"/>
            <a:ext cx="4210050" cy="164193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CDBDBBAD-A2FD-9619-6452-18AABA35A936}"/>
              </a:ext>
            </a:extLst>
          </p:cNvPr>
          <p:cNvGraphicFramePr>
            <a:graphicFrameLocks noGrp="1"/>
          </p:cNvGraphicFramePr>
          <p:nvPr>
            <p:extLst>
              <p:ext uri="{D42A27DB-BD31-4B8C-83A1-F6EECF244321}">
                <p14:modId xmlns:p14="http://schemas.microsoft.com/office/powerpoint/2010/main" val="2870033819"/>
              </p:ext>
            </p:extLst>
          </p:nvPr>
        </p:nvGraphicFramePr>
        <p:xfrm>
          <a:off x="4637988" y="4350614"/>
          <a:ext cx="676276" cy="670560"/>
        </p:xfrm>
        <a:graphic>
          <a:graphicData uri="http://schemas.openxmlformats.org/drawingml/2006/table">
            <a:tbl>
              <a:tblPr/>
              <a:tblGrid>
                <a:gridCol w="395288">
                  <a:extLst>
                    <a:ext uri="{9D8B030D-6E8A-4147-A177-3AD203B41FA5}">
                      <a16:colId xmlns:a16="http://schemas.microsoft.com/office/drawing/2014/main" val="1495775150"/>
                    </a:ext>
                  </a:extLst>
                </a:gridCol>
                <a:gridCol w="280988">
                  <a:extLst>
                    <a:ext uri="{9D8B030D-6E8A-4147-A177-3AD203B41FA5}">
                      <a16:colId xmlns:a16="http://schemas.microsoft.com/office/drawing/2014/main" val="2430085259"/>
                    </a:ext>
                  </a:extLst>
                </a:gridCol>
              </a:tblGrid>
              <a:tr h="0">
                <a:tc>
                  <a:txBody>
                    <a:bodyPr/>
                    <a:lstStyle/>
                    <a:p>
                      <a:pPr algn="l" fontAlgn="base"/>
                      <a:endParaRPr lang="en-IN" u="none" strike="noStrike" dirty="0">
                        <a:solidFill>
                          <a:srgbClr val="92D050"/>
                        </a:solidFill>
                        <a:effectLst/>
                        <a:latin typeface="Avenir-Medium"/>
                      </a:endParaRPr>
                    </a:p>
                  </a:txBody>
                  <a:tcPr marL="228600" marR="114300" marT="198120" marB="198120" anchor="ctr">
                    <a:lnL>
                      <a:noFill/>
                    </a:lnL>
                    <a:lnR>
                      <a:noFill/>
                    </a:lnR>
                    <a:lnT>
                      <a:noFill/>
                    </a:lnT>
                    <a:lnB>
                      <a:noFill/>
                    </a:lnB>
                    <a:solidFill>
                      <a:schemeClr val="bg1"/>
                    </a:solidFill>
                  </a:tcPr>
                </a:tc>
                <a:tc>
                  <a:txBody>
                    <a:bodyPr/>
                    <a:lstStyle/>
                    <a:p>
                      <a:pPr algn="l" fontAlgn="base"/>
                      <a:endParaRPr lang="en-US" b="0" u="none" strike="noStrike" dirty="0">
                        <a:solidFill>
                          <a:srgbClr val="92D050"/>
                        </a:solidFill>
                        <a:effectLst/>
                        <a:latin typeface="Avenir-Black"/>
                      </a:endParaRPr>
                    </a:p>
                  </a:txBody>
                  <a:tcPr marL="114300" marR="114300" marT="198120" marB="198120" anchor="ctr">
                    <a:lnL>
                      <a:noFill/>
                    </a:lnL>
                    <a:lnR>
                      <a:noFill/>
                    </a:lnR>
                    <a:lnT>
                      <a:noFill/>
                    </a:lnT>
                    <a:lnB>
                      <a:noFill/>
                    </a:lnB>
                    <a:noFill/>
                  </a:tcPr>
                </a:tc>
                <a:extLst>
                  <a:ext uri="{0D108BD9-81ED-4DB2-BD59-A6C34878D82A}">
                    <a16:rowId xmlns:a16="http://schemas.microsoft.com/office/drawing/2014/main" val="1763889244"/>
                  </a:ext>
                </a:extLst>
              </a:tr>
            </a:tbl>
          </a:graphicData>
        </a:graphic>
      </p:graphicFrame>
    </p:spTree>
    <p:extLst>
      <p:ext uri="{BB962C8B-B14F-4D97-AF65-F5344CB8AC3E}">
        <p14:creationId xmlns:p14="http://schemas.microsoft.com/office/powerpoint/2010/main" val="386162443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131</TotalTime>
  <Words>434</Words>
  <Application>Microsoft Office PowerPoint</Application>
  <PresentationFormat>Widescreen</PresentationFormat>
  <Paragraphs>24</Paragraphs>
  <Slides>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Arial</vt:lpstr>
      <vt:lpstr>Avenir-Black</vt:lpstr>
      <vt:lpstr>Avenir-Medium</vt:lpstr>
      <vt:lpstr>Bradley Hand ITC</vt:lpstr>
      <vt:lpstr>Roboto</vt:lpstr>
      <vt:lpstr>Shruti</vt:lpstr>
      <vt:lpstr>Trebuchet MS</vt:lpstr>
      <vt:lpstr>Wingdings 3</vt:lpstr>
      <vt:lpstr>Facet</vt:lpstr>
      <vt:lpstr>DO WELL  DO GOOD module 0</vt:lpstr>
      <vt:lpstr>1.Customers   2.Employees   3.Government   4.Society   5.value chain </vt:lpstr>
      <vt:lpstr>    Godrej Consumer Products Limited (GCPL) is an Indian consumer goods company based in Mumbai, India. GCPL's products include soap, hair colourants, toiletries and liquid detergents. Its brands include 'Cinthol', 'Godrej Fair Glow', 'Godrej No.1' and 'Godrej Shikakai' in soaps, 'Godrej Powder Hair Dye', 'Renew', 'ColourSoft' in hair colourants and 'Ezee' liquid detergent.  Net worth ₹12,366 crore (US$1.5 billion) (2022)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WELL  DO GOOD </dc:title>
  <dc:creator>bantiyadav16095@outlook.com</dc:creator>
  <cp:lastModifiedBy>bantiyadav16095@outlook.com</cp:lastModifiedBy>
  <cp:revision>12</cp:revision>
  <dcterms:created xsi:type="dcterms:W3CDTF">2022-08-21T19:19:02Z</dcterms:created>
  <dcterms:modified xsi:type="dcterms:W3CDTF">2022-08-22T17:56:42Z</dcterms:modified>
</cp:coreProperties>
</file>