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1" r:id="rId8"/>
    <p:sldId id="264" r:id="rId9"/>
    <p:sldId id="262"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E4AB7FA-AB28-4B85-9A70-778F2C74C1EE}">
          <p14:sldIdLst>
            <p14:sldId id="256"/>
            <p14:sldId id="257"/>
            <p14:sldId id="258"/>
            <p14:sldId id="259"/>
            <p14:sldId id="260"/>
            <p14:sldId id="263"/>
            <p14:sldId id="261"/>
            <p14:sldId id="264"/>
            <p14:sldId id="262"/>
            <p14:sldId id="265"/>
            <p14:sldId id="266"/>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p:scale>
          <a:sx n="66" d="100"/>
          <a:sy n="66" d="100"/>
        </p:scale>
        <p:origin x="1320" y="4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A665B89-E762-4222-8051-B06D2312999F}" type="datetimeFigureOut">
              <a:rPr lang="en-US" smtClean="0"/>
              <a:t>8/11/2019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9713CCB2-8527-4F23-AAE4-F7A333161AFD}" type="slidenum">
              <a:rPr lang="en-US" smtClean="0"/>
              <a:t>‹#›</a:t>
            </a:fld>
            <a:endParaRPr lang="en-US"/>
          </a:p>
        </p:txBody>
      </p:sp>
    </p:spTree>
    <p:extLst>
      <p:ext uri="{BB962C8B-B14F-4D97-AF65-F5344CB8AC3E}">
        <p14:creationId xmlns:p14="http://schemas.microsoft.com/office/powerpoint/2010/main" val="4086163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665B89-E762-4222-8051-B06D2312999F}" type="datetimeFigureOut">
              <a:rPr lang="en-US" smtClean="0"/>
              <a:t>8/11/2019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13CCB2-8527-4F23-AAE4-F7A333161AFD}" type="slidenum">
              <a:rPr lang="en-US" smtClean="0"/>
              <a:t>‹#›</a:t>
            </a:fld>
            <a:endParaRPr lang="en-US"/>
          </a:p>
        </p:txBody>
      </p:sp>
    </p:spTree>
    <p:extLst>
      <p:ext uri="{BB962C8B-B14F-4D97-AF65-F5344CB8AC3E}">
        <p14:creationId xmlns:p14="http://schemas.microsoft.com/office/powerpoint/2010/main" val="3557445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665B89-E762-4222-8051-B06D2312999F}" type="datetimeFigureOut">
              <a:rPr lang="en-US" smtClean="0"/>
              <a:t>8/11/2019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13CCB2-8527-4F23-AAE4-F7A333161AFD}" type="slidenum">
              <a:rPr lang="en-US" smtClean="0"/>
              <a:t>‹#›</a:t>
            </a:fld>
            <a:endParaRPr lang="en-US"/>
          </a:p>
        </p:txBody>
      </p:sp>
    </p:spTree>
    <p:extLst>
      <p:ext uri="{BB962C8B-B14F-4D97-AF65-F5344CB8AC3E}">
        <p14:creationId xmlns:p14="http://schemas.microsoft.com/office/powerpoint/2010/main" val="2038552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665B89-E762-4222-8051-B06D2312999F}" type="datetimeFigureOut">
              <a:rPr lang="en-US" smtClean="0"/>
              <a:t>8/11/2019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13CCB2-8527-4F23-AAE4-F7A333161AFD}"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9448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665B89-E762-4222-8051-B06D2312999F}" type="datetimeFigureOut">
              <a:rPr lang="en-US" smtClean="0"/>
              <a:t>8/11/2019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13CCB2-8527-4F23-AAE4-F7A333161AFD}" type="slidenum">
              <a:rPr lang="en-US" smtClean="0"/>
              <a:t>‹#›</a:t>
            </a:fld>
            <a:endParaRPr lang="en-US"/>
          </a:p>
        </p:txBody>
      </p:sp>
    </p:spTree>
    <p:extLst>
      <p:ext uri="{BB962C8B-B14F-4D97-AF65-F5344CB8AC3E}">
        <p14:creationId xmlns:p14="http://schemas.microsoft.com/office/powerpoint/2010/main" val="13917435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A665B89-E762-4222-8051-B06D2312999F}" type="datetimeFigureOut">
              <a:rPr lang="en-US" smtClean="0"/>
              <a:t>8/11/2019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13CCB2-8527-4F23-AAE4-F7A333161AFD}" type="slidenum">
              <a:rPr lang="en-US" smtClean="0"/>
              <a:t>‹#›</a:t>
            </a:fld>
            <a:endParaRPr lang="en-US"/>
          </a:p>
        </p:txBody>
      </p:sp>
    </p:spTree>
    <p:extLst>
      <p:ext uri="{BB962C8B-B14F-4D97-AF65-F5344CB8AC3E}">
        <p14:creationId xmlns:p14="http://schemas.microsoft.com/office/powerpoint/2010/main" val="2235933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A665B89-E762-4222-8051-B06D2312999F}" type="datetimeFigureOut">
              <a:rPr lang="en-US" smtClean="0"/>
              <a:t>8/11/2019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13CCB2-8527-4F23-AAE4-F7A333161AFD}" type="slidenum">
              <a:rPr lang="en-US" smtClean="0"/>
              <a:t>‹#›</a:t>
            </a:fld>
            <a:endParaRPr lang="en-US"/>
          </a:p>
        </p:txBody>
      </p:sp>
    </p:spTree>
    <p:extLst>
      <p:ext uri="{BB962C8B-B14F-4D97-AF65-F5344CB8AC3E}">
        <p14:creationId xmlns:p14="http://schemas.microsoft.com/office/powerpoint/2010/main" val="359179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665B89-E762-4222-8051-B06D2312999F}"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3CCB2-8527-4F23-AAE4-F7A333161AFD}" type="slidenum">
              <a:rPr lang="en-US" smtClean="0"/>
              <a:t>‹#›</a:t>
            </a:fld>
            <a:endParaRPr lang="en-US"/>
          </a:p>
        </p:txBody>
      </p:sp>
    </p:spTree>
    <p:extLst>
      <p:ext uri="{BB962C8B-B14F-4D97-AF65-F5344CB8AC3E}">
        <p14:creationId xmlns:p14="http://schemas.microsoft.com/office/powerpoint/2010/main" val="3692104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665B89-E762-4222-8051-B06D2312999F}"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3CCB2-8527-4F23-AAE4-F7A333161AFD}" type="slidenum">
              <a:rPr lang="en-US" smtClean="0"/>
              <a:t>‹#›</a:t>
            </a:fld>
            <a:endParaRPr lang="en-US"/>
          </a:p>
        </p:txBody>
      </p:sp>
    </p:spTree>
    <p:extLst>
      <p:ext uri="{BB962C8B-B14F-4D97-AF65-F5344CB8AC3E}">
        <p14:creationId xmlns:p14="http://schemas.microsoft.com/office/powerpoint/2010/main" val="3625991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665B89-E762-4222-8051-B06D2312999F}"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3CCB2-8527-4F23-AAE4-F7A333161AFD}" type="slidenum">
              <a:rPr lang="en-US" smtClean="0"/>
              <a:t>‹#›</a:t>
            </a:fld>
            <a:endParaRPr lang="en-US"/>
          </a:p>
        </p:txBody>
      </p:sp>
    </p:spTree>
    <p:extLst>
      <p:ext uri="{BB962C8B-B14F-4D97-AF65-F5344CB8AC3E}">
        <p14:creationId xmlns:p14="http://schemas.microsoft.com/office/powerpoint/2010/main" val="1840963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665B89-E762-4222-8051-B06D2312999F}"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3CCB2-8527-4F23-AAE4-F7A333161AFD}" type="slidenum">
              <a:rPr lang="en-US" smtClean="0"/>
              <a:t>‹#›</a:t>
            </a:fld>
            <a:endParaRPr lang="en-US"/>
          </a:p>
        </p:txBody>
      </p:sp>
    </p:spTree>
    <p:extLst>
      <p:ext uri="{BB962C8B-B14F-4D97-AF65-F5344CB8AC3E}">
        <p14:creationId xmlns:p14="http://schemas.microsoft.com/office/powerpoint/2010/main" val="1289558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665B89-E762-4222-8051-B06D2312999F}" type="datetimeFigureOut">
              <a:rPr lang="en-US" smtClean="0"/>
              <a:t>8/11/2019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13CCB2-8527-4F23-AAE4-F7A333161AFD}" type="slidenum">
              <a:rPr lang="en-US" smtClean="0"/>
              <a:t>‹#›</a:t>
            </a:fld>
            <a:endParaRPr lang="en-US"/>
          </a:p>
        </p:txBody>
      </p:sp>
    </p:spTree>
    <p:extLst>
      <p:ext uri="{BB962C8B-B14F-4D97-AF65-F5344CB8AC3E}">
        <p14:creationId xmlns:p14="http://schemas.microsoft.com/office/powerpoint/2010/main" val="281817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665B89-E762-4222-8051-B06D2312999F}" type="datetimeFigureOut">
              <a:rPr lang="en-US" smtClean="0"/>
              <a:t>8/11/2019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13CCB2-8527-4F23-AAE4-F7A333161AFD}" type="slidenum">
              <a:rPr lang="en-US" smtClean="0"/>
              <a:t>‹#›</a:t>
            </a:fld>
            <a:endParaRPr lang="en-US"/>
          </a:p>
        </p:txBody>
      </p:sp>
    </p:spTree>
    <p:extLst>
      <p:ext uri="{BB962C8B-B14F-4D97-AF65-F5344CB8AC3E}">
        <p14:creationId xmlns:p14="http://schemas.microsoft.com/office/powerpoint/2010/main" val="3561150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665B89-E762-4222-8051-B06D2312999F}" type="datetimeFigureOut">
              <a:rPr lang="en-US" smtClean="0"/>
              <a:t>8/11/2019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13CCB2-8527-4F23-AAE4-F7A333161AFD}" type="slidenum">
              <a:rPr lang="en-US" smtClean="0"/>
              <a:t>‹#›</a:t>
            </a:fld>
            <a:endParaRPr lang="en-US"/>
          </a:p>
        </p:txBody>
      </p:sp>
    </p:spTree>
    <p:extLst>
      <p:ext uri="{BB962C8B-B14F-4D97-AF65-F5344CB8AC3E}">
        <p14:creationId xmlns:p14="http://schemas.microsoft.com/office/powerpoint/2010/main" val="1909008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665B89-E762-4222-8051-B06D2312999F}" type="datetimeFigureOut">
              <a:rPr lang="en-US" smtClean="0"/>
              <a:t>8/11/2019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13CCB2-8527-4F23-AAE4-F7A333161AFD}" type="slidenum">
              <a:rPr lang="en-US" smtClean="0"/>
              <a:t>‹#›</a:t>
            </a:fld>
            <a:endParaRPr lang="en-US"/>
          </a:p>
        </p:txBody>
      </p:sp>
    </p:spTree>
    <p:extLst>
      <p:ext uri="{BB962C8B-B14F-4D97-AF65-F5344CB8AC3E}">
        <p14:creationId xmlns:p14="http://schemas.microsoft.com/office/powerpoint/2010/main" val="3945828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665B89-E762-4222-8051-B06D2312999F}" type="datetimeFigureOut">
              <a:rPr lang="en-US" smtClean="0"/>
              <a:t>8/11/2019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13CCB2-8527-4F23-AAE4-F7A333161AFD}" type="slidenum">
              <a:rPr lang="en-US" smtClean="0"/>
              <a:t>‹#›</a:t>
            </a:fld>
            <a:endParaRPr lang="en-US"/>
          </a:p>
        </p:txBody>
      </p:sp>
    </p:spTree>
    <p:extLst>
      <p:ext uri="{BB962C8B-B14F-4D97-AF65-F5344CB8AC3E}">
        <p14:creationId xmlns:p14="http://schemas.microsoft.com/office/powerpoint/2010/main" val="3043957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665B89-E762-4222-8051-B06D2312999F}" type="datetimeFigureOut">
              <a:rPr lang="en-US" smtClean="0"/>
              <a:t>8/11/2019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13CCB2-8527-4F23-AAE4-F7A333161AFD}" type="slidenum">
              <a:rPr lang="en-US" smtClean="0"/>
              <a:t>‹#›</a:t>
            </a:fld>
            <a:endParaRPr lang="en-US"/>
          </a:p>
        </p:txBody>
      </p:sp>
    </p:spTree>
    <p:extLst>
      <p:ext uri="{BB962C8B-B14F-4D97-AF65-F5344CB8AC3E}">
        <p14:creationId xmlns:p14="http://schemas.microsoft.com/office/powerpoint/2010/main" val="4078251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A665B89-E762-4222-8051-B06D2312999F}" type="datetimeFigureOut">
              <a:rPr lang="en-US" smtClean="0"/>
              <a:t>8/11/2019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713CCB2-8527-4F23-AAE4-F7A333161AFD}" type="slidenum">
              <a:rPr lang="en-US" smtClean="0"/>
              <a:t>‹#›</a:t>
            </a:fld>
            <a:endParaRPr lang="en-US"/>
          </a:p>
        </p:txBody>
      </p:sp>
    </p:spTree>
    <p:extLst>
      <p:ext uri="{BB962C8B-B14F-4D97-AF65-F5344CB8AC3E}">
        <p14:creationId xmlns:p14="http://schemas.microsoft.com/office/powerpoint/2010/main" val="8374756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03C8E1-4D8D-4540-A648-9218FFCAB24F}"/>
              </a:ext>
            </a:extLst>
          </p:cNvPr>
          <p:cNvSpPr txBox="1"/>
          <p:nvPr/>
        </p:nvSpPr>
        <p:spPr>
          <a:xfrm>
            <a:off x="2394661" y="2721114"/>
            <a:ext cx="9474786" cy="707886"/>
          </a:xfrm>
          <a:prstGeom prst="rect">
            <a:avLst/>
          </a:prstGeom>
          <a:noFill/>
        </p:spPr>
        <p:txBody>
          <a:bodyPr wrap="square" rtlCol="0">
            <a:spAutoFit/>
          </a:bodyPr>
          <a:lstStyle/>
          <a:p>
            <a:r>
              <a:rPr lang="en-US" sz="4000" dirty="0">
                <a:solidFill>
                  <a:schemeClr val="bg1"/>
                </a:solidFill>
              </a:rPr>
              <a:t>            Team : </a:t>
            </a:r>
            <a:r>
              <a:rPr lang="en-US" sz="4000" dirty="0" err="1">
                <a:solidFill>
                  <a:schemeClr val="bg1"/>
                </a:solidFill>
              </a:rPr>
              <a:t>FireFolks</a:t>
            </a:r>
            <a:endParaRPr lang="en-US" sz="4000" dirty="0">
              <a:solidFill>
                <a:schemeClr val="bg1"/>
              </a:solidFill>
            </a:endParaRPr>
          </a:p>
        </p:txBody>
      </p:sp>
      <p:sp>
        <p:nvSpPr>
          <p:cNvPr id="5" name="TextBox 4">
            <a:extLst>
              <a:ext uri="{FF2B5EF4-FFF2-40B4-BE49-F238E27FC236}">
                <a16:creationId xmlns:a16="http://schemas.microsoft.com/office/drawing/2014/main" id="{151844C6-08D7-41A7-B4A8-426BC4570E09}"/>
              </a:ext>
            </a:extLst>
          </p:cNvPr>
          <p:cNvSpPr txBox="1"/>
          <p:nvPr/>
        </p:nvSpPr>
        <p:spPr>
          <a:xfrm>
            <a:off x="1500327" y="642159"/>
            <a:ext cx="8824404" cy="1107996"/>
          </a:xfrm>
          <a:prstGeom prst="rect">
            <a:avLst/>
          </a:prstGeom>
          <a:noFill/>
        </p:spPr>
        <p:txBody>
          <a:bodyPr wrap="square" rtlCol="0">
            <a:spAutoFit/>
          </a:bodyPr>
          <a:lstStyle/>
          <a:p>
            <a:r>
              <a:rPr lang="en-US" sz="6600" dirty="0">
                <a:solidFill>
                  <a:schemeClr val="bg1"/>
                </a:solidFill>
              </a:rPr>
              <a:t>          Water Crisis</a:t>
            </a:r>
          </a:p>
        </p:txBody>
      </p:sp>
      <p:sp>
        <p:nvSpPr>
          <p:cNvPr id="6" name="TextBox 5">
            <a:extLst>
              <a:ext uri="{FF2B5EF4-FFF2-40B4-BE49-F238E27FC236}">
                <a16:creationId xmlns:a16="http://schemas.microsoft.com/office/drawing/2014/main" id="{0C3F0E25-22B7-4009-9E07-2417B427CDD1}"/>
              </a:ext>
            </a:extLst>
          </p:cNvPr>
          <p:cNvSpPr txBox="1"/>
          <p:nvPr/>
        </p:nvSpPr>
        <p:spPr>
          <a:xfrm>
            <a:off x="4705167" y="1889386"/>
            <a:ext cx="3781887" cy="523220"/>
          </a:xfrm>
          <a:prstGeom prst="rect">
            <a:avLst/>
          </a:prstGeom>
          <a:noFill/>
        </p:spPr>
        <p:txBody>
          <a:bodyPr wrap="square" rtlCol="0">
            <a:spAutoFit/>
          </a:bodyPr>
          <a:lstStyle/>
          <a:p>
            <a:r>
              <a:rPr lang="en-US" sz="2800" dirty="0">
                <a:solidFill>
                  <a:schemeClr val="bg1"/>
                </a:solidFill>
              </a:rPr>
              <a:t>Presented by:-</a:t>
            </a:r>
          </a:p>
        </p:txBody>
      </p:sp>
      <p:sp>
        <p:nvSpPr>
          <p:cNvPr id="7" name="TextBox 6">
            <a:extLst>
              <a:ext uri="{FF2B5EF4-FFF2-40B4-BE49-F238E27FC236}">
                <a16:creationId xmlns:a16="http://schemas.microsoft.com/office/drawing/2014/main" id="{93089FFF-4C8E-4D57-ACA3-E405F8FA7CE2}"/>
              </a:ext>
            </a:extLst>
          </p:cNvPr>
          <p:cNvSpPr txBox="1"/>
          <p:nvPr/>
        </p:nvSpPr>
        <p:spPr>
          <a:xfrm>
            <a:off x="5033639" y="4243527"/>
            <a:ext cx="4412204" cy="1200329"/>
          </a:xfrm>
          <a:prstGeom prst="rect">
            <a:avLst/>
          </a:prstGeom>
          <a:noFill/>
        </p:spPr>
        <p:txBody>
          <a:bodyPr wrap="square" rtlCol="0">
            <a:spAutoFit/>
          </a:bodyPr>
          <a:lstStyle/>
          <a:p>
            <a:r>
              <a:rPr lang="en-US" dirty="0" err="1">
                <a:solidFill>
                  <a:schemeClr val="bg1"/>
                </a:solidFill>
              </a:rPr>
              <a:t>Raunak</a:t>
            </a:r>
            <a:r>
              <a:rPr lang="en-US" dirty="0">
                <a:solidFill>
                  <a:schemeClr val="bg1"/>
                </a:solidFill>
              </a:rPr>
              <a:t> Sarada</a:t>
            </a:r>
          </a:p>
          <a:p>
            <a:r>
              <a:rPr lang="en-US" dirty="0">
                <a:solidFill>
                  <a:schemeClr val="bg1"/>
                </a:solidFill>
              </a:rPr>
              <a:t>Ankit Gupta	</a:t>
            </a:r>
          </a:p>
          <a:p>
            <a:r>
              <a:rPr lang="en-US" dirty="0">
                <a:solidFill>
                  <a:schemeClr val="bg1"/>
                </a:solidFill>
              </a:rPr>
              <a:t>Ankit </a:t>
            </a:r>
            <a:r>
              <a:rPr lang="en-US" dirty="0" err="1">
                <a:solidFill>
                  <a:schemeClr val="bg1"/>
                </a:solidFill>
              </a:rPr>
              <a:t>Gokhroo</a:t>
            </a:r>
            <a:endParaRPr lang="en-US" dirty="0">
              <a:solidFill>
                <a:schemeClr val="bg1"/>
              </a:solidFill>
            </a:endParaRPr>
          </a:p>
          <a:p>
            <a:r>
              <a:rPr lang="en-US" dirty="0">
                <a:solidFill>
                  <a:schemeClr val="bg1"/>
                </a:solidFill>
              </a:rPr>
              <a:t>Arpit Khandelwal</a:t>
            </a:r>
          </a:p>
        </p:txBody>
      </p:sp>
    </p:spTree>
    <p:extLst>
      <p:ext uri="{BB962C8B-B14F-4D97-AF65-F5344CB8AC3E}">
        <p14:creationId xmlns:p14="http://schemas.microsoft.com/office/powerpoint/2010/main" val="940319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4F315B-2442-492C-A945-AA1C177C6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773" y="3233691"/>
            <a:ext cx="4333875" cy="2933700"/>
          </a:xfrm>
          <a:prstGeom prst="rect">
            <a:avLst/>
          </a:prstGeom>
        </p:spPr>
      </p:pic>
      <p:sp>
        <p:nvSpPr>
          <p:cNvPr id="6" name="TextBox 5">
            <a:extLst>
              <a:ext uri="{FF2B5EF4-FFF2-40B4-BE49-F238E27FC236}">
                <a16:creationId xmlns:a16="http://schemas.microsoft.com/office/drawing/2014/main" id="{6B791ED2-2807-41E6-8DEE-6D8C83EA71D2}"/>
              </a:ext>
            </a:extLst>
          </p:cNvPr>
          <p:cNvSpPr txBox="1"/>
          <p:nvPr/>
        </p:nvSpPr>
        <p:spPr>
          <a:xfrm>
            <a:off x="2974574" y="218613"/>
            <a:ext cx="8086725" cy="707886"/>
          </a:xfrm>
          <a:prstGeom prst="rect">
            <a:avLst/>
          </a:prstGeom>
          <a:noFill/>
        </p:spPr>
        <p:txBody>
          <a:bodyPr wrap="square" rtlCol="0">
            <a:spAutoFit/>
          </a:bodyPr>
          <a:lstStyle/>
          <a:p>
            <a:r>
              <a:rPr lang="en-US" sz="4000" u="sng" dirty="0">
                <a:solidFill>
                  <a:schemeClr val="bg1"/>
                </a:solidFill>
              </a:rPr>
              <a:t>Water Crisis Situation in 2019</a:t>
            </a:r>
          </a:p>
        </p:txBody>
      </p:sp>
      <p:pic>
        <p:nvPicPr>
          <p:cNvPr id="8" name="Picture 7" descr="A close up of a mans face&#10;&#10;Description automatically generated">
            <a:extLst>
              <a:ext uri="{FF2B5EF4-FFF2-40B4-BE49-F238E27FC236}">
                <a16:creationId xmlns:a16="http://schemas.microsoft.com/office/drawing/2014/main" id="{6E07376D-DAAC-4A74-9C81-9CF8C82EAB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6449" y="3233691"/>
            <a:ext cx="4514850" cy="2962275"/>
          </a:xfrm>
          <a:prstGeom prst="rect">
            <a:avLst/>
          </a:prstGeom>
        </p:spPr>
      </p:pic>
      <p:sp>
        <p:nvSpPr>
          <p:cNvPr id="10" name="TextBox 9">
            <a:extLst>
              <a:ext uri="{FF2B5EF4-FFF2-40B4-BE49-F238E27FC236}">
                <a16:creationId xmlns:a16="http://schemas.microsoft.com/office/drawing/2014/main" id="{D51F2F59-5EF5-413A-AE6E-B65385E52B01}"/>
              </a:ext>
            </a:extLst>
          </p:cNvPr>
          <p:cNvSpPr txBox="1"/>
          <p:nvPr/>
        </p:nvSpPr>
        <p:spPr>
          <a:xfrm>
            <a:off x="1424773" y="1145219"/>
            <a:ext cx="9565782" cy="1384995"/>
          </a:xfrm>
          <a:prstGeom prst="rect">
            <a:avLst/>
          </a:prstGeom>
          <a:noFill/>
        </p:spPr>
        <p:txBody>
          <a:bodyPr wrap="square" rtlCol="0">
            <a:spAutoFit/>
          </a:bodyPr>
          <a:lstStyle/>
          <a:p>
            <a:r>
              <a:rPr lang="en-US" sz="2800" dirty="0">
                <a:solidFill>
                  <a:schemeClr val="bg1"/>
                </a:solidFill>
              </a:rPr>
              <a:t>In 2019 , Rainfall level is lower than the average level due to which Reservoir level is also low that indicates water crises situation.</a:t>
            </a:r>
          </a:p>
        </p:txBody>
      </p:sp>
    </p:spTree>
    <p:extLst>
      <p:ext uri="{BB962C8B-B14F-4D97-AF65-F5344CB8AC3E}">
        <p14:creationId xmlns:p14="http://schemas.microsoft.com/office/powerpoint/2010/main" val="2643677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A17630-E5A8-4D6A-9074-9C70D22FD426}"/>
              </a:ext>
            </a:extLst>
          </p:cNvPr>
          <p:cNvSpPr txBox="1"/>
          <p:nvPr/>
        </p:nvSpPr>
        <p:spPr>
          <a:xfrm>
            <a:off x="3928502" y="907495"/>
            <a:ext cx="10244831" cy="707886"/>
          </a:xfrm>
          <a:prstGeom prst="rect">
            <a:avLst/>
          </a:prstGeom>
          <a:noFill/>
        </p:spPr>
        <p:txBody>
          <a:bodyPr wrap="square" rtlCol="0">
            <a:spAutoFit/>
          </a:bodyPr>
          <a:lstStyle/>
          <a:p>
            <a:r>
              <a:rPr lang="en-US" sz="4000" u="sng" dirty="0">
                <a:solidFill>
                  <a:schemeClr val="bg1"/>
                </a:solidFill>
              </a:rPr>
              <a:t>Feasible Solutions</a:t>
            </a:r>
          </a:p>
        </p:txBody>
      </p:sp>
      <p:sp>
        <p:nvSpPr>
          <p:cNvPr id="2" name="TextBox 1">
            <a:extLst>
              <a:ext uri="{FF2B5EF4-FFF2-40B4-BE49-F238E27FC236}">
                <a16:creationId xmlns:a16="http://schemas.microsoft.com/office/drawing/2014/main" id="{5F8CF14B-51D7-4E20-80EE-8FBD0232D946}"/>
              </a:ext>
            </a:extLst>
          </p:cNvPr>
          <p:cNvSpPr txBox="1"/>
          <p:nvPr/>
        </p:nvSpPr>
        <p:spPr>
          <a:xfrm>
            <a:off x="973584" y="2056225"/>
            <a:ext cx="10244831" cy="3416320"/>
          </a:xfrm>
          <a:prstGeom prst="rect">
            <a:avLst/>
          </a:prstGeom>
          <a:noFill/>
        </p:spPr>
        <p:txBody>
          <a:bodyPr wrap="square" rtlCol="0">
            <a:spAutoFit/>
          </a:bodyPr>
          <a:lstStyle/>
          <a:p>
            <a:pPr marL="342900" indent="-342900">
              <a:buFont typeface="Wingdings" panose="05000000000000000000" pitchFamily="2" charset="2"/>
              <a:buChar char="v"/>
            </a:pPr>
            <a:r>
              <a:rPr lang="en-US" sz="2400" dirty="0">
                <a:solidFill>
                  <a:schemeClr val="bg1"/>
                </a:solidFill>
              </a:rPr>
              <a:t> At the time of the water crisis, we should make sure that large water-consuming companies should be bounded for an upper limit of consumption of water. also if shutting down them temporarily helps to reduce some water consumption one may do that .</a:t>
            </a:r>
          </a:p>
          <a:p>
            <a:r>
              <a:rPr lang="en-US" sz="2400" dirty="0">
                <a:solidFill>
                  <a:schemeClr val="bg1"/>
                </a:solidFill>
              </a:rPr>
              <a:t> </a:t>
            </a:r>
          </a:p>
          <a:p>
            <a:pPr marL="342900" indent="-342900">
              <a:buFont typeface="Wingdings" panose="05000000000000000000" pitchFamily="2" charset="2"/>
              <a:buChar char="v"/>
            </a:pPr>
            <a:r>
              <a:rPr lang="en-US" sz="2400" dirty="0">
                <a:solidFill>
                  <a:schemeClr val="bg1"/>
                </a:solidFill>
              </a:rPr>
              <a:t>We will make aware people based on our prediction data so that people can start to reduce the consumption of water .</a:t>
            </a:r>
          </a:p>
          <a:p>
            <a:pPr marL="342900" indent="-342900">
              <a:buFont typeface="Wingdings" panose="05000000000000000000" pitchFamily="2" charset="2"/>
              <a:buChar char="v"/>
            </a:pPr>
            <a:endParaRPr lang="en-US" sz="2400" dirty="0">
              <a:solidFill>
                <a:schemeClr val="bg1"/>
              </a:solidFill>
            </a:endParaRPr>
          </a:p>
          <a:p>
            <a:pPr marL="342900" indent="-342900">
              <a:buFont typeface="Wingdings" panose="05000000000000000000" pitchFamily="2" charset="2"/>
              <a:buChar char="v"/>
            </a:pPr>
            <a:r>
              <a:rPr lang="en-US" sz="2400" dirty="0">
                <a:solidFill>
                  <a:schemeClr val="bg1"/>
                </a:solidFill>
              </a:rPr>
              <a:t>We will provide a limited supply of water to household area.</a:t>
            </a:r>
          </a:p>
        </p:txBody>
      </p:sp>
    </p:spTree>
    <p:extLst>
      <p:ext uri="{BB962C8B-B14F-4D97-AF65-F5344CB8AC3E}">
        <p14:creationId xmlns:p14="http://schemas.microsoft.com/office/powerpoint/2010/main" val="4179659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5BA2C-BC41-4092-96F2-B43AE6181E67}"/>
              </a:ext>
            </a:extLst>
          </p:cNvPr>
          <p:cNvSpPr>
            <a:spLocks noGrp="1"/>
          </p:cNvSpPr>
          <p:nvPr>
            <p:ph type="title"/>
          </p:nvPr>
        </p:nvSpPr>
        <p:spPr>
          <a:xfrm>
            <a:off x="1145893" y="618518"/>
            <a:ext cx="9901517" cy="1478570"/>
          </a:xfrm>
        </p:spPr>
        <p:txBody>
          <a:bodyPr/>
          <a:lstStyle/>
          <a:p>
            <a:r>
              <a:rPr lang="en-US" b="1" dirty="0">
                <a:solidFill>
                  <a:schemeClr val="bg1"/>
                </a:solidFill>
              </a:rPr>
              <a:t>          How We Can earn from this ??</a:t>
            </a:r>
          </a:p>
        </p:txBody>
      </p:sp>
      <p:sp>
        <p:nvSpPr>
          <p:cNvPr id="3" name="Content Placeholder 2">
            <a:extLst>
              <a:ext uri="{FF2B5EF4-FFF2-40B4-BE49-F238E27FC236}">
                <a16:creationId xmlns:a16="http://schemas.microsoft.com/office/drawing/2014/main" id="{34BC485F-17F3-4DE4-AE9D-7AFFC578785F}"/>
              </a:ext>
            </a:extLst>
          </p:cNvPr>
          <p:cNvSpPr>
            <a:spLocks noGrp="1"/>
          </p:cNvSpPr>
          <p:nvPr>
            <p:ph idx="1"/>
          </p:nvPr>
        </p:nvSpPr>
        <p:spPr/>
        <p:txBody>
          <a:bodyPr/>
          <a:lstStyle/>
          <a:p>
            <a:r>
              <a:rPr lang="en-US" dirty="0">
                <a:solidFill>
                  <a:schemeClr val="bg1"/>
                </a:solidFill>
              </a:rPr>
              <a:t>By Providing notification to the industries for water scarcity earlier so they have maximum production.</a:t>
            </a:r>
          </a:p>
          <a:p>
            <a:endParaRPr lang="en-US" dirty="0"/>
          </a:p>
          <a:p>
            <a:r>
              <a:rPr lang="en-US" dirty="0">
                <a:solidFill>
                  <a:schemeClr val="bg1"/>
                </a:solidFill>
              </a:rPr>
              <a:t>we  can charge a fair amount of money for giving people weekly updates to avoid a </a:t>
            </a:r>
            <a:r>
              <a:rPr lang="en-US">
                <a:solidFill>
                  <a:schemeClr val="bg1"/>
                </a:solidFill>
              </a:rPr>
              <a:t>water crisis.</a:t>
            </a:r>
            <a:endParaRPr lang="en-US" dirty="0">
              <a:solidFill>
                <a:schemeClr val="bg1"/>
              </a:solidFill>
            </a:endParaRPr>
          </a:p>
          <a:p>
            <a:endParaRPr lang="en-US" dirty="0"/>
          </a:p>
        </p:txBody>
      </p:sp>
    </p:spTree>
    <p:extLst>
      <p:ext uri="{BB962C8B-B14F-4D97-AF65-F5344CB8AC3E}">
        <p14:creationId xmlns:p14="http://schemas.microsoft.com/office/powerpoint/2010/main" val="2016488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C296C0-BCB4-433C-953D-309F1913A908}"/>
              </a:ext>
            </a:extLst>
          </p:cNvPr>
          <p:cNvSpPr txBox="1"/>
          <p:nvPr/>
        </p:nvSpPr>
        <p:spPr>
          <a:xfrm>
            <a:off x="1162974" y="1490008"/>
            <a:ext cx="9365942" cy="1938992"/>
          </a:xfrm>
          <a:prstGeom prst="rect">
            <a:avLst/>
          </a:prstGeom>
          <a:noFill/>
        </p:spPr>
        <p:txBody>
          <a:bodyPr wrap="square" rtlCol="0">
            <a:spAutoFit/>
          </a:bodyPr>
          <a:lstStyle/>
          <a:p>
            <a:pPr marL="342900" indent="-342900">
              <a:buFont typeface="Wingdings" panose="05000000000000000000" pitchFamily="2" charset="2"/>
              <a:buChar char="v"/>
            </a:pPr>
            <a:r>
              <a:rPr lang="en-US" sz="2400" dirty="0">
                <a:solidFill>
                  <a:schemeClr val="bg1"/>
                </a:solidFill>
              </a:rPr>
              <a:t>The 2019 Chennai water crisis is an ongoing water crisis occurring in India, most notably in the city of Chennai in Tamil Nadu. On 19 June 2019, Chennai city officials declared that "Day Zero", or the day when almost no water is left, had been reached, as all the four main reservoirs supplying water to the city had run dry.</a:t>
            </a:r>
          </a:p>
        </p:txBody>
      </p:sp>
      <p:sp>
        <p:nvSpPr>
          <p:cNvPr id="5" name="TextBox 4">
            <a:extLst>
              <a:ext uri="{FF2B5EF4-FFF2-40B4-BE49-F238E27FC236}">
                <a16:creationId xmlns:a16="http://schemas.microsoft.com/office/drawing/2014/main" id="{97A77E53-7B4C-403F-A50A-4AAC72496EC6}"/>
              </a:ext>
            </a:extLst>
          </p:cNvPr>
          <p:cNvSpPr txBox="1"/>
          <p:nvPr/>
        </p:nvSpPr>
        <p:spPr>
          <a:xfrm>
            <a:off x="1162974" y="3862501"/>
            <a:ext cx="9570128" cy="2308324"/>
          </a:xfrm>
          <a:prstGeom prst="rect">
            <a:avLst/>
          </a:prstGeom>
          <a:noFill/>
        </p:spPr>
        <p:txBody>
          <a:bodyPr wrap="square" rtlCol="0">
            <a:spAutoFit/>
          </a:bodyPr>
          <a:lstStyle/>
          <a:p>
            <a:pPr marL="342900" indent="-342900">
              <a:buFont typeface="Wingdings" panose="05000000000000000000" pitchFamily="2" charset="2"/>
              <a:buChar char="v"/>
            </a:pPr>
            <a:r>
              <a:rPr lang="en-US" sz="2400" dirty="0">
                <a:solidFill>
                  <a:schemeClr val="bg1"/>
                </a:solidFill>
              </a:rPr>
              <a:t>These four main reservoirs are:</a:t>
            </a:r>
          </a:p>
          <a:p>
            <a:pPr fontAlgn="base"/>
            <a:r>
              <a:rPr lang="en-US" sz="2400" dirty="0">
                <a:solidFill>
                  <a:schemeClr val="bg1"/>
                </a:solidFill>
              </a:rPr>
              <a:t>	1.Poondi</a:t>
            </a:r>
          </a:p>
          <a:p>
            <a:pPr fontAlgn="base"/>
            <a:r>
              <a:rPr lang="en-US" sz="2400" dirty="0">
                <a:solidFill>
                  <a:schemeClr val="bg1"/>
                </a:solidFill>
              </a:rPr>
              <a:t>	2.Cholavaram</a:t>
            </a:r>
          </a:p>
          <a:p>
            <a:pPr fontAlgn="base"/>
            <a:r>
              <a:rPr lang="en-US" sz="2400" dirty="0">
                <a:solidFill>
                  <a:schemeClr val="bg1"/>
                </a:solidFill>
              </a:rPr>
              <a:t>	3.Redhills</a:t>
            </a:r>
          </a:p>
          <a:p>
            <a:pPr fontAlgn="base"/>
            <a:r>
              <a:rPr lang="en-US" sz="2400" dirty="0">
                <a:solidFill>
                  <a:schemeClr val="bg1"/>
                </a:solidFill>
              </a:rPr>
              <a:t>	4.Chembarambakkam</a:t>
            </a:r>
          </a:p>
          <a:p>
            <a:endParaRPr lang="en-US" sz="2400" dirty="0">
              <a:solidFill>
                <a:schemeClr val="bg1"/>
              </a:solidFill>
            </a:endParaRPr>
          </a:p>
        </p:txBody>
      </p:sp>
      <p:sp>
        <p:nvSpPr>
          <p:cNvPr id="6" name="TextBox 5">
            <a:extLst>
              <a:ext uri="{FF2B5EF4-FFF2-40B4-BE49-F238E27FC236}">
                <a16:creationId xmlns:a16="http://schemas.microsoft.com/office/drawing/2014/main" id="{072C39D4-1CF3-4F87-94CC-F4A20A4D7ECD}"/>
              </a:ext>
            </a:extLst>
          </p:cNvPr>
          <p:cNvSpPr txBox="1"/>
          <p:nvPr/>
        </p:nvSpPr>
        <p:spPr>
          <a:xfrm>
            <a:off x="4243526" y="550416"/>
            <a:ext cx="6489576" cy="646331"/>
          </a:xfrm>
          <a:prstGeom prst="rect">
            <a:avLst/>
          </a:prstGeom>
          <a:noFill/>
        </p:spPr>
        <p:txBody>
          <a:bodyPr wrap="square" rtlCol="0">
            <a:spAutoFit/>
          </a:bodyPr>
          <a:lstStyle/>
          <a:p>
            <a:r>
              <a:rPr lang="en-US" sz="3600" u="sng" dirty="0">
                <a:solidFill>
                  <a:schemeClr val="bg1"/>
                </a:solidFill>
              </a:rPr>
              <a:t>Problem</a:t>
            </a:r>
            <a:r>
              <a:rPr lang="en-US" sz="3600" dirty="0">
                <a:solidFill>
                  <a:schemeClr val="bg1"/>
                </a:solidFill>
              </a:rPr>
              <a:t> </a:t>
            </a:r>
            <a:r>
              <a:rPr lang="en-US" sz="3600" u="sng" dirty="0">
                <a:solidFill>
                  <a:schemeClr val="bg1"/>
                </a:solidFill>
              </a:rPr>
              <a:t>Statement</a:t>
            </a:r>
          </a:p>
        </p:txBody>
      </p:sp>
    </p:spTree>
    <p:extLst>
      <p:ext uri="{BB962C8B-B14F-4D97-AF65-F5344CB8AC3E}">
        <p14:creationId xmlns:p14="http://schemas.microsoft.com/office/powerpoint/2010/main" val="72845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3"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0"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4" name="TextBox 3">
            <a:extLst>
              <a:ext uri="{FF2B5EF4-FFF2-40B4-BE49-F238E27FC236}">
                <a16:creationId xmlns:a16="http://schemas.microsoft.com/office/drawing/2014/main" id="{E7C00683-069A-49B9-ABC6-45A658A0C0E0}"/>
              </a:ext>
            </a:extLst>
          </p:cNvPr>
          <p:cNvSpPr txBox="1"/>
          <p:nvPr/>
        </p:nvSpPr>
        <p:spPr>
          <a:xfrm>
            <a:off x="1141413" y="1082673"/>
            <a:ext cx="2869416" cy="4708528"/>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4000" cap="all">
                <a:latin typeface="+mj-lt"/>
                <a:ea typeface="+mj-ea"/>
                <a:cs typeface="+mj-cs"/>
              </a:rPr>
              <a:t>Dataset</a:t>
            </a:r>
          </a:p>
        </p:txBody>
      </p:sp>
      <p:cxnSp>
        <p:nvCxnSpPr>
          <p:cNvPr id="41" name="Straight Connector 40">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848E22A-397C-4B23-8AF3-FAA2FC7E70A7}"/>
              </a:ext>
            </a:extLst>
          </p:cNvPr>
          <p:cNvSpPr txBox="1"/>
          <p:nvPr/>
        </p:nvSpPr>
        <p:spPr>
          <a:xfrm>
            <a:off x="5297763" y="1082673"/>
            <a:ext cx="5751237" cy="4708528"/>
          </a:xfrm>
          <a:prstGeom prst="rect">
            <a:avLst/>
          </a:prstGeom>
        </p:spPr>
        <p:txBody>
          <a:bodyPr vert="horz" lIns="91440" tIns="45720" rIns="91440" bIns="45720" rtlCol="0" anchor="ctr">
            <a:normAutofit/>
          </a:bodyPr>
          <a:lstStyle/>
          <a:p>
            <a:pPr marL="285750" indent="-228600" defTabSz="914400">
              <a:lnSpc>
                <a:spcPct val="110000"/>
              </a:lnSpc>
              <a:spcAft>
                <a:spcPts val="600"/>
              </a:spcAft>
              <a:buSzPct val="125000"/>
              <a:buFont typeface="Arial" panose="020B0604020202020204" pitchFamily="34" charset="0"/>
              <a:buChar char="•"/>
            </a:pPr>
            <a:r>
              <a:rPr lang="en-US"/>
              <a:t>The data that we are using for predicting the possibility of water crisis downloaded from Kaggle.com </a:t>
            </a:r>
          </a:p>
          <a:p>
            <a:pPr indent="-228600" defTabSz="914400">
              <a:lnSpc>
                <a:spcPct val="110000"/>
              </a:lnSpc>
              <a:spcAft>
                <a:spcPts val="600"/>
              </a:spcAft>
              <a:buSzPct val="125000"/>
              <a:buFont typeface="Arial" panose="020B0604020202020204" pitchFamily="34" charset="0"/>
              <a:buChar char="•"/>
            </a:pPr>
            <a:r>
              <a:rPr lang="en-US"/>
              <a:t> </a:t>
            </a:r>
          </a:p>
          <a:p>
            <a:pPr marL="285750" indent="-228600" defTabSz="914400">
              <a:lnSpc>
                <a:spcPct val="110000"/>
              </a:lnSpc>
              <a:spcAft>
                <a:spcPts val="600"/>
              </a:spcAft>
              <a:buSzPct val="125000"/>
              <a:buFont typeface="Arial" panose="020B0604020202020204" pitchFamily="34" charset="0"/>
              <a:buChar char="•"/>
            </a:pPr>
            <a:r>
              <a:rPr lang="en-US"/>
              <a:t>The data is available on a daily basis and the unit is million cubic feet.</a:t>
            </a:r>
          </a:p>
          <a:p>
            <a:pPr marL="285750" indent="-228600" defTabSz="914400">
              <a:lnSpc>
                <a:spcPct val="110000"/>
              </a:lnSpc>
              <a:spcAft>
                <a:spcPts val="600"/>
              </a:spcAft>
              <a:buSzPct val="125000"/>
              <a:buFont typeface="Arial" panose="020B0604020202020204" pitchFamily="34" charset="0"/>
              <a:buChar char="•"/>
            </a:pPr>
            <a:endParaRPr lang="en-US"/>
          </a:p>
          <a:p>
            <a:pPr marL="285750" indent="-228600" defTabSz="914400">
              <a:lnSpc>
                <a:spcPct val="110000"/>
              </a:lnSpc>
              <a:spcAft>
                <a:spcPts val="600"/>
              </a:spcAft>
              <a:buSzPct val="125000"/>
              <a:buFont typeface="Arial" panose="020B0604020202020204" pitchFamily="34" charset="0"/>
              <a:buChar char="•"/>
            </a:pPr>
            <a:r>
              <a:rPr lang="en-US"/>
              <a:t>This dataset has details about the water availability in the four main reservoirs over the last 15 years</a:t>
            </a:r>
          </a:p>
          <a:p>
            <a:pPr marL="285750" indent="-228600" defTabSz="914400">
              <a:lnSpc>
                <a:spcPct val="110000"/>
              </a:lnSpc>
              <a:spcAft>
                <a:spcPts val="600"/>
              </a:spcAft>
              <a:buSzPct val="125000"/>
              <a:buFont typeface="Arial" panose="020B0604020202020204" pitchFamily="34" charset="0"/>
              <a:buChar char="•"/>
            </a:pPr>
            <a:endParaRPr lang="en-US"/>
          </a:p>
          <a:p>
            <a:pPr marL="285750" indent="-228600" defTabSz="914400">
              <a:lnSpc>
                <a:spcPct val="110000"/>
              </a:lnSpc>
              <a:spcAft>
                <a:spcPts val="600"/>
              </a:spcAft>
              <a:buSzPct val="125000"/>
              <a:buFont typeface="Arial" panose="020B0604020202020204" pitchFamily="34" charset="0"/>
              <a:buChar char="•"/>
            </a:pPr>
            <a:r>
              <a:rPr lang="en-US"/>
              <a:t>We are using two datasets that are responsible for proper water fulfillment:-</a:t>
            </a:r>
          </a:p>
          <a:p>
            <a:pPr marL="914400" lvl="1" indent="-228600" defTabSz="914400">
              <a:lnSpc>
                <a:spcPct val="110000"/>
              </a:lnSpc>
              <a:spcAft>
                <a:spcPts val="600"/>
              </a:spcAft>
              <a:buSzPct val="125000"/>
              <a:buFont typeface="Arial" panose="020B0604020202020204" pitchFamily="34" charset="0"/>
              <a:buChar char="•"/>
            </a:pPr>
            <a:r>
              <a:rPr lang="en-US"/>
              <a:t>Chennai reservoirs level. </a:t>
            </a:r>
          </a:p>
          <a:p>
            <a:pPr marL="914400" lvl="1" indent="-228600" defTabSz="914400">
              <a:lnSpc>
                <a:spcPct val="110000"/>
              </a:lnSpc>
              <a:spcAft>
                <a:spcPts val="600"/>
              </a:spcAft>
              <a:buSzPct val="125000"/>
              <a:buFont typeface="Arial" panose="020B0604020202020204" pitchFamily="34" charset="0"/>
              <a:buChar char="•"/>
            </a:pPr>
            <a:r>
              <a:rPr lang="en-US"/>
              <a:t>Chennai rainfall level.</a:t>
            </a:r>
          </a:p>
        </p:txBody>
      </p:sp>
      <p:grpSp>
        <p:nvGrpSpPr>
          <p:cNvPr id="43" name="Group 42">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4"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2526549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FAD716-E6A0-4600-8593-EABD975610C9}"/>
              </a:ext>
            </a:extLst>
          </p:cNvPr>
          <p:cNvSpPr txBox="1"/>
          <p:nvPr/>
        </p:nvSpPr>
        <p:spPr>
          <a:xfrm>
            <a:off x="1071239" y="1100831"/>
            <a:ext cx="7989902" cy="461665"/>
          </a:xfrm>
          <a:prstGeom prst="rect">
            <a:avLst/>
          </a:prstGeom>
          <a:noFill/>
        </p:spPr>
        <p:txBody>
          <a:bodyPr wrap="square" rtlCol="0">
            <a:spAutoFit/>
          </a:bodyPr>
          <a:lstStyle/>
          <a:p>
            <a:r>
              <a:rPr lang="en-US" sz="2400" dirty="0">
                <a:solidFill>
                  <a:schemeClr val="bg1"/>
                </a:solidFill>
              </a:rPr>
              <a:t>Sample dataset for Chennai reservoirs level is :</a:t>
            </a:r>
          </a:p>
        </p:txBody>
      </p:sp>
      <p:sp>
        <p:nvSpPr>
          <p:cNvPr id="5" name="TextBox 4">
            <a:extLst>
              <a:ext uri="{FF2B5EF4-FFF2-40B4-BE49-F238E27FC236}">
                <a16:creationId xmlns:a16="http://schemas.microsoft.com/office/drawing/2014/main" id="{D8BB482B-0E32-420D-A3F8-1430CB007A82}"/>
              </a:ext>
            </a:extLst>
          </p:cNvPr>
          <p:cNvSpPr txBox="1"/>
          <p:nvPr/>
        </p:nvSpPr>
        <p:spPr>
          <a:xfrm>
            <a:off x="2512381" y="221941"/>
            <a:ext cx="6365289" cy="923330"/>
          </a:xfrm>
          <a:prstGeom prst="rect">
            <a:avLst/>
          </a:prstGeom>
          <a:noFill/>
        </p:spPr>
        <p:txBody>
          <a:bodyPr wrap="square" rtlCol="0">
            <a:spAutoFit/>
          </a:bodyPr>
          <a:lstStyle/>
          <a:p>
            <a:r>
              <a:rPr lang="en-US" sz="3600" dirty="0">
                <a:solidFill>
                  <a:schemeClr val="bg1"/>
                </a:solidFill>
              </a:rPr>
              <a:t>                 </a:t>
            </a:r>
            <a:r>
              <a:rPr lang="en-US" sz="5400" u="sng" dirty="0">
                <a:solidFill>
                  <a:schemeClr val="bg1"/>
                </a:solidFill>
              </a:rPr>
              <a:t>Dataset</a:t>
            </a:r>
          </a:p>
        </p:txBody>
      </p:sp>
      <p:pic>
        <p:nvPicPr>
          <p:cNvPr id="7" name="Picture 6" descr="A screenshot of a cell phone&#10;&#10;Description automatically generated">
            <a:extLst>
              <a:ext uri="{FF2B5EF4-FFF2-40B4-BE49-F238E27FC236}">
                <a16:creationId xmlns:a16="http://schemas.microsoft.com/office/drawing/2014/main" id="{E746CEB2-DF43-40D1-B361-3054217DA5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9110" y="1705454"/>
            <a:ext cx="6178560" cy="1723546"/>
          </a:xfrm>
          <a:prstGeom prst="rect">
            <a:avLst/>
          </a:prstGeom>
        </p:spPr>
      </p:pic>
      <p:sp>
        <p:nvSpPr>
          <p:cNvPr id="8" name="TextBox 7">
            <a:extLst>
              <a:ext uri="{FF2B5EF4-FFF2-40B4-BE49-F238E27FC236}">
                <a16:creationId xmlns:a16="http://schemas.microsoft.com/office/drawing/2014/main" id="{BC5FB4EB-E9D9-4BD8-837A-B6B0C5D6763C}"/>
              </a:ext>
            </a:extLst>
          </p:cNvPr>
          <p:cNvSpPr txBox="1"/>
          <p:nvPr/>
        </p:nvSpPr>
        <p:spPr>
          <a:xfrm>
            <a:off x="1071239" y="3826275"/>
            <a:ext cx="7244178" cy="1107996"/>
          </a:xfrm>
          <a:prstGeom prst="rect">
            <a:avLst/>
          </a:prstGeom>
          <a:noFill/>
        </p:spPr>
        <p:txBody>
          <a:bodyPr wrap="square" rtlCol="0">
            <a:spAutoFit/>
          </a:bodyPr>
          <a:lstStyle/>
          <a:p>
            <a:r>
              <a:rPr lang="en-US" sz="2400" dirty="0">
                <a:solidFill>
                  <a:schemeClr val="bg1"/>
                </a:solidFill>
              </a:rPr>
              <a:t>Sample dataset for Chennai rainfall level is :</a:t>
            </a:r>
          </a:p>
          <a:p>
            <a:endParaRPr lang="en-US" sz="2400" dirty="0">
              <a:solidFill>
                <a:schemeClr val="bg1"/>
              </a:solidFill>
            </a:endParaRPr>
          </a:p>
          <a:p>
            <a:endParaRPr lang="en-US" dirty="0"/>
          </a:p>
        </p:txBody>
      </p:sp>
      <p:pic>
        <p:nvPicPr>
          <p:cNvPr id="10" name="Picture 9" descr="A screenshot of a cell phone&#10;&#10;Description automatically generated">
            <a:extLst>
              <a:ext uri="{FF2B5EF4-FFF2-40B4-BE49-F238E27FC236}">
                <a16:creationId xmlns:a16="http://schemas.microsoft.com/office/drawing/2014/main" id="{7D7867B1-E8D8-40AB-BDFF-1C4DDDC897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9110" y="4380273"/>
            <a:ext cx="6178560" cy="1744776"/>
          </a:xfrm>
          <a:prstGeom prst="rect">
            <a:avLst/>
          </a:prstGeom>
        </p:spPr>
      </p:pic>
    </p:spTree>
    <p:extLst>
      <p:ext uri="{BB962C8B-B14F-4D97-AF65-F5344CB8AC3E}">
        <p14:creationId xmlns:p14="http://schemas.microsoft.com/office/powerpoint/2010/main" val="3906932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8"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3"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5"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6" name="TextBox 5">
            <a:extLst>
              <a:ext uri="{FF2B5EF4-FFF2-40B4-BE49-F238E27FC236}">
                <a16:creationId xmlns:a16="http://schemas.microsoft.com/office/drawing/2014/main" id="{924EB441-5040-42E1-A3B3-F97A98397EBA}"/>
              </a:ext>
            </a:extLst>
          </p:cNvPr>
          <p:cNvSpPr txBox="1"/>
          <p:nvPr/>
        </p:nvSpPr>
        <p:spPr>
          <a:xfrm>
            <a:off x="1876424" y="4141693"/>
            <a:ext cx="8791575" cy="1301673"/>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800" cap="all" dirty="0">
                <a:latin typeface="+mj-lt"/>
                <a:ea typeface="+mj-ea"/>
                <a:cs typeface="+mj-cs"/>
              </a:rPr>
              <a:t>Rainfall </a:t>
            </a:r>
            <a:r>
              <a:rPr lang="en-US" sz="4800" cap="all" dirty="0" err="1">
                <a:latin typeface="+mj-lt"/>
                <a:ea typeface="+mj-ea"/>
                <a:cs typeface="+mj-cs"/>
              </a:rPr>
              <a:t>Visualisation</a:t>
            </a:r>
            <a:r>
              <a:rPr lang="en-US" sz="4800" cap="all" dirty="0">
                <a:latin typeface="+mj-lt"/>
                <a:ea typeface="+mj-ea"/>
                <a:cs typeface="+mj-cs"/>
              </a:rPr>
              <a:t> graph </a:t>
            </a:r>
          </a:p>
        </p:txBody>
      </p:sp>
      <p:pic>
        <p:nvPicPr>
          <p:cNvPr id="5" name="Picture 4" descr="A close up of a mans face&#10;&#10;Description automatically generated">
            <a:extLst>
              <a:ext uri="{FF2B5EF4-FFF2-40B4-BE49-F238E27FC236}">
                <a16:creationId xmlns:a16="http://schemas.microsoft.com/office/drawing/2014/main" id="{FE85F713-B1F9-49D1-A20B-B834D935FC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0591" y="1108038"/>
            <a:ext cx="6223241" cy="28938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826189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CFCED0-7783-4A8C-B4A0-BBD27AC2DC57}"/>
              </a:ext>
            </a:extLst>
          </p:cNvPr>
          <p:cNvSpPr txBox="1"/>
          <p:nvPr/>
        </p:nvSpPr>
        <p:spPr>
          <a:xfrm>
            <a:off x="1171852" y="727968"/>
            <a:ext cx="7821228" cy="46166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solidFill>
                  <a:schemeClr val="bg1"/>
                </a:solidFill>
              </a:rPr>
              <a:t>Rainfall level in Chennai before 2012 : </a:t>
            </a:r>
          </a:p>
        </p:txBody>
      </p:sp>
      <p:pic>
        <p:nvPicPr>
          <p:cNvPr id="7" name="Picture 6" descr="A screenshot of a cell phone&#10;&#10;Description automatically generated">
            <a:extLst>
              <a:ext uri="{FF2B5EF4-FFF2-40B4-BE49-F238E27FC236}">
                <a16:creationId xmlns:a16="http://schemas.microsoft.com/office/drawing/2014/main" id="{8FAD883E-0A1A-4C48-9DBE-3CBB22534F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770" y="1189633"/>
            <a:ext cx="8535140" cy="5547841"/>
          </a:xfrm>
          <a:prstGeom prst="rect">
            <a:avLst/>
          </a:prstGeom>
        </p:spPr>
      </p:pic>
    </p:spTree>
    <p:extLst>
      <p:ext uri="{BB962C8B-B14F-4D97-AF65-F5344CB8AC3E}">
        <p14:creationId xmlns:p14="http://schemas.microsoft.com/office/powerpoint/2010/main" val="3016714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185C73-62D2-48A5-B869-5238615ABA5C}"/>
              </a:ext>
            </a:extLst>
          </p:cNvPr>
          <p:cNvSpPr txBox="1"/>
          <p:nvPr/>
        </p:nvSpPr>
        <p:spPr>
          <a:xfrm>
            <a:off x="1331650" y="719091"/>
            <a:ext cx="9135123" cy="1200329"/>
          </a:xfrm>
          <a:prstGeom prst="rect">
            <a:avLst/>
          </a:prstGeom>
          <a:noFill/>
        </p:spPr>
        <p:txBody>
          <a:bodyPr wrap="square" rtlCol="0">
            <a:spAutoFit/>
          </a:bodyPr>
          <a:lstStyle/>
          <a:p>
            <a:pPr marL="342900" indent="-342900">
              <a:buFont typeface="Wingdings" panose="05000000000000000000" pitchFamily="2" charset="2"/>
              <a:buChar char="v"/>
            </a:pPr>
            <a:r>
              <a:rPr lang="en-US" sz="2400" dirty="0">
                <a:solidFill>
                  <a:schemeClr val="bg1"/>
                </a:solidFill>
              </a:rPr>
              <a:t>Reservoir level in Chennai before 2012 :</a:t>
            </a:r>
          </a:p>
          <a:p>
            <a:endParaRPr lang="en-US" sz="2400" dirty="0">
              <a:solidFill>
                <a:schemeClr val="bg1"/>
              </a:solidFill>
            </a:endParaRPr>
          </a:p>
          <a:p>
            <a:endParaRPr lang="en-US" sz="2400" dirty="0">
              <a:solidFill>
                <a:schemeClr val="bg1"/>
              </a:solidFill>
            </a:endParaRPr>
          </a:p>
        </p:txBody>
      </p:sp>
      <p:pic>
        <p:nvPicPr>
          <p:cNvPr id="6" name="Picture 5" descr="A close up of a map&#10;&#10;Description automatically generated">
            <a:extLst>
              <a:ext uri="{FF2B5EF4-FFF2-40B4-BE49-F238E27FC236}">
                <a16:creationId xmlns:a16="http://schemas.microsoft.com/office/drawing/2014/main" id="{E856F3C9-5322-411A-874D-9D44B06329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3147" y="1239913"/>
            <a:ext cx="8090904" cy="5306937"/>
          </a:xfrm>
          <a:prstGeom prst="rect">
            <a:avLst/>
          </a:prstGeom>
        </p:spPr>
      </p:pic>
    </p:spTree>
    <p:extLst>
      <p:ext uri="{BB962C8B-B14F-4D97-AF65-F5344CB8AC3E}">
        <p14:creationId xmlns:p14="http://schemas.microsoft.com/office/powerpoint/2010/main" val="1404400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253E20-C0AD-4D02-B32E-943CDCED37F5}"/>
              </a:ext>
            </a:extLst>
          </p:cNvPr>
          <p:cNvSpPr txBox="1"/>
          <p:nvPr/>
        </p:nvSpPr>
        <p:spPr>
          <a:xfrm>
            <a:off x="1269508" y="394326"/>
            <a:ext cx="6960093" cy="738664"/>
          </a:xfrm>
          <a:prstGeom prst="rect">
            <a:avLst/>
          </a:prstGeom>
          <a:noFill/>
        </p:spPr>
        <p:txBody>
          <a:bodyPr wrap="square" rtlCol="0">
            <a:spAutoFit/>
          </a:bodyPr>
          <a:lstStyle/>
          <a:p>
            <a:pPr marL="285750" indent="-285750">
              <a:buFont typeface="Wingdings" panose="05000000000000000000" pitchFamily="2" charset="2"/>
              <a:buChar char="v"/>
            </a:pPr>
            <a:r>
              <a:rPr lang="en-US" sz="2400" dirty="0">
                <a:solidFill>
                  <a:schemeClr val="bg1"/>
                </a:solidFill>
              </a:rPr>
              <a:t>Rainfall level in Chennai after 2012 :</a:t>
            </a:r>
            <a:r>
              <a:rPr lang="en-US" dirty="0">
                <a:solidFill>
                  <a:schemeClr val="bg1"/>
                </a:solidFill>
              </a:rPr>
              <a:t> </a:t>
            </a:r>
          </a:p>
          <a:p>
            <a:endParaRPr lang="en-US" dirty="0"/>
          </a:p>
        </p:txBody>
      </p:sp>
      <p:pic>
        <p:nvPicPr>
          <p:cNvPr id="7" name="Picture 6" descr="A screenshot of a cell phone&#10;&#10;Description automatically generated">
            <a:extLst>
              <a:ext uri="{FF2B5EF4-FFF2-40B4-BE49-F238E27FC236}">
                <a16:creationId xmlns:a16="http://schemas.microsoft.com/office/drawing/2014/main" id="{0E16078B-60A1-425D-A4AF-7117B691A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1009165"/>
            <a:ext cx="8641829" cy="5601185"/>
          </a:xfrm>
          <a:prstGeom prst="rect">
            <a:avLst/>
          </a:prstGeom>
        </p:spPr>
      </p:pic>
    </p:spTree>
    <p:extLst>
      <p:ext uri="{BB962C8B-B14F-4D97-AF65-F5344CB8AC3E}">
        <p14:creationId xmlns:p14="http://schemas.microsoft.com/office/powerpoint/2010/main" val="2345139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24655D-30B9-4434-898E-FA392E62080B}"/>
              </a:ext>
            </a:extLst>
          </p:cNvPr>
          <p:cNvSpPr txBox="1"/>
          <p:nvPr/>
        </p:nvSpPr>
        <p:spPr>
          <a:xfrm>
            <a:off x="1326749" y="650474"/>
            <a:ext cx="6853561" cy="738664"/>
          </a:xfrm>
          <a:prstGeom prst="rect">
            <a:avLst/>
          </a:prstGeom>
          <a:noFill/>
        </p:spPr>
        <p:txBody>
          <a:bodyPr wrap="square" rtlCol="0">
            <a:spAutoFit/>
          </a:bodyPr>
          <a:lstStyle/>
          <a:p>
            <a:pPr marL="342900" indent="-342900">
              <a:buFont typeface="Wingdings" panose="05000000000000000000" pitchFamily="2" charset="2"/>
              <a:buChar char="v"/>
            </a:pPr>
            <a:r>
              <a:rPr lang="en-US" sz="2400" dirty="0">
                <a:solidFill>
                  <a:schemeClr val="bg1"/>
                </a:solidFill>
              </a:rPr>
              <a:t>Reservoir level in Chennai after 2012 :</a:t>
            </a:r>
          </a:p>
          <a:p>
            <a:endParaRPr lang="en-US" dirty="0">
              <a:solidFill>
                <a:schemeClr val="bg1"/>
              </a:solidFill>
            </a:endParaRPr>
          </a:p>
        </p:txBody>
      </p:sp>
      <p:pic>
        <p:nvPicPr>
          <p:cNvPr id="6" name="Picture 5" descr="A close up of a map&#10;&#10;Description automatically generated">
            <a:extLst>
              <a:ext uri="{FF2B5EF4-FFF2-40B4-BE49-F238E27FC236}">
                <a16:creationId xmlns:a16="http://schemas.microsoft.com/office/drawing/2014/main" id="{AFE5B2D0-B55C-4FBC-9DF7-6B82276037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749" y="1160538"/>
            <a:ext cx="8603726" cy="5547841"/>
          </a:xfrm>
          <a:prstGeom prst="rect">
            <a:avLst/>
          </a:prstGeom>
        </p:spPr>
      </p:pic>
    </p:spTree>
    <p:extLst>
      <p:ext uri="{BB962C8B-B14F-4D97-AF65-F5344CB8AC3E}">
        <p14:creationId xmlns:p14="http://schemas.microsoft.com/office/powerpoint/2010/main" val="36802176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573</TotalTime>
  <Words>370</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Tw Cen MT</vt:lpstr>
      <vt:lpstr>Wingdings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How We Can earn from this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Arpit Khandelwal</dc:creator>
  <cp:lastModifiedBy>Arpit Khandelwal</cp:lastModifiedBy>
  <cp:revision>10</cp:revision>
  <dcterms:created xsi:type="dcterms:W3CDTF">2019-08-10T17:27:51Z</dcterms:created>
  <dcterms:modified xsi:type="dcterms:W3CDTF">2019-08-11T03:35:40Z</dcterms:modified>
</cp:coreProperties>
</file>