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Patrick Hand"/>
      <p:regular r:id="rId16"/>
    </p:embeddedFont>
    <p:embeddedFont>
      <p:font typeface="Patrick Hand"/>
      <p:regular r:id="rId17"/>
    </p:embeddedFont>
    <p:embeddedFont>
      <p:font typeface="Patrick Hand"/>
      <p:regular r:id="rId18"/>
    </p:embeddedFont>
    <p:embeddedFont>
      <p:font typeface="Patrick Hand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22599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ARCHIMEDES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421338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Advanced Responsive Consumer &amp; Holistic Intelligence for Market Enhancement &amp; Demand Efficiency System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47900"/>
            <a:ext cx="919865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Executive Summary: Seizing a ₹1,200 Cr Advantage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35875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ARCHIMEDES aims to solve a ₹1,200 Cr annual supply chain demand-waste problem at HUL using AI-augmented analytics. This initiative transforms the supply chain into a predictive, proactive system, sensing market signals and automating responses.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49854"/>
            <a:ext cx="4095036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6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16</a:t>
            </a:r>
            <a:endParaRPr lang="en-US" sz="6400" dirty="0"/>
          </a:p>
        </p:txBody>
      </p:sp>
      <p:sp>
        <p:nvSpPr>
          <p:cNvPr id="5" name="Text 3"/>
          <p:cNvSpPr/>
          <p:nvPr/>
        </p:nvSpPr>
        <p:spPr>
          <a:xfrm>
            <a:off x="1677114" y="567297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Months Payback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267682" y="4549854"/>
            <a:ext cx="4095036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6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₹150 Cr</a:t>
            </a:r>
            <a:endParaRPr lang="en-US" sz="6400" dirty="0"/>
          </a:p>
        </p:txBody>
      </p:sp>
      <p:sp>
        <p:nvSpPr>
          <p:cNvPr id="7" name="Text 5"/>
          <p:cNvSpPr/>
          <p:nvPr/>
        </p:nvSpPr>
        <p:spPr>
          <a:xfrm>
            <a:off x="6080760" y="567297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Annual Gain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671328" y="4549854"/>
            <a:ext cx="4095036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400"/>
              </a:lnSpc>
              <a:buNone/>
            </a:pPr>
            <a:r>
              <a:rPr lang="en-US" sz="6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₹20 Cr</a:t>
            </a:r>
            <a:endParaRPr lang="en-US" sz="6400" dirty="0"/>
          </a:p>
        </p:txBody>
      </p:sp>
      <p:sp>
        <p:nvSpPr>
          <p:cNvPr id="9" name="Text 7"/>
          <p:cNvSpPr/>
          <p:nvPr/>
        </p:nvSpPr>
        <p:spPr>
          <a:xfrm>
            <a:off x="10484406" y="567297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Pilot Investment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473035"/>
            <a:ext cx="4159329" cy="430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₹1,200 Cr Demand Waste Gap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84979" y="1247061"/>
            <a:ext cx="13060323" cy="275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Our analysis reveals a significant financial leakage driven by limitations in current forecasting. This "Demand Waste Gap" is quantified across three primary components:</a:t>
            </a:r>
            <a:endParaRPr lang="en-US" sz="13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79" y="1715810"/>
            <a:ext cx="13060323" cy="7111246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3410783" y="8857536"/>
            <a:ext cx="171926" cy="171926"/>
          </a:xfrm>
          <a:prstGeom prst="roundRect">
            <a:avLst>
              <a:gd name="adj" fmla="val 10637"/>
            </a:avLst>
          </a:prstGeom>
          <a:solidFill>
            <a:srgbClr val="262626"/>
          </a:solidFill>
          <a:ln/>
        </p:spPr>
      </p:sp>
      <p:sp>
        <p:nvSpPr>
          <p:cNvPr id="6" name="Text 3"/>
          <p:cNvSpPr/>
          <p:nvPr/>
        </p:nvSpPr>
        <p:spPr>
          <a:xfrm>
            <a:off x="3643670" y="8857536"/>
            <a:ext cx="1393150" cy="172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Lost Sales (Stockouts)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471166" y="8857536"/>
            <a:ext cx="171926" cy="171926"/>
          </a:xfrm>
          <a:prstGeom prst="roundRect">
            <a:avLst>
              <a:gd name="adj" fmla="val 10637"/>
            </a:avLst>
          </a:prstGeom>
          <a:solidFill>
            <a:srgbClr val="606060"/>
          </a:solidFill>
          <a:ln/>
        </p:spPr>
      </p:sp>
      <p:sp>
        <p:nvSpPr>
          <p:cNvPr id="8" name="Text 5"/>
          <p:cNvSpPr/>
          <p:nvPr/>
        </p:nvSpPr>
        <p:spPr>
          <a:xfrm>
            <a:off x="6704052" y="8857536"/>
            <a:ext cx="1455063" cy="172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Excess Inventory Costs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9593461" y="8857536"/>
            <a:ext cx="171926" cy="171926"/>
          </a:xfrm>
          <a:prstGeom prst="roundRect">
            <a:avLst>
              <a:gd name="adj" fmla="val 10637"/>
            </a:avLst>
          </a:prstGeom>
          <a:solidFill>
            <a:srgbClr val="9A9A9A"/>
          </a:solidFill>
          <a:ln/>
        </p:spPr>
      </p:sp>
      <p:sp>
        <p:nvSpPr>
          <p:cNvPr id="10" name="Text 7"/>
          <p:cNvSpPr/>
          <p:nvPr/>
        </p:nvSpPr>
        <p:spPr>
          <a:xfrm>
            <a:off x="9826347" y="8857536"/>
            <a:ext cx="1064300" cy="172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Inefficient Spend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82980"/>
            <a:ext cx="636651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Stakeholder Pain Points &amp; Solutions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09383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ARCHIMEDES addresses critical operational pain points for HUL's functional leaders, ensuring tangible value across the organization.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136821"/>
            <a:ext cx="6327696" cy="1746290"/>
          </a:xfrm>
          <a:prstGeom prst="roundRect">
            <a:avLst>
              <a:gd name="adj" fmla="val 8378"/>
            </a:avLst>
          </a:prstGeom>
          <a:solidFill>
            <a:srgbClr val="F7F7F7"/>
          </a:solidFill>
          <a:ln/>
        </p:spPr>
      </p:sp>
      <p:sp>
        <p:nvSpPr>
          <p:cNvPr id="5" name="Shape 3"/>
          <p:cNvSpPr/>
          <p:nvPr/>
        </p:nvSpPr>
        <p:spPr>
          <a:xfrm>
            <a:off x="864037" y="3106341"/>
            <a:ext cx="6327696" cy="121920"/>
          </a:xfrm>
          <a:prstGeom prst="roundRect">
            <a:avLst>
              <a:gd name="adj" fmla="val 85050"/>
            </a:avLst>
          </a:prstGeom>
          <a:solidFill>
            <a:srgbClr val="CCCCCC"/>
          </a:solidFill>
          <a:ln/>
        </p:spPr>
      </p:sp>
      <p:sp>
        <p:nvSpPr>
          <p:cNvPr id="6" name="Shape 4"/>
          <p:cNvSpPr/>
          <p:nvPr/>
        </p:nvSpPr>
        <p:spPr>
          <a:xfrm>
            <a:off x="3657600" y="2766536"/>
            <a:ext cx="740569" cy="740569"/>
          </a:xfrm>
          <a:prstGeom prst="roundRect">
            <a:avLst>
              <a:gd name="adj" fmla="val 123473"/>
            </a:avLst>
          </a:prstGeom>
          <a:solidFill>
            <a:srgbClr val="CCCCC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771" y="2951678"/>
            <a:ext cx="296228" cy="37028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141333" y="375404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Supply Chain Head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141333" y="4210764"/>
            <a:ext cx="57731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Optimize inventory, improve service fill rates, reduce stockouts.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438549" y="3136821"/>
            <a:ext cx="6327815" cy="1746290"/>
          </a:xfrm>
          <a:prstGeom prst="roundRect">
            <a:avLst>
              <a:gd name="adj" fmla="val 8378"/>
            </a:avLst>
          </a:prstGeom>
          <a:solidFill>
            <a:srgbClr val="F7F7F7"/>
          </a:solidFill>
          <a:ln/>
        </p:spPr>
      </p:sp>
      <p:sp>
        <p:nvSpPr>
          <p:cNvPr id="11" name="Shape 8"/>
          <p:cNvSpPr/>
          <p:nvPr/>
        </p:nvSpPr>
        <p:spPr>
          <a:xfrm>
            <a:off x="7438549" y="3106341"/>
            <a:ext cx="6327815" cy="121920"/>
          </a:xfrm>
          <a:prstGeom prst="roundRect">
            <a:avLst>
              <a:gd name="adj" fmla="val 85050"/>
            </a:avLst>
          </a:prstGeom>
          <a:solidFill>
            <a:srgbClr val="CCCCCC"/>
          </a:solidFill>
          <a:ln/>
        </p:spPr>
      </p:sp>
      <p:sp>
        <p:nvSpPr>
          <p:cNvPr id="12" name="Shape 9"/>
          <p:cNvSpPr/>
          <p:nvPr/>
        </p:nvSpPr>
        <p:spPr>
          <a:xfrm>
            <a:off x="10232112" y="2766536"/>
            <a:ext cx="740569" cy="740569"/>
          </a:xfrm>
          <a:prstGeom prst="roundRect">
            <a:avLst>
              <a:gd name="adj" fmla="val 123473"/>
            </a:avLst>
          </a:prstGeom>
          <a:solidFill>
            <a:srgbClr val="CCCCCC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283" y="2951678"/>
            <a:ext cx="296228" cy="370284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715845" y="375404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Category Head</a:t>
            </a:r>
            <a:endParaRPr lang="en-US" sz="1900" dirty="0"/>
          </a:p>
        </p:txBody>
      </p:sp>
      <p:sp>
        <p:nvSpPr>
          <p:cNvPr id="15" name="Text 11"/>
          <p:cNvSpPr/>
          <p:nvPr/>
        </p:nvSpPr>
        <p:spPr>
          <a:xfrm>
            <a:off x="7715845" y="4210764"/>
            <a:ext cx="57732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Clarify promotion effectiveness and ROI.</a:t>
            </a:r>
            <a:endParaRPr lang="en-US" sz="1900" dirty="0"/>
          </a:p>
        </p:txBody>
      </p:sp>
      <p:sp>
        <p:nvSpPr>
          <p:cNvPr id="16" name="Shape 12"/>
          <p:cNvSpPr/>
          <p:nvPr/>
        </p:nvSpPr>
        <p:spPr>
          <a:xfrm>
            <a:off x="864037" y="5500211"/>
            <a:ext cx="6327696" cy="1746290"/>
          </a:xfrm>
          <a:prstGeom prst="roundRect">
            <a:avLst>
              <a:gd name="adj" fmla="val 8378"/>
            </a:avLst>
          </a:prstGeom>
          <a:solidFill>
            <a:srgbClr val="F7F7F7"/>
          </a:solidFill>
          <a:ln/>
        </p:spPr>
      </p:sp>
      <p:sp>
        <p:nvSpPr>
          <p:cNvPr id="17" name="Shape 13"/>
          <p:cNvSpPr/>
          <p:nvPr/>
        </p:nvSpPr>
        <p:spPr>
          <a:xfrm>
            <a:off x="864037" y="5469731"/>
            <a:ext cx="6327696" cy="121920"/>
          </a:xfrm>
          <a:prstGeom prst="roundRect">
            <a:avLst>
              <a:gd name="adj" fmla="val 85050"/>
            </a:avLst>
          </a:prstGeom>
          <a:solidFill>
            <a:srgbClr val="CCCCCC"/>
          </a:solidFill>
          <a:ln/>
        </p:spPr>
      </p:sp>
      <p:sp>
        <p:nvSpPr>
          <p:cNvPr id="18" name="Shape 14"/>
          <p:cNvSpPr/>
          <p:nvPr/>
        </p:nvSpPr>
        <p:spPr>
          <a:xfrm>
            <a:off x="3657600" y="5129927"/>
            <a:ext cx="740569" cy="740569"/>
          </a:xfrm>
          <a:prstGeom prst="roundRect">
            <a:avLst>
              <a:gd name="adj" fmla="val 123473"/>
            </a:avLst>
          </a:prstGeom>
          <a:solidFill>
            <a:srgbClr val="CCCCCC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771" y="5315069"/>
            <a:ext cx="296228" cy="370284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141333" y="611743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IT/Data Head</a:t>
            </a:r>
            <a:endParaRPr lang="en-US" sz="1900" dirty="0"/>
          </a:p>
        </p:txBody>
      </p:sp>
      <p:sp>
        <p:nvSpPr>
          <p:cNvPr id="21" name="Text 16"/>
          <p:cNvSpPr/>
          <p:nvPr/>
        </p:nvSpPr>
        <p:spPr>
          <a:xfrm>
            <a:off x="1141333" y="6574155"/>
            <a:ext cx="577310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Unify fragmented data ecosystems for analysis.</a:t>
            </a:r>
            <a:endParaRPr lang="en-US" sz="1900" dirty="0"/>
          </a:p>
        </p:txBody>
      </p:sp>
      <p:sp>
        <p:nvSpPr>
          <p:cNvPr id="22" name="Shape 17"/>
          <p:cNvSpPr/>
          <p:nvPr/>
        </p:nvSpPr>
        <p:spPr>
          <a:xfrm>
            <a:off x="7438549" y="5500211"/>
            <a:ext cx="6327815" cy="1746290"/>
          </a:xfrm>
          <a:prstGeom prst="roundRect">
            <a:avLst>
              <a:gd name="adj" fmla="val 8378"/>
            </a:avLst>
          </a:prstGeom>
          <a:solidFill>
            <a:srgbClr val="F7F7F7"/>
          </a:solidFill>
          <a:ln/>
        </p:spPr>
      </p:sp>
      <p:sp>
        <p:nvSpPr>
          <p:cNvPr id="23" name="Shape 18"/>
          <p:cNvSpPr/>
          <p:nvPr/>
        </p:nvSpPr>
        <p:spPr>
          <a:xfrm>
            <a:off x="7438549" y="5469731"/>
            <a:ext cx="6327815" cy="121920"/>
          </a:xfrm>
          <a:prstGeom prst="roundRect">
            <a:avLst>
              <a:gd name="adj" fmla="val 85050"/>
            </a:avLst>
          </a:prstGeom>
          <a:solidFill>
            <a:srgbClr val="CCCCCC"/>
          </a:solidFill>
          <a:ln/>
        </p:spPr>
      </p:sp>
      <p:sp>
        <p:nvSpPr>
          <p:cNvPr id="24" name="Shape 19"/>
          <p:cNvSpPr/>
          <p:nvPr/>
        </p:nvSpPr>
        <p:spPr>
          <a:xfrm>
            <a:off x="10232112" y="5129927"/>
            <a:ext cx="740569" cy="740569"/>
          </a:xfrm>
          <a:prstGeom prst="roundRect">
            <a:avLst>
              <a:gd name="adj" fmla="val 123473"/>
            </a:avLst>
          </a:prstGeom>
          <a:solidFill>
            <a:srgbClr val="CCCCCC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83" y="5315069"/>
            <a:ext cx="296228" cy="370284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715845" y="611743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Finance</a:t>
            </a:r>
            <a:endParaRPr lang="en-US" sz="1900" dirty="0"/>
          </a:p>
        </p:txBody>
      </p:sp>
      <p:sp>
        <p:nvSpPr>
          <p:cNvPr id="27" name="Text 21"/>
          <p:cNvSpPr/>
          <p:nvPr/>
        </p:nvSpPr>
        <p:spPr>
          <a:xfrm>
            <a:off x="7715845" y="6574155"/>
            <a:ext cx="57732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Optimize Working Capital by reducing inventory carrying costs.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486728"/>
            <a:ext cx="5352812" cy="442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Process Transformation: AS-IS vs. TO-BE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784979" y="1283256"/>
            <a:ext cx="13060323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ARCHIMEDES shifts HUL from a reactive, batch-processing mindset to a continuous, self-learning, real-time driven process powered by AI.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784979" y="1942505"/>
            <a:ext cx="2131457" cy="221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AS-IS Process: Manual &amp; Reactive</a:t>
            </a:r>
            <a:endParaRPr lang="en-US" sz="13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79" y="2362795"/>
            <a:ext cx="6314123" cy="44987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84979" y="7060644"/>
            <a:ext cx="6314123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Relying on manual data handling and complex spreadsheets is prone to errors and reactive.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7538680" y="1942505"/>
            <a:ext cx="2434590" cy="221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TO-BE Process: AI-Driven &amp; Proactive</a:t>
            </a:r>
            <a:endParaRPr lang="en-US" sz="13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680" y="2362795"/>
            <a:ext cx="4739997" cy="473999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38680" y="7301865"/>
            <a:ext cx="6314123" cy="283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Proactive, AI-powered intelligence for optimized decision-making.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67596"/>
            <a:ext cx="6149221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 ARCHIMEDES Intelligence Loop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187844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ARCHIMEDES is a closed-loop system that continuously collects data, generates predictions, translates them into actionable insights, and learns from outcomes to improve over time.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2218134" y="335911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SENSE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15834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data ingestion from internal and external sources.</a:t>
            </a:r>
            <a:endParaRPr lang="en-US" sz="19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299" y="2946202"/>
            <a:ext cx="4515803" cy="4515803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11" y="3680103"/>
            <a:ext cx="369332" cy="46172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43386" y="335911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9943386" y="3815834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AI/ML forecasting core for probabilistic, multi-horizon demand.</a:t>
            </a:r>
            <a:endParaRPr lang="en-US" sz="19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946202"/>
            <a:ext cx="4515803" cy="4515803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553" y="4064318"/>
            <a:ext cx="369332" cy="46172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43386" y="580215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ACT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9943386" y="6258878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Actionable insights and automation for operational responses.</a:t>
            </a:r>
            <a:endParaRPr lang="en-US" sz="1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946202"/>
            <a:ext cx="4515803" cy="4515803"/>
          </a:xfrm>
          <a:prstGeom prst="rect">
            <a:avLst/>
          </a:prstGeom>
        </p:spPr>
      </p:pic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338" y="6266259"/>
            <a:ext cx="369332" cy="461724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218134" y="580215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LEARN</a:t>
            </a:r>
            <a:endParaRPr lang="en-US" sz="1900" dirty="0"/>
          </a:p>
        </p:txBody>
      </p:sp>
      <p:sp>
        <p:nvSpPr>
          <p:cNvPr id="17" name="Text 9"/>
          <p:cNvSpPr/>
          <p:nvPr/>
        </p:nvSpPr>
        <p:spPr>
          <a:xfrm>
            <a:off x="864037" y="6258878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Automated monitoring and model retraining for continuous improvement.</a:t>
            </a:r>
            <a:endParaRPr lang="en-US" sz="1900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99" y="2946202"/>
            <a:ext cx="4515803" cy="4515803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7396" y="5882045"/>
            <a:ext cx="369332" cy="461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18742"/>
            <a:ext cx="5525095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Solving the ₹1,200 Cr Problem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5529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Lost Sales (₹550 Cr)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108371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ARCHIMEDES provides early warnings and hyper-accurate forecasts, reducing stockouts by 35% (from 8% to 5.2%).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552944"/>
            <a:ext cx="249340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Excess Inventory (₹400 Cr)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4108371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Precise demand forecasts and intelligent safety stock reduce excess inventory by 20% (from 15% to 12%), freeing up ₹20 Cr in working capital.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52944"/>
            <a:ext cx="251555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Inefficient Spend (₹250 Cr)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4108371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Causal analytics and granular demand signals improve promo ROI by 44% (from 1.8x to 2.6x) and reduce logistics costs by 11%.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67884"/>
            <a:ext cx="749081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Strategic Roadmap &amp; Change Management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27873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 phased approach ensures successful implementation and adoption of ARCHIMEDES, building capability across the organization.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321725"/>
            <a:ext cx="6358533" cy="246817"/>
          </a:xfrm>
          <a:prstGeom prst="roundRect">
            <a:avLst>
              <a:gd name="adj" fmla="val 42012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110853" y="381535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Phase 1: Pilot (MVP)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110853" y="4272082"/>
            <a:ext cx="586490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BRU / Bangalore Pilot Dev &amp; Deploy (12 months).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07712" y="2951440"/>
            <a:ext cx="6358652" cy="246817"/>
          </a:xfrm>
          <a:prstGeom prst="roundRect">
            <a:avLst>
              <a:gd name="adj" fmla="val 42012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54528" y="3445073"/>
            <a:ext cx="297096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Phase 2: Expansion &amp; Enrichment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54528" y="3901797"/>
            <a:ext cx="586501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2nd Category/City, Causal Engine (12 months).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64037" y="5469374"/>
            <a:ext cx="6358533" cy="246817"/>
          </a:xfrm>
          <a:prstGeom prst="roundRect">
            <a:avLst>
              <a:gd name="adj" fmla="val 42012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110853" y="5963007"/>
            <a:ext cx="341471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Phase 3: Pan-India Scale &amp; Integration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1110853" y="6419731"/>
            <a:ext cx="586490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ERP, Production (15 months).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7407712" y="5099090"/>
            <a:ext cx="6358652" cy="246817"/>
          </a:xfrm>
          <a:prstGeom prst="roundRect">
            <a:avLst>
              <a:gd name="adj" fmla="val 42012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54528" y="5592723"/>
            <a:ext cx="3914537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Phase 4: AI Autonomy &amp; Advanced Capability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654528" y="6049447"/>
            <a:ext cx="586501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Transition to Prescriptive-to-Automated Flow (12 months).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18918"/>
            <a:ext cx="937938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Conclusion: Enabling the Self-Learning Supply Chain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92977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ARCHIMEDES is a strategic imperative for HUL, transforming its supply chain into an intelligent, responsive, and continuously improving competitive advantage.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34321" y="4275177"/>
            <a:ext cx="1253204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"Project ARCHIMEDES isn't just a forecasting system — it's a competitive advantage architecture, empowering HUL to lead with intelligence in the era of hyper-personalized demand."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4037" y="3997523"/>
            <a:ext cx="30480" cy="1345406"/>
          </a:xfrm>
          <a:prstGeom prst="rect">
            <a:avLst/>
          </a:prstGeom>
          <a:solidFill>
            <a:srgbClr val="CCCCCC"/>
          </a:solidFill>
          <a:ln/>
        </p:spPr>
      </p:sp>
      <p:sp>
        <p:nvSpPr>
          <p:cNvPr id="6" name="Text 4"/>
          <p:cNvSpPr/>
          <p:nvPr/>
        </p:nvSpPr>
        <p:spPr>
          <a:xfrm>
            <a:off x="864037" y="562058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 urge the Executive Committee to approve the pilot phase, launching this critical initiative to build HUL's self-learning supply chain of the future.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2025-07-25T11:14:38Z</dcterms:created>
  <dcterms:modified xsi:type="dcterms:W3CDTF">2025-07-25T11:14:38Z</dcterms:modified>
</cp:coreProperties>
</file>