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sldIdLst>
    <p:sldId id="256" r:id="rId2"/>
    <p:sldId id="258" r:id="rId3"/>
    <p:sldId id="259" r:id="rId4"/>
    <p:sldId id="261" r:id="rId5"/>
    <p:sldId id="262" r:id="rId6"/>
    <p:sldId id="263" r:id="rId7"/>
    <p:sldId id="270" r:id="rId8"/>
    <p:sldId id="264" r:id="rId9"/>
    <p:sldId id="265" r:id="rId10"/>
    <p:sldId id="266" r:id="rId11"/>
    <p:sldId id="267" r:id="rId12"/>
    <p:sldId id="268" r:id="rId13"/>
    <p:sldId id="271" r:id="rId14"/>
    <p:sldId id="272" r:id="rId15"/>
    <p:sldId id="273" r:id="rId16"/>
    <p:sldId id="274"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125962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6920C-B930-408A-88F0-4C8C4FBD3C91}"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348049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771952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265414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2366454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3623619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1113219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5236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108347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347281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344415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6920C-B930-408A-88F0-4C8C4FBD3C91}"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290415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6920C-B930-408A-88F0-4C8C4FBD3C91}"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402808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6920C-B930-408A-88F0-4C8C4FBD3C91}"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377279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326920C-B930-408A-88F0-4C8C4FBD3C91}"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326590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6920C-B930-408A-88F0-4C8C4FBD3C91}"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127519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6920C-B930-408A-88F0-4C8C4FBD3C91}"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t>‹#›</a:t>
            </a:fld>
            <a:endParaRPr lang="en-IN"/>
          </a:p>
        </p:txBody>
      </p:sp>
    </p:spTree>
    <p:extLst>
      <p:ext uri="{BB962C8B-B14F-4D97-AF65-F5344CB8AC3E}">
        <p14:creationId xmlns:p14="http://schemas.microsoft.com/office/powerpoint/2010/main" val="189713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26920C-B930-408A-88F0-4C8C4FBD3C91}" type="datetimeFigureOut">
              <a:rPr lang="en-IN" smtClean="0"/>
              <a:t>06-10-2022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1C63E-C42D-4B59-BD03-FCED6A040C5F}" type="slidenum">
              <a:rPr lang="en-IN" smtClean="0"/>
              <a:t>‹#›</a:t>
            </a:fld>
            <a:endParaRPr lang="en-IN"/>
          </a:p>
        </p:txBody>
      </p:sp>
    </p:spTree>
    <p:extLst>
      <p:ext uri="{BB962C8B-B14F-4D97-AF65-F5344CB8AC3E}">
        <p14:creationId xmlns:p14="http://schemas.microsoft.com/office/powerpoint/2010/main" val="1173107802"/>
      </p:ext>
    </p:extLst>
  </p:cSld>
  <p:clrMap bg1="dk1" tx1="lt1" bg2="dk2"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FE1FDA-30D8-1730-1F1C-815D92CA6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120"/>
            <a:ext cx="12192000" cy="6858000"/>
          </a:xfrm>
          <a:prstGeom prst="rect">
            <a:avLst/>
          </a:prstGeom>
        </p:spPr>
      </p:pic>
      <p:pic>
        <p:nvPicPr>
          <p:cNvPr id="10" name="Picture 9">
            <a:extLst>
              <a:ext uri="{FF2B5EF4-FFF2-40B4-BE49-F238E27FC236}">
                <a16:creationId xmlns:a16="http://schemas.microsoft.com/office/drawing/2014/main" id="{C6966628-2392-9062-E88C-34EE114A7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5758" y="132080"/>
            <a:ext cx="2399762" cy="2824480"/>
          </a:xfrm>
          <a:prstGeom prst="rect">
            <a:avLst/>
          </a:prstGeom>
        </p:spPr>
      </p:pic>
      <p:sp>
        <p:nvSpPr>
          <p:cNvPr id="5" name="TextBox 4">
            <a:extLst>
              <a:ext uri="{FF2B5EF4-FFF2-40B4-BE49-F238E27FC236}">
                <a16:creationId xmlns:a16="http://schemas.microsoft.com/office/drawing/2014/main" id="{7DBD16EA-A85F-190E-1528-B38C4297D89F}"/>
              </a:ext>
            </a:extLst>
          </p:cNvPr>
          <p:cNvSpPr txBox="1"/>
          <p:nvPr/>
        </p:nvSpPr>
        <p:spPr>
          <a:xfrm>
            <a:off x="806824" y="2834660"/>
            <a:ext cx="9403977" cy="523220"/>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800" b="1" u="sng" dirty="0">
                <a:effectLst>
                  <a:outerShdw blurRad="38100" dist="38100" dir="2700000" algn="tl">
                    <a:srgbClr val="000000">
                      <a:alpha val="43137"/>
                    </a:srgbClr>
                  </a:outerShdw>
                </a:effectLst>
                <a:latin typeface="Arial Black" panose="020B0A04020102020204" pitchFamily="34" charset="0"/>
              </a:rPr>
              <a:t>Customer Subscription Through App Behaviour</a:t>
            </a:r>
          </a:p>
        </p:txBody>
      </p:sp>
      <p:sp>
        <p:nvSpPr>
          <p:cNvPr id="6" name="TextBox 5">
            <a:extLst>
              <a:ext uri="{FF2B5EF4-FFF2-40B4-BE49-F238E27FC236}">
                <a16:creationId xmlns:a16="http://schemas.microsoft.com/office/drawing/2014/main" id="{3B5EC756-2EEB-C070-A8A3-6DF9A15F43C9}"/>
              </a:ext>
            </a:extLst>
          </p:cNvPr>
          <p:cNvSpPr txBox="1"/>
          <p:nvPr/>
        </p:nvSpPr>
        <p:spPr>
          <a:xfrm>
            <a:off x="1021977" y="3765176"/>
            <a:ext cx="9538447" cy="1077218"/>
          </a:xfrm>
          <a:prstGeom prst="rect">
            <a:avLst/>
          </a:prstGeom>
          <a:noFill/>
        </p:spPr>
        <p:txBody>
          <a:bodyPr wrap="square" rtlCol="0">
            <a:spAutoFit/>
          </a:bodyPr>
          <a:lstStyle/>
          <a:p>
            <a:r>
              <a:rPr lang="en-IN" sz="2400" dirty="0"/>
              <a:t>By: </a:t>
            </a:r>
            <a:r>
              <a:rPr lang="en-IN" sz="3200" dirty="0"/>
              <a:t>Ankit Kumar Gupta, Divyanshi Srivastava,</a:t>
            </a:r>
          </a:p>
          <a:p>
            <a:r>
              <a:rPr lang="en-IN" sz="3200" dirty="0"/>
              <a:t>           Pranshu Gupta, Aakanksha Jaiswal</a:t>
            </a:r>
          </a:p>
        </p:txBody>
      </p:sp>
    </p:spTree>
    <p:extLst>
      <p:ext uri="{BB962C8B-B14F-4D97-AF65-F5344CB8AC3E}">
        <p14:creationId xmlns:p14="http://schemas.microsoft.com/office/powerpoint/2010/main" val="165880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2A2E2-7CE6-2CE1-7976-5C5E690062D0}"/>
              </a:ext>
            </a:extLst>
          </p:cNvPr>
          <p:cNvSpPr txBox="1"/>
          <p:nvPr/>
        </p:nvSpPr>
        <p:spPr>
          <a:xfrm>
            <a:off x="1689904" y="393539"/>
            <a:ext cx="8113853" cy="707886"/>
          </a:xfrm>
          <a:prstGeom prst="rect">
            <a:avLst/>
          </a:prstGeom>
          <a:noFill/>
        </p:spPr>
        <p:txBody>
          <a:bodyPr wrap="square" rtlCol="0">
            <a:spAutoFit/>
          </a:bodyPr>
          <a:lstStyle/>
          <a:p>
            <a:r>
              <a:rPr lang="en-US" sz="4000" b="1" i="1" u="sng" dirty="0">
                <a:solidFill>
                  <a:schemeClr val="bg1"/>
                </a:solidFill>
                <a:effectLst/>
                <a:latin typeface="Times New Roman" panose="02020603050405020304" pitchFamily="18" charset="0"/>
                <a:cs typeface="Times New Roman" panose="02020603050405020304" pitchFamily="18" charset="0"/>
              </a:rPr>
              <a:t>Few Terminologies!</a:t>
            </a:r>
            <a:endParaRPr lang="en-IN" sz="4000" b="1" dirty="0">
              <a:solidFill>
                <a:schemeClr val="bg1"/>
              </a:solidFill>
            </a:endParaRPr>
          </a:p>
        </p:txBody>
      </p:sp>
      <p:sp>
        <p:nvSpPr>
          <p:cNvPr id="3" name="TextBox 2">
            <a:extLst>
              <a:ext uri="{FF2B5EF4-FFF2-40B4-BE49-F238E27FC236}">
                <a16:creationId xmlns:a16="http://schemas.microsoft.com/office/drawing/2014/main" id="{5AE7055E-1811-3A1B-EDED-4C0C7D687475}"/>
              </a:ext>
            </a:extLst>
          </p:cNvPr>
          <p:cNvSpPr txBox="1"/>
          <p:nvPr/>
        </p:nvSpPr>
        <p:spPr>
          <a:xfrm>
            <a:off x="752354" y="1071801"/>
            <a:ext cx="9595413" cy="5786199"/>
          </a:xfrm>
          <a:prstGeom prst="rect">
            <a:avLst/>
          </a:prstGeom>
          <a:noFill/>
        </p:spPr>
        <p:txBody>
          <a:bodyPr wrap="square" rtlCol="0">
            <a:spAutoFit/>
          </a:bodyPr>
          <a:lstStyle/>
          <a:p>
            <a:pPr algn="just"/>
            <a:r>
              <a:rPr lang="en-IN" i="1" dirty="0">
                <a:latin typeface="Times New Roman" panose="02020603050405020304" pitchFamily="18" charset="0"/>
                <a:cs typeface="Times New Roman" panose="02020603050405020304" pitchFamily="18" charset="0"/>
              </a:rPr>
              <a:t>.</a:t>
            </a:r>
            <a:endParaRPr lang="en-IN" i="1" u="sng" dirty="0">
              <a:latin typeface="Times New Roman" panose="02020603050405020304" pitchFamily="18" charset="0"/>
              <a:cs typeface="Times New Roman" panose="02020603050405020304" pitchFamily="18" charset="0"/>
            </a:endParaRPr>
          </a:p>
          <a:p>
            <a:pPr algn="just"/>
            <a:r>
              <a:rPr lang="en-IN" i="1" u="sng" dirty="0">
                <a:latin typeface="Times New Roman" panose="02020603050405020304" pitchFamily="18" charset="0"/>
                <a:cs typeface="Times New Roman" panose="02020603050405020304" pitchFamily="18" charset="0"/>
              </a:rPr>
              <a:t>Logistic Regression</a:t>
            </a:r>
            <a:r>
              <a:rPr lang="en-IN"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a statistical model which gives a linear boundary to classify the predictor variable very efficiently. As it gives linear boundary, sometimes there is a chance of misclassification.</a:t>
            </a:r>
          </a:p>
          <a:p>
            <a:pPr algn="just"/>
            <a:r>
              <a:rPr lang="en-US" i="1" u="sng" dirty="0">
                <a:latin typeface="Times New Roman" panose="02020603050405020304" pitchFamily="18" charset="0"/>
                <a:cs typeface="Times New Roman" panose="02020603050405020304" pitchFamily="18" charset="0"/>
              </a:rPr>
              <a:t>K-Nearest Neighbors</a:t>
            </a:r>
            <a:r>
              <a:rPr lang="en-US" i="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It’s a nonparametric Supervised Machine learning algorithm used for classification. It calculates the distances of new data point from the k nearest neighbors and count the number of data point in each category. Assign the point to that class which have counted the most neighbors.</a:t>
            </a:r>
          </a:p>
          <a:p>
            <a:pPr algn="just"/>
            <a:r>
              <a:rPr lang="en-US" sz="2000" i="1" u="sng" dirty="0">
                <a:latin typeface="Times New Roman" panose="02020603050405020304" pitchFamily="18" charset="0"/>
                <a:cs typeface="Times New Roman" panose="02020603050405020304" pitchFamily="18" charset="0"/>
              </a:rPr>
              <a:t>Naïve Bayes</a:t>
            </a:r>
            <a:r>
              <a:rPr lang="en-US" sz="2000"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a collection of classification algorithms based on Bayes theorem. It used the probability of dependent variable given that all the independent variables have already occurred. Based on the probability, it classifies the dependent variable. </a:t>
            </a:r>
          </a:p>
          <a:p>
            <a:pPr algn="just"/>
            <a:r>
              <a:rPr lang="en-IN" i="1" u="sng" dirty="0">
                <a:latin typeface="Times New Roman" panose="02020603050405020304" pitchFamily="18" charset="0"/>
                <a:cs typeface="Times New Roman" panose="02020603050405020304" pitchFamily="18" charset="0"/>
              </a:rPr>
              <a:t>Support Vector Machine</a:t>
            </a:r>
            <a:r>
              <a:rPr lang="en-IN"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a supervised machine learning algorithm used for Classification and regression both. Here we have used Radial basis function to classify the dependent variable. Radial Basis Kernel is a kernel function that is used in machine learning to find a non-linear classifier or regression line. </a:t>
            </a:r>
            <a:endParaRPr lang="en-IN" i="1" u="sng" dirty="0">
              <a:latin typeface="Times New Roman" panose="02020603050405020304" pitchFamily="18" charset="0"/>
              <a:cs typeface="Times New Roman" panose="02020603050405020304" pitchFamily="18" charset="0"/>
            </a:endParaRPr>
          </a:p>
          <a:p>
            <a:pPr algn="just"/>
            <a:r>
              <a:rPr lang="en-IN" i="1" u="sng" dirty="0">
                <a:latin typeface="Times New Roman" panose="02020603050405020304" pitchFamily="18" charset="0"/>
                <a:cs typeface="Times New Roman" panose="02020603050405020304" pitchFamily="18" charset="0"/>
              </a:rPr>
              <a:t>Random Forest</a:t>
            </a:r>
            <a:r>
              <a:rPr lang="en-IN"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one of the mostly used Supervised Machine learning algorithm for classification. Random forest is formed through a bunch of decision tree. Decision tree is collection rules through which classification is made. Using more than one decision trees, make the prediction stable and strong. </a:t>
            </a:r>
            <a:endParaRPr lang="en-IN" i="1" dirty="0">
              <a:latin typeface="Times New Roman" panose="02020603050405020304" pitchFamily="18" charset="0"/>
              <a:cs typeface="Times New Roman" panose="02020603050405020304" pitchFamily="18" charset="0"/>
            </a:endParaRPr>
          </a:p>
          <a:p>
            <a:pPr algn="just"/>
            <a:endParaRPr lang="en-IN"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318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09ADAD-6E4B-CCF5-C4A1-ABBCE4421D9A}"/>
              </a:ext>
            </a:extLst>
          </p:cNvPr>
          <p:cNvPicPr>
            <a:picLocks noChangeAspect="1"/>
          </p:cNvPicPr>
          <p:nvPr/>
        </p:nvPicPr>
        <p:blipFill>
          <a:blip r:embed="rId2"/>
          <a:stretch>
            <a:fillRect/>
          </a:stretch>
        </p:blipFill>
        <p:spPr>
          <a:xfrm>
            <a:off x="5707226" y="578735"/>
            <a:ext cx="6249421" cy="6099858"/>
          </a:xfrm>
          <a:prstGeom prst="rect">
            <a:avLst/>
          </a:prstGeom>
        </p:spPr>
      </p:pic>
      <p:sp>
        <p:nvSpPr>
          <p:cNvPr id="6" name="TextBox 5">
            <a:extLst>
              <a:ext uri="{FF2B5EF4-FFF2-40B4-BE49-F238E27FC236}">
                <a16:creationId xmlns:a16="http://schemas.microsoft.com/office/drawing/2014/main" id="{ED2504D6-31F2-D90D-5EE8-25C947B1B639}"/>
              </a:ext>
            </a:extLst>
          </p:cNvPr>
          <p:cNvSpPr txBox="1"/>
          <p:nvPr/>
        </p:nvSpPr>
        <p:spPr>
          <a:xfrm>
            <a:off x="766823" y="209403"/>
            <a:ext cx="6094070" cy="646331"/>
          </a:xfrm>
          <a:prstGeom prst="rect">
            <a:avLst/>
          </a:prstGeom>
          <a:noFill/>
        </p:spPr>
        <p:txBody>
          <a:bodyPr wrap="square">
            <a:spAutoFit/>
          </a:bodyPr>
          <a:lstStyle/>
          <a:p>
            <a:r>
              <a:rPr lang="en-IN" sz="3600" dirty="0"/>
              <a:t>correlation plot</a:t>
            </a:r>
          </a:p>
        </p:txBody>
      </p:sp>
    </p:spTree>
    <p:extLst>
      <p:ext uri="{BB962C8B-B14F-4D97-AF65-F5344CB8AC3E}">
        <p14:creationId xmlns:p14="http://schemas.microsoft.com/office/powerpoint/2010/main" val="337314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E7A374-DDBB-51CB-A9DC-E1827E740FE9}"/>
              </a:ext>
            </a:extLst>
          </p:cNvPr>
          <p:cNvPicPr>
            <a:picLocks noChangeAspect="1"/>
          </p:cNvPicPr>
          <p:nvPr/>
        </p:nvPicPr>
        <p:blipFill>
          <a:blip r:embed="rId2"/>
          <a:stretch>
            <a:fillRect/>
          </a:stretch>
        </p:blipFill>
        <p:spPr>
          <a:xfrm>
            <a:off x="5956200" y="671332"/>
            <a:ext cx="5803679" cy="5729468"/>
          </a:xfrm>
          <a:prstGeom prst="rect">
            <a:avLst/>
          </a:prstGeom>
        </p:spPr>
      </p:pic>
    </p:spTree>
    <p:extLst>
      <p:ext uri="{BB962C8B-B14F-4D97-AF65-F5344CB8AC3E}">
        <p14:creationId xmlns:p14="http://schemas.microsoft.com/office/powerpoint/2010/main" val="342442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4430C9-2382-FAAA-9405-06011F3C92AC}"/>
              </a:ext>
            </a:extLst>
          </p:cNvPr>
          <p:cNvPicPr>
            <a:picLocks noChangeAspect="1"/>
          </p:cNvPicPr>
          <p:nvPr/>
        </p:nvPicPr>
        <p:blipFill>
          <a:blip r:embed="rId2"/>
          <a:stretch>
            <a:fillRect/>
          </a:stretch>
        </p:blipFill>
        <p:spPr>
          <a:xfrm>
            <a:off x="4202518" y="277792"/>
            <a:ext cx="7649958" cy="6268415"/>
          </a:xfrm>
          <a:prstGeom prst="rect">
            <a:avLst/>
          </a:prstGeom>
        </p:spPr>
      </p:pic>
    </p:spTree>
    <p:extLst>
      <p:ext uri="{BB962C8B-B14F-4D97-AF65-F5344CB8AC3E}">
        <p14:creationId xmlns:p14="http://schemas.microsoft.com/office/powerpoint/2010/main" val="207817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5A879F-9F59-F1C6-D7DD-3050D2C4A5AC}"/>
              </a:ext>
            </a:extLst>
          </p:cNvPr>
          <p:cNvPicPr>
            <a:picLocks noChangeAspect="1"/>
          </p:cNvPicPr>
          <p:nvPr/>
        </p:nvPicPr>
        <p:blipFill>
          <a:blip r:embed="rId2"/>
          <a:stretch>
            <a:fillRect/>
          </a:stretch>
        </p:blipFill>
        <p:spPr>
          <a:xfrm>
            <a:off x="3171463" y="902824"/>
            <a:ext cx="8831484" cy="5802057"/>
          </a:xfrm>
          <a:prstGeom prst="rect">
            <a:avLst/>
          </a:prstGeom>
        </p:spPr>
      </p:pic>
      <p:sp>
        <p:nvSpPr>
          <p:cNvPr id="4" name="TextBox 3">
            <a:extLst>
              <a:ext uri="{FF2B5EF4-FFF2-40B4-BE49-F238E27FC236}">
                <a16:creationId xmlns:a16="http://schemas.microsoft.com/office/drawing/2014/main" id="{EECB0EB8-6B8F-DF37-E808-91999933E2C1}"/>
              </a:ext>
            </a:extLst>
          </p:cNvPr>
          <p:cNvSpPr txBox="1"/>
          <p:nvPr/>
        </p:nvSpPr>
        <p:spPr>
          <a:xfrm>
            <a:off x="408009" y="318833"/>
            <a:ext cx="6094070" cy="523220"/>
          </a:xfrm>
          <a:prstGeom prst="rect">
            <a:avLst/>
          </a:prstGeom>
          <a:noFill/>
        </p:spPr>
        <p:txBody>
          <a:bodyPr wrap="square">
            <a:spAutoFit/>
          </a:bodyPr>
          <a:lstStyle/>
          <a:p>
            <a:r>
              <a:rPr lang="en-IN" sz="2800" b="1" dirty="0"/>
              <a:t>Correlation </a:t>
            </a:r>
            <a:r>
              <a:rPr lang="en-IN" sz="2800" b="1" dirty="0" err="1"/>
              <a:t>Barplot</a:t>
            </a:r>
            <a:endParaRPr lang="en-IN" sz="2800" b="1" dirty="0"/>
          </a:p>
        </p:txBody>
      </p:sp>
    </p:spTree>
    <p:extLst>
      <p:ext uri="{BB962C8B-B14F-4D97-AF65-F5344CB8AC3E}">
        <p14:creationId xmlns:p14="http://schemas.microsoft.com/office/powerpoint/2010/main" val="369896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547DE-DDFA-C97E-225B-E6250677F0B8}"/>
              </a:ext>
            </a:extLst>
          </p:cNvPr>
          <p:cNvSpPr txBox="1"/>
          <p:nvPr/>
        </p:nvSpPr>
        <p:spPr>
          <a:xfrm>
            <a:off x="222812" y="156786"/>
            <a:ext cx="7647973" cy="461665"/>
          </a:xfrm>
          <a:prstGeom prst="rect">
            <a:avLst/>
          </a:prstGeom>
          <a:noFill/>
        </p:spPr>
        <p:txBody>
          <a:bodyPr wrap="square">
            <a:spAutoFit/>
          </a:bodyPr>
          <a:lstStyle/>
          <a:p>
            <a:r>
              <a:rPr lang="en-US" sz="2400" dirty="0"/>
              <a:t>Heatmap with correlation matrix of new </a:t>
            </a:r>
            <a:r>
              <a:rPr lang="en-US" sz="2400" dirty="0" err="1"/>
              <a:t>AppData</a:t>
            </a:r>
            <a:endParaRPr lang="en-IN" sz="2400" dirty="0"/>
          </a:p>
        </p:txBody>
      </p:sp>
      <p:pic>
        <p:nvPicPr>
          <p:cNvPr id="4" name="Picture 3">
            <a:extLst>
              <a:ext uri="{FF2B5EF4-FFF2-40B4-BE49-F238E27FC236}">
                <a16:creationId xmlns:a16="http://schemas.microsoft.com/office/drawing/2014/main" id="{6211E21C-BA46-E936-FC02-6CDBA3529888}"/>
              </a:ext>
            </a:extLst>
          </p:cNvPr>
          <p:cNvPicPr>
            <a:picLocks noChangeAspect="1"/>
          </p:cNvPicPr>
          <p:nvPr/>
        </p:nvPicPr>
        <p:blipFill>
          <a:blip r:embed="rId2"/>
          <a:stretch>
            <a:fillRect/>
          </a:stretch>
        </p:blipFill>
        <p:spPr>
          <a:xfrm>
            <a:off x="3230244" y="618451"/>
            <a:ext cx="8587508" cy="6239549"/>
          </a:xfrm>
          <a:prstGeom prst="rect">
            <a:avLst/>
          </a:prstGeom>
        </p:spPr>
      </p:pic>
    </p:spTree>
    <p:extLst>
      <p:ext uri="{BB962C8B-B14F-4D97-AF65-F5344CB8AC3E}">
        <p14:creationId xmlns:p14="http://schemas.microsoft.com/office/powerpoint/2010/main" val="108792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06D34D-39D2-9D74-4859-917F64530E61}"/>
              </a:ext>
            </a:extLst>
          </p:cNvPr>
          <p:cNvPicPr>
            <a:picLocks noChangeAspect="1"/>
          </p:cNvPicPr>
          <p:nvPr/>
        </p:nvPicPr>
        <p:blipFill>
          <a:blip r:embed="rId2"/>
          <a:stretch>
            <a:fillRect/>
          </a:stretch>
        </p:blipFill>
        <p:spPr>
          <a:xfrm>
            <a:off x="5362203" y="1110036"/>
            <a:ext cx="6347470" cy="4637927"/>
          </a:xfrm>
          <a:prstGeom prst="rect">
            <a:avLst/>
          </a:prstGeom>
        </p:spPr>
      </p:pic>
    </p:spTree>
    <p:extLst>
      <p:ext uri="{BB962C8B-B14F-4D97-AF65-F5344CB8AC3E}">
        <p14:creationId xmlns:p14="http://schemas.microsoft.com/office/powerpoint/2010/main" val="291010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3D58D36-0427-7E53-BE70-EC9047665002}"/>
              </a:ext>
            </a:extLst>
          </p:cNvPr>
          <p:cNvSpPr/>
          <p:nvPr/>
        </p:nvSpPr>
        <p:spPr>
          <a:xfrm>
            <a:off x="5581696" y="844952"/>
            <a:ext cx="6610304" cy="706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3" name="TextBox 2">
            <a:extLst>
              <a:ext uri="{FF2B5EF4-FFF2-40B4-BE49-F238E27FC236}">
                <a16:creationId xmlns:a16="http://schemas.microsoft.com/office/drawing/2014/main" id="{E35F85FF-DA36-1C8D-1C6C-D13B99CA9CA6}"/>
              </a:ext>
            </a:extLst>
          </p:cNvPr>
          <p:cNvSpPr txBox="1"/>
          <p:nvPr/>
        </p:nvSpPr>
        <p:spPr>
          <a:xfrm>
            <a:off x="5570121" y="844952"/>
            <a:ext cx="6610304" cy="4770537"/>
          </a:xfrm>
          <a:prstGeom prst="rect">
            <a:avLst/>
          </a:prstGeom>
          <a:solidFill>
            <a:schemeClr val="bg1">
              <a:lumMod val="65000"/>
              <a:lumOff val="35000"/>
            </a:schemeClr>
          </a:solidFill>
          <a:ln>
            <a:solidFill>
              <a:schemeClr val="tx1"/>
            </a:solidFill>
          </a:ln>
        </p:spPr>
        <p:txBody>
          <a:bodyPr wrap="square" rtlCol="0">
            <a:spAutoFit/>
          </a:bodyPr>
          <a:lstStyle/>
          <a:p>
            <a:r>
              <a:rPr lang="en-IN" sz="1600" dirty="0"/>
              <a:t>Name of Classifiers	         Accuracy Score		         Accuracy Score</a:t>
            </a:r>
          </a:p>
          <a:p>
            <a:r>
              <a:rPr lang="en-IN" sz="1600" dirty="0"/>
              <a:t>				       without Feature Scaling	        with Feature Scaling</a:t>
            </a:r>
          </a:p>
          <a:p>
            <a:endParaRPr lang="en-IN" sz="1600" dirty="0"/>
          </a:p>
          <a:p>
            <a:r>
              <a:rPr lang="en-IN" sz="1600" dirty="0"/>
              <a:t>Decision Tree			    0.6936				 0.6932</a:t>
            </a:r>
          </a:p>
          <a:p>
            <a:endParaRPr lang="en-IN" sz="1600" dirty="0"/>
          </a:p>
          <a:p>
            <a:r>
              <a:rPr lang="en-IN" sz="1600" dirty="0"/>
              <a:t>K-NN					    0.6978				0.7315						</a:t>
            </a:r>
          </a:p>
          <a:p>
            <a:r>
              <a:rPr lang="en-IN" sz="1600" dirty="0"/>
              <a:t>Naïve Bayes			    0.7114				0.7114</a:t>
            </a:r>
          </a:p>
          <a:p>
            <a:endParaRPr lang="en-IN" sz="1600" dirty="0"/>
          </a:p>
          <a:p>
            <a:r>
              <a:rPr lang="en-IN" sz="1600" dirty="0"/>
              <a:t>Random Forest			    0.7621				0.7616</a:t>
            </a:r>
          </a:p>
          <a:p>
            <a:endParaRPr lang="en-IN" sz="1600" dirty="0"/>
          </a:p>
          <a:p>
            <a:r>
              <a:rPr lang="en-IN" sz="1600" dirty="0"/>
              <a:t>Logistic Regression		    0.7681				0.768</a:t>
            </a:r>
          </a:p>
          <a:p>
            <a:endParaRPr lang="en-IN" sz="1600" dirty="0"/>
          </a:p>
          <a:p>
            <a:r>
              <a:rPr lang="en-IN" sz="1600" dirty="0"/>
              <a:t>Support Vector Machine	    0.7609				0.7789									</a:t>
            </a:r>
          </a:p>
          <a:p>
            <a:r>
              <a:rPr lang="en-IN" sz="1600" dirty="0"/>
              <a:t>XGBoost				    0.781				0.781</a:t>
            </a:r>
          </a:p>
          <a:p>
            <a:r>
              <a:rPr lang="en-IN" sz="1600" dirty="0"/>
              <a:t>					</a:t>
            </a:r>
          </a:p>
          <a:p>
            <a:r>
              <a:rPr lang="en-IN" sz="1600" dirty="0"/>
              <a:t>XGB with parameter 		    0.7879				0.7879			</a:t>
            </a:r>
          </a:p>
          <a:p>
            <a:r>
              <a:rPr lang="en-IN" sz="1600" dirty="0"/>
              <a:t>tuning</a:t>
            </a:r>
          </a:p>
        </p:txBody>
      </p:sp>
      <p:sp>
        <p:nvSpPr>
          <p:cNvPr id="4" name="Rectangle 3">
            <a:extLst>
              <a:ext uri="{FF2B5EF4-FFF2-40B4-BE49-F238E27FC236}">
                <a16:creationId xmlns:a16="http://schemas.microsoft.com/office/drawing/2014/main" id="{D82DD9F0-C000-38B6-D46B-934274B24E2E}"/>
              </a:ext>
            </a:extLst>
          </p:cNvPr>
          <p:cNvSpPr/>
          <p:nvPr/>
        </p:nvSpPr>
        <p:spPr>
          <a:xfrm>
            <a:off x="2847372" y="55558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4AC7B168-EDD3-410D-EF0E-8AB3BCECEEDD}"/>
              </a:ext>
            </a:extLst>
          </p:cNvPr>
          <p:cNvCxnSpPr>
            <a:cxnSpLocks/>
          </p:cNvCxnSpPr>
          <p:nvPr/>
        </p:nvCxnSpPr>
        <p:spPr>
          <a:xfrm>
            <a:off x="7778186" y="844952"/>
            <a:ext cx="0" cy="4770537"/>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4A9DD96E-92F7-AD49-D3AE-4501C43E2907}"/>
              </a:ext>
            </a:extLst>
          </p:cNvPr>
          <p:cNvCxnSpPr>
            <a:cxnSpLocks/>
          </p:cNvCxnSpPr>
          <p:nvPr/>
        </p:nvCxnSpPr>
        <p:spPr>
          <a:xfrm>
            <a:off x="9965802" y="844952"/>
            <a:ext cx="0" cy="4770537"/>
          </a:xfrm>
          <a:prstGeom prst="line">
            <a:avLst/>
          </a:prstGeom>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E0EADF96-99C0-88E3-DC73-770BD3356797}"/>
              </a:ext>
            </a:extLst>
          </p:cNvPr>
          <p:cNvSpPr/>
          <p:nvPr/>
        </p:nvSpPr>
        <p:spPr>
          <a:xfrm>
            <a:off x="9919504" y="1250066"/>
            <a:ext cx="4629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B7279FFC-47F0-3E7C-AF71-EEEEB664E93B}"/>
              </a:ext>
            </a:extLst>
          </p:cNvPr>
          <p:cNvSpPr/>
          <p:nvPr/>
        </p:nvSpPr>
        <p:spPr>
          <a:xfrm>
            <a:off x="5581696" y="1551013"/>
            <a:ext cx="6610304" cy="42826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C7594BE-0B53-0C14-761B-3384B41AC8BB}"/>
              </a:ext>
            </a:extLst>
          </p:cNvPr>
          <p:cNvSpPr/>
          <p:nvPr/>
        </p:nvSpPr>
        <p:spPr>
          <a:xfrm>
            <a:off x="5581696" y="1979273"/>
            <a:ext cx="6610304" cy="42826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465EE5A7-7170-1BE4-66BD-E8F5B95E3926}"/>
              </a:ext>
            </a:extLst>
          </p:cNvPr>
          <p:cNvSpPr/>
          <p:nvPr/>
        </p:nvSpPr>
        <p:spPr>
          <a:xfrm>
            <a:off x="5581696" y="2407533"/>
            <a:ext cx="6610304" cy="42826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AB933285-4BDD-12CF-9F7A-6370740006F9}"/>
              </a:ext>
            </a:extLst>
          </p:cNvPr>
          <p:cNvSpPr/>
          <p:nvPr/>
        </p:nvSpPr>
        <p:spPr>
          <a:xfrm>
            <a:off x="5581696" y="2842468"/>
            <a:ext cx="6610304" cy="58653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8AB51116-5B66-F907-E279-26E314031B06}"/>
              </a:ext>
            </a:extLst>
          </p:cNvPr>
          <p:cNvSpPr/>
          <p:nvPr/>
        </p:nvSpPr>
        <p:spPr>
          <a:xfrm>
            <a:off x="5581696" y="3440573"/>
            <a:ext cx="6610304" cy="47166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632A9AAA-4D5E-412D-9718-353A9FB28BFA}"/>
              </a:ext>
            </a:extLst>
          </p:cNvPr>
          <p:cNvSpPr/>
          <p:nvPr/>
        </p:nvSpPr>
        <p:spPr>
          <a:xfrm>
            <a:off x="5581696" y="3937318"/>
            <a:ext cx="6610304" cy="47166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F5D2F330-D6C2-5311-9C55-2A5F1FEB7F93}"/>
              </a:ext>
            </a:extLst>
          </p:cNvPr>
          <p:cNvSpPr/>
          <p:nvPr/>
        </p:nvSpPr>
        <p:spPr>
          <a:xfrm>
            <a:off x="5581696" y="4434063"/>
            <a:ext cx="6610304" cy="47166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Rectangle 32">
            <a:extLst>
              <a:ext uri="{FF2B5EF4-FFF2-40B4-BE49-F238E27FC236}">
                <a16:creationId xmlns:a16="http://schemas.microsoft.com/office/drawing/2014/main" id="{91F15DA0-AC03-087F-DCCC-EF3B52EF0F88}"/>
              </a:ext>
            </a:extLst>
          </p:cNvPr>
          <p:cNvSpPr/>
          <p:nvPr/>
        </p:nvSpPr>
        <p:spPr>
          <a:xfrm>
            <a:off x="5581696" y="4930808"/>
            <a:ext cx="6610304" cy="709757"/>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6" name="Straight Connector 35">
            <a:extLst>
              <a:ext uri="{FF2B5EF4-FFF2-40B4-BE49-F238E27FC236}">
                <a16:creationId xmlns:a16="http://schemas.microsoft.com/office/drawing/2014/main" id="{0F603CF1-6518-776C-3AD4-A93481DC1CF3}"/>
              </a:ext>
            </a:extLst>
          </p:cNvPr>
          <p:cNvCxnSpPr/>
          <p:nvPr/>
        </p:nvCxnSpPr>
        <p:spPr>
          <a:xfrm>
            <a:off x="5741043" y="3588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87B60B-D066-85B0-1FC0-F29F8226DE10}"/>
              </a:ext>
            </a:extLst>
          </p:cNvPr>
          <p:cNvCxnSpPr/>
          <p:nvPr/>
        </p:nvCxnSpPr>
        <p:spPr>
          <a:xfrm>
            <a:off x="5581696" y="1551013"/>
            <a:ext cx="6610304" cy="0"/>
          </a:xfrm>
          <a:prstGeom prst="line">
            <a:avLst/>
          </a:prstGeom>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id="{C9148D2F-1240-2493-39BB-AA5292A3A255}"/>
              </a:ext>
            </a:extLst>
          </p:cNvPr>
          <p:cNvSpPr txBox="1"/>
          <p:nvPr/>
        </p:nvSpPr>
        <p:spPr>
          <a:xfrm>
            <a:off x="578734" y="124304"/>
            <a:ext cx="5343646" cy="584775"/>
          </a:xfrm>
          <a:prstGeom prst="rect">
            <a:avLst/>
          </a:prstGeom>
          <a:noFill/>
        </p:spPr>
        <p:txBody>
          <a:bodyPr wrap="square" rtlCol="0">
            <a:spAutoFit/>
          </a:bodyPr>
          <a:lstStyle/>
          <a:p>
            <a:r>
              <a:rPr lang="en-US" sz="3200" i="1" u="sng" dirty="0">
                <a:effectLst/>
                <a:latin typeface="Times New Roman" panose="02020603050405020304" pitchFamily="18" charset="0"/>
                <a:cs typeface="Times New Roman" panose="02020603050405020304" pitchFamily="18" charset="0"/>
              </a:rPr>
              <a:t>Accuracy Score Comparison</a:t>
            </a:r>
            <a:endParaRPr lang="en-IN" sz="3200" dirty="0"/>
          </a:p>
        </p:txBody>
      </p:sp>
      <p:sp>
        <p:nvSpPr>
          <p:cNvPr id="40" name="TextBox 39">
            <a:extLst>
              <a:ext uri="{FF2B5EF4-FFF2-40B4-BE49-F238E27FC236}">
                <a16:creationId xmlns:a16="http://schemas.microsoft.com/office/drawing/2014/main" id="{47768532-1DE0-AA20-10E6-7ED8FCD47AEC}"/>
              </a:ext>
            </a:extLst>
          </p:cNvPr>
          <p:cNvSpPr txBox="1"/>
          <p:nvPr/>
        </p:nvSpPr>
        <p:spPr>
          <a:xfrm>
            <a:off x="358815" y="960699"/>
            <a:ext cx="4965539" cy="1169551"/>
          </a:xfrm>
          <a:prstGeom prst="rect">
            <a:avLst/>
          </a:prstGeom>
          <a:noFill/>
        </p:spPr>
        <p:txBody>
          <a:bodyPr wrap="square" rtlCol="0">
            <a:spAutoFit/>
          </a:bodyPr>
          <a:lstStyle/>
          <a:p>
            <a:r>
              <a:rPr lang="en-US" sz="2800" b="1" i="1" u="sng" dirty="0">
                <a:solidFill>
                  <a:schemeClr val="bg1"/>
                </a:solidFill>
                <a:latin typeface="Times New Roman" panose="02020603050405020304" pitchFamily="18" charset="0"/>
                <a:cs typeface="Times New Roman" panose="02020603050405020304" pitchFamily="18" charset="0"/>
              </a:rPr>
              <a:t>Conclusion</a:t>
            </a:r>
            <a:r>
              <a:rPr lang="en-US" sz="2800" b="1" i="1" dirty="0">
                <a:solidFill>
                  <a:schemeClr val="bg1"/>
                </a:solidFill>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id="{94497184-0EB3-1DBC-D166-5763C54E7B33}"/>
              </a:ext>
            </a:extLst>
          </p:cNvPr>
          <p:cNvSpPr txBox="1"/>
          <p:nvPr/>
        </p:nvSpPr>
        <p:spPr>
          <a:xfrm>
            <a:off x="215154" y="1721224"/>
            <a:ext cx="4796118" cy="3652282"/>
          </a:xfrm>
          <a:prstGeom prst="rect">
            <a:avLst/>
          </a:prstGeom>
          <a:noFill/>
        </p:spPr>
        <p:txBody>
          <a:bodyPr wrap="square" rtlCol="0">
            <a:spAutoFit/>
          </a:bodyPr>
          <a:lstStyle/>
          <a:p>
            <a:pPr rtl="0">
              <a:spcBef>
                <a:spcPts val="0"/>
              </a:spcBef>
              <a:spcAft>
                <a:spcPts val="800"/>
              </a:spcAft>
            </a:pPr>
            <a:r>
              <a:rPr lang="en-US" sz="1600" b="0" i="0" u="none" strike="noStrike" dirty="0">
                <a:effectLst/>
                <a:latin typeface="Arial" panose="020B0604020202020204" pitchFamily="34" charset="0"/>
                <a:cs typeface="Arial" panose="020B0604020202020204" pitchFamily="34" charset="0"/>
              </a:rPr>
              <a:t>After training different algorithms, we found XGBoost classifiers have given high accuracy of 78.79% in comparison to others. And the company </a:t>
            </a:r>
            <a:endParaRPr lang="en-US" sz="1600" b="0" dirty="0">
              <a:effectLst/>
              <a:latin typeface="Arial" panose="020B0604020202020204" pitchFamily="34" charset="0"/>
              <a:cs typeface="Arial" panose="020B0604020202020204" pitchFamily="34" charset="0"/>
            </a:endParaRPr>
          </a:p>
          <a:p>
            <a:pPr marR="38100" rtl="0">
              <a:spcBef>
                <a:spcPts val="1800"/>
              </a:spcBef>
              <a:spcAft>
                <a:spcPts val="200"/>
              </a:spcAft>
            </a:pPr>
            <a:br>
              <a:rPr lang="en-US" sz="1600" b="0" dirty="0">
                <a:effectLst/>
                <a:latin typeface="Arial" panose="020B0604020202020204" pitchFamily="34" charset="0"/>
                <a:cs typeface="Arial" panose="020B0604020202020204" pitchFamily="34" charset="0"/>
              </a:rPr>
            </a:br>
            <a:r>
              <a:rPr lang="en-US" sz="1600" i="0" u="none" strike="noStrike" dirty="0">
                <a:effectLst/>
                <a:latin typeface="Arial" panose="020B0604020202020204" pitchFamily="34" charset="0"/>
                <a:cs typeface="Arial" panose="020B0604020202020204" pitchFamily="34" charset="0"/>
              </a:rPr>
              <a:t>The model tells us which user will subscribe and who won't. The company can send special offers like 50% of yearly subscription or something else to convert the users whom the model classified as won’t enroll to get them enrolled. This will be profitable for the company. The model can even be implemented daily, and instant offers can be sent as well.</a:t>
            </a:r>
            <a:endParaRPr lang="en-US" sz="1600" dirty="0">
              <a:effectLst/>
              <a:latin typeface="Arial" panose="020B0604020202020204" pitchFamily="34" charset="0"/>
              <a:cs typeface="Arial" panose="020B0604020202020204" pitchFamily="34" charset="0"/>
            </a:endParaRPr>
          </a:p>
          <a:p>
            <a:endParaRPr lang="en-IN" sz="1600" dirty="0"/>
          </a:p>
        </p:txBody>
      </p:sp>
    </p:spTree>
    <p:extLst>
      <p:ext uri="{BB962C8B-B14F-4D97-AF65-F5344CB8AC3E}">
        <p14:creationId xmlns:p14="http://schemas.microsoft.com/office/powerpoint/2010/main" val="423870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7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084CB-A3FB-50FD-D288-6643A7F06C4E}"/>
              </a:ext>
            </a:extLst>
          </p:cNvPr>
          <p:cNvSpPr txBox="1"/>
          <p:nvPr/>
        </p:nvSpPr>
        <p:spPr>
          <a:xfrm>
            <a:off x="766482" y="304799"/>
            <a:ext cx="10659036" cy="6255559"/>
          </a:xfrm>
          <a:prstGeom prst="rect">
            <a:avLst/>
          </a:prstGeom>
          <a:noFill/>
        </p:spPr>
        <p:txBody>
          <a:bodyPr wrap="square" rtlCol="0">
            <a:spAutoFit/>
          </a:bodyPr>
          <a:lstStyle/>
          <a:p>
            <a:pPr rtl="0">
              <a:spcBef>
                <a:spcPts val="1200"/>
              </a:spcBef>
              <a:spcAft>
                <a:spcPts val="1200"/>
              </a:spcAft>
            </a:pPr>
            <a:r>
              <a:rPr lang="en-US" sz="3600" b="1" i="1" u="sng" dirty="0">
                <a:solidFill>
                  <a:srgbClr val="000000"/>
                </a:solidFill>
                <a:effectLst/>
                <a:latin typeface="Times New Roman" panose="02020603050405020304" pitchFamily="18" charset="0"/>
                <a:cs typeface="Times New Roman" panose="02020603050405020304" pitchFamily="18" charset="0"/>
              </a:rPr>
              <a:t>I</a:t>
            </a:r>
            <a:r>
              <a:rPr lang="en-US" sz="3600" b="1" i="1" u="sng" dirty="0">
                <a:solidFill>
                  <a:schemeClr val="bg1"/>
                </a:solidFill>
                <a:effectLst/>
                <a:latin typeface="Times New Roman" panose="02020603050405020304" pitchFamily="18" charset="0"/>
                <a:cs typeface="Times New Roman" panose="02020603050405020304" pitchFamily="18" charset="0"/>
              </a:rPr>
              <a:t>ntroduction-</a:t>
            </a:r>
            <a:endParaRPr lang="en-US" sz="3600" b="1" dirty="0"/>
          </a:p>
          <a:p>
            <a:pPr rtl="0">
              <a:spcBef>
                <a:spcPts val="1200"/>
              </a:spcBef>
              <a:spcAft>
                <a:spcPts val="1200"/>
              </a:spcAft>
            </a:pPr>
            <a:r>
              <a:rPr lang="en-US" sz="1800" b="0" i="0" u="none" strike="noStrike" dirty="0">
                <a:effectLst/>
                <a:latin typeface="Roboto" panose="02000000000000000000" pitchFamily="2" charset="0"/>
              </a:rPr>
              <a:t>With almost every other person carrying an Android device, companies are compelled to provide their services via an android app to their customers. With everything being digitalized, there is an app available for almost every work. Every company is going online to increase their sales and providing its services on one click via an app, that has helped boost their business. An app subscription is a set of benefits that users can access during a stated time period by purchasing the plan.</a:t>
            </a:r>
            <a:endParaRPr lang="en-US" b="0" dirty="0">
              <a:effectLst/>
            </a:endParaRPr>
          </a:p>
          <a:p>
            <a:pPr rtl="0">
              <a:spcBef>
                <a:spcPts val="0"/>
              </a:spcBef>
              <a:spcAft>
                <a:spcPts val="1900"/>
              </a:spcAft>
            </a:pPr>
            <a:r>
              <a:rPr lang="en-US" sz="2000" b="1" i="0" u="none" strike="noStrike" dirty="0">
                <a:solidFill>
                  <a:schemeClr val="bg1"/>
                </a:solidFill>
                <a:effectLst/>
                <a:latin typeface="Arial" panose="020B0604020202020204" pitchFamily="34" charset="0"/>
              </a:rPr>
              <a:t>The subscription model can be applied for various businesses, including</a:t>
            </a:r>
            <a:r>
              <a:rPr lang="en-US" sz="2000" b="0" i="0" u="none" strike="noStrike" dirty="0">
                <a:solidFill>
                  <a:schemeClr val="bg1"/>
                </a:solidFill>
                <a:effectLst/>
                <a:latin typeface="Arial" panose="020B0604020202020204" pitchFamily="34" charset="0"/>
              </a:rPr>
              <a:t>:</a:t>
            </a:r>
            <a:endParaRPr lang="en-US" sz="2000" b="0" dirty="0">
              <a:solidFill>
                <a:schemeClr val="bg1"/>
              </a:solidFill>
              <a:effectLst/>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magazines and newspapers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Software as a Service (SaaS) businesses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gift packages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membership (club, gym, etc.)</a:t>
            </a:r>
          </a:p>
          <a:p>
            <a:pPr rtl="0" fontAlgn="base">
              <a:spcBef>
                <a:spcPts val="0"/>
              </a:spcBef>
              <a:spcAft>
                <a:spcPts val="800"/>
              </a:spcAft>
              <a:buFont typeface="Arial" panose="020B0604020202020204" pitchFamily="34" charset="0"/>
              <a:buChar char="•"/>
            </a:pPr>
            <a:r>
              <a:rPr lang="en-US" sz="1800" b="0" i="0" u="none" strike="noStrike" dirty="0">
                <a:effectLst/>
                <a:latin typeface="Arial" panose="020B0604020202020204" pitchFamily="34" charset="0"/>
              </a:rPr>
              <a:t>and any business that provides recurring products or services</a:t>
            </a:r>
            <a:endParaRPr lang="en-US" sz="1800" b="1" i="0" u="sng" dirty="0">
              <a:effectLst/>
              <a:latin typeface="Times New Roman" panose="02020603050405020304" pitchFamily="18" charset="0"/>
            </a:endParaRPr>
          </a:p>
          <a:p>
            <a:pPr rtl="0">
              <a:spcBef>
                <a:spcPts val="1200"/>
              </a:spcBef>
              <a:spcAft>
                <a:spcPts val="1200"/>
              </a:spcAft>
            </a:pPr>
            <a:r>
              <a:rPr lang="en-US" sz="2000" b="1" i="0" u="sng" dirty="0">
                <a:solidFill>
                  <a:srgbClr val="000000"/>
                </a:solidFill>
                <a:effectLst/>
                <a:latin typeface="Times New Roman" panose="02020603050405020304" pitchFamily="18" charset="0"/>
              </a:rPr>
              <a:t>Objective-</a:t>
            </a:r>
            <a:endParaRPr lang="en-US" sz="2000" b="1" dirty="0">
              <a:effectLst/>
            </a:endParaRPr>
          </a:p>
          <a:p>
            <a:r>
              <a:rPr lang="en-US" sz="1800" b="0" i="0" u="none" strike="noStrike" dirty="0">
                <a:effectLst/>
                <a:latin typeface="Arial" panose="020B0604020202020204" pitchFamily="34" charset="0"/>
              </a:rPr>
              <a:t>The main goal of the company is to sell the premium version app with low advertisement cost for that we have to predict the customer who will take a premium version app subscription or not and then the company will take action on the customers to give the offers or not. The data contain the customer’s behavior and our job is to find the insights from it.</a:t>
            </a:r>
            <a:endParaRPr lang="en-IN" dirty="0"/>
          </a:p>
        </p:txBody>
      </p:sp>
    </p:spTree>
    <p:extLst>
      <p:ext uri="{BB962C8B-B14F-4D97-AF65-F5344CB8AC3E}">
        <p14:creationId xmlns:p14="http://schemas.microsoft.com/office/powerpoint/2010/main" val="277211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51623-308D-0011-C1D0-3770EBB924E4}"/>
              </a:ext>
            </a:extLst>
          </p:cNvPr>
          <p:cNvSpPr txBox="1"/>
          <p:nvPr/>
        </p:nvSpPr>
        <p:spPr>
          <a:xfrm>
            <a:off x="2635623" y="672352"/>
            <a:ext cx="6404205" cy="584775"/>
          </a:xfrm>
          <a:prstGeom prst="rect">
            <a:avLst/>
          </a:prstGeom>
          <a:noFill/>
        </p:spPr>
        <p:txBody>
          <a:bodyPr wrap="square" rtlCol="0">
            <a:spAutoFit/>
          </a:bodyPr>
          <a:lstStyle/>
          <a:p>
            <a:r>
              <a:rPr lang="en-US" sz="3200" b="1" i="1" u="sng" dirty="0">
                <a:solidFill>
                  <a:schemeClr val="bg1"/>
                </a:solidFill>
                <a:effectLst/>
                <a:latin typeface="Times New Roman" panose="02020603050405020304" pitchFamily="18" charset="0"/>
                <a:cs typeface="Times New Roman" panose="02020603050405020304" pitchFamily="18" charset="0"/>
              </a:rPr>
              <a:t>Why App Subscription is important ?</a:t>
            </a:r>
            <a:endParaRPr lang="en-IN" sz="1400" b="1" dirty="0">
              <a:solidFill>
                <a:schemeClr val="bg1"/>
              </a:solidFill>
            </a:endParaRPr>
          </a:p>
        </p:txBody>
      </p:sp>
      <p:sp>
        <p:nvSpPr>
          <p:cNvPr id="3" name="TextBox 2">
            <a:extLst>
              <a:ext uri="{FF2B5EF4-FFF2-40B4-BE49-F238E27FC236}">
                <a16:creationId xmlns:a16="http://schemas.microsoft.com/office/drawing/2014/main" id="{91466BC1-B967-B86E-FB1B-5C736F6CDFF4}"/>
              </a:ext>
            </a:extLst>
          </p:cNvPr>
          <p:cNvSpPr txBox="1"/>
          <p:nvPr/>
        </p:nvSpPr>
        <p:spPr>
          <a:xfrm>
            <a:off x="1030941" y="1506071"/>
            <a:ext cx="9574306" cy="2031325"/>
          </a:xfrm>
          <a:prstGeom prst="rect">
            <a:avLst/>
          </a:prstGeom>
          <a:noFill/>
        </p:spPr>
        <p:txBody>
          <a:bodyPr wrap="square" rtlCol="0">
            <a:spAutoFit/>
          </a:bodyPr>
          <a:lstStyle/>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Many companies have a mobile presence to provide free/trial service in an attempt to transfer their customers to a paid membership, such as Netflix, YouTube Red, Microsoft 365, Adobe cloud service and so on.</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Companies need to know which customer will most likely to pay for service and to target with offers and promotions;.</a:t>
            </a:r>
          </a:p>
          <a:p>
            <a:endParaRPr lang="en-IN" dirty="0"/>
          </a:p>
        </p:txBody>
      </p:sp>
      <p:sp>
        <p:nvSpPr>
          <p:cNvPr id="4" name="TextBox 3">
            <a:extLst>
              <a:ext uri="{FF2B5EF4-FFF2-40B4-BE49-F238E27FC236}">
                <a16:creationId xmlns:a16="http://schemas.microsoft.com/office/drawing/2014/main" id="{F4016953-FC9E-9A0F-1A51-8BC3A90D1BCB}"/>
              </a:ext>
            </a:extLst>
          </p:cNvPr>
          <p:cNvSpPr txBox="1"/>
          <p:nvPr/>
        </p:nvSpPr>
        <p:spPr>
          <a:xfrm>
            <a:off x="1102659" y="3429000"/>
            <a:ext cx="9430870" cy="4647426"/>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Subscribers drive up the value of your company</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increase the lifetime value of your customers</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smooth out demand</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cut the cost of customer market research</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automate the collection of receivables</a:t>
            </a: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 Create Consistent Income</a:t>
            </a:r>
            <a:endParaRPr lang="en-US" sz="1800" b="0" i="0" u="none" strike="noStrike" dirty="0">
              <a:effectLst/>
              <a:latin typeface="Arial" panose="020B0604020202020204" pitchFamily="34" charset="0"/>
            </a:endParaRPr>
          </a:p>
          <a:p>
            <a:pPr marL="285750" indent="-285750" rtl="0" fontAlgn="base">
              <a:spcBef>
                <a:spcPts val="0"/>
              </a:spcBef>
              <a:spcAft>
                <a:spcPts val="2400"/>
              </a:spcAft>
              <a:buFont typeface="Wingdings" panose="05000000000000000000" pitchFamily="2" charset="2"/>
              <a:buChar char="q"/>
            </a:pPr>
            <a:r>
              <a:rPr lang="en-US" sz="1800" b="1" i="0" u="none" strike="noStrike" dirty="0">
                <a:effectLst/>
                <a:latin typeface="Arial" panose="020B0604020202020204" pitchFamily="34" charset="0"/>
              </a:rPr>
              <a:t>Subscriptions trigger customers to buy a broader selection of your products and services</a:t>
            </a:r>
          </a:p>
          <a:p>
            <a:pPr rtl="0" fontAlgn="base">
              <a:spcBef>
                <a:spcPts val="0"/>
              </a:spcBef>
              <a:spcAft>
                <a:spcPts val="2400"/>
              </a:spcAft>
              <a:buFont typeface="+mj-lt"/>
              <a:buAutoNum type="arabicPeriod"/>
            </a:pPr>
            <a:endParaRPr lang="en-US" sz="1800" b="1" i="0" u="none" strike="noStrike" dirty="0">
              <a:solidFill>
                <a:srgbClr val="2E3F4A"/>
              </a:solidFill>
              <a:effectLst/>
              <a:latin typeface="Arial" panose="020B0604020202020204" pitchFamily="34" charset="0"/>
            </a:endParaRPr>
          </a:p>
          <a:p>
            <a:pPr rtl="0" fontAlgn="base">
              <a:spcBef>
                <a:spcPts val="0"/>
              </a:spcBef>
              <a:spcAft>
                <a:spcPts val="2400"/>
              </a:spcAft>
            </a:pPr>
            <a:endParaRPr lang="en-US" sz="1800" b="1" i="0" u="none" strike="noStrike" dirty="0">
              <a:solidFill>
                <a:srgbClr val="2E3F4A"/>
              </a:solidFill>
              <a:effectLst/>
              <a:latin typeface="Arial" panose="020B0604020202020204" pitchFamily="34" charset="0"/>
            </a:endParaRPr>
          </a:p>
          <a:p>
            <a:pPr rtl="0" fontAlgn="base">
              <a:spcBef>
                <a:spcPts val="0"/>
              </a:spcBef>
              <a:spcAft>
                <a:spcPts val="2400"/>
              </a:spcAft>
              <a:buFont typeface="+mj-lt"/>
              <a:buAutoNum type="arabicPeriod"/>
            </a:pPr>
            <a:endParaRPr lang="en-US" sz="1800" b="0" i="0" u="none" strike="noStrike" dirty="0">
              <a:solidFill>
                <a:srgbClr val="2E3F4A"/>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46310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9B7A8-E651-D81F-9ED1-D1250443DBB5}"/>
              </a:ext>
            </a:extLst>
          </p:cNvPr>
          <p:cNvSpPr/>
          <p:nvPr/>
        </p:nvSpPr>
        <p:spPr>
          <a:xfrm>
            <a:off x="4957258" y="1196340"/>
            <a:ext cx="7139940" cy="4145280"/>
          </a:xfrm>
          <a:prstGeom prst="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pic>
        <p:nvPicPr>
          <p:cNvPr id="3" name="Picture 2">
            <a:extLst>
              <a:ext uri="{FF2B5EF4-FFF2-40B4-BE49-F238E27FC236}">
                <a16:creationId xmlns:a16="http://schemas.microsoft.com/office/drawing/2014/main" id="{CDEFBA6D-7FA2-3862-A9FF-8DA5CAAF38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6935" y="2106684"/>
            <a:ext cx="989330" cy="1184275"/>
          </a:xfrm>
          <a:prstGeom prst="rect">
            <a:avLst/>
          </a:prstGeom>
          <a:ln w="19050">
            <a:solidFill>
              <a:schemeClr val="bg1"/>
            </a:solidFill>
          </a:ln>
        </p:spPr>
      </p:pic>
      <p:pic>
        <p:nvPicPr>
          <p:cNvPr id="4" name="Picture 3">
            <a:extLst>
              <a:ext uri="{FF2B5EF4-FFF2-40B4-BE49-F238E27FC236}">
                <a16:creationId xmlns:a16="http://schemas.microsoft.com/office/drawing/2014/main" id="{B59FA71E-8851-B085-0E81-4BD00B277E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6495828" y="1968757"/>
            <a:ext cx="1248098" cy="1460243"/>
          </a:xfrm>
          <a:prstGeom prst="rect">
            <a:avLst/>
          </a:prstGeom>
          <a:noFill/>
          <a:ln w="28575">
            <a:solidFill>
              <a:schemeClr val="bg1"/>
            </a:solidFill>
          </a:ln>
        </p:spPr>
      </p:pic>
      <p:pic>
        <p:nvPicPr>
          <p:cNvPr id="5" name="Picture 2">
            <a:extLst>
              <a:ext uri="{FF2B5EF4-FFF2-40B4-BE49-F238E27FC236}">
                <a16:creationId xmlns:a16="http://schemas.microsoft.com/office/drawing/2014/main" id="{FCF0204A-2A3E-1982-2D2D-A86FE3DFBD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489" y="1752271"/>
            <a:ext cx="1415463" cy="18748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ee the source image">
            <a:extLst>
              <a:ext uri="{FF2B5EF4-FFF2-40B4-BE49-F238E27FC236}">
                <a16:creationId xmlns:a16="http://schemas.microsoft.com/office/drawing/2014/main" id="{FD149DAC-29F9-C43F-2C00-55BE9547AF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7872" y="1395801"/>
            <a:ext cx="1620319" cy="2606039"/>
          </a:xfrm>
          <a:prstGeom prst="rect">
            <a:avLst/>
          </a:prstGeom>
          <a:noFill/>
          <a:ln w="19050">
            <a:solidFill>
              <a:srgbClr val="002060"/>
            </a:solidFill>
          </a:ln>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4B6D894A-D68F-59FF-CACB-B477D39C2E00}"/>
              </a:ext>
            </a:extLst>
          </p:cNvPr>
          <p:cNvSpPr/>
          <p:nvPr/>
        </p:nvSpPr>
        <p:spPr>
          <a:xfrm>
            <a:off x="6083712" y="2552370"/>
            <a:ext cx="294228" cy="1222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95000"/>
                  <a:lumOff val="5000"/>
                </a:schemeClr>
              </a:solidFill>
            </a:endParaRPr>
          </a:p>
        </p:txBody>
      </p:sp>
      <p:sp>
        <p:nvSpPr>
          <p:cNvPr id="8" name="Arrow: Right 7">
            <a:extLst>
              <a:ext uri="{FF2B5EF4-FFF2-40B4-BE49-F238E27FC236}">
                <a16:creationId xmlns:a16="http://schemas.microsoft.com/office/drawing/2014/main" id="{4E66C30F-099D-1819-73DC-381C40E832AA}"/>
              </a:ext>
            </a:extLst>
          </p:cNvPr>
          <p:cNvSpPr/>
          <p:nvPr/>
        </p:nvSpPr>
        <p:spPr>
          <a:xfrm>
            <a:off x="7833293" y="2521890"/>
            <a:ext cx="535426" cy="1447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95000"/>
                  <a:lumOff val="5000"/>
                </a:schemeClr>
              </a:solidFill>
            </a:endParaRPr>
          </a:p>
        </p:txBody>
      </p:sp>
      <p:sp>
        <p:nvSpPr>
          <p:cNvPr id="9" name="Arrow: Right 8">
            <a:extLst>
              <a:ext uri="{FF2B5EF4-FFF2-40B4-BE49-F238E27FC236}">
                <a16:creationId xmlns:a16="http://schemas.microsoft.com/office/drawing/2014/main" id="{CC07C8C8-2917-5894-33C7-17BE5BC81407}"/>
              </a:ext>
            </a:extLst>
          </p:cNvPr>
          <p:cNvSpPr/>
          <p:nvPr/>
        </p:nvSpPr>
        <p:spPr>
          <a:xfrm>
            <a:off x="9663578" y="2499360"/>
            <a:ext cx="577645" cy="1981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95000"/>
                  <a:lumOff val="5000"/>
                </a:schemeClr>
              </a:solidFill>
            </a:endParaRPr>
          </a:p>
        </p:txBody>
      </p:sp>
      <p:sp>
        <p:nvSpPr>
          <p:cNvPr id="11" name="TextBox 10">
            <a:extLst>
              <a:ext uri="{FF2B5EF4-FFF2-40B4-BE49-F238E27FC236}">
                <a16:creationId xmlns:a16="http://schemas.microsoft.com/office/drawing/2014/main" id="{CBEA64F9-B35F-26AF-5AA6-62F637BE65A7}"/>
              </a:ext>
            </a:extLst>
          </p:cNvPr>
          <p:cNvSpPr txBox="1"/>
          <p:nvPr/>
        </p:nvSpPr>
        <p:spPr>
          <a:xfrm>
            <a:off x="4957258" y="3366987"/>
            <a:ext cx="1248098" cy="400110"/>
          </a:xfrm>
          <a:prstGeom prst="rect">
            <a:avLst/>
          </a:prstGeom>
          <a:solidFill>
            <a:schemeClr val="bg1"/>
          </a:solidFill>
        </p:spPr>
        <p:txBody>
          <a:bodyPr wrap="square" rtlCol="0">
            <a:spAutoFit/>
          </a:bodyPr>
          <a:lstStyle/>
          <a:p>
            <a:r>
              <a:rPr lang="en-IN" sz="2000" b="1" dirty="0"/>
              <a:t>Customer</a:t>
            </a:r>
          </a:p>
        </p:txBody>
      </p:sp>
      <p:sp>
        <p:nvSpPr>
          <p:cNvPr id="12" name="TextBox 11">
            <a:extLst>
              <a:ext uri="{FF2B5EF4-FFF2-40B4-BE49-F238E27FC236}">
                <a16:creationId xmlns:a16="http://schemas.microsoft.com/office/drawing/2014/main" id="{365AE5CF-7A07-6500-08EA-1EC89C617C7C}"/>
              </a:ext>
            </a:extLst>
          </p:cNvPr>
          <p:cNvSpPr txBox="1"/>
          <p:nvPr/>
        </p:nvSpPr>
        <p:spPr>
          <a:xfrm>
            <a:off x="6212974" y="3604260"/>
            <a:ext cx="1620319" cy="707886"/>
          </a:xfrm>
          <a:prstGeom prst="rect">
            <a:avLst/>
          </a:prstGeom>
          <a:solidFill>
            <a:schemeClr val="bg1"/>
          </a:solidFill>
        </p:spPr>
        <p:txBody>
          <a:bodyPr wrap="square" rtlCol="0">
            <a:spAutoFit/>
          </a:bodyPr>
          <a:lstStyle/>
          <a:p>
            <a:r>
              <a:rPr lang="en-IN" sz="2000" b="1" dirty="0"/>
              <a:t>	App</a:t>
            </a:r>
          </a:p>
          <a:p>
            <a:r>
              <a:rPr lang="en-IN" sz="2000" b="1" dirty="0"/>
              <a:t>     Behaviour</a:t>
            </a:r>
          </a:p>
        </p:txBody>
      </p:sp>
      <p:sp>
        <p:nvSpPr>
          <p:cNvPr id="13" name="TextBox 12">
            <a:extLst>
              <a:ext uri="{FF2B5EF4-FFF2-40B4-BE49-F238E27FC236}">
                <a16:creationId xmlns:a16="http://schemas.microsoft.com/office/drawing/2014/main" id="{15E0DD33-6726-5ABF-D4DF-338022CFD1DA}"/>
              </a:ext>
            </a:extLst>
          </p:cNvPr>
          <p:cNvSpPr txBox="1"/>
          <p:nvPr/>
        </p:nvSpPr>
        <p:spPr>
          <a:xfrm>
            <a:off x="7957680" y="3807068"/>
            <a:ext cx="2241185" cy="1200329"/>
          </a:xfrm>
          <a:prstGeom prst="rect">
            <a:avLst/>
          </a:prstGeom>
          <a:solidFill>
            <a:schemeClr val="bg1"/>
          </a:solidFill>
        </p:spPr>
        <p:txBody>
          <a:bodyPr wrap="square" rtlCol="0">
            <a:spAutoFit/>
          </a:bodyPr>
          <a:lstStyle/>
          <a:p>
            <a:r>
              <a:rPr lang="en-IN" dirty="0"/>
              <a:t>Classification algorithm runs inside the machine and makes decision</a:t>
            </a:r>
          </a:p>
        </p:txBody>
      </p:sp>
      <p:sp>
        <p:nvSpPr>
          <p:cNvPr id="14" name="TextBox 13">
            <a:extLst>
              <a:ext uri="{FF2B5EF4-FFF2-40B4-BE49-F238E27FC236}">
                <a16:creationId xmlns:a16="http://schemas.microsoft.com/office/drawing/2014/main" id="{2DBE13FE-F5DF-6E52-271C-B264745CEB9D}"/>
              </a:ext>
            </a:extLst>
          </p:cNvPr>
          <p:cNvSpPr txBox="1"/>
          <p:nvPr/>
        </p:nvSpPr>
        <p:spPr>
          <a:xfrm>
            <a:off x="10510391" y="4016635"/>
            <a:ext cx="1333500" cy="369332"/>
          </a:xfrm>
          <a:prstGeom prst="rect">
            <a:avLst/>
          </a:prstGeom>
          <a:solidFill>
            <a:schemeClr val="bg1"/>
          </a:solidFill>
        </p:spPr>
        <p:txBody>
          <a:bodyPr wrap="square" rtlCol="0">
            <a:spAutoFit/>
          </a:bodyPr>
          <a:lstStyle/>
          <a:p>
            <a:r>
              <a:rPr lang="en-IN" dirty="0"/>
              <a:t>subscription</a:t>
            </a:r>
          </a:p>
        </p:txBody>
      </p:sp>
      <p:sp>
        <p:nvSpPr>
          <p:cNvPr id="15" name="Oval 14">
            <a:extLst>
              <a:ext uri="{FF2B5EF4-FFF2-40B4-BE49-F238E27FC236}">
                <a16:creationId xmlns:a16="http://schemas.microsoft.com/office/drawing/2014/main" id="{4D58ED54-E76C-A3FB-2CD6-837C812F1330}"/>
              </a:ext>
            </a:extLst>
          </p:cNvPr>
          <p:cNvSpPr/>
          <p:nvPr/>
        </p:nvSpPr>
        <p:spPr>
          <a:xfrm>
            <a:off x="10363144" y="4400762"/>
            <a:ext cx="625761" cy="48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BD00447-B91F-4470-49E1-2E1BCEE62725}"/>
              </a:ext>
            </a:extLst>
          </p:cNvPr>
          <p:cNvSpPr txBox="1"/>
          <p:nvPr/>
        </p:nvSpPr>
        <p:spPr>
          <a:xfrm>
            <a:off x="10455504" y="4456245"/>
            <a:ext cx="533401" cy="369332"/>
          </a:xfrm>
          <a:prstGeom prst="rect">
            <a:avLst/>
          </a:prstGeom>
          <a:noFill/>
        </p:spPr>
        <p:txBody>
          <a:bodyPr wrap="square" rtlCol="0">
            <a:spAutoFit/>
          </a:bodyPr>
          <a:lstStyle/>
          <a:p>
            <a:r>
              <a:rPr lang="en-IN" dirty="0">
                <a:solidFill>
                  <a:schemeClr val="bg1"/>
                </a:solidFill>
              </a:rPr>
              <a:t>yes</a:t>
            </a:r>
          </a:p>
        </p:txBody>
      </p:sp>
      <p:sp>
        <p:nvSpPr>
          <p:cNvPr id="17" name="Oval 16">
            <a:extLst>
              <a:ext uri="{FF2B5EF4-FFF2-40B4-BE49-F238E27FC236}">
                <a16:creationId xmlns:a16="http://schemas.microsoft.com/office/drawing/2014/main" id="{5A83462B-380A-FC08-AA7A-7616AD89E2A5}"/>
              </a:ext>
            </a:extLst>
          </p:cNvPr>
          <p:cNvSpPr/>
          <p:nvPr/>
        </p:nvSpPr>
        <p:spPr>
          <a:xfrm>
            <a:off x="11397136" y="4407232"/>
            <a:ext cx="625761" cy="48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A100C11-E4C2-6849-5427-1F075999E0A3}"/>
              </a:ext>
            </a:extLst>
          </p:cNvPr>
          <p:cNvSpPr txBox="1"/>
          <p:nvPr/>
        </p:nvSpPr>
        <p:spPr>
          <a:xfrm>
            <a:off x="11527106" y="4456584"/>
            <a:ext cx="525321" cy="369332"/>
          </a:xfrm>
          <a:prstGeom prst="rect">
            <a:avLst/>
          </a:prstGeom>
          <a:noFill/>
        </p:spPr>
        <p:txBody>
          <a:bodyPr wrap="square" rtlCol="0">
            <a:spAutoFit/>
          </a:bodyPr>
          <a:lstStyle/>
          <a:p>
            <a:r>
              <a:rPr lang="en-IN" dirty="0">
                <a:solidFill>
                  <a:schemeClr val="bg1"/>
                </a:solidFill>
              </a:rPr>
              <a:t>No</a:t>
            </a:r>
          </a:p>
        </p:txBody>
      </p:sp>
      <p:sp>
        <p:nvSpPr>
          <p:cNvPr id="19" name="TextBox 18">
            <a:extLst>
              <a:ext uri="{FF2B5EF4-FFF2-40B4-BE49-F238E27FC236}">
                <a16:creationId xmlns:a16="http://schemas.microsoft.com/office/drawing/2014/main" id="{5A5F54A5-42D7-07EB-9615-38D9E6233A2F}"/>
              </a:ext>
            </a:extLst>
          </p:cNvPr>
          <p:cNvSpPr txBox="1"/>
          <p:nvPr/>
        </p:nvSpPr>
        <p:spPr>
          <a:xfrm>
            <a:off x="925486" y="187170"/>
            <a:ext cx="6183973" cy="707886"/>
          </a:xfrm>
          <a:prstGeom prst="rect">
            <a:avLst/>
          </a:prstGeom>
          <a:noFill/>
        </p:spPr>
        <p:txBody>
          <a:bodyPr wrap="square" rtlCol="0">
            <a:spAutoFit/>
          </a:bodyPr>
          <a:lstStyle/>
          <a:p>
            <a:r>
              <a:rPr lang="en-US" sz="4000" b="1" i="1" u="sng" dirty="0">
                <a:solidFill>
                  <a:schemeClr val="bg1"/>
                </a:solidFill>
                <a:effectLst/>
                <a:latin typeface="Times New Roman" panose="02020603050405020304" pitchFamily="18" charset="0"/>
                <a:cs typeface="Times New Roman" panose="02020603050405020304" pitchFamily="18" charset="0"/>
              </a:rPr>
              <a:t>How does the process work?</a:t>
            </a:r>
            <a:endParaRPr lang="en-IN" sz="4000" b="1" dirty="0">
              <a:solidFill>
                <a:schemeClr val="bg1"/>
              </a:solidFill>
            </a:endParaRPr>
          </a:p>
        </p:txBody>
      </p:sp>
      <p:sp>
        <p:nvSpPr>
          <p:cNvPr id="20" name="TextBox 19">
            <a:extLst>
              <a:ext uri="{FF2B5EF4-FFF2-40B4-BE49-F238E27FC236}">
                <a16:creationId xmlns:a16="http://schemas.microsoft.com/office/drawing/2014/main" id="{BE0D0A12-A059-9D3B-2B1C-2DA906C98E34}"/>
              </a:ext>
            </a:extLst>
          </p:cNvPr>
          <p:cNvSpPr txBox="1"/>
          <p:nvPr/>
        </p:nvSpPr>
        <p:spPr>
          <a:xfrm>
            <a:off x="327660" y="1196340"/>
            <a:ext cx="4150035" cy="6288901"/>
          </a:xfrm>
          <a:prstGeom prst="rect">
            <a:avLst/>
          </a:prstGeom>
          <a:noFill/>
        </p:spPr>
        <p:txBody>
          <a:bodyPr wrap="square" rtlCol="0">
            <a:spAutoFit/>
          </a:bodyPr>
          <a:lstStyle/>
          <a:p>
            <a:pPr marL="285750" indent="-285750">
              <a:buFont typeface="Wingdings" panose="05000000000000000000" pitchFamily="2" charset="2"/>
              <a:buChar char="v"/>
            </a:pPr>
            <a:r>
              <a:rPr lang="en-IN" dirty="0"/>
              <a:t>These Steps are followed by Company for taking action on the customers to give offers or not.</a:t>
            </a:r>
          </a:p>
          <a:p>
            <a:pPr marL="285750" indent="-285750">
              <a:buFont typeface="Wingdings" panose="05000000000000000000" pitchFamily="2" charset="2"/>
              <a:buChar char="v"/>
            </a:pPr>
            <a:endParaRPr lang="en-IN" dirty="0"/>
          </a:p>
          <a:p>
            <a:pPr marL="342900" indent="-342900">
              <a:buFont typeface="Wingdings" panose="05000000000000000000" pitchFamily="2" charset="2"/>
              <a:buChar char="§"/>
            </a:pPr>
            <a:r>
              <a:rPr lang="en-IN" dirty="0"/>
              <a:t>Customer uses the free version App.</a:t>
            </a:r>
          </a:p>
          <a:p>
            <a:pPr marL="342900" indent="-342900">
              <a:buFont typeface="Wingdings" panose="05000000000000000000" pitchFamily="2" charset="2"/>
              <a:buChar char="§"/>
            </a:pPr>
            <a:r>
              <a:rPr lang="en-IN" dirty="0"/>
              <a:t>Analysis of App behaviour of the customers.</a:t>
            </a:r>
          </a:p>
          <a:p>
            <a:pPr marL="342900" indent="-342900">
              <a:buFont typeface="Wingdings" panose="05000000000000000000" pitchFamily="2" charset="2"/>
              <a:buChar char="§"/>
            </a:pPr>
            <a:r>
              <a:rPr lang="en-IN" dirty="0"/>
              <a:t>Uses ML Algorithm to make decision.</a:t>
            </a:r>
          </a:p>
          <a:p>
            <a:pPr marL="342900" indent="-342900">
              <a:buFont typeface="Wingdings" panose="05000000000000000000" pitchFamily="2" charset="2"/>
              <a:buChar char="§"/>
            </a:pPr>
            <a:r>
              <a:rPr lang="en-IN" dirty="0"/>
              <a:t>Customers take Subscription or not.</a:t>
            </a:r>
          </a:p>
          <a:p>
            <a:pPr marL="342900" indent="-342900">
              <a:buFont typeface="Wingdings" panose="05000000000000000000" pitchFamily="2" charset="2"/>
              <a:buChar char="§"/>
            </a:pPr>
            <a:endParaRPr lang="en-IN" dirty="0"/>
          </a:p>
          <a:p>
            <a:pPr marL="285750" indent="-285750" rtl="0">
              <a:spcBef>
                <a:spcPts val="0"/>
              </a:spcBef>
              <a:spcAft>
                <a:spcPts val="800"/>
              </a:spcAft>
              <a:buFont typeface="Wingdings" panose="05000000000000000000" pitchFamily="2" charset="2"/>
              <a:buChar char="v"/>
            </a:pPr>
            <a:r>
              <a:rPr lang="en-US" sz="1800" b="0" i="0" u="none" strike="noStrike" dirty="0">
                <a:effectLst/>
                <a:latin typeface="Arial" panose="020B0604020202020204" pitchFamily="34" charset="0"/>
              </a:rPr>
              <a:t>The customers who may not subscribe predicted by the model, the company could offer them greater discount offer and it will still bring revenue to the company if they decide to accept the offer and subscribe in the end</a:t>
            </a:r>
            <a:r>
              <a:rPr lang="en-US" sz="1800" b="0" i="0" u="none" strike="noStrike" dirty="0">
                <a:solidFill>
                  <a:srgbClr val="183C55"/>
                </a:solidFill>
                <a:effectLst/>
                <a:latin typeface="Arial" panose="020B0604020202020204" pitchFamily="34" charset="0"/>
              </a:rPr>
              <a:t>.</a:t>
            </a:r>
            <a:endParaRPr lang="en-US" b="0" dirty="0">
              <a:effectLst/>
            </a:endParaRPr>
          </a:p>
          <a:p>
            <a:br>
              <a:rPr lang="en-US" b="0" dirty="0">
                <a:effectLst/>
              </a:rPr>
            </a:br>
            <a:endParaRPr lang="en-IN" dirty="0"/>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424068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F897DC-588C-E6A9-4F46-439041362D5D}"/>
              </a:ext>
            </a:extLst>
          </p:cNvPr>
          <p:cNvSpPr txBox="1"/>
          <p:nvPr/>
        </p:nvSpPr>
        <p:spPr>
          <a:xfrm>
            <a:off x="216060" y="150470"/>
            <a:ext cx="6797040" cy="584775"/>
          </a:xfrm>
          <a:prstGeom prst="rect">
            <a:avLst/>
          </a:prstGeom>
          <a:noFill/>
        </p:spPr>
        <p:txBody>
          <a:bodyPr wrap="square" rtlCol="0">
            <a:spAutoFit/>
          </a:bodyPr>
          <a:lstStyle/>
          <a:p>
            <a:r>
              <a:rPr lang="en-IN" sz="3200" dirty="0"/>
              <a:t>              </a:t>
            </a:r>
            <a:r>
              <a:rPr lang="en-IN" sz="3200" b="1" dirty="0">
                <a:solidFill>
                  <a:schemeClr val="bg1"/>
                </a:solidFill>
              </a:rPr>
              <a:t>About </a:t>
            </a:r>
            <a:r>
              <a:rPr lang="en-IN" sz="3200" b="1" dirty="0" err="1">
                <a:solidFill>
                  <a:schemeClr val="bg1"/>
                </a:solidFill>
              </a:rPr>
              <a:t>DataSet</a:t>
            </a:r>
            <a:endParaRPr lang="en-IN" sz="3200" b="1" dirty="0">
              <a:solidFill>
                <a:schemeClr val="bg1"/>
              </a:solidFill>
            </a:endParaRPr>
          </a:p>
        </p:txBody>
      </p:sp>
      <p:sp>
        <p:nvSpPr>
          <p:cNvPr id="3" name="TextBox 2">
            <a:extLst>
              <a:ext uri="{FF2B5EF4-FFF2-40B4-BE49-F238E27FC236}">
                <a16:creationId xmlns:a16="http://schemas.microsoft.com/office/drawing/2014/main" id="{F88543E8-7746-E12F-BBEC-427C0D528DBD}"/>
              </a:ext>
            </a:extLst>
          </p:cNvPr>
          <p:cNvSpPr txBox="1"/>
          <p:nvPr/>
        </p:nvSpPr>
        <p:spPr>
          <a:xfrm>
            <a:off x="216060" y="943590"/>
            <a:ext cx="11597833" cy="5078313"/>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2060"/>
                </a:solidFill>
                <a:effectLst/>
                <a:highlight>
                  <a:srgbClr val="00FFFF"/>
                </a:highlight>
                <a:latin typeface="Arial" panose="020B0604020202020204" pitchFamily="34" charset="0"/>
              </a:rPr>
              <a:t>In the Dataset, there are 50,000 users data with 12 different features-</a:t>
            </a:r>
            <a:endParaRPr lang="en-US" b="0" dirty="0">
              <a:solidFill>
                <a:srgbClr val="002060"/>
              </a:solidFill>
              <a:effectLst/>
              <a:highlight>
                <a:srgbClr val="00FFFF"/>
              </a:highlight>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user: Unique ID for each user.</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first_open</a:t>
            </a:r>
            <a:r>
              <a:rPr lang="en-US" sz="1800" b="0" i="0" u="none" strike="noStrike" dirty="0">
                <a:effectLst/>
                <a:latin typeface="Arial" panose="020B0604020202020204" pitchFamily="34" charset="0"/>
              </a:rPr>
              <a:t>: Date </a:t>
            </a:r>
            <a:r>
              <a:rPr lang="en-US" sz="1800" b="0" i="1" u="none" strike="noStrike" dirty="0">
                <a:effectLst/>
                <a:latin typeface="Arial" panose="020B0604020202020204" pitchFamily="34" charset="0"/>
              </a:rPr>
              <a:t>(</a:t>
            </a:r>
            <a:r>
              <a:rPr lang="en-US" sz="1800" b="0" i="1" u="none" strike="noStrike" dirty="0" err="1">
                <a:effectLst/>
                <a:latin typeface="Arial" panose="020B0604020202020204" pitchFamily="34" charset="0"/>
              </a:rPr>
              <a:t>yy</a:t>
            </a:r>
            <a:r>
              <a:rPr lang="en-US" sz="1800" b="0" i="1" u="none" strike="noStrike" dirty="0">
                <a:effectLst/>
                <a:latin typeface="Arial" panose="020B0604020202020204" pitchFamily="34" charset="0"/>
              </a:rPr>
              <a:t>-mm-dd)</a:t>
            </a:r>
            <a:r>
              <a:rPr lang="en-US" sz="1800" b="0" i="0" u="none" strike="noStrike" dirty="0">
                <a:effectLst/>
                <a:latin typeface="Arial" panose="020B0604020202020204" pitchFamily="34" charset="0"/>
              </a:rPr>
              <a:t> and time </a:t>
            </a:r>
            <a:r>
              <a:rPr lang="en-US" sz="1800" b="0" i="1" u="none" strike="noStrike" dirty="0">
                <a:effectLst/>
                <a:latin typeface="Arial" panose="020B0604020202020204" pitchFamily="34" charset="0"/>
              </a:rPr>
              <a:t>(</a:t>
            </a:r>
            <a:r>
              <a:rPr lang="en-US" sz="1800" b="0" i="1" u="none" strike="noStrike" dirty="0" err="1">
                <a:effectLst/>
                <a:latin typeface="Arial" panose="020B0604020202020204" pitchFamily="34" charset="0"/>
              </a:rPr>
              <a:t>Hour:Minute:Seconds:Milliseconds</a:t>
            </a:r>
            <a:r>
              <a:rPr lang="en-US" sz="1800" b="0" i="1" u="none" strike="noStrike" dirty="0">
                <a:effectLst/>
                <a:latin typeface="Arial" panose="020B0604020202020204" pitchFamily="34" charset="0"/>
              </a:rPr>
              <a:t>)</a:t>
            </a:r>
            <a:r>
              <a:rPr lang="en-US" sz="1800" b="0" i="0" u="none" strike="noStrike" dirty="0">
                <a:effectLst/>
                <a:latin typeface="Arial" panose="020B0604020202020204" pitchFamily="34" charset="0"/>
              </a:rPr>
              <a:t> of login on app first time.</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dirty="0">
                <a:latin typeface="Arial" panose="020B0604020202020204" pitchFamily="34" charset="0"/>
              </a:rPr>
              <a:t> </a:t>
            </a:r>
            <a:r>
              <a:rPr lang="en-US" sz="1800" b="0" i="0" u="none" strike="noStrike" dirty="0" err="1">
                <a:effectLst/>
                <a:latin typeface="Arial" panose="020B0604020202020204" pitchFamily="34" charset="0"/>
              </a:rPr>
              <a:t>dayofweek</a:t>
            </a:r>
            <a:r>
              <a:rPr lang="en-US" sz="1800" b="0" i="0" u="none" strike="noStrike" dirty="0">
                <a:effectLst/>
                <a:latin typeface="Arial" panose="020B0604020202020204" pitchFamily="34" charset="0"/>
              </a:rPr>
              <a:t>: On which day user logon.</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Hour: Time of a day in 24-hour format customer logon. It is correlated with </a:t>
            </a:r>
            <a:r>
              <a:rPr lang="en-US" sz="1800" b="0" i="0" u="none" strike="noStrike" dirty="0" err="1">
                <a:effectLst/>
                <a:latin typeface="Arial" panose="020B0604020202020204" pitchFamily="34" charset="0"/>
              </a:rPr>
              <a:t>dayofweek</a:t>
            </a:r>
            <a:r>
              <a:rPr lang="en-US" sz="1800" b="0" i="0" u="none" strike="noStrike" dirty="0">
                <a:effectLst/>
                <a:latin typeface="Arial" panose="020B0604020202020204" pitchFamily="34" charset="0"/>
              </a:rPr>
              <a:t> column.</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dirty="0">
                <a:latin typeface="Arial" panose="020B0604020202020204" pitchFamily="34" charset="0"/>
              </a:rPr>
              <a:t> </a:t>
            </a:r>
            <a:r>
              <a:rPr lang="en-US" sz="1800" b="0" i="0" u="none" strike="noStrike" dirty="0">
                <a:effectLst/>
                <a:latin typeface="Arial" panose="020B0604020202020204" pitchFamily="34" charset="0"/>
              </a:rPr>
              <a:t>age: The age of the registered user.</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screen_list</a:t>
            </a:r>
            <a:r>
              <a:rPr lang="en-US" sz="1800" b="0" i="0" u="none" strike="noStrike" dirty="0">
                <a:effectLst/>
                <a:latin typeface="Arial" panose="020B0604020202020204" pitchFamily="34" charset="0"/>
              </a:rPr>
              <a:t>: The name of multiple screens seen by customers, which</a:t>
            </a:r>
            <a:r>
              <a:rPr lang="en-US" dirty="0"/>
              <a:t> </a:t>
            </a:r>
            <a:r>
              <a:rPr lang="en-US" sz="1800" b="0" i="0" u="none" strike="noStrike" dirty="0">
                <a:effectLst/>
                <a:latin typeface="Arial" panose="020B0604020202020204" pitchFamily="34" charset="0"/>
              </a:rPr>
              <a:t>are separated by a comma.</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numscreens</a:t>
            </a:r>
            <a:r>
              <a:rPr lang="en-US" sz="1800" b="0" i="0" u="none" strike="noStrike" dirty="0">
                <a:effectLst/>
                <a:latin typeface="Arial" panose="020B0604020202020204" pitchFamily="34" charset="0"/>
              </a:rPr>
              <a:t>: The total number of screens seen by customer</a:t>
            </a: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minigame:  app contains small games related to finance. If the</a:t>
            </a:r>
            <a:r>
              <a:rPr lang="en-US" dirty="0"/>
              <a:t> </a:t>
            </a:r>
            <a:r>
              <a:rPr lang="en-US" sz="1800" b="0" i="0" u="none" strike="noStrike" dirty="0">
                <a:effectLst/>
                <a:latin typeface="Arial" panose="020B0604020202020204" pitchFamily="34" charset="0"/>
              </a:rPr>
              <a:t>customer played mini-game then otherwise 0.</a:t>
            </a:r>
            <a:endParaRPr lang="en-US" dirty="0"/>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used_premium_feature</a:t>
            </a:r>
            <a:r>
              <a:rPr lang="en-US" sz="1800" b="0" i="0" u="none" strike="noStrike" dirty="0">
                <a:effectLst/>
                <a:latin typeface="Arial" panose="020B0604020202020204" pitchFamily="34" charset="0"/>
              </a:rPr>
              <a:t>: If the customer used the premium feature of</a:t>
            </a:r>
            <a:r>
              <a:rPr lang="en-US" dirty="0"/>
              <a:t> </a:t>
            </a:r>
            <a:r>
              <a:rPr lang="en-US" sz="1800" b="0" i="0" u="none" strike="noStrike" dirty="0">
                <a:effectLst/>
                <a:latin typeface="Arial" panose="020B0604020202020204" pitchFamily="34" charset="0"/>
              </a:rPr>
              <a:t>the app then 1 otherwise 0.</a:t>
            </a:r>
            <a:endParaRPr lang="en-US" dirty="0"/>
          </a:p>
          <a:p>
            <a:pPr marL="285750" indent="-285750" rtl="0">
              <a:spcBef>
                <a:spcPts val="0"/>
              </a:spcBef>
              <a:spcAft>
                <a:spcPts val="0"/>
              </a:spcAft>
              <a:buSzPct val="111000"/>
              <a:buFont typeface="Wingdings" panose="05000000000000000000" pitchFamily="2" charset="2"/>
              <a:buChar char="q"/>
            </a:pPr>
            <a:r>
              <a:rPr lang="en-US" dirty="0">
                <a:latin typeface="Arial" panose="020B0604020202020204" pitchFamily="34" charset="0"/>
              </a:rPr>
              <a:t> </a:t>
            </a:r>
            <a:r>
              <a:rPr lang="en-US" sz="1800" b="0" i="0" u="none" strike="noStrike" dirty="0">
                <a:effectLst/>
                <a:latin typeface="Arial" panose="020B0604020202020204" pitchFamily="34" charset="0"/>
              </a:rPr>
              <a:t>enrolled: If the user bought a premium feature app then 1</a:t>
            </a:r>
            <a:r>
              <a:rPr lang="en-US" dirty="0"/>
              <a:t> </a:t>
            </a:r>
            <a:r>
              <a:rPr lang="en-US" sz="1800" b="0" i="0" u="none" strike="noStrike" dirty="0">
                <a:effectLst/>
                <a:latin typeface="Arial" panose="020B0604020202020204" pitchFamily="34" charset="0"/>
              </a:rPr>
              <a:t>otherwise 0.</a:t>
            </a:r>
            <a:endParaRPr lang="en-US" dirty="0"/>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enrolled_date</a:t>
            </a:r>
            <a:r>
              <a:rPr lang="en-US" sz="1800" b="0" i="0" u="none" strike="noStrike" dirty="0">
                <a:effectLst/>
                <a:latin typeface="Arial" panose="020B0604020202020204" pitchFamily="34" charset="0"/>
              </a:rPr>
              <a:t>: On the date (</a:t>
            </a:r>
            <a:r>
              <a:rPr lang="en-US" sz="1800" b="0" i="0" u="none" strike="noStrike" dirty="0" err="1">
                <a:effectLst/>
                <a:latin typeface="Arial" panose="020B0604020202020204" pitchFamily="34" charset="0"/>
              </a:rPr>
              <a:t>yy</a:t>
            </a:r>
            <a:r>
              <a:rPr lang="en-US" sz="1800" b="0" i="0" u="none" strike="noStrike" dirty="0">
                <a:effectLst/>
                <a:latin typeface="Arial" panose="020B0604020202020204" pitchFamily="34" charset="0"/>
              </a:rPr>
              <a:t>-mm-dd) and time</a:t>
            </a:r>
            <a:r>
              <a:rPr lang="en-US" dirty="0"/>
              <a:t> </a:t>
            </a:r>
            <a:r>
              <a:rPr lang="en-US" sz="1800" b="0" i="0" u="none" strike="noStrike" dirty="0">
                <a:effectLst/>
                <a:latin typeface="Arial" panose="020B0604020202020204" pitchFamily="34" charset="0"/>
              </a:rPr>
              <a:t>(</a:t>
            </a:r>
            <a:r>
              <a:rPr lang="en-US" sz="1800" b="0" i="0" u="none" strike="noStrike" dirty="0" err="1">
                <a:effectLst/>
                <a:latin typeface="Arial" panose="020B0604020202020204" pitchFamily="34" charset="0"/>
              </a:rPr>
              <a:t>Hour:Minute:Seconds:Milliseconds</a:t>
            </a:r>
            <a:r>
              <a:rPr lang="en-US" sz="1800" b="0" i="0" u="none" strike="noStrike" dirty="0">
                <a:effectLst/>
                <a:latin typeface="Arial" panose="020B0604020202020204" pitchFamily="34" charset="0"/>
              </a:rPr>
              <a:t>) the user bought a      premium features app.</a:t>
            </a:r>
            <a:endParaRPr lang="en-US" dirty="0"/>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liked: The each</a:t>
            </a:r>
            <a:r>
              <a:rPr lang="en-US" dirty="0"/>
              <a:t> </a:t>
            </a:r>
            <a:r>
              <a:rPr lang="en-US" sz="1800" b="0" i="0" u="none" strike="noStrike" dirty="0">
                <a:effectLst/>
                <a:latin typeface="Arial" panose="020B0604020202020204" pitchFamily="34" charset="0"/>
              </a:rPr>
              <a:t>screen of the app has a like button if the customer likes it then 1 otherwise 0.</a:t>
            </a:r>
            <a:endParaRPr lang="en-US" b="0" dirty="0">
              <a:effectLst/>
            </a:endParaRPr>
          </a:p>
          <a:p>
            <a:pPr>
              <a:buSzPct val="111000"/>
            </a:pPr>
            <a:br>
              <a:rPr lang="en-US" dirty="0"/>
            </a:br>
            <a:br>
              <a:rPr lang="en-US" dirty="0"/>
            </a:br>
            <a:endParaRPr lang="en-IN" dirty="0"/>
          </a:p>
        </p:txBody>
      </p:sp>
    </p:spTree>
    <p:extLst>
      <p:ext uri="{BB962C8B-B14F-4D97-AF65-F5344CB8AC3E}">
        <p14:creationId xmlns:p14="http://schemas.microsoft.com/office/powerpoint/2010/main" val="313845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600B4-7FB6-59CC-3ECA-CA5B5F86FD2B}"/>
              </a:ext>
            </a:extLst>
          </p:cNvPr>
          <p:cNvSpPr txBox="1"/>
          <p:nvPr/>
        </p:nvSpPr>
        <p:spPr>
          <a:xfrm>
            <a:off x="1342663" y="405114"/>
            <a:ext cx="9988952" cy="707886"/>
          </a:xfrm>
          <a:prstGeom prst="rect">
            <a:avLst/>
          </a:prstGeom>
          <a:noFill/>
        </p:spPr>
        <p:txBody>
          <a:bodyPr wrap="square" rtlCol="0">
            <a:spAutoFit/>
          </a:bodyPr>
          <a:lstStyle/>
          <a:p>
            <a:r>
              <a:rPr lang="en-IN" sz="4000" b="1" dirty="0">
                <a:solidFill>
                  <a:schemeClr val="bg1"/>
                </a:solidFill>
              </a:rPr>
              <a:t>Dataset Analysis </a:t>
            </a:r>
          </a:p>
        </p:txBody>
      </p:sp>
      <p:pic>
        <p:nvPicPr>
          <p:cNvPr id="5" name="Picture 4">
            <a:extLst>
              <a:ext uri="{FF2B5EF4-FFF2-40B4-BE49-F238E27FC236}">
                <a16:creationId xmlns:a16="http://schemas.microsoft.com/office/drawing/2014/main" id="{186D14C6-0E80-76FB-2C36-B72426D4A8D6}"/>
              </a:ext>
            </a:extLst>
          </p:cNvPr>
          <p:cNvPicPr>
            <a:picLocks noChangeAspect="1"/>
          </p:cNvPicPr>
          <p:nvPr/>
        </p:nvPicPr>
        <p:blipFill>
          <a:blip r:embed="rId2"/>
          <a:stretch>
            <a:fillRect/>
          </a:stretch>
        </p:blipFill>
        <p:spPr>
          <a:xfrm>
            <a:off x="5918521" y="683821"/>
            <a:ext cx="5607549" cy="5769065"/>
          </a:xfrm>
          <a:prstGeom prst="rect">
            <a:avLst/>
          </a:prstGeom>
        </p:spPr>
      </p:pic>
      <p:sp>
        <p:nvSpPr>
          <p:cNvPr id="6" name="TextBox 5">
            <a:extLst>
              <a:ext uri="{FF2B5EF4-FFF2-40B4-BE49-F238E27FC236}">
                <a16:creationId xmlns:a16="http://schemas.microsoft.com/office/drawing/2014/main" id="{B1B582BE-20C7-8A4B-1597-150462100C2C}"/>
              </a:ext>
            </a:extLst>
          </p:cNvPr>
          <p:cNvSpPr txBox="1"/>
          <p:nvPr/>
        </p:nvSpPr>
        <p:spPr>
          <a:xfrm>
            <a:off x="455271" y="1284790"/>
            <a:ext cx="5463250" cy="1200329"/>
          </a:xfrm>
          <a:prstGeom prst="rect">
            <a:avLst/>
          </a:prstGeom>
          <a:noFill/>
        </p:spPr>
        <p:txBody>
          <a:bodyPr wrap="square" rtlCol="0">
            <a:spAutoFit/>
          </a:bodyPr>
          <a:lstStyle/>
          <a:p>
            <a:r>
              <a:rPr lang="en-US" b="0" i="0" dirty="0">
                <a:effectLst/>
                <a:latin typeface="Tahoma" panose="020B0604030504040204" pitchFamily="34" charset="0"/>
              </a:rPr>
              <a:t>All columns contain 0 null value except </a:t>
            </a:r>
            <a:r>
              <a:rPr lang="en-US" b="1" i="0" dirty="0">
                <a:effectLst/>
                <a:latin typeface="Tahoma" panose="020B0604030504040204" pitchFamily="34" charset="0"/>
              </a:rPr>
              <a:t>enrolled_date</a:t>
            </a:r>
            <a:r>
              <a:rPr lang="en-US" b="0" i="0" dirty="0">
                <a:effectLst/>
                <a:latin typeface="Tahoma" panose="020B0604030504040204" pitchFamily="34" charset="0"/>
              </a:rPr>
              <a:t>. The </a:t>
            </a:r>
            <a:r>
              <a:rPr lang="en-US" b="1" i="0" dirty="0">
                <a:effectLst/>
                <a:latin typeface="Tahoma" panose="020B0604030504040204" pitchFamily="34" charset="0"/>
              </a:rPr>
              <a:t>enrolled_date</a:t>
            </a:r>
            <a:r>
              <a:rPr lang="en-US" b="0" i="0" dirty="0">
                <a:effectLst/>
                <a:latin typeface="Tahoma" panose="020B0604030504040204" pitchFamily="34" charset="0"/>
              </a:rPr>
              <a:t> column has total 18926 null values</a:t>
            </a:r>
            <a:endParaRPr lang="en-IN" dirty="0"/>
          </a:p>
        </p:txBody>
      </p:sp>
    </p:spTree>
    <p:extLst>
      <p:ext uri="{BB962C8B-B14F-4D97-AF65-F5344CB8AC3E}">
        <p14:creationId xmlns:p14="http://schemas.microsoft.com/office/powerpoint/2010/main" val="213920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BB460C-2F09-B31F-2B7A-520428AF2346}"/>
              </a:ext>
            </a:extLst>
          </p:cNvPr>
          <p:cNvPicPr>
            <a:picLocks noChangeAspect="1"/>
          </p:cNvPicPr>
          <p:nvPr/>
        </p:nvPicPr>
        <p:blipFill>
          <a:blip r:embed="rId2"/>
          <a:stretch>
            <a:fillRect/>
          </a:stretch>
        </p:blipFill>
        <p:spPr>
          <a:xfrm>
            <a:off x="2862806" y="787078"/>
            <a:ext cx="9329194" cy="5948727"/>
          </a:xfrm>
          <a:prstGeom prst="rect">
            <a:avLst/>
          </a:prstGeom>
        </p:spPr>
      </p:pic>
      <p:sp>
        <p:nvSpPr>
          <p:cNvPr id="4" name="TextBox 3">
            <a:extLst>
              <a:ext uri="{FF2B5EF4-FFF2-40B4-BE49-F238E27FC236}">
                <a16:creationId xmlns:a16="http://schemas.microsoft.com/office/drawing/2014/main" id="{FE4448DA-FB96-93A1-6FC4-B21B764FD18E}"/>
              </a:ext>
            </a:extLst>
          </p:cNvPr>
          <p:cNvSpPr txBox="1"/>
          <p:nvPr/>
        </p:nvSpPr>
        <p:spPr>
          <a:xfrm>
            <a:off x="627927" y="122195"/>
            <a:ext cx="609407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Show the null values using heatmap</a:t>
            </a:r>
            <a:endParaRPr kumimoji="0" lang="en-IN"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9917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74416-151E-7CBD-6327-C0F4AC9319CD}"/>
              </a:ext>
            </a:extLst>
          </p:cNvPr>
          <p:cNvSpPr txBox="1"/>
          <p:nvPr/>
        </p:nvSpPr>
        <p:spPr>
          <a:xfrm>
            <a:off x="2465408" y="439838"/>
            <a:ext cx="8125427" cy="923330"/>
          </a:xfrm>
          <a:prstGeom prst="rect">
            <a:avLst/>
          </a:prstGeom>
          <a:noFill/>
        </p:spPr>
        <p:txBody>
          <a:bodyPr wrap="square" rtlCol="0">
            <a:spAutoFit/>
          </a:bodyPr>
          <a:lstStyle/>
          <a:p>
            <a:r>
              <a:rPr lang="en-US" sz="5400" i="1" u="sng" dirty="0">
                <a:effectLst/>
                <a:latin typeface="Times New Roman" panose="02020603050405020304" pitchFamily="18" charset="0"/>
                <a:cs typeface="Times New Roman" panose="02020603050405020304" pitchFamily="18" charset="0"/>
              </a:rPr>
              <a:t>Project View </a:t>
            </a:r>
            <a:endParaRPr lang="en-IN" sz="5400" dirty="0"/>
          </a:p>
        </p:txBody>
      </p:sp>
      <p:pic>
        <p:nvPicPr>
          <p:cNvPr id="3" name="Content Placeholder 4">
            <a:extLst>
              <a:ext uri="{FF2B5EF4-FFF2-40B4-BE49-F238E27FC236}">
                <a16:creationId xmlns:a16="http://schemas.microsoft.com/office/drawing/2014/main" id="{0FC77E7C-5874-A132-2ACE-015C0737BCDB}"/>
              </a:ext>
            </a:extLst>
          </p:cNvPr>
          <p:cNvPicPr>
            <a:picLocks noChangeAspect="1"/>
          </p:cNvPicPr>
          <p:nvPr/>
        </p:nvPicPr>
        <p:blipFill>
          <a:blip r:embed="rId2"/>
          <a:stretch>
            <a:fillRect/>
          </a:stretch>
        </p:blipFill>
        <p:spPr>
          <a:xfrm>
            <a:off x="1061371" y="1682910"/>
            <a:ext cx="10069257" cy="4509545"/>
          </a:xfrm>
          <a:prstGeom prst="rect">
            <a:avLst/>
          </a:prstGeom>
        </p:spPr>
      </p:pic>
    </p:spTree>
    <p:extLst>
      <p:ext uri="{BB962C8B-B14F-4D97-AF65-F5344CB8AC3E}">
        <p14:creationId xmlns:p14="http://schemas.microsoft.com/office/powerpoint/2010/main" val="7913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2526C2-DAF4-2C88-0FE6-C947BB5A2F0A}"/>
              </a:ext>
            </a:extLst>
          </p:cNvPr>
          <p:cNvSpPr txBox="1"/>
          <p:nvPr/>
        </p:nvSpPr>
        <p:spPr>
          <a:xfrm>
            <a:off x="2384385" y="379208"/>
            <a:ext cx="7187879" cy="769441"/>
          </a:xfrm>
          <a:prstGeom prst="rect">
            <a:avLst/>
          </a:prstGeom>
          <a:noFill/>
        </p:spPr>
        <p:txBody>
          <a:bodyPr wrap="square" rtlCol="0">
            <a:spAutoFit/>
          </a:bodyPr>
          <a:lstStyle/>
          <a:p>
            <a:r>
              <a:rPr lang="en-US" sz="4400" b="1" i="1" u="sng" dirty="0">
                <a:solidFill>
                  <a:schemeClr val="bg1"/>
                </a:solidFill>
                <a:effectLst/>
                <a:latin typeface="Times New Roman" panose="02020603050405020304" pitchFamily="18" charset="0"/>
                <a:cs typeface="Times New Roman" panose="02020603050405020304" pitchFamily="18" charset="0"/>
              </a:rPr>
              <a:t>What we can do?</a:t>
            </a:r>
            <a:endParaRPr lang="en-IN" sz="4400" b="1" dirty="0">
              <a:solidFill>
                <a:schemeClr val="bg1"/>
              </a:solidFill>
            </a:endParaRPr>
          </a:p>
        </p:txBody>
      </p:sp>
      <p:sp>
        <p:nvSpPr>
          <p:cNvPr id="3" name="TextBox 2">
            <a:extLst>
              <a:ext uri="{FF2B5EF4-FFF2-40B4-BE49-F238E27FC236}">
                <a16:creationId xmlns:a16="http://schemas.microsoft.com/office/drawing/2014/main" id="{4E09F224-759D-29BC-61E8-625C0E29EB22}"/>
              </a:ext>
            </a:extLst>
          </p:cNvPr>
          <p:cNvSpPr txBox="1"/>
          <p:nvPr/>
        </p:nvSpPr>
        <p:spPr>
          <a:xfrm>
            <a:off x="1481559" y="1562582"/>
            <a:ext cx="9954228" cy="4832092"/>
          </a:xfrm>
          <a:prstGeom prst="rect">
            <a:avLst/>
          </a:prstGeom>
          <a:noFill/>
        </p:spPr>
        <p:txBody>
          <a:bodyPr wrap="square" rtlCol="0">
            <a:spAutoFit/>
          </a:bodyPr>
          <a:lstStyle/>
          <a:p>
            <a:r>
              <a:rPr lang="en-IN" sz="2800" i="1" dirty="0">
                <a:latin typeface="Times New Roman" panose="02020603050405020304" pitchFamily="18" charset="0"/>
                <a:cs typeface="Times New Roman" panose="02020603050405020304" pitchFamily="18" charset="0"/>
              </a:rPr>
              <a:t>There are several Machine Learning Algorithm which can be used to detect the fraud transactions. We have used some of them in this project. They are –</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Logistic Regression</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K – Nearest Neighbours</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Naïve Bayes</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Support Vector Machine</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Decision Tree</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Random Forest</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XGBoost</a:t>
            </a:r>
          </a:p>
          <a:p>
            <a:pPr marL="457200" indent="-457200">
              <a:buFont typeface="Wingdings" panose="05000000000000000000" pitchFamily="2" charset="2"/>
              <a:buChar char="§"/>
            </a:pPr>
            <a:endParaRPr lang="en-I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944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7">
      <a:dk1>
        <a:srgbClr val="000000"/>
      </a:dk1>
      <a:lt1>
        <a:sysClr val="window" lastClr="FFFFFF"/>
      </a:lt1>
      <a:dk2>
        <a:srgbClr val="3F739B"/>
      </a:dk2>
      <a:lt2>
        <a:srgbClr val="CCDDEA"/>
      </a:lt2>
      <a:accent1>
        <a:srgbClr val="3F739B"/>
      </a:accent1>
      <a:accent2>
        <a:srgbClr val="7EA9CA"/>
      </a:accent2>
      <a:accent3>
        <a:srgbClr val="1773B1"/>
      </a:accent3>
      <a:accent4>
        <a:srgbClr val="0F4C76"/>
      </a:accent4>
      <a:accent5>
        <a:srgbClr val="C2BC80"/>
      </a:accent5>
      <a:accent6>
        <a:srgbClr val="94A088"/>
      </a:accent6>
      <a:hlink>
        <a:srgbClr val="2998E3"/>
      </a:hlink>
      <a:folHlink>
        <a:srgbClr val="8C8C8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1447</TotalTime>
  <Words>1259</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Calibri Light</vt:lpstr>
      <vt:lpstr>Roboto</vt:lpstr>
      <vt:lpstr>Tahoma</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Gupta</dc:creator>
  <cp:lastModifiedBy>Ankit Kumar Gupta</cp:lastModifiedBy>
  <cp:revision>8</cp:revision>
  <dcterms:created xsi:type="dcterms:W3CDTF">2022-09-13T05:50:17Z</dcterms:created>
  <dcterms:modified xsi:type="dcterms:W3CDTF">2022-10-06T06:18:21Z</dcterms:modified>
</cp:coreProperties>
</file>