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4"/>
  </p:notesMasterIdLst>
  <p:sldIdLst>
    <p:sldId id="256" r:id="rId2"/>
    <p:sldId id="257" r:id="rId3"/>
    <p:sldId id="335" r:id="rId4"/>
    <p:sldId id="336" r:id="rId5"/>
    <p:sldId id="337" r:id="rId6"/>
    <p:sldId id="334" r:id="rId7"/>
    <p:sldId id="295" r:id="rId8"/>
    <p:sldId id="258" r:id="rId9"/>
    <p:sldId id="296" r:id="rId10"/>
    <p:sldId id="259" r:id="rId11"/>
    <p:sldId id="297" r:id="rId12"/>
    <p:sldId id="260" r:id="rId13"/>
    <p:sldId id="298" r:id="rId14"/>
    <p:sldId id="261" r:id="rId15"/>
    <p:sldId id="299" r:id="rId16"/>
    <p:sldId id="262" r:id="rId17"/>
    <p:sldId id="300" r:id="rId18"/>
    <p:sldId id="263" r:id="rId19"/>
    <p:sldId id="301" r:id="rId20"/>
    <p:sldId id="264" r:id="rId21"/>
    <p:sldId id="302" r:id="rId22"/>
    <p:sldId id="265" r:id="rId23"/>
    <p:sldId id="303" r:id="rId24"/>
    <p:sldId id="266" r:id="rId25"/>
    <p:sldId id="304" r:id="rId26"/>
    <p:sldId id="267" r:id="rId27"/>
    <p:sldId id="305" r:id="rId28"/>
    <p:sldId id="268" r:id="rId29"/>
    <p:sldId id="306" r:id="rId30"/>
    <p:sldId id="269" r:id="rId31"/>
    <p:sldId id="307" r:id="rId32"/>
    <p:sldId id="270" r:id="rId33"/>
    <p:sldId id="308" r:id="rId34"/>
    <p:sldId id="271" r:id="rId35"/>
    <p:sldId id="309" r:id="rId36"/>
    <p:sldId id="272" r:id="rId37"/>
    <p:sldId id="310" r:id="rId38"/>
    <p:sldId id="273" r:id="rId39"/>
    <p:sldId id="311" r:id="rId40"/>
    <p:sldId id="274" r:id="rId41"/>
    <p:sldId id="312" r:id="rId42"/>
    <p:sldId id="275" r:id="rId43"/>
    <p:sldId id="313" r:id="rId44"/>
    <p:sldId id="276" r:id="rId45"/>
    <p:sldId id="314" r:id="rId46"/>
    <p:sldId id="277" r:id="rId47"/>
    <p:sldId id="315" r:id="rId48"/>
    <p:sldId id="278" r:id="rId49"/>
    <p:sldId id="316" r:id="rId50"/>
    <p:sldId id="279" r:id="rId51"/>
    <p:sldId id="317" r:id="rId52"/>
    <p:sldId id="280" r:id="rId53"/>
    <p:sldId id="318" r:id="rId54"/>
    <p:sldId id="281" r:id="rId55"/>
    <p:sldId id="319" r:id="rId56"/>
    <p:sldId id="282" r:id="rId57"/>
    <p:sldId id="320" r:id="rId58"/>
    <p:sldId id="283" r:id="rId59"/>
    <p:sldId id="321" r:id="rId60"/>
    <p:sldId id="284" r:id="rId61"/>
    <p:sldId id="322" r:id="rId62"/>
    <p:sldId id="285" r:id="rId63"/>
    <p:sldId id="323" r:id="rId64"/>
    <p:sldId id="286" r:id="rId65"/>
    <p:sldId id="324" r:id="rId66"/>
    <p:sldId id="287" r:id="rId67"/>
    <p:sldId id="325" r:id="rId68"/>
    <p:sldId id="288" r:id="rId69"/>
    <p:sldId id="326" r:id="rId70"/>
    <p:sldId id="289" r:id="rId71"/>
    <p:sldId id="327" r:id="rId72"/>
    <p:sldId id="290" r:id="rId73"/>
    <p:sldId id="328" r:id="rId74"/>
    <p:sldId id="291" r:id="rId75"/>
    <p:sldId id="329" r:id="rId76"/>
    <p:sldId id="292" r:id="rId77"/>
    <p:sldId id="330" r:id="rId78"/>
    <p:sldId id="293" r:id="rId79"/>
    <p:sldId id="331" r:id="rId80"/>
    <p:sldId id="294" r:id="rId81"/>
    <p:sldId id="332" r:id="rId82"/>
    <p:sldId id="333" r:id="rId83"/>
  </p:sldIdLst>
  <p:sldSz cx="12192000" cy="6858000"/>
  <p:notesSz cx="6858000" cy="9144000"/>
  <p:embeddedFontLst>
    <p:embeddedFont>
      <p:font typeface="Verdana" panose="020B0604030504040204" pitchFamily="34" charset="0"/>
      <p:regular r:id="rId85"/>
      <p:bold r:id="rId86"/>
      <p:italic r:id="rId87"/>
      <p:boldItalic r:id="rId88"/>
    </p:embeddedFont>
    <p:embeddedFont>
      <p:font typeface="Arial Black" panose="020B0A04020102020204" pitchFamily="34" charset="0"/>
      <p:regular r:id="rId89"/>
      <p:bold r:id="rId90"/>
    </p:embeddedFont>
    <p:embeddedFont>
      <p:font typeface="Calibri" panose="020F0502020204030204" pitchFamily="34"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5" roundtripDataSignature="AMtx7miK1l2A27pyRZwRFvIzDlCXP/af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6.fntdata"/><Relationship Id="rId95" Type="http://customschemas.google.com/relationships/presentationmetadata" Target="meta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620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473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227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627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813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996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43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020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325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9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013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479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207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1719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550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57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733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771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709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327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6510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3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4940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913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0628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286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8180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57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5816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24155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002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8570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9567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841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2491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7243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67567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58894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29813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63d629d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63d629d3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163d629d32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63d629d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63d629d3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163d629d32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79</a:t>
            </a:fld>
            <a:endParaRPr/>
          </a:p>
        </p:txBody>
      </p:sp>
    </p:spTree>
    <p:extLst>
      <p:ext uri="{BB962C8B-B14F-4D97-AF65-F5344CB8AC3E}">
        <p14:creationId xmlns:p14="http://schemas.microsoft.com/office/powerpoint/2010/main" val="58276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63d629d3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63d629d3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2163d629d32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63d629d3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63d629d3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2163d629d32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81</a:t>
            </a:fld>
            <a:endParaRPr/>
          </a:p>
        </p:txBody>
      </p:sp>
    </p:spTree>
    <p:extLst>
      <p:ext uri="{BB962C8B-B14F-4D97-AF65-F5344CB8AC3E}">
        <p14:creationId xmlns:p14="http://schemas.microsoft.com/office/powerpoint/2010/main" val="319096552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extLst>
      <p:ext uri="{BB962C8B-B14F-4D97-AF65-F5344CB8AC3E}">
        <p14:creationId xmlns:p14="http://schemas.microsoft.com/office/powerpoint/2010/main" val="123777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953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8"/>
          <p:cNvSpPr>
            <a:spLocks noGrp="1"/>
          </p:cNvSpPr>
          <p:nvPr>
            <p:ph type="pic" idx="2"/>
          </p:nvPr>
        </p:nvSpPr>
        <p:spPr>
          <a:xfrm>
            <a:off x="5183188" y="987425"/>
            <a:ext cx="6172200" cy="4873625"/>
          </a:xfrm>
          <a:prstGeom prst="rect">
            <a:avLst/>
          </a:prstGeom>
          <a:noFill/>
          <a:ln>
            <a:noFill/>
          </a:ln>
        </p:spPr>
      </p:sp>
      <p:sp>
        <p:nvSpPr>
          <p:cNvPr id="81" name="Google Shape;81;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1"/>
        <p:cNvGrpSpPr/>
        <p:nvPr/>
      </p:nvGrpSpPr>
      <p:grpSpPr>
        <a:xfrm>
          <a:off x="0" y="0"/>
          <a:ext cx="0" cy="0"/>
          <a:chOff x="0" y="0"/>
          <a:chExt cx="0" cy="0"/>
        </a:xfrm>
      </p:grpSpPr>
      <p:sp>
        <p:nvSpPr>
          <p:cNvPr id="22" name="Google Shape;22;p40"/>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23;p40"/>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 name="Google Shape;24;p40"/>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40"/>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0"/>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888888"/>
              </a:solidFill>
              <a:latin typeface="Calibri"/>
              <a:ea typeface="Calibri"/>
              <a:cs typeface="Calibri"/>
              <a:sym typeface="Calibri"/>
            </a:endParaRPr>
          </a:p>
        </p:txBody>
      </p:sp>
      <p:sp>
        <p:nvSpPr>
          <p:cNvPr id="28" name="Google Shape;28;p40"/>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Aptitude Classes by Anuj Sir </a:t>
            </a:r>
            <a:endParaRPr/>
          </a:p>
        </p:txBody>
      </p:sp>
      <p:sp>
        <p:nvSpPr>
          <p:cNvPr id="29" name="Google Shape;29;p40"/>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30" name="Google Shape;30;p40"/>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p40"/>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40"/>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41"/>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1"/>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1"/>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1"/>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1"/>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1"/>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4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4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4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4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4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4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3209896" y="2875002"/>
            <a:ext cx="6097656"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i="0" u="none" strike="noStrike" cap="none" dirty="0">
                <a:solidFill>
                  <a:srgbClr val="FF0000"/>
                </a:solidFill>
                <a:latin typeface="Arial Black"/>
                <a:ea typeface="Arial Black"/>
                <a:cs typeface="Arial Black"/>
                <a:sym typeface="Arial Black"/>
              </a:rPr>
              <a:t>DIRECTION</a:t>
            </a:r>
            <a:endParaRPr sz="6600" dirty="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Roy walked 2 km to the East, then turned North-west and walked 3 km Then he turned South and walked 5 km. Then again he turned west and walked 2 km. Finally he turned North and walked 6 km. In which direction, is he from the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North-East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Roy walked 2 km to the East, then turned North-west and walked 3 km Then he turned South and walked 5 km. Then again he turned west and walked 2 km. Finally he turned North and walked 6 km. In which direction, is he from the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North-West </a:t>
            </a:r>
            <a:r>
              <a:rPr lang="en-US" b="1" dirty="0"/>
              <a:t>	</a:t>
            </a:r>
          </a:p>
          <a:p>
            <a:pPr marL="0" lvl="0" indent="0" algn="l" rtl="0">
              <a:lnSpc>
                <a:spcPct val="90000"/>
              </a:lnSpc>
              <a:spcBef>
                <a:spcPts val="1000"/>
              </a:spcBef>
              <a:spcAft>
                <a:spcPts val="0"/>
              </a:spcAft>
              <a:buClr>
                <a:schemeClr val="dk1"/>
              </a:buClr>
              <a:buSzPts val="2400"/>
              <a:buNone/>
            </a:pPr>
            <a:r>
              <a:rPr lang="en-US" b="1" dirty="0"/>
              <a:t>(d) North-East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246348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Vimal faces towards the north turning to his right, he walks 25 meters. He then turns to his left and walks 30 meters. Next, he moves 25 meters after turning to his right. He then turns to his right again and walks 55 meters. Finally, he turns to the right and moves 40 meters. In which direction is he now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South-East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Vimal faces towards the north turning to his right, he walks 25 meters. He then turns to his left and walks 30 meters. Next, he moves 25 meters after turning to his right. He then turns to his right again and walks 55 meters. Finally, he turns to the right and moves 40 meters. In which direction is he now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South-East</a:t>
            </a:r>
            <a:endParaRPr dirty="0">
              <a:solidFill>
                <a:srgbClr val="FF0000"/>
              </a:solidFill>
            </a:endParaRPr>
          </a:p>
        </p:txBody>
      </p:sp>
    </p:spTree>
    <p:extLst>
      <p:ext uri="{BB962C8B-B14F-4D97-AF65-F5344CB8AC3E}">
        <p14:creationId xmlns:p14="http://schemas.microsoft.com/office/powerpoint/2010/main" val="356473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Tom walked 10 miles from point P towards the east. He then took right turn and walked 5 miles and taking another right turn walked again for another 5 miles. In which direction is point P from where Tom is standing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North-East 	</a:t>
            </a:r>
          </a:p>
          <a:p>
            <a:pPr marL="0" lvl="0" indent="0" algn="l" rtl="0">
              <a:lnSpc>
                <a:spcPct val="90000"/>
              </a:lnSpc>
              <a:spcBef>
                <a:spcPts val="1000"/>
              </a:spcBef>
              <a:spcAft>
                <a:spcPts val="0"/>
              </a:spcAft>
              <a:buClr>
                <a:schemeClr val="dk1"/>
              </a:buClr>
              <a:buSzPts val="2400"/>
              <a:buNone/>
            </a:pPr>
            <a:r>
              <a:rPr lang="en-US" b="1" dirty="0"/>
              <a:t>(d) Can’t be determined</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Tom walked 10 miles from point P towards the east. He then took right turn and walked 5 miles and taking another right turn walked again for another 5 miles. In which direction is point P from where Tom is standing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solidFill>
                  <a:srgbClr val="FF0000"/>
                </a:solidFill>
              </a:rPr>
              <a:t>(b) North-West </a:t>
            </a:r>
            <a:r>
              <a:rPr lang="en-US" b="1" dirty="0"/>
              <a:t>	</a:t>
            </a:r>
          </a:p>
          <a:p>
            <a:pPr marL="0" lvl="0" indent="0" algn="l" rtl="0">
              <a:lnSpc>
                <a:spcPct val="90000"/>
              </a:lnSpc>
              <a:spcBef>
                <a:spcPts val="1000"/>
              </a:spcBef>
              <a:spcAft>
                <a:spcPts val="0"/>
              </a:spcAft>
              <a:buClr>
                <a:schemeClr val="dk1"/>
              </a:buClr>
              <a:buSzPts val="2400"/>
              <a:buNone/>
            </a:pPr>
            <a:r>
              <a:rPr lang="en-US" b="1" dirty="0"/>
              <a:t>(c) North-East 	</a:t>
            </a:r>
          </a:p>
          <a:p>
            <a:pPr marL="0" lvl="0" indent="0" algn="l" rtl="0">
              <a:lnSpc>
                <a:spcPct val="90000"/>
              </a:lnSpc>
              <a:spcBef>
                <a:spcPts val="1000"/>
              </a:spcBef>
              <a:spcAft>
                <a:spcPts val="0"/>
              </a:spcAft>
              <a:buClr>
                <a:schemeClr val="dk1"/>
              </a:buClr>
              <a:buSzPts val="2400"/>
              <a:buNone/>
            </a:pPr>
            <a:r>
              <a:rPr lang="en-US" b="1" dirty="0"/>
              <a:t>(d) Can’t be determined</a:t>
            </a:r>
            <a:endParaRPr dirty="0"/>
          </a:p>
        </p:txBody>
      </p:sp>
    </p:spTree>
    <p:extLst>
      <p:ext uri="{BB962C8B-B14F-4D97-AF65-F5344CB8AC3E}">
        <p14:creationId xmlns:p14="http://schemas.microsoft.com/office/powerpoint/2010/main" val="418023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Amit walked 10 Km towards North. From there he turned back and walked 6 Km towards South. Then he walked 3 km towards the East. How far was he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8 km 	</a:t>
            </a:r>
          </a:p>
          <a:p>
            <a:pPr marL="0" lvl="0" indent="0" algn="l" rtl="0">
              <a:lnSpc>
                <a:spcPct val="90000"/>
              </a:lnSpc>
              <a:spcBef>
                <a:spcPts val="1000"/>
              </a:spcBef>
              <a:spcAft>
                <a:spcPts val="0"/>
              </a:spcAft>
              <a:buClr>
                <a:schemeClr val="dk1"/>
              </a:buClr>
              <a:buSzPts val="2400"/>
              <a:buNone/>
            </a:pPr>
            <a:r>
              <a:rPr lang="en-US" b="1" dirty="0"/>
              <a:t>(b) 5 km 	</a:t>
            </a:r>
          </a:p>
          <a:p>
            <a:pPr marL="0" lvl="0" indent="0" algn="l" rtl="0">
              <a:lnSpc>
                <a:spcPct val="90000"/>
              </a:lnSpc>
              <a:spcBef>
                <a:spcPts val="1000"/>
              </a:spcBef>
              <a:spcAft>
                <a:spcPts val="0"/>
              </a:spcAft>
              <a:buClr>
                <a:schemeClr val="dk1"/>
              </a:buClr>
              <a:buSzPts val="2400"/>
              <a:buNone/>
            </a:pPr>
            <a:r>
              <a:rPr lang="en-US" b="1" dirty="0"/>
              <a:t>(c) 7 km 	</a:t>
            </a:r>
          </a:p>
          <a:p>
            <a:pPr marL="0" lvl="0" indent="0" algn="l" rtl="0">
              <a:lnSpc>
                <a:spcPct val="90000"/>
              </a:lnSpc>
              <a:spcBef>
                <a:spcPts val="1000"/>
              </a:spcBef>
              <a:spcAft>
                <a:spcPts val="0"/>
              </a:spcAft>
              <a:buClr>
                <a:schemeClr val="dk1"/>
              </a:buClr>
              <a:buSzPts val="2400"/>
              <a:buNone/>
            </a:pPr>
            <a:r>
              <a:rPr lang="en-US" b="1" dirty="0"/>
              <a:t>(d) 6 km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Amit walked 10 Km towards North. From there he turned back and walked 6 Km towards South. Then he walked 3 km towards the East. How far was he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8 km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5 km </a:t>
            </a:r>
            <a:r>
              <a:rPr lang="en-US" b="1" dirty="0"/>
              <a:t>	</a:t>
            </a:r>
          </a:p>
          <a:p>
            <a:pPr marL="0" lvl="0" indent="0" algn="l" rtl="0">
              <a:lnSpc>
                <a:spcPct val="90000"/>
              </a:lnSpc>
              <a:spcBef>
                <a:spcPts val="1000"/>
              </a:spcBef>
              <a:spcAft>
                <a:spcPts val="0"/>
              </a:spcAft>
              <a:buClr>
                <a:schemeClr val="dk1"/>
              </a:buClr>
              <a:buSzPts val="2400"/>
              <a:buNone/>
            </a:pPr>
            <a:r>
              <a:rPr lang="en-US" b="1" dirty="0"/>
              <a:t>(c) 7 km 	</a:t>
            </a:r>
          </a:p>
          <a:p>
            <a:pPr marL="0" lvl="0" indent="0" algn="l" rtl="0">
              <a:lnSpc>
                <a:spcPct val="90000"/>
              </a:lnSpc>
              <a:spcBef>
                <a:spcPts val="1000"/>
              </a:spcBef>
              <a:spcAft>
                <a:spcPts val="0"/>
              </a:spcAft>
              <a:buClr>
                <a:schemeClr val="dk1"/>
              </a:buClr>
              <a:buSzPts val="2400"/>
              <a:buNone/>
            </a:pPr>
            <a:r>
              <a:rPr lang="en-US" b="1" dirty="0"/>
              <a:t>(d) 6 km 	</a:t>
            </a:r>
          </a:p>
          <a:p>
            <a:pPr marL="0" lvl="0" indent="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082318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a:t>
            </a:r>
            <a:r>
              <a:rPr lang="en-US" b="1" dirty="0"/>
              <a:t>. Seema walks 1 km to the east turns right and walks another 1 km and then turns left and walks 2 km and again turning to her left and travels 5 km. How far is Seema from her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8 km 	</a:t>
            </a:r>
          </a:p>
          <a:p>
            <a:pPr marL="0" lvl="0" indent="0" algn="l" rtl="0">
              <a:lnSpc>
                <a:spcPct val="90000"/>
              </a:lnSpc>
              <a:spcBef>
                <a:spcPts val="1000"/>
              </a:spcBef>
              <a:spcAft>
                <a:spcPts val="0"/>
              </a:spcAft>
              <a:buClr>
                <a:schemeClr val="dk1"/>
              </a:buClr>
              <a:buSzPts val="2400"/>
              <a:buNone/>
            </a:pPr>
            <a:r>
              <a:rPr lang="en-US" b="1" dirty="0"/>
              <a:t>(b) 5 km 	</a:t>
            </a:r>
          </a:p>
          <a:p>
            <a:pPr marL="0" lvl="0" indent="0" algn="l" rtl="0">
              <a:lnSpc>
                <a:spcPct val="90000"/>
              </a:lnSpc>
              <a:spcBef>
                <a:spcPts val="1000"/>
              </a:spcBef>
              <a:spcAft>
                <a:spcPts val="0"/>
              </a:spcAft>
              <a:buClr>
                <a:schemeClr val="dk1"/>
              </a:buClr>
              <a:buSzPts val="2400"/>
              <a:buNone/>
            </a:pPr>
            <a:r>
              <a:rPr lang="en-US" b="1" dirty="0"/>
              <a:t>(c) 7 km 	</a:t>
            </a:r>
          </a:p>
          <a:p>
            <a:pPr marL="0" lvl="0" indent="0" algn="l" rtl="0">
              <a:lnSpc>
                <a:spcPct val="90000"/>
              </a:lnSpc>
              <a:spcBef>
                <a:spcPts val="1000"/>
              </a:spcBef>
              <a:spcAft>
                <a:spcPts val="0"/>
              </a:spcAft>
              <a:buClr>
                <a:schemeClr val="dk1"/>
              </a:buClr>
              <a:buSzPts val="2400"/>
              <a:buNone/>
            </a:pPr>
            <a:r>
              <a:rPr lang="en-US" b="1" dirty="0"/>
              <a:t>(d) 6 km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a:t>
            </a:r>
            <a:r>
              <a:rPr lang="en-US" b="1" dirty="0"/>
              <a:t>. Seema walks 1 km to the east turns right and walks another 1 km and then turns left and walks 2 km and again turning to her left and travels 5 km. How far is Seema from her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8 km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5 km </a:t>
            </a:r>
            <a:r>
              <a:rPr lang="en-US" b="1" dirty="0"/>
              <a:t>	</a:t>
            </a:r>
          </a:p>
          <a:p>
            <a:pPr marL="0" lvl="0" indent="0" algn="l" rtl="0">
              <a:lnSpc>
                <a:spcPct val="90000"/>
              </a:lnSpc>
              <a:spcBef>
                <a:spcPts val="1000"/>
              </a:spcBef>
              <a:spcAft>
                <a:spcPts val="0"/>
              </a:spcAft>
              <a:buClr>
                <a:schemeClr val="dk1"/>
              </a:buClr>
              <a:buSzPts val="2400"/>
              <a:buNone/>
            </a:pPr>
            <a:r>
              <a:rPr lang="en-US" b="1" dirty="0"/>
              <a:t>(c) 7 km 	</a:t>
            </a:r>
          </a:p>
          <a:p>
            <a:pPr marL="0" lvl="0" indent="0" algn="l" rtl="0">
              <a:lnSpc>
                <a:spcPct val="90000"/>
              </a:lnSpc>
              <a:spcBef>
                <a:spcPts val="1000"/>
              </a:spcBef>
              <a:spcAft>
                <a:spcPts val="0"/>
              </a:spcAft>
              <a:buClr>
                <a:schemeClr val="dk1"/>
              </a:buClr>
              <a:buSzPts val="2400"/>
              <a:buNone/>
            </a:pPr>
            <a:r>
              <a:rPr lang="en-US" b="1" dirty="0"/>
              <a:t>(d) 6 km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290937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GB" dirty="0">
                <a:solidFill>
                  <a:srgbClr val="FF0000"/>
                </a:solidFill>
              </a:rPr>
              <a:t>What is Direction and Distance?</a:t>
            </a:r>
          </a:p>
          <a:p>
            <a:pPr marL="228600" lvl="0" indent="-228600" algn="l" rtl="0">
              <a:lnSpc>
                <a:spcPct val="90000"/>
              </a:lnSpc>
              <a:spcBef>
                <a:spcPts val="0"/>
              </a:spcBef>
              <a:spcAft>
                <a:spcPts val="0"/>
              </a:spcAft>
              <a:buClr>
                <a:srgbClr val="0C0C0C"/>
              </a:buClr>
              <a:buSzPts val="2400"/>
              <a:buNone/>
            </a:pPr>
            <a:endParaRPr lang="en-GB" dirty="0">
              <a:solidFill>
                <a:srgbClr val="FF0000"/>
              </a:solidFill>
            </a:endParaRPr>
          </a:p>
          <a:p>
            <a:pPr marL="228600" lvl="0" indent="-228600" algn="l" rtl="0">
              <a:lnSpc>
                <a:spcPct val="90000"/>
              </a:lnSpc>
              <a:spcBef>
                <a:spcPts val="0"/>
              </a:spcBef>
              <a:spcAft>
                <a:spcPts val="0"/>
              </a:spcAft>
              <a:buClr>
                <a:srgbClr val="0C0C0C"/>
              </a:buClr>
              <a:buSzPts val="2400"/>
              <a:buNone/>
            </a:pPr>
            <a:r>
              <a:rPr lang="en-GB" dirty="0"/>
              <a:t>As the name suggests, Direction and Distance questions are based on the distance and/or direction puzzle. Based on the given distance and direction, candidates need to find out the final direction from the starting point and/or find out the distance, covered between starting point and the final or end point. To solve these types of questions, candidates need to know about the directions; there are 4 main directions and 4 sub directions. The main directions are; </a:t>
            </a:r>
            <a:r>
              <a:rPr lang="en-GB" dirty="0">
                <a:solidFill>
                  <a:srgbClr val="FF0000"/>
                </a:solidFill>
              </a:rPr>
              <a:t>East, West, North, and South</a:t>
            </a:r>
            <a:r>
              <a:rPr lang="en-GB" dirty="0"/>
              <a:t>, whereas the sub directions are: </a:t>
            </a:r>
            <a:r>
              <a:rPr lang="en-GB" dirty="0">
                <a:solidFill>
                  <a:srgbClr val="FF0000"/>
                </a:solidFill>
              </a:rPr>
              <a:t>North- East, North-West, South-East, and South-West</a:t>
            </a:r>
            <a:r>
              <a:rPr lang="en-GB" dirty="0"/>
              <a:t>. Besides this, the right turn and left turn are generally asked in the direction and distance reasoning section. The direction of the right turn is always clockwise whereas the direction of the left turn is always anticlockwise.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Shyam walked 6 meters towards East, then took a right turn and walked a distance of 9 meters. He then took a left turn and walked a distance of 6 meters. How far is he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15 meters 	</a:t>
            </a:r>
          </a:p>
          <a:p>
            <a:pPr marL="0" lvl="0" indent="0" algn="l" rtl="0">
              <a:lnSpc>
                <a:spcPct val="90000"/>
              </a:lnSpc>
              <a:spcBef>
                <a:spcPts val="1000"/>
              </a:spcBef>
              <a:spcAft>
                <a:spcPts val="0"/>
              </a:spcAft>
              <a:buClr>
                <a:schemeClr val="dk1"/>
              </a:buClr>
              <a:buSzPts val="2400"/>
              <a:buNone/>
            </a:pPr>
            <a:r>
              <a:rPr lang="en-US" b="1" dirty="0"/>
              <a:t>(b) 21 meters 	</a:t>
            </a:r>
          </a:p>
          <a:p>
            <a:pPr marL="0" lvl="0" indent="0" algn="l" rtl="0">
              <a:lnSpc>
                <a:spcPct val="90000"/>
              </a:lnSpc>
              <a:spcBef>
                <a:spcPts val="1000"/>
              </a:spcBef>
              <a:spcAft>
                <a:spcPts val="0"/>
              </a:spcAft>
              <a:buClr>
                <a:schemeClr val="dk1"/>
              </a:buClr>
              <a:buSzPts val="2400"/>
              <a:buNone/>
            </a:pPr>
            <a:r>
              <a:rPr lang="en-US" b="1" dirty="0"/>
              <a:t>(c) 18 meters 	</a:t>
            </a:r>
          </a:p>
          <a:p>
            <a:pPr marL="0" lvl="0" indent="0" algn="l" rtl="0">
              <a:lnSpc>
                <a:spcPct val="90000"/>
              </a:lnSpc>
              <a:spcBef>
                <a:spcPts val="1000"/>
              </a:spcBef>
              <a:spcAft>
                <a:spcPts val="0"/>
              </a:spcAft>
              <a:buClr>
                <a:schemeClr val="dk1"/>
              </a:buClr>
              <a:buSzPts val="2400"/>
              <a:buNone/>
            </a:pPr>
            <a:r>
              <a:rPr lang="en-US" b="1" dirty="0"/>
              <a:t>(d) Can't be determine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Shyam walked 6 meters towards East, then took a right turn and walked a distance of 9 meters. He then took a left turn and walked a distance of 6 meters. How far is he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15 meters </a:t>
            </a:r>
            <a:r>
              <a:rPr lang="en-US" b="1" dirty="0"/>
              <a:t>	</a:t>
            </a:r>
          </a:p>
          <a:p>
            <a:pPr marL="0" lvl="0" indent="0" algn="l" rtl="0">
              <a:lnSpc>
                <a:spcPct val="90000"/>
              </a:lnSpc>
              <a:spcBef>
                <a:spcPts val="1000"/>
              </a:spcBef>
              <a:spcAft>
                <a:spcPts val="0"/>
              </a:spcAft>
              <a:buClr>
                <a:schemeClr val="dk1"/>
              </a:buClr>
              <a:buSzPts val="2400"/>
              <a:buNone/>
            </a:pPr>
            <a:r>
              <a:rPr lang="en-US" b="1" dirty="0"/>
              <a:t>(b) 21 meters 	</a:t>
            </a:r>
          </a:p>
          <a:p>
            <a:pPr marL="0" lvl="0" indent="0" algn="l" rtl="0">
              <a:lnSpc>
                <a:spcPct val="90000"/>
              </a:lnSpc>
              <a:spcBef>
                <a:spcPts val="1000"/>
              </a:spcBef>
              <a:spcAft>
                <a:spcPts val="0"/>
              </a:spcAft>
              <a:buClr>
                <a:schemeClr val="dk1"/>
              </a:buClr>
              <a:buSzPts val="2400"/>
              <a:buNone/>
            </a:pPr>
            <a:r>
              <a:rPr lang="en-US" b="1" dirty="0"/>
              <a:t>(c) 18 meters 	</a:t>
            </a:r>
          </a:p>
          <a:p>
            <a:pPr marL="0" lvl="0" indent="0" algn="l" rtl="0">
              <a:lnSpc>
                <a:spcPct val="90000"/>
              </a:lnSpc>
              <a:spcBef>
                <a:spcPts val="1000"/>
              </a:spcBef>
              <a:spcAft>
                <a:spcPts val="0"/>
              </a:spcAft>
              <a:buClr>
                <a:schemeClr val="dk1"/>
              </a:buClr>
              <a:buSzPts val="2400"/>
              <a:buNone/>
            </a:pPr>
            <a:r>
              <a:rPr lang="en-US" b="1" dirty="0"/>
              <a:t>(d) Can't be determine</a:t>
            </a:r>
            <a:endParaRPr dirty="0"/>
          </a:p>
        </p:txBody>
      </p:sp>
    </p:spTree>
    <p:extLst>
      <p:ext uri="{BB962C8B-B14F-4D97-AF65-F5344CB8AC3E}">
        <p14:creationId xmlns:p14="http://schemas.microsoft.com/office/powerpoint/2010/main" val="2190354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Vimal starts from point P and walks toward South and stops at point Q. He now takes a right turn followed by a left turn and stops at point R. He finally takes a left turn and stops at point S. If he walks 5 km before taking each turn, towards which direction will Vimal have to walk from point S to reach point Q? </a:t>
            </a:r>
            <a:endParaRPr dirty="0"/>
          </a:p>
          <a:p>
            <a:pPr lvl="0" indent="-457200" algn="l" rtl="0">
              <a:lnSpc>
                <a:spcPct val="90000"/>
              </a:lnSpc>
              <a:spcBef>
                <a:spcPts val="1000"/>
              </a:spcBef>
              <a:spcAft>
                <a:spcPts val="0"/>
              </a:spcAft>
              <a:buClr>
                <a:schemeClr val="dk1"/>
              </a:buClr>
              <a:buSzPts val="2400"/>
              <a:buAutoNum type="alphaLcParenBoth"/>
            </a:pPr>
            <a:r>
              <a:rPr lang="en-US" b="1" dirty="0"/>
              <a:t>North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East 	</a:t>
            </a:r>
          </a:p>
          <a:p>
            <a:pPr marL="0" lvl="0" indent="0" algn="l" rtl="0">
              <a:lnSpc>
                <a:spcPct val="90000"/>
              </a:lnSpc>
              <a:spcBef>
                <a:spcPts val="1000"/>
              </a:spcBef>
              <a:spcAft>
                <a:spcPts val="0"/>
              </a:spcAft>
              <a:buClr>
                <a:schemeClr val="dk1"/>
              </a:buClr>
              <a:buSzPts val="2400"/>
              <a:buNone/>
            </a:pPr>
            <a:r>
              <a:rPr lang="en-US" b="1" dirty="0"/>
              <a:t>(e) North-West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Vimal starts from point P and walks toward South and stops at point Q. He now takes a right turn followed by a left turn and stops at point R. He finally takes a left turn and stops at point S. If he walks 5 km before taking each turn, towards which direction will Vimal have to walk from point S to reach point Q?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North </a:t>
            </a:r>
            <a:r>
              <a:rPr lang="en-US" b="1" dirty="0"/>
              <a: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East 	</a:t>
            </a:r>
          </a:p>
          <a:p>
            <a:pPr marL="0" lvl="0" indent="0" algn="l" rtl="0">
              <a:lnSpc>
                <a:spcPct val="90000"/>
              </a:lnSpc>
              <a:spcBef>
                <a:spcPts val="1000"/>
              </a:spcBef>
              <a:spcAft>
                <a:spcPts val="0"/>
              </a:spcAft>
              <a:buClr>
                <a:schemeClr val="dk1"/>
              </a:buClr>
              <a:buSzPts val="2400"/>
              <a:buNone/>
            </a:pPr>
            <a:r>
              <a:rPr lang="en-US" b="1" dirty="0"/>
              <a:t>(e) North-West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351363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Imagine that you are walking towards the South. After some time you turn left. Then again you turn left. After that, you turn right and once again turn to the right. In which direction you are walking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East 	</a:t>
            </a:r>
          </a:p>
          <a:p>
            <a:pPr marL="0" lvl="0" indent="0" algn="l" rtl="0">
              <a:lnSpc>
                <a:spcPct val="90000"/>
              </a:lnSpc>
              <a:spcBef>
                <a:spcPts val="1000"/>
              </a:spcBef>
              <a:spcAft>
                <a:spcPts val="0"/>
              </a:spcAft>
              <a:buClr>
                <a:schemeClr val="dk1"/>
              </a:buClr>
              <a:buSzPts val="2400"/>
              <a:buNone/>
            </a:pPr>
            <a:r>
              <a:rPr lang="en-US" b="1" dirty="0"/>
              <a:t>(b) West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t>(d) North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Imagine that you are walking towards the South. After some time you turn left. Then again you turn left. After that, you turn right and once again turn to the right. In which direction you are walking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East 	</a:t>
            </a:r>
          </a:p>
          <a:p>
            <a:pPr marL="0" lvl="0" indent="0" algn="l" rtl="0">
              <a:lnSpc>
                <a:spcPct val="90000"/>
              </a:lnSpc>
              <a:spcBef>
                <a:spcPts val="1000"/>
              </a:spcBef>
              <a:spcAft>
                <a:spcPts val="0"/>
              </a:spcAft>
              <a:buClr>
                <a:schemeClr val="dk1"/>
              </a:buClr>
              <a:buSzPts val="2400"/>
              <a:buNone/>
            </a:pPr>
            <a:r>
              <a:rPr lang="en-US" b="1" dirty="0"/>
              <a:t>(b) 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South </a:t>
            </a:r>
            <a:r>
              <a:rPr lang="en-US" b="1" dirty="0"/>
              <a:t>	</a:t>
            </a:r>
          </a:p>
          <a:p>
            <a:pPr marL="0" lvl="0" indent="0" algn="l" rtl="0">
              <a:lnSpc>
                <a:spcPct val="90000"/>
              </a:lnSpc>
              <a:spcBef>
                <a:spcPts val="1000"/>
              </a:spcBef>
              <a:spcAft>
                <a:spcPts val="0"/>
              </a:spcAft>
              <a:buClr>
                <a:schemeClr val="dk1"/>
              </a:buClr>
              <a:buSzPts val="2400"/>
              <a:buNone/>
            </a:pPr>
            <a:r>
              <a:rPr lang="en-US" b="1" dirty="0"/>
              <a:t>(d) North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1801098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If northeast becomes West and South-east becomes North then what will West become?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t>(b) North-east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t>(d) North-west</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If northeast becomes West and South-east becomes North then what will West become?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South-east </a:t>
            </a:r>
            <a:r>
              <a:rPr lang="en-US" b="1" dirty="0"/>
              <a:t>	</a:t>
            </a:r>
          </a:p>
          <a:p>
            <a:pPr marL="0" lvl="0" indent="0" algn="l" rtl="0">
              <a:lnSpc>
                <a:spcPct val="90000"/>
              </a:lnSpc>
              <a:spcBef>
                <a:spcPts val="1000"/>
              </a:spcBef>
              <a:spcAft>
                <a:spcPts val="0"/>
              </a:spcAft>
              <a:buClr>
                <a:schemeClr val="dk1"/>
              </a:buClr>
              <a:buSzPts val="2400"/>
              <a:buNone/>
            </a:pPr>
            <a:r>
              <a:rPr lang="en-US" b="1" dirty="0"/>
              <a:t>(b) North-east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t>(d) North-west</a:t>
            </a:r>
            <a:endParaRPr dirty="0"/>
          </a:p>
        </p:txBody>
      </p:sp>
    </p:spTree>
    <p:extLst>
      <p:ext uri="{BB962C8B-B14F-4D97-AF65-F5344CB8AC3E}">
        <p14:creationId xmlns:p14="http://schemas.microsoft.com/office/powerpoint/2010/main" val="1371674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If M is in the south of B and B is in the west of N, then in which direction is N from M? </a:t>
            </a:r>
            <a:endParaRPr dirty="0"/>
          </a:p>
          <a:p>
            <a:pPr lvl="0" indent="-457200" algn="l" rtl="0">
              <a:lnSpc>
                <a:spcPct val="90000"/>
              </a:lnSpc>
              <a:spcBef>
                <a:spcPts val="1000"/>
              </a:spcBef>
              <a:spcAft>
                <a:spcPts val="0"/>
              </a:spcAft>
              <a:buClr>
                <a:schemeClr val="dk1"/>
              </a:buClr>
              <a:buSzPts val="2400"/>
              <a:buAutoNum type="alphaLcParenBoth"/>
            </a:pPr>
            <a:r>
              <a:rPr lang="en-US" b="1" dirty="0"/>
              <a:t>North 	</a:t>
            </a:r>
          </a:p>
          <a:p>
            <a:pPr marL="0" lvl="0" indent="0" algn="l" rtl="0">
              <a:lnSpc>
                <a:spcPct val="90000"/>
              </a:lnSpc>
              <a:spcBef>
                <a:spcPts val="1000"/>
              </a:spcBef>
              <a:spcAft>
                <a:spcPts val="0"/>
              </a:spcAft>
              <a:buClr>
                <a:schemeClr val="dk1"/>
              </a:buClr>
              <a:buSzPts val="2400"/>
              <a:buNone/>
            </a:pPr>
            <a:r>
              <a:rPr lang="en-US" b="1" dirty="0"/>
              <a:t>(b) East 	</a:t>
            </a:r>
          </a:p>
          <a:p>
            <a:pPr marL="0" lvl="0" indent="0" algn="l" rtl="0">
              <a:lnSpc>
                <a:spcPct val="90000"/>
              </a:lnSpc>
              <a:spcBef>
                <a:spcPts val="1000"/>
              </a:spcBef>
              <a:spcAft>
                <a:spcPts val="0"/>
              </a:spcAft>
              <a:buClr>
                <a:schemeClr val="dk1"/>
              </a:buClr>
              <a:buSzPts val="2400"/>
              <a:buNone/>
            </a:pPr>
            <a:r>
              <a:rPr lang="en-US" b="1" dirty="0"/>
              <a:t>(c) North-East 	</a:t>
            </a:r>
          </a:p>
          <a:p>
            <a:pPr marL="0" lvl="0" indent="0" algn="l" rtl="0">
              <a:lnSpc>
                <a:spcPct val="90000"/>
              </a:lnSpc>
              <a:spcBef>
                <a:spcPts val="1000"/>
              </a:spcBef>
              <a:spcAft>
                <a:spcPts val="0"/>
              </a:spcAft>
              <a:buClr>
                <a:schemeClr val="dk1"/>
              </a:buClr>
              <a:buSzPts val="2400"/>
              <a:buNone/>
            </a:pPr>
            <a:r>
              <a:rPr lang="en-US" b="1" dirty="0"/>
              <a:t>(d) South-West</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If M is in the south of B and B is in the west of N, then in which direction is N from M? </a:t>
            </a:r>
            <a:endParaRPr dirty="0"/>
          </a:p>
          <a:p>
            <a:pPr lvl="0" indent="-457200" algn="l" rtl="0">
              <a:lnSpc>
                <a:spcPct val="90000"/>
              </a:lnSpc>
              <a:spcBef>
                <a:spcPts val="1000"/>
              </a:spcBef>
              <a:spcAft>
                <a:spcPts val="0"/>
              </a:spcAft>
              <a:buClr>
                <a:schemeClr val="dk1"/>
              </a:buClr>
              <a:buSzPts val="2400"/>
              <a:buAutoNum type="alphaLcParenBoth"/>
            </a:pPr>
            <a:r>
              <a:rPr lang="en-US" b="1" dirty="0"/>
              <a:t>North 	</a:t>
            </a:r>
          </a:p>
          <a:p>
            <a:pPr marL="0" lvl="0" indent="0" algn="l" rtl="0">
              <a:lnSpc>
                <a:spcPct val="90000"/>
              </a:lnSpc>
              <a:spcBef>
                <a:spcPts val="1000"/>
              </a:spcBef>
              <a:spcAft>
                <a:spcPts val="0"/>
              </a:spcAft>
              <a:buClr>
                <a:schemeClr val="dk1"/>
              </a:buClr>
              <a:buSzPts val="2400"/>
              <a:buNone/>
            </a:pPr>
            <a:r>
              <a:rPr lang="en-US" b="1" dirty="0"/>
              <a:t>(b) East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North-East </a:t>
            </a:r>
            <a:r>
              <a:rPr lang="en-US" b="1" dirty="0"/>
              <a:t>	</a:t>
            </a:r>
          </a:p>
          <a:p>
            <a:pPr marL="0" lvl="0" indent="0" algn="l" rtl="0">
              <a:lnSpc>
                <a:spcPct val="90000"/>
              </a:lnSpc>
              <a:spcBef>
                <a:spcPts val="1000"/>
              </a:spcBef>
              <a:spcAft>
                <a:spcPts val="0"/>
              </a:spcAft>
              <a:buClr>
                <a:schemeClr val="dk1"/>
              </a:buClr>
              <a:buSzPts val="2400"/>
              <a:buNone/>
            </a:pPr>
            <a:r>
              <a:rPr lang="en-US" b="1" dirty="0"/>
              <a:t>(d) South-West</a:t>
            </a:r>
            <a:endParaRPr dirty="0"/>
          </a:p>
        </p:txBody>
      </p:sp>
    </p:spTree>
    <p:extLst>
      <p:ext uri="{BB962C8B-B14F-4D97-AF65-F5344CB8AC3E}">
        <p14:creationId xmlns:p14="http://schemas.microsoft.com/office/powerpoint/2010/main" val="91561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Types of Direction and Distance</a:t>
            </a:r>
          </a:p>
          <a:p>
            <a:pPr marL="228600" lvl="0" indent="-228600" algn="l" rtl="0">
              <a:lnSpc>
                <a:spcPct val="90000"/>
              </a:lnSpc>
              <a:spcBef>
                <a:spcPts val="0"/>
              </a:spcBef>
              <a:spcAft>
                <a:spcPts val="0"/>
              </a:spcAft>
              <a:buClr>
                <a:srgbClr val="0C0C0C"/>
              </a:buClr>
              <a:buSzPts val="2400"/>
              <a:buNone/>
            </a:pPr>
            <a:endParaRPr lang="en-GB" dirty="0">
              <a:solidFill>
                <a:srgbClr val="0C0C0C"/>
              </a:solidFill>
              <a:latin typeface="+mj-lt"/>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GB" dirty="0">
                <a:solidFill>
                  <a:srgbClr val="0C0C0C"/>
                </a:solidFill>
                <a:latin typeface="+mj-lt"/>
                <a:ea typeface="Arial Black"/>
                <a:cs typeface="Arial Black"/>
                <a:sym typeface="Arial Black"/>
              </a:rPr>
              <a:t>As now we know what consists of the questions related to the Direction and Distance reasoning section, let us see the various types of Direction and Distance one by one below.</a:t>
            </a:r>
          </a:p>
          <a:p>
            <a:pPr lvl="0" indent="-457200" algn="l" rtl="0">
              <a:lnSpc>
                <a:spcPct val="90000"/>
              </a:lnSpc>
              <a:spcBef>
                <a:spcPts val="0"/>
              </a:spcBef>
              <a:spcAft>
                <a:spcPts val="0"/>
              </a:spcAft>
              <a:buClr>
                <a:srgbClr val="0C0C0C"/>
              </a:buClr>
              <a:buSzPts val="2400"/>
              <a:buAutoNum type="arabicPeriod"/>
            </a:pPr>
            <a:r>
              <a:rPr lang="en-GB" dirty="0">
                <a:solidFill>
                  <a:srgbClr val="FF0000"/>
                </a:solidFill>
                <a:latin typeface="+mj-lt"/>
                <a:ea typeface="Arial Black"/>
                <a:cs typeface="Arial Black"/>
                <a:sym typeface="Arial Black"/>
              </a:rPr>
              <a:t>Turns and Rotations : </a:t>
            </a:r>
            <a:r>
              <a:rPr lang="en-GB" dirty="0">
                <a:solidFill>
                  <a:srgbClr val="0C0C0C"/>
                </a:solidFill>
                <a:latin typeface="+mj-lt"/>
                <a:ea typeface="Arial Black"/>
                <a:cs typeface="Arial Black"/>
                <a:sym typeface="Arial Black"/>
              </a:rPr>
              <a:t>In this type of Direction and Distance, rotations such as clockwise or anticlockwise, and turns such as left or right taken by people will be given and candidates will need to find his/her final position.</a:t>
            </a:r>
          </a:p>
          <a:p>
            <a:pPr lvl="0" indent="-457200" algn="l" rtl="0">
              <a:lnSpc>
                <a:spcPct val="90000"/>
              </a:lnSpc>
              <a:spcBef>
                <a:spcPts val="0"/>
              </a:spcBef>
              <a:spcAft>
                <a:spcPts val="0"/>
              </a:spcAft>
              <a:buClr>
                <a:srgbClr val="0C0C0C"/>
              </a:buClr>
              <a:buSzPts val="2400"/>
              <a:buAutoNum type="arabicPeriod"/>
            </a:pPr>
            <a:endParaRPr lang="en-GB" dirty="0">
              <a:solidFill>
                <a:srgbClr val="0C0C0C"/>
              </a:solidFill>
              <a:latin typeface="+mj-lt"/>
              <a:ea typeface="Arial Black"/>
              <a:cs typeface="Arial Black"/>
              <a:sym typeface="Arial Black"/>
            </a:endParaRPr>
          </a:p>
          <a:p>
            <a:pPr lvl="0" indent="-457200" algn="l" rtl="0">
              <a:lnSpc>
                <a:spcPct val="90000"/>
              </a:lnSpc>
              <a:spcBef>
                <a:spcPts val="0"/>
              </a:spcBef>
              <a:spcAft>
                <a:spcPts val="0"/>
              </a:spcAft>
              <a:buClr>
                <a:srgbClr val="0C0C0C"/>
              </a:buClr>
              <a:buSzPts val="2400"/>
              <a:buAutoNum type="arabicPeriod"/>
            </a:pPr>
            <a:r>
              <a:rPr lang="en-GB" dirty="0">
                <a:solidFill>
                  <a:srgbClr val="FF0000"/>
                </a:solidFill>
                <a:latin typeface="+mj-lt"/>
                <a:ea typeface="Arial Black"/>
                <a:cs typeface="Arial Black"/>
                <a:sym typeface="Arial Black"/>
              </a:rPr>
              <a:t>Distance and Displacement : </a:t>
            </a:r>
            <a:r>
              <a:rPr lang="en-GB" dirty="0">
                <a:solidFill>
                  <a:srgbClr val="0C0C0C"/>
                </a:solidFill>
                <a:latin typeface="+mj-lt"/>
                <a:ea typeface="Arial Black"/>
                <a:cs typeface="Arial Black"/>
                <a:sym typeface="Arial Black"/>
              </a:rPr>
              <a:t>A displacement is a short distance between the initial and final position of a point or a person. It quantifies both distance and direction. For example, if a person starts walking from a point and after walking 100m, reaches the same point from where he started then the displacement of that person is 0, whereas the distance travelled by him is 100m.</a:t>
            </a:r>
            <a:endParaRPr lang="en-US"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57715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Manish starts walking towards East and walks 30 meters, then he turns right and walks 50 meters and he again turns left and walks 40 meters. Again he turns left and walks 50 meters. Now, how far is he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170 m 	</a:t>
            </a:r>
          </a:p>
          <a:p>
            <a:pPr marL="0" lvl="0" indent="0" algn="l" rtl="0">
              <a:lnSpc>
                <a:spcPct val="90000"/>
              </a:lnSpc>
              <a:spcBef>
                <a:spcPts val="1000"/>
              </a:spcBef>
              <a:spcAft>
                <a:spcPts val="0"/>
              </a:spcAft>
              <a:buClr>
                <a:schemeClr val="dk1"/>
              </a:buClr>
              <a:buSzPts val="2400"/>
              <a:buNone/>
            </a:pPr>
            <a:r>
              <a:rPr lang="en-US" b="1" dirty="0"/>
              <a:t>(b) 70 m 	</a:t>
            </a:r>
          </a:p>
          <a:p>
            <a:pPr marL="0" lvl="0" indent="0" algn="l" rtl="0">
              <a:lnSpc>
                <a:spcPct val="90000"/>
              </a:lnSpc>
              <a:spcBef>
                <a:spcPts val="1000"/>
              </a:spcBef>
              <a:spcAft>
                <a:spcPts val="0"/>
              </a:spcAft>
              <a:buClr>
                <a:schemeClr val="dk1"/>
              </a:buClr>
              <a:buSzPts val="2400"/>
              <a:buNone/>
            </a:pPr>
            <a:r>
              <a:rPr lang="en-US" b="1" dirty="0"/>
              <a:t>(c) 120 m 	</a:t>
            </a:r>
          </a:p>
          <a:p>
            <a:pPr marL="0" lvl="0" indent="0" algn="l" rtl="0">
              <a:lnSpc>
                <a:spcPct val="90000"/>
              </a:lnSpc>
              <a:spcBef>
                <a:spcPts val="1000"/>
              </a:spcBef>
              <a:spcAft>
                <a:spcPts val="0"/>
              </a:spcAft>
              <a:buClr>
                <a:schemeClr val="dk1"/>
              </a:buClr>
              <a:buSzPts val="2400"/>
              <a:buNone/>
            </a:pPr>
            <a:r>
              <a:rPr lang="en-US" b="1" dirty="0"/>
              <a:t>(d) 110 m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Manish starts walking towards East and walks 30 meters, then he turns right and walks 50 meters and he again turns left and walks 40 meters. Again he turns left and walks 50 meters. Now, how far is he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170 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70 m </a:t>
            </a:r>
            <a:r>
              <a:rPr lang="en-US" b="1" dirty="0"/>
              <a:t>	</a:t>
            </a:r>
          </a:p>
          <a:p>
            <a:pPr marL="0" lvl="0" indent="0" algn="l" rtl="0">
              <a:lnSpc>
                <a:spcPct val="90000"/>
              </a:lnSpc>
              <a:spcBef>
                <a:spcPts val="1000"/>
              </a:spcBef>
              <a:spcAft>
                <a:spcPts val="0"/>
              </a:spcAft>
              <a:buClr>
                <a:schemeClr val="dk1"/>
              </a:buClr>
              <a:buSzPts val="2400"/>
              <a:buNone/>
            </a:pPr>
            <a:r>
              <a:rPr lang="en-US" b="1" dirty="0"/>
              <a:t>(c) 120 m 	</a:t>
            </a:r>
          </a:p>
          <a:p>
            <a:pPr marL="0" lvl="0" indent="0" algn="l" rtl="0">
              <a:lnSpc>
                <a:spcPct val="90000"/>
              </a:lnSpc>
              <a:spcBef>
                <a:spcPts val="1000"/>
              </a:spcBef>
              <a:spcAft>
                <a:spcPts val="0"/>
              </a:spcAft>
              <a:buClr>
                <a:schemeClr val="dk1"/>
              </a:buClr>
              <a:buSzPts val="2400"/>
              <a:buNone/>
            </a:pPr>
            <a:r>
              <a:rPr lang="en-US" b="1" dirty="0"/>
              <a:t>(d) 110 m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724839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 walks 10 m North, then he turns right and walks 10 m. And then turning left each time, he walks 5 m, 15 m, and 15 m respectively. Now, how far is he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5 m 		</a:t>
            </a:r>
          </a:p>
          <a:p>
            <a:pPr marL="0" lvl="0" indent="0" algn="l" rtl="0">
              <a:lnSpc>
                <a:spcPct val="90000"/>
              </a:lnSpc>
              <a:spcBef>
                <a:spcPts val="1000"/>
              </a:spcBef>
              <a:spcAft>
                <a:spcPts val="0"/>
              </a:spcAft>
              <a:buClr>
                <a:schemeClr val="dk1"/>
              </a:buClr>
              <a:buSzPts val="2400"/>
              <a:buNone/>
            </a:pPr>
            <a:r>
              <a:rPr lang="en-US" b="1" dirty="0"/>
              <a:t>(b) 10 m 		</a:t>
            </a:r>
          </a:p>
          <a:p>
            <a:pPr marL="0" lvl="0" indent="0" algn="l" rtl="0">
              <a:lnSpc>
                <a:spcPct val="90000"/>
              </a:lnSpc>
              <a:spcBef>
                <a:spcPts val="1000"/>
              </a:spcBef>
              <a:spcAft>
                <a:spcPts val="0"/>
              </a:spcAft>
              <a:buClr>
                <a:schemeClr val="dk1"/>
              </a:buClr>
              <a:buSzPts val="2400"/>
              <a:buNone/>
            </a:pPr>
            <a:r>
              <a:rPr lang="en-US" b="1" dirty="0"/>
              <a:t>(c) 15 m 		</a:t>
            </a:r>
          </a:p>
          <a:p>
            <a:pPr marL="0" lvl="0" indent="0" algn="l" rtl="0">
              <a:lnSpc>
                <a:spcPct val="90000"/>
              </a:lnSpc>
              <a:spcBef>
                <a:spcPts val="1000"/>
              </a:spcBef>
              <a:spcAft>
                <a:spcPts val="0"/>
              </a:spcAft>
              <a:buClr>
                <a:schemeClr val="dk1"/>
              </a:buClr>
              <a:buSzPts val="2400"/>
              <a:buNone/>
            </a:pPr>
            <a:r>
              <a:rPr lang="en-US" b="1" dirty="0"/>
              <a:t>(d) 20 m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 walks 10 m North, then he turns right and walks 10 m. And then turning left each time, he walks 5 m, 15 m, and 15 m respectively. Now, how far is he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5 m </a:t>
            </a:r>
            <a:r>
              <a:rPr lang="en-US" b="1" dirty="0"/>
              <a:t>		</a:t>
            </a:r>
          </a:p>
          <a:p>
            <a:pPr marL="0" lvl="0" indent="0" algn="l" rtl="0">
              <a:lnSpc>
                <a:spcPct val="90000"/>
              </a:lnSpc>
              <a:spcBef>
                <a:spcPts val="1000"/>
              </a:spcBef>
              <a:spcAft>
                <a:spcPts val="0"/>
              </a:spcAft>
              <a:buClr>
                <a:schemeClr val="dk1"/>
              </a:buClr>
              <a:buSzPts val="2400"/>
              <a:buNone/>
            </a:pPr>
            <a:r>
              <a:rPr lang="en-US" b="1" dirty="0"/>
              <a:t>(b) 10 m 		</a:t>
            </a:r>
          </a:p>
          <a:p>
            <a:pPr marL="0" lvl="0" indent="0" algn="l" rtl="0">
              <a:lnSpc>
                <a:spcPct val="90000"/>
              </a:lnSpc>
              <a:spcBef>
                <a:spcPts val="1000"/>
              </a:spcBef>
              <a:spcAft>
                <a:spcPts val="0"/>
              </a:spcAft>
              <a:buClr>
                <a:schemeClr val="dk1"/>
              </a:buClr>
              <a:buSzPts val="2400"/>
              <a:buNone/>
            </a:pPr>
            <a:r>
              <a:rPr lang="en-US" b="1" dirty="0"/>
              <a:t>(c) 15 m 		</a:t>
            </a:r>
          </a:p>
          <a:p>
            <a:pPr marL="0" lvl="0" indent="0" algn="l" rtl="0">
              <a:lnSpc>
                <a:spcPct val="90000"/>
              </a:lnSpc>
              <a:spcBef>
                <a:spcPts val="1000"/>
              </a:spcBef>
              <a:spcAft>
                <a:spcPts val="0"/>
              </a:spcAft>
              <a:buClr>
                <a:schemeClr val="dk1"/>
              </a:buClr>
              <a:buSzPts val="2400"/>
              <a:buNone/>
            </a:pPr>
            <a:r>
              <a:rPr lang="en-US" b="1" dirty="0"/>
              <a:t>(d) 20 m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713395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Shailesh walks 20 meters towards the south. He then turns left and walks 30 meters. After that, he turns right and walks 10 meters. Then again he turns right and walks 40 meters. After this, he turns right and walks 30 meters. Now he stops. Now, in which direction is he from his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t>(b) West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Starting Point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Shailesh walks 20 meters towards the south. He then turns left and walks 30 meters. After that, he turns right and walks 10 meters. Then again he turns right and walks 40 meters. After this, he turns right and walks 30 meters. Now he stops. Now, in which direction is he from his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South-West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(b) West </a:t>
            </a:r>
            <a:r>
              <a:rPr lang="en-US" b="1" dirty="0"/>
              <a: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Starting Point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2174652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Seema says to Suresh that she is going in the North direction to hide, but she went 2 Km east and from there 3 Km towards the south and from there 2 km towards the west and then 2km towards the west and then 2km towards the starting place. Now, in which direction is Seema from her hiding place? </a:t>
            </a:r>
            <a:endParaRPr dirty="0"/>
          </a:p>
          <a:p>
            <a:pPr lvl="0" indent="-457200" algn="l" rtl="0">
              <a:lnSpc>
                <a:spcPct val="90000"/>
              </a:lnSpc>
              <a:spcBef>
                <a:spcPts val="1000"/>
              </a:spcBef>
              <a:spcAft>
                <a:spcPts val="0"/>
              </a:spcAft>
              <a:buClr>
                <a:schemeClr val="dk1"/>
              </a:buClr>
              <a:buSzPts val="2400"/>
              <a:buAutoNum type="alphaLcParenBoth"/>
            </a:pPr>
            <a:r>
              <a:rPr lang="en-US" b="1" dirty="0"/>
              <a:t>North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East 	</a:t>
            </a:r>
          </a:p>
          <a:p>
            <a:pPr marL="0" lvl="0" indent="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Seema says to Suresh that she is going in the North direction to hide, but she went 2 Km east and from there 3 Km towards the south and from there 2 km towards the west and then 2km towards the west and then 2km towards the starting place. Now, in which direction is Seema from her hiding place? </a:t>
            </a:r>
            <a:endParaRPr dirty="0"/>
          </a:p>
          <a:p>
            <a:pPr lvl="0" indent="-457200" algn="l" rtl="0">
              <a:lnSpc>
                <a:spcPct val="90000"/>
              </a:lnSpc>
              <a:spcBef>
                <a:spcPts val="1000"/>
              </a:spcBef>
              <a:spcAft>
                <a:spcPts val="0"/>
              </a:spcAft>
              <a:buClr>
                <a:schemeClr val="dk1"/>
              </a:buClr>
              <a:buSzPts val="2400"/>
              <a:buAutoNum type="alphaLcParenBoth"/>
            </a:pPr>
            <a:r>
              <a:rPr lang="en-US" b="1" dirty="0"/>
              <a:t>North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East 	</a:t>
            </a:r>
          </a:p>
          <a:p>
            <a:pPr marL="0" lvl="0" indent="0" algn="l" rtl="0">
              <a:lnSpc>
                <a:spcPct val="90000"/>
              </a:lnSpc>
              <a:spcBef>
                <a:spcPts val="1000"/>
              </a:spcBef>
              <a:spcAft>
                <a:spcPts val="0"/>
              </a:spcAft>
              <a:buClr>
                <a:schemeClr val="dk1"/>
              </a:buClr>
              <a:buSzPts val="2400"/>
              <a:buNone/>
            </a:pPr>
            <a:r>
              <a:rPr lang="en-US" b="1" dirty="0">
                <a:solidFill>
                  <a:srgbClr val="FF0000"/>
                </a:solidFill>
              </a:rPr>
              <a:t>(e) None of these</a:t>
            </a:r>
            <a:endParaRPr dirty="0">
              <a:solidFill>
                <a:srgbClr val="FF0000"/>
              </a:solidFill>
            </a:endParaRPr>
          </a:p>
        </p:txBody>
      </p:sp>
    </p:spTree>
    <p:extLst>
      <p:ext uri="{BB962C8B-B14F-4D97-AF65-F5344CB8AC3E}">
        <p14:creationId xmlns:p14="http://schemas.microsoft.com/office/powerpoint/2010/main" val="2456192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A man is facing west. He turns 45° in the clockwise direction and then another 180° in the same direction and then 270° in the anti-clockwise direction. Which direction is 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South-West</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A man is facing west. He turns 45° in the clockwise direction and then another 180° in the same direction and then 270° in the anti-clockwise direction. Which direction is 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South-West</a:t>
            </a:r>
            <a:endParaRPr dirty="0">
              <a:solidFill>
                <a:srgbClr val="FF0000"/>
              </a:solidFill>
            </a:endParaRPr>
          </a:p>
        </p:txBody>
      </p:sp>
    </p:spTree>
    <p:extLst>
      <p:ext uri="{BB962C8B-B14F-4D97-AF65-F5344CB8AC3E}">
        <p14:creationId xmlns:p14="http://schemas.microsoft.com/office/powerpoint/2010/main" val="332623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3. Shadow Based </a:t>
            </a:r>
            <a:r>
              <a:rPr lang="en-GB" dirty="0">
                <a:solidFill>
                  <a:srgbClr val="0C0C0C"/>
                </a:solidFill>
                <a:latin typeface="+mj-lt"/>
                <a:ea typeface="Arial Black"/>
                <a:cs typeface="Arial Black"/>
                <a:sym typeface="Arial Black"/>
              </a:rPr>
              <a:t>: In this type of Direction and Distance, questions are asked based on shadow. Shadows always fall on the opposite side of the Sun. For example, from sunrise to afternoon, such as before 12 PM, the shadow will fall in the west direction, whereas from afternoon to evening, such as after 12 PM, the shadow will fall in the east direction. No shadow will be formed at 12 PM.</a:t>
            </a:r>
          </a:p>
          <a:p>
            <a:pPr marL="228600" lvl="0" indent="-228600" algn="l" rtl="0">
              <a:lnSpc>
                <a:spcPct val="90000"/>
              </a:lnSpc>
              <a:spcBef>
                <a:spcPts val="0"/>
              </a:spcBef>
              <a:spcAft>
                <a:spcPts val="0"/>
              </a:spcAft>
              <a:buClr>
                <a:srgbClr val="0C0C0C"/>
              </a:buClr>
              <a:buSzPts val="2400"/>
              <a:buNone/>
            </a:pPr>
            <a:endParaRPr lang="en-GB" dirty="0">
              <a:solidFill>
                <a:srgbClr val="0C0C0C"/>
              </a:solidFill>
              <a:latin typeface="+mj-lt"/>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4. Coded Directions and Distance </a:t>
            </a:r>
            <a:r>
              <a:rPr lang="en-GB" dirty="0">
                <a:solidFill>
                  <a:srgbClr val="0C0C0C"/>
                </a:solidFill>
                <a:latin typeface="+mj-lt"/>
                <a:ea typeface="Arial Black"/>
                <a:cs typeface="Arial Black"/>
                <a:sym typeface="Arial Black"/>
              </a:rPr>
              <a:t>: In this type of Direction and Distance, distance and directions are given in coded form and using the coded expression given in the question, candidates need to decode it and find the final answer.</a:t>
            </a:r>
            <a:endParaRPr lang="en-US"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486654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A man is looking for his friend. He went 90m in the east before turning to his right. He went 20m before turning to his right again and goes further to look for his friend at his uncle’s place 30m from this point. His friend was not there. From there, he went 100m north before meeting his friend in a street. How far did the man meet his friend from the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80 meters 	</a:t>
            </a:r>
          </a:p>
          <a:p>
            <a:pPr marL="0" lvl="0" indent="0" algn="l" rtl="0">
              <a:lnSpc>
                <a:spcPct val="90000"/>
              </a:lnSpc>
              <a:spcBef>
                <a:spcPts val="1000"/>
              </a:spcBef>
              <a:spcAft>
                <a:spcPts val="0"/>
              </a:spcAft>
              <a:buClr>
                <a:schemeClr val="dk1"/>
              </a:buClr>
              <a:buSzPts val="2400"/>
              <a:buNone/>
            </a:pPr>
            <a:r>
              <a:rPr lang="en-US" b="1" dirty="0"/>
              <a:t>(b) 100 meters 	</a:t>
            </a:r>
          </a:p>
          <a:p>
            <a:pPr marL="0" lvl="0" indent="0" algn="l" rtl="0">
              <a:lnSpc>
                <a:spcPct val="90000"/>
              </a:lnSpc>
              <a:spcBef>
                <a:spcPts val="1000"/>
              </a:spcBef>
              <a:spcAft>
                <a:spcPts val="0"/>
              </a:spcAft>
              <a:buClr>
                <a:schemeClr val="dk1"/>
              </a:buClr>
              <a:buSzPts val="2400"/>
              <a:buNone/>
            </a:pPr>
            <a:r>
              <a:rPr lang="en-US" b="1" dirty="0"/>
              <a:t>(c) 140 meters 	</a:t>
            </a:r>
          </a:p>
          <a:p>
            <a:pPr marL="0" lvl="0" indent="0" algn="l" rtl="0">
              <a:lnSpc>
                <a:spcPct val="90000"/>
              </a:lnSpc>
              <a:spcBef>
                <a:spcPts val="1000"/>
              </a:spcBef>
              <a:spcAft>
                <a:spcPts val="0"/>
              </a:spcAft>
              <a:buClr>
                <a:schemeClr val="dk1"/>
              </a:buClr>
              <a:buSzPts val="2400"/>
              <a:buNone/>
            </a:pPr>
            <a:r>
              <a:rPr lang="en-US" b="1" dirty="0"/>
              <a:t>(d) 260 meters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A man is looking for his friend. He went 90m in the east before turning to his right. He went 20m before turning to his right again and goes further to look for his friend at his uncle’s place 30m from this point. His friend was not there. From there, he went 100m north before meeting his friend in a street. How far did the man meet his friend from the starting point?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80 meters 	</a:t>
            </a:r>
          </a:p>
          <a:p>
            <a:pPr marL="0" lvl="0" indent="0" algn="l" rtl="0">
              <a:lnSpc>
                <a:spcPct val="90000"/>
              </a:lnSpc>
              <a:spcBef>
                <a:spcPts val="1000"/>
              </a:spcBef>
              <a:spcAft>
                <a:spcPts val="0"/>
              </a:spcAft>
              <a:buClr>
                <a:schemeClr val="dk1"/>
              </a:buClr>
              <a:buSzPts val="2400"/>
              <a:buNone/>
            </a:pPr>
            <a:r>
              <a:rPr lang="en-US" b="1" dirty="0">
                <a:solidFill>
                  <a:srgbClr val="FF0000"/>
                </a:solidFill>
              </a:rPr>
              <a:t>(b) 100 meters </a:t>
            </a:r>
            <a:r>
              <a:rPr lang="en-US" b="1" dirty="0"/>
              <a:t>	</a:t>
            </a:r>
          </a:p>
          <a:p>
            <a:pPr marL="0" lvl="0" indent="0" algn="l" rtl="0">
              <a:lnSpc>
                <a:spcPct val="90000"/>
              </a:lnSpc>
              <a:spcBef>
                <a:spcPts val="1000"/>
              </a:spcBef>
              <a:spcAft>
                <a:spcPts val="0"/>
              </a:spcAft>
              <a:buClr>
                <a:schemeClr val="dk1"/>
              </a:buClr>
              <a:buSzPts val="2400"/>
              <a:buNone/>
            </a:pPr>
            <a:r>
              <a:rPr lang="en-US" b="1" dirty="0"/>
              <a:t>(c) 140 meters 	</a:t>
            </a:r>
          </a:p>
          <a:p>
            <a:pPr marL="0" lvl="0" indent="0" algn="l" rtl="0">
              <a:lnSpc>
                <a:spcPct val="90000"/>
              </a:lnSpc>
              <a:spcBef>
                <a:spcPts val="1000"/>
              </a:spcBef>
              <a:spcAft>
                <a:spcPts val="0"/>
              </a:spcAft>
              <a:buClr>
                <a:schemeClr val="dk1"/>
              </a:buClr>
              <a:buSzPts val="2400"/>
              <a:buNone/>
            </a:pPr>
            <a:r>
              <a:rPr lang="en-US" b="1" dirty="0"/>
              <a:t>(d) 260 meters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1873895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a:t>
            </a:r>
            <a:r>
              <a:rPr lang="en-US" b="1" dirty="0" err="1"/>
              <a:t>Guriya</a:t>
            </a:r>
            <a:r>
              <a:rPr lang="en-US" b="1" dirty="0"/>
              <a:t> moved a distance of 75 meters towards the north. She then turned to the left and walked for about 25 meters, turned left again, and walked 80 meters. Finally, she turned to the right at an angle of 45 degrees. In which direction was she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t>(d) South-West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a:t>
            </a:r>
            <a:r>
              <a:rPr lang="en-US" b="1" dirty="0" err="1"/>
              <a:t>Guriya</a:t>
            </a:r>
            <a:r>
              <a:rPr lang="en-US" b="1" dirty="0"/>
              <a:t> moved a distance of 75 meters towards the north. She then turned to the left and walked for about 25 meters, turned left again, and walked 80 meters. Finally, she turned to the right at an angle of 45 degrees. In which direction was she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South-West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601103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a:t>
            </a:r>
            <a:r>
              <a:rPr lang="en-US" b="1" dirty="0"/>
              <a:t>. Nitu starts from point T and walks straight to point U which is 4 Ft away. She turns left at 90º and walks to W which is 4 Ft away, turns 90º right and goes 3 Ft to P, turns 90º right, and walks 1 Ft to Q. Again turns 90º left and walks 1 Ft to V. Finally turns 90º right walk 3 Ft to reach R. Then what is the distance between T and R? </a:t>
            </a:r>
            <a:endParaRPr dirty="0"/>
          </a:p>
          <a:p>
            <a:pPr lvl="0" indent="-457200" algn="l" rtl="0">
              <a:lnSpc>
                <a:spcPct val="90000"/>
              </a:lnSpc>
              <a:spcBef>
                <a:spcPts val="1000"/>
              </a:spcBef>
              <a:spcAft>
                <a:spcPts val="0"/>
              </a:spcAft>
              <a:buClr>
                <a:schemeClr val="dk1"/>
              </a:buClr>
              <a:buSzPts val="2400"/>
              <a:buAutoNum type="alphaLcParenBoth"/>
            </a:pPr>
            <a:r>
              <a:rPr lang="en-US" b="1" dirty="0"/>
              <a:t>4 Ft 	</a:t>
            </a:r>
          </a:p>
          <a:p>
            <a:pPr marL="0" lvl="0" indent="0" algn="l" rtl="0">
              <a:lnSpc>
                <a:spcPct val="90000"/>
              </a:lnSpc>
              <a:spcBef>
                <a:spcPts val="1000"/>
              </a:spcBef>
              <a:spcAft>
                <a:spcPts val="0"/>
              </a:spcAft>
              <a:buClr>
                <a:schemeClr val="dk1"/>
              </a:buClr>
              <a:buSzPts val="2400"/>
              <a:buNone/>
            </a:pPr>
            <a:r>
              <a:rPr lang="en-US" b="1" dirty="0"/>
              <a:t>(b) 5 Ft 	</a:t>
            </a:r>
          </a:p>
          <a:p>
            <a:pPr marL="0" lvl="0" indent="0" algn="l" rtl="0">
              <a:lnSpc>
                <a:spcPct val="90000"/>
              </a:lnSpc>
              <a:spcBef>
                <a:spcPts val="1000"/>
              </a:spcBef>
              <a:spcAft>
                <a:spcPts val="0"/>
              </a:spcAft>
              <a:buClr>
                <a:schemeClr val="dk1"/>
              </a:buClr>
              <a:buSzPts val="2400"/>
              <a:buNone/>
            </a:pPr>
            <a:r>
              <a:rPr lang="en-US" b="1" dirty="0"/>
              <a:t>(c) 7 Ft 	</a:t>
            </a:r>
          </a:p>
          <a:p>
            <a:pPr marL="0" lvl="0" indent="0" algn="l" rtl="0">
              <a:lnSpc>
                <a:spcPct val="90000"/>
              </a:lnSpc>
              <a:spcBef>
                <a:spcPts val="1000"/>
              </a:spcBef>
              <a:spcAft>
                <a:spcPts val="0"/>
              </a:spcAft>
              <a:buClr>
                <a:schemeClr val="dk1"/>
              </a:buClr>
              <a:buSzPts val="2400"/>
              <a:buNone/>
            </a:pPr>
            <a:r>
              <a:rPr lang="en-US" b="1" dirty="0"/>
              <a:t>(d) 8 Ft</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a:t>
            </a:r>
            <a:r>
              <a:rPr lang="en-US" b="1" dirty="0"/>
              <a:t>. Nitu starts from point T and walks straight to point U which is 4 Ft away. She turns left at 90º and walks to W which is 4 Ft away, turns 90º right and goes 3 Ft to P, turns 90º right, and walks 1 Ft to Q. Again turns 90º left and walks 1 Ft to V. Finally turns 90º right walk 3 Ft to reach R. Then what is the distance between T and R? </a:t>
            </a:r>
            <a:endParaRPr dirty="0"/>
          </a:p>
          <a:p>
            <a:pPr lvl="0" indent="-457200" algn="l" rtl="0">
              <a:lnSpc>
                <a:spcPct val="90000"/>
              </a:lnSpc>
              <a:spcBef>
                <a:spcPts val="1000"/>
              </a:spcBef>
              <a:spcAft>
                <a:spcPts val="0"/>
              </a:spcAft>
              <a:buClr>
                <a:schemeClr val="dk1"/>
              </a:buClr>
              <a:buSzPts val="2400"/>
              <a:buAutoNum type="alphaLcParenBoth"/>
            </a:pPr>
            <a:r>
              <a:rPr lang="en-US" b="1" dirty="0"/>
              <a:t>4 Ft 	</a:t>
            </a:r>
          </a:p>
          <a:p>
            <a:pPr marL="0" lvl="0" indent="0" algn="l" rtl="0">
              <a:lnSpc>
                <a:spcPct val="90000"/>
              </a:lnSpc>
              <a:spcBef>
                <a:spcPts val="1000"/>
              </a:spcBef>
              <a:spcAft>
                <a:spcPts val="0"/>
              </a:spcAft>
              <a:buClr>
                <a:schemeClr val="dk1"/>
              </a:buClr>
              <a:buSzPts val="2400"/>
              <a:buNone/>
            </a:pPr>
            <a:r>
              <a:rPr lang="en-US" b="1" dirty="0"/>
              <a:t>(b) 5 Ft 	</a:t>
            </a:r>
          </a:p>
          <a:p>
            <a:pPr marL="0" lvl="0" indent="0" algn="l" rtl="0">
              <a:lnSpc>
                <a:spcPct val="90000"/>
              </a:lnSpc>
              <a:spcBef>
                <a:spcPts val="1000"/>
              </a:spcBef>
              <a:spcAft>
                <a:spcPts val="0"/>
              </a:spcAft>
              <a:buClr>
                <a:schemeClr val="dk1"/>
              </a:buClr>
              <a:buSzPts val="2400"/>
              <a:buNone/>
            </a:pPr>
            <a:r>
              <a:rPr lang="en-US" b="1" dirty="0"/>
              <a:t>(c) 7 Ft 	</a:t>
            </a:r>
          </a:p>
          <a:p>
            <a:pPr marL="0" lvl="0" indent="0" algn="l" rtl="0">
              <a:lnSpc>
                <a:spcPct val="90000"/>
              </a:lnSpc>
              <a:spcBef>
                <a:spcPts val="1000"/>
              </a:spcBef>
              <a:spcAft>
                <a:spcPts val="0"/>
              </a:spcAft>
              <a:buClr>
                <a:schemeClr val="dk1"/>
              </a:buClr>
              <a:buSzPts val="2400"/>
              <a:buNone/>
            </a:pPr>
            <a:r>
              <a:rPr lang="en-US" b="1" dirty="0">
                <a:solidFill>
                  <a:srgbClr val="FF0000"/>
                </a:solidFill>
              </a:rPr>
              <a:t>(d) 8 Ft</a:t>
            </a:r>
            <a:endParaRPr dirty="0">
              <a:solidFill>
                <a:srgbClr val="FF0000"/>
              </a:solidFill>
            </a:endParaRPr>
          </a:p>
        </p:txBody>
      </p:sp>
    </p:spTree>
    <p:extLst>
      <p:ext uri="{BB962C8B-B14F-4D97-AF65-F5344CB8AC3E}">
        <p14:creationId xmlns:p14="http://schemas.microsoft.com/office/powerpoint/2010/main" val="3482363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a:t>
            </a:r>
            <a:r>
              <a:rPr lang="en-US" b="1" dirty="0"/>
              <a:t>. A person starts from point A and travels 3 Km eastwards to B and then turns left and travels thrice that distance to reach C. He again turns left and travels five times the distance he covered between A and B and reaches his destination D. The shortest between the starting point and the destination is </a:t>
            </a:r>
          </a:p>
          <a:p>
            <a:pPr marL="228600" lvl="0" indent="-228600" algn="l" rtl="0">
              <a:lnSpc>
                <a:spcPct val="90000"/>
              </a:lnSpc>
              <a:spcBef>
                <a:spcPts val="1000"/>
              </a:spcBef>
              <a:spcAft>
                <a:spcPts val="0"/>
              </a:spcAft>
              <a:buClr>
                <a:schemeClr val="dk1"/>
              </a:buClr>
              <a:buSzPts val="2400"/>
              <a:buNone/>
            </a:pPr>
            <a:r>
              <a:rPr lang="en-US" b="1" dirty="0"/>
              <a:t>(a) 12Km 	</a:t>
            </a:r>
          </a:p>
          <a:p>
            <a:pPr marL="228600" lvl="0" indent="-228600" algn="l" rtl="0">
              <a:lnSpc>
                <a:spcPct val="90000"/>
              </a:lnSpc>
              <a:spcBef>
                <a:spcPts val="1000"/>
              </a:spcBef>
              <a:spcAft>
                <a:spcPts val="0"/>
              </a:spcAft>
              <a:buClr>
                <a:schemeClr val="dk1"/>
              </a:buClr>
              <a:buSzPts val="2400"/>
              <a:buNone/>
            </a:pPr>
            <a:r>
              <a:rPr lang="en-US" b="1" dirty="0"/>
              <a:t>(b) 15Km 	</a:t>
            </a:r>
          </a:p>
          <a:p>
            <a:pPr marL="228600" lvl="0" indent="-228600" algn="l" rtl="0">
              <a:lnSpc>
                <a:spcPct val="90000"/>
              </a:lnSpc>
              <a:spcBef>
                <a:spcPts val="1000"/>
              </a:spcBef>
              <a:spcAft>
                <a:spcPts val="0"/>
              </a:spcAft>
              <a:buClr>
                <a:schemeClr val="dk1"/>
              </a:buClr>
              <a:buSzPts val="2400"/>
              <a:buNone/>
            </a:pPr>
            <a:r>
              <a:rPr lang="en-US" b="1" dirty="0"/>
              <a:t>(c) 16Km 	</a:t>
            </a:r>
          </a:p>
          <a:p>
            <a:pPr marL="228600" lvl="0" indent="-228600" algn="l" rtl="0">
              <a:lnSpc>
                <a:spcPct val="90000"/>
              </a:lnSpc>
              <a:spcBef>
                <a:spcPts val="1000"/>
              </a:spcBef>
              <a:spcAft>
                <a:spcPts val="0"/>
              </a:spcAft>
              <a:buClr>
                <a:schemeClr val="dk1"/>
              </a:buClr>
              <a:buSzPts val="2400"/>
              <a:buNone/>
            </a:pPr>
            <a:r>
              <a:rPr lang="en-US" b="1" dirty="0"/>
              <a:t>(d) 18Km</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a:t>
            </a:r>
            <a:r>
              <a:rPr lang="en-US" b="1" dirty="0"/>
              <a:t>. A person starts from point A and travels 3 Km eastwards to B and then turns left and travels thrice that distance to reach C. He again turns left and travels five times the distance he covered between A and B and reaches his destination D. The shortest between the starting point and the destination is </a:t>
            </a:r>
          </a:p>
          <a:p>
            <a:pPr marL="228600" lvl="0" indent="-228600" algn="l" rtl="0">
              <a:lnSpc>
                <a:spcPct val="90000"/>
              </a:lnSpc>
              <a:spcBef>
                <a:spcPts val="1000"/>
              </a:spcBef>
              <a:spcAft>
                <a:spcPts val="0"/>
              </a:spcAft>
              <a:buClr>
                <a:schemeClr val="dk1"/>
              </a:buClr>
              <a:buSzPts val="2400"/>
              <a:buNone/>
            </a:pPr>
            <a:r>
              <a:rPr lang="en-US" b="1" dirty="0"/>
              <a:t>(a) 12Km 	</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(b) 15Km </a:t>
            </a:r>
            <a:r>
              <a:rPr lang="en-US" b="1" dirty="0"/>
              <a:t>	</a:t>
            </a:r>
          </a:p>
          <a:p>
            <a:pPr marL="228600" lvl="0" indent="-228600" algn="l" rtl="0">
              <a:lnSpc>
                <a:spcPct val="90000"/>
              </a:lnSpc>
              <a:spcBef>
                <a:spcPts val="1000"/>
              </a:spcBef>
              <a:spcAft>
                <a:spcPts val="0"/>
              </a:spcAft>
              <a:buClr>
                <a:schemeClr val="dk1"/>
              </a:buClr>
              <a:buSzPts val="2400"/>
              <a:buNone/>
            </a:pPr>
            <a:r>
              <a:rPr lang="en-US" b="1" dirty="0"/>
              <a:t>(c) 16Km 	</a:t>
            </a:r>
          </a:p>
          <a:p>
            <a:pPr marL="228600" lvl="0" indent="-228600" algn="l" rtl="0">
              <a:lnSpc>
                <a:spcPct val="90000"/>
              </a:lnSpc>
              <a:spcBef>
                <a:spcPts val="1000"/>
              </a:spcBef>
              <a:spcAft>
                <a:spcPts val="0"/>
              </a:spcAft>
              <a:buClr>
                <a:schemeClr val="dk1"/>
              </a:buClr>
              <a:buSzPts val="2400"/>
              <a:buNone/>
            </a:pPr>
            <a:r>
              <a:rPr lang="en-US" b="1" dirty="0"/>
              <a:t>(d) 18Km</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94380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Pran and Khan start from their office and walk in opposite directions, After both traveled 10 km, Pran turns left and walks 10 km while Khan turns right and walks 10 km How far are they now from each other? </a:t>
            </a:r>
            <a:endParaRPr dirty="0"/>
          </a:p>
          <a:p>
            <a:pPr lvl="0" indent="-457200" algn="l" rtl="0">
              <a:lnSpc>
                <a:spcPct val="90000"/>
              </a:lnSpc>
              <a:spcBef>
                <a:spcPts val="1000"/>
              </a:spcBef>
              <a:spcAft>
                <a:spcPts val="0"/>
              </a:spcAft>
              <a:buClr>
                <a:schemeClr val="dk1"/>
              </a:buClr>
              <a:buSzPts val="2400"/>
              <a:buAutoNum type="alphaLcParenBoth"/>
            </a:pPr>
            <a:r>
              <a:rPr lang="en-US" b="1" dirty="0"/>
              <a:t>0Km 	</a:t>
            </a:r>
          </a:p>
          <a:p>
            <a:pPr marL="0" lvl="0" indent="0" algn="l" rtl="0">
              <a:lnSpc>
                <a:spcPct val="90000"/>
              </a:lnSpc>
              <a:spcBef>
                <a:spcPts val="1000"/>
              </a:spcBef>
              <a:spcAft>
                <a:spcPts val="0"/>
              </a:spcAft>
              <a:buClr>
                <a:schemeClr val="dk1"/>
              </a:buClr>
              <a:buSzPts val="2400"/>
              <a:buNone/>
            </a:pPr>
            <a:r>
              <a:rPr lang="en-US" b="1" dirty="0"/>
              <a:t>(b) 5Km 	</a:t>
            </a:r>
          </a:p>
          <a:p>
            <a:pPr marL="0" lvl="0" indent="0" algn="l" rtl="0">
              <a:lnSpc>
                <a:spcPct val="90000"/>
              </a:lnSpc>
              <a:spcBef>
                <a:spcPts val="1000"/>
              </a:spcBef>
              <a:spcAft>
                <a:spcPts val="0"/>
              </a:spcAft>
              <a:buClr>
                <a:schemeClr val="dk1"/>
              </a:buClr>
              <a:buSzPts val="2400"/>
              <a:buNone/>
            </a:pPr>
            <a:r>
              <a:rPr lang="en-US" b="1" dirty="0"/>
              <a:t>(c) 10Km 	</a:t>
            </a:r>
          </a:p>
          <a:p>
            <a:pPr marL="0" lvl="0" indent="0" algn="l" rtl="0">
              <a:lnSpc>
                <a:spcPct val="90000"/>
              </a:lnSpc>
              <a:spcBef>
                <a:spcPts val="1000"/>
              </a:spcBef>
              <a:spcAft>
                <a:spcPts val="0"/>
              </a:spcAft>
              <a:buClr>
                <a:schemeClr val="dk1"/>
              </a:buClr>
              <a:buSzPts val="2400"/>
              <a:buNone/>
            </a:pPr>
            <a:r>
              <a:rPr lang="en-US" b="1" dirty="0"/>
              <a:t>(d) 20Km</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Pran and Khan start from their office and walk in opposite directions, After both traveled 10 km, Pran turns left and walks 10 km while Khan turns right and walks 10 km How far are they now from each other? </a:t>
            </a:r>
            <a:endParaRPr dirty="0"/>
          </a:p>
          <a:p>
            <a:pPr lvl="0" indent="-457200" algn="l" rtl="0">
              <a:lnSpc>
                <a:spcPct val="90000"/>
              </a:lnSpc>
              <a:spcBef>
                <a:spcPts val="1000"/>
              </a:spcBef>
              <a:spcAft>
                <a:spcPts val="0"/>
              </a:spcAft>
              <a:buClr>
                <a:schemeClr val="dk1"/>
              </a:buClr>
              <a:buSzPts val="2400"/>
              <a:buAutoNum type="alphaLcParenBoth"/>
            </a:pPr>
            <a:r>
              <a:rPr lang="en-US" b="1" dirty="0"/>
              <a:t>0Km 	</a:t>
            </a:r>
          </a:p>
          <a:p>
            <a:pPr marL="0" lvl="0" indent="0" algn="l" rtl="0">
              <a:lnSpc>
                <a:spcPct val="90000"/>
              </a:lnSpc>
              <a:spcBef>
                <a:spcPts val="1000"/>
              </a:spcBef>
              <a:spcAft>
                <a:spcPts val="0"/>
              </a:spcAft>
              <a:buClr>
                <a:schemeClr val="dk1"/>
              </a:buClr>
              <a:buSzPts val="2400"/>
              <a:buNone/>
            </a:pPr>
            <a:r>
              <a:rPr lang="en-US" b="1" dirty="0"/>
              <a:t>(b) 5Km 	</a:t>
            </a:r>
          </a:p>
          <a:p>
            <a:pPr marL="0" lvl="0" indent="0" algn="l" rtl="0">
              <a:lnSpc>
                <a:spcPct val="90000"/>
              </a:lnSpc>
              <a:spcBef>
                <a:spcPts val="1000"/>
              </a:spcBef>
              <a:spcAft>
                <a:spcPts val="0"/>
              </a:spcAft>
              <a:buClr>
                <a:schemeClr val="dk1"/>
              </a:buClr>
              <a:buSzPts val="2400"/>
              <a:buNone/>
            </a:pPr>
            <a:r>
              <a:rPr lang="en-US" b="1" dirty="0"/>
              <a:t>(c) 10Km 	</a:t>
            </a:r>
          </a:p>
          <a:p>
            <a:pPr marL="0" lvl="0" indent="0" algn="l" rtl="0">
              <a:lnSpc>
                <a:spcPct val="90000"/>
              </a:lnSpc>
              <a:spcBef>
                <a:spcPts val="1000"/>
              </a:spcBef>
              <a:spcAft>
                <a:spcPts val="0"/>
              </a:spcAft>
              <a:buClr>
                <a:schemeClr val="dk1"/>
              </a:buClr>
              <a:buSzPts val="2400"/>
              <a:buNone/>
            </a:pPr>
            <a:r>
              <a:rPr lang="en-US" b="1" dirty="0">
                <a:solidFill>
                  <a:srgbClr val="FF0000"/>
                </a:solidFill>
              </a:rPr>
              <a:t>(d) 20Km</a:t>
            </a:r>
            <a:endParaRPr dirty="0">
              <a:solidFill>
                <a:srgbClr val="FF0000"/>
              </a:solidFill>
            </a:endParaRPr>
          </a:p>
        </p:txBody>
      </p:sp>
    </p:spTree>
    <p:extLst>
      <p:ext uri="{BB962C8B-B14F-4D97-AF65-F5344CB8AC3E}">
        <p14:creationId xmlns:p14="http://schemas.microsoft.com/office/powerpoint/2010/main" val="89250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Tip #1:</a:t>
            </a:r>
            <a:r>
              <a:rPr lang="en-GB" dirty="0">
                <a:solidFill>
                  <a:srgbClr val="0C0C0C"/>
                </a:solidFill>
                <a:latin typeface="+mj-lt"/>
                <a:ea typeface="Arial Black"/>
                <a:cs typeface="Arial Black"/>
                <a:sym typeface="Arial Black"/>
              </a:rPr>
              <a:t> To resolve these types of questions, candidates need to know about the directions, there are 4 main directions and four sub directions. The main directions are; East, West, North, and South, whereas the sub directions are: North-East, North-West, South- East, and South-West.</a:t>
            </a: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Tip #2:</a:t>
            </a:r>
            <a:r>
              <a:rPr lang="en-GB" dirty="0">
                <a:solidFill>
                  <a:srgbClr val="0C0C0C"/>
                </a:solidFill>
                <a:latin typeface="+mj-lt"/>
                <a:ea typeface="Arial Black"/>
                <a:cs typeface="Arial Black"/>
                <a:sym typeface="Arial Black"/>
              </a:rPr>
              <a:t> Besides this, the right turn and left turn are generally asked in the direction and distance reasoning section. The direction of the right turn is always clockwise whereas the direction of the left turn is always anticlockwise.</a:t>
            </a: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Tip #3: </a:t>
            </a:r>
            <a:r>
              <a:rPr lang="en-GB" dirty="0">
                <a:solidFill>
                  <a:srgbClr val="0C0C0C"/>
                </a:solidFill>
                <a:latin typeface="+mj-lt"/>
                <a:ea typeface="Arial Black"/>
                <a:cs typeface="Arial Black"/>
                <a:sym typeface="Arial Black"/>
              </a:rPr>
              <a:t>To find the shortest distance covered between a starting point and the end point, candidates need to use the Pythagoras formula such as H^2 = B^2 + P^2, where H is the hypotenuse, B is the Base, and P is the Perpendicular.</a:t>
            </a:r>
          </a:p>
          <a:p>
            <a:pPr marL="228600" lvl="0" indent="-228600" algn="l" rtl="0">
              <a:lnSpc>
                <a:spcPct val="90000"/>
              </a:lnSpc>
              <a:spcBef>
                <a:spcPts val="0"/>
              </a:spcBef>
              <a:spcAft>
                <a:spcPts val="0"/>
              </a:spcAft>
              <a:buClr>
                <a:srgbClr val="0C0C0C"/>
              </a:buClr>
              <a:buSzPts val="2400"/>
              <a:buNone/>
            </a:pPr>
            <a:r>
              <a:rPr lang="en-GB" dirty="0">
                <a:solidFill>
                  <a:srgbClr val="FF0000"/>
                </a:solidFill>
                <a:latin typeface="+mj-lt"/>
                <a:ea typeface="Arial Black"/>
                <a:cs typeface="Arial Black"/>
                <a:sym typeface="Arial Black"/>
              </a:rPr>
              <a:t>Tip #4: </a:t>
            </a:r>
            <a:r>
              <a:rPr lang="en-GB" dirty="0">
                <a:solidFill>
                  <a:srgbClr val="0C0C0C"/>
                </a:solidFill>
                <a:latin typeface="+mj-lt"/>
                <a:ea typeface="Arial Black"/>
                <a:cs typeface="Arial Black"/>
                <a:sym typeface="Arial Black"/>
              </a:rPr>
              <a:t>Always use NESW in a clockwise direction. North is opposite to South and East is opposite to West.</a:t>
            </a:r>
            <a:endParaRPr lang="en-US"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690312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23</a:t>
            </a:r>
            <a:r>
              <a:rPr lang="en-US" b="1" dirty="0"/>
              <a:t>.Ram is facing North-West. He turns in the clockwise direction by 90°, then  180° in the anti-clockwise direction, and turns another 90° in the same direction. Which direction is 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 	</a:t>
            </a:r>
          </a:p>
          <a:p>
            <a:pPr marL="0" lvl="0" indent="0" algn="l" rtl="0">
              <a:lnSpc>
                <a:spcPct val="90000"/>
              </a:lnSpc>
              <a:spcBef>
                <a:spcPts val="1000"/>
              </a:spcBef>
              <a:spcAft>
                <a:spcPts val="0"/>
              </a:spcAft>
              <a:buClr>
                <a:schemeClr val="dk1"/>
              </a:buClr>
              <a:buSzPts val="2400"/>
              <a:buNone/>
            </a:pPr>
            <a:r>
              <a:rPr lang="en-US" b="1" dirty="0"/>
              <a:t>(b) West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t>(d) South-East</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23</a:t>
            </a:r>
            <a:r>
              <a:rPr lang="en-US" b="1" dirty="0"/>
              <a:t>.Ram is facing North-West. He turns in the clockwise direction by 90°, then  180° in the anti-clockwise direction, and turns another 90° in the same direction. Which direction is he facing now? </a:t>
            </a:r>
            <a:endParaRPr dirty="0"/>
          </a:p>
          <a:p>
            <a:pPr lvl="0" indent="-457200" algn="l" rtl="0">
              <a:lnSpc>
                <a:spcPct val="90000"/>
              </a:lnSpc>
              <a:spcBef>
                <a:spcPts val="1000"/>
              </a:spcBef>
              <a:spcAft>
                <a:spcPts val="0"/>
              </a:spcAft>
              <a:buClr>
                <a:schemeClr val="dk1"/>
              </a:buClr>
              <a:buSzPts val="2400"/>
              <a:buAutoNum type="alphaLcParenBoth"/>
            </a:pPr>
            <a:r>
              <a:rPr lang="en-US" b="1" dirty="0"/>
              <a:t>South 	</a:t>
            </a:r>
          </a:p>
          <a:p>
            <a:pPr marL="0" lvl="0" indent="0" algn="l" rtl="0">
              <a:lnSpc>
                <a:spcPct val="90000"/>
              </a:lnSpc>
              <a:spcBef>
                <a:spcPts val="1000"/>
              </a:spcBef>
              <a:spcAft>
                <a:spcPts val="0"/>
              </a:spcAft>
              <a:buClr>
                <a:schemeClr val="dk1"/>
              </a:buClr>
              <a:buSzPts val="2400"/>
              <a:buNone/>
            </a:pPr>
            <a:r>
              <a:rPr lang="en-US" b="1" dirty="0"/>
              <a:t>(b) West 	</a:t>
            </a:r>
          </a:p>
          <a:p>
            <a:pPr marL="0" lvl="0" indent="0" algn="l" rtl="0">
              <a:lnSpc>
                <a:spcPct val="90000"/>
              </a:lnSpc>
              <a:spcBef>
                <a:spcPts val="1000"/>
              </a:spcBef>
              <a:spcAft>
                <a:spcPts val="0"/>
              </a:spcAft>
              <a:buClr>
                <a:schemeClr val="dk1"/>
              </a:buClr>
              <a:buSzPts val="2400"/>
              <a:buNone/>
            </a:pPr>
            <a:r>
              <a:rPr lang="en-US" b="1" dirty="0"/>
              <a:t>(c) South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South-East</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2860443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24</a:t>
            </a:r>
            <a:r>
              <a:rPr lang="en-US" b="1" dirty="0"/>
              <a:t>. If A is 50 meters North-West of B and C is 50 meters North-East of B and D is 50 meters South of B then who is in the East direction of A? </a:t>
            </a:r>
            <a:endParaRPr dirty="0"/>
          </a:p>
          <a:p>
            <a:pPr lvl="0" indent="-457200" algn="l" rtl="0">
              <a:lnSpc>
                <a:spcPct val="90000"/>
              </a:lnSpc>
              <a:spcBef>
                <a:spcPts val="1000"/>
              </a:spcBef>
              <a:spcAft>
                <a:spcPts val="0"/>
              </a:spcAft>
              <a:buClr>
                <a:schemeClr val="dk1"/>
              </a:buClr>
              <a:buSzPts val="2400"/>
              <a:buAutoNum type="alphaLcParenBoth"/>
            </a:pPr>
            <a:r>
              <a:rPr lang="en-US" b="1" dirty="0"/>
              <a:t>A 		</a:t>
            </a:r>
          </a:p>
          <a:p>
            <a:pPr marL="0" lvl="0" indent="0" algn="l" rtl="0">
              <a:lnSpc>
                <a:spcPct val="90000"/>
              </a:lnSpc>
              <a:spcBef>
                <a:spcPts val="1000"/>
              </a:spcBef>
              <a:spcAft>
                <a:spcPts val="0"/>
              </a:spcAft>
              <a:buClr>
                <a:schemeClr val="dk1"/>
              </a:buClr>
              <a:buSzPts val="2400"/>
              <a:buNone/>
            </a:pPr>
            <a:r>
              <a:rPr lang="en-US" b="1" dirty="0"/>
              <a:t>(b) B 		</a:t>
            </a:r>
          </a:p>
          <a:p>
            <a:pPr marL="0" lvl="0" indent="0" algn="l" rtl="0">
              <a:lnSpc>
                <a:spcPct val="90000"/>
              </a:lnSpc>
              <a:spcBef>
                <a:spcPts val="1000"/>
              </a:spcBef>
              <a:spcAft>
                <a:spcPts val="0"/>
              </a:spcAft>
              <a:buClr>
                <a:schemeClr val="dk1"/>
              </a:buClr>
              <a:buSzPts val="2400"/>
              <a:buNone/>
            </a:pPr>
            <a:r>
              <a:rPr lang="en-US" b="1" dirty="0"/>
              <a:t>(c) C 		</a:t>
            </a:r>
          </a:p>
          <a:p>
            <a:pPr marL="0" lvl="0" indent="0" algn="l" rtl="0">
              <a:lnSpc>
                <a:spcPct val="90000"/>
              </a:lnSpc>
              <a:spcBef>
                <a:spcPts val="1000"/>
              </a:spcBef>
              <a:spcAft>
                <a:spcPts val="0"/>
              </a:spcAft>
              <a:buClr>
                <a:schemeClr val="dk1"/>
              </a:buClr>
              <a:buSzPts val="2400"/>
              <a:buNone/>
            </a:pPr>
            <a:r>
              <a:rPr lang="en-US" b="1" dirty="0"/>
              <a:t>(d) D</a:t>
            </a:r>
            <a:endParaRP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24</a:t>
            </a:r>
            <a:r>
              <a:rPr lang="en-US" b="1" dirty="0"/>
              <a:t>. If A is 50 meters North-West of B and C is 50 meters North-East of B and D is 50 meters South of B then who is in the East direction of A? </a:t>
            </a:r>
            <a:endParaRPr dirty="0"/>
          </a:p>
          <a:p>
            <a:pPr lvl="0" indent="-457200" algn="l" rtl="0">
              <a:lnSpc>
                <a:spcPct val="90000"/>
              </a:lnSpc>
              <a:spcBef>
                <a:spcPts val="1000"/>
              </a:spcBef>
              <a:spcAft>
                <a:spcPts val="0"/>
              </a:spcAft>
              <a:buClr>
                <a:schemeClr val="dk1"/>
              </a:buClr>
              <a:buSzPts val="2400"/>
              <a:buAutoNum type="alphaLcParenBoth"/>
            </a:pPr>
            <a:r>
              <a:rPr lang="en-US" b="1" dirty="0"/>
              <a:t>A 	</a:t>
            </a:r>
          </a:p>
          <a:p>
            <a:pPr marL="0" lvl="0" indent="0" algn="l" rtl="0">
              <a:lnSpc>
                <a:spcPct val="90000"/>
              </a:lnSpc>
              <a:spcBef>
                <a:spcPts val="1000"/>
              </a:spcBef>
              <a:spcAft>
                <a:spcPts val="0"/>
              </a:spcAft>
              <a:buClr>
                <a:schemeClr val="dk1"/>
              </a:buClr>
              <a:buSzPts val="2400"/>
              <a:buNone/>
            </a:pPr>
            <a:r>
              <a:rPr lang="en-US" b="1" dirty="0"/>
              <a:t>(b) B 		</a:t>
            </a:r>
          </a:p>
          <a:p>
            <a:pPr marL="0" lvl="0" indent="0" algn="l" rtl="0">
              <a:lnSpc>
                <a:spcPct val="90000"/>
              </a:lnSpc>
              <a:spcBef>
                <a:spcPts val="1000"/>
              </a:spcBef>
              <a:spcAft>
                <a:spcPts val="0"/>
              </a:spcAft>
              <a:buClr>
                <a:schemeClr val="dk1"/>
              </a:buClr>
              <a:buSzPts val="2400"/>
              <a:buNone/>
            </a:pPr>
            <a:r>
              <a:rPr lang="en-US" b="1" dirty="0">
                <a:solidFill>
                  <a:srgbClr val="FF0000"/>
                </a:solidFill>
              </a:rPr>
              <a:t>(c) C </a:t>
            </a:r>
            <a:r>
              <a:rPr lang="en-US" b="1" dirty="0"/>
              <a:t>		</a:t>
            </a:r>
          </a:p>
          <a:p>
            <a:pPr marL="0" lvl="0" indent="0" algn="l" rtl="0">
              <a:lnSpc>
                <a:spcPct val="90000"/>
              </a:lnSpc>
              <a:spcBef>
                <a:spcPts val="1000"/>
              </a:spcBef>
              <a:spcAft>
                <a:spcPts val="0"/>
              </a:spcAft>
              <a:buClr>
                <a:schemeClr val="dk1"/>
              </a:buClr>
              <a:buSzPts val="2400"/>
              <a:buNone/>
            </a:pPr>
            <a:r>
              <a:rPr lang="en-US" b="1" dirty="0"/>
              <a:t>(d) D</a:t>
            </a:r>
            <a:endParaRPr dirty="0"/>
          </a:p>
        </p:txBody>
      </p:sp>
    </p:spTree>
    <p:extLst>
      <p:ext uri="{BB962C8B-B14F-4D97-AF65-F5344CB8AC3E}">
        <p14:creationId xmlns:p14="http://schemas.microsoft.com/office/powerpoint/2010/main" val="35689797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K is P’s neighbor and he stays 400 meters away toward the east. N is K’s neighbor and resides 400 meters away towards North. S is N’s neighbor and stays 400 m to the west If the distance between S and P is also 400 meters, Then who stays in the South East direction of S? </a:t>
            </a:r>
            <a:endParaRPr dirty="0"/>
          </a:p>
          <a:p>
            <a:pPr lvl="0" indent="-457200" algn="l" rtl="0">
              <a:lnSpc>
                <a:spcPct val="90000"/>
              </a:lnSpc>
              <a:spcBef>
                <a:spcPts val="1000"/>
              </a:spcBef>
              <a:spcAft>
                <a:spcPts val="0"/>
              </a:spcAft>
              <a:buClr>
                <a:schemeClr val="dk1"/>
              </a:buClr>
              <a:buSzPts val="2400"/>
              <a:buAutoNum type="alphaLcParenBoth"/>
            </a:pPr>
            <a:r>
              <a:rPr lang="en-US" b="1" dirty="0"/>
              <a:t>S 		</a:t>
            </a:r>
          </a:p>
          <a:p>
            <a:pPr marL="0" lvl="0" indent="0" algn="l" rtl="0">
              <a:lnSpc>
                <a:spcPct val="90000"/>
              </a:lnSpc>
              <a:spcBef>
                <a:spcPts val="1000"/>
              </a:spcBef>
              <a:spcAft>
                <a:spcPts val="0"/>
              </a:spcAft>
              <a:buClr>
                <a:schemeClr val="dk1"/>
              </a:buClr>
              <a:buSzPts val="2400"/>
              <a:buNone/>
            </a:pPr>
            <a:r>
              <a:rPr lang="en-US" b="1" dirty="0"/>
              <a:t>(b) P 		</a:t>
            </a:r>
          </a:p>
          <a:p>
            <a:pPr marL="0" lvl="0" indent="0" algn="l" rtl="0">
              <a:lnSpc>
                <a:spcPct val="90000"/>
              </a:lnSpc>
              <a:spcBef>
                <a:spcPts val="1000"/>
              </a:spcBef>
              <a:spcAft>
                <a:spcPts val="0"/>
              </a:spcAft>
              <a:buClr>
                <a:schemeClr val="dk1"/>
              </a:buClr>
              <a:buSzPts val="2400"/>
              <a:buNone/>
            </a:pPr>
            <a:r>
              <a:rPr lang="en-US" b="1" dirty="0"/>
              <a:t>(c) N 		</a:t>
            </a:r>
          </a:p>
          <a:p>
            <a:pPr marL="0" lvl="0" indent="0" algn="l" rtl="0">
              <a:lnSpc>
                <a:spcPct val="90000"/>
              </a:lnSpc>
              <a:spcBef>
                <a:spcPts val="1000"/>
              </a:spcBef>
              <a:spcAft>
                <a:spcPts val="0"/>
              </a:spcAft>
              <a:buClr>
                <a:schemeClr val="dk1"/>
              </a:buClr>
              <a:buSzPts val="2400"/>
              <a:buNone/>
            </a:pPr>
            <a:r>
              <a:rPr lang="en-US" b="1" dirty="0"/>
              <a:t>(d) K</a:t>
            </a:r>
            <a:endParaRP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K is P’s neighbor and he stays 400 meters away toward the east. N is K’s neighbor and resides 400 meters away towards North. S is N’s neighbor and stays 400 m to the west If the distance between S and P is also 400 meters, Then who stays in the South East direction of S? </a:t>
            </a:r>
            <a:endParaRPr dirty="0"/>
          </a:p>
          <a:p>
            <a:pPr lvl="0" indent="-457200" algn="l" rtl="0">
              <a:lnSpc>
                <a:spcPct val="90000"/>
              </a:lnSpc>
              <a:spcBef>
                <a:spcPts val="1000"/>
              </a:spcBef>
              <a:spcAft>
                <a:spcPts val="0"/>
              </a:spcAft>
              <a:buClr>
                <a:schemeClr val="dk1"/>
              </a:buClr>
              <a:buSzPts val="2400"/>
              <a:buAutoNum type="alphaLcParenBoth"/>
            </a:pPr>
            <a:r>
              <a:rPr lang="en-US" b="1" dirty="0"/>
              <a:t>S 		</a:t>
            </a:r>
          </a:p>
          <a:p>
            <a:pPr marL="0" lvl="0" indent="0" algn="l" rtl="0">
              <a:lnSpc>
                <a:spcPct val="90000"/>
              </a:lnSpc>
              <a:spcBef>
                <a:spcPts val="1000"/>
              </a:spcBef>
              <a:spcAft>
                <a:spcPts val="0"/>
              </a:spcAft>
              <a:buClr>
                <a:schemeClr val="dk1"/>
              </a:buClr>
              <a:buSzPts val="2400"/>
              <a:buNone/>
            </a:pPr>
            <a:r>
              <a:rPr lang="en-US" b="1" dirty="0"/>
              <a:t>(b) P 		</a:t>
            </a:r>
          </a:p>
          <a:p>
            <a:pPr marL="0" lvl="0" indent="0" algn="l" rtl="0">
              <a:lnSpc>
                <a:spcPct val="90000"/>
              </a:lnSpc>
              <a:spcBef>
                <a:spcPts val="1000"/>
              </a:spcBef>
              <a:spcAft>
                <a:spcPts val="0"/>
              </a:spcAft>
              <a:buClr>
                <a:schemeClr val="dk1"/>
              </a:buClr>
              <a:buSzPts val="2400"/>
              <a:buNone/>
            </a:pPr>
            <a:r>
              <a:rPr lang="en-US" b="1" dirty="0"/>
              <a:t>(c) N 		</a:t>
            </a:r>
          </a:p>
          <a:p>
            <a:pPr marL="0" lvl="0" indent="0" algn="l" rtl="0">
              <a:lnSpc>
                <a:spcPct val="90000"/>
              </a:lnSpc>
              <a:spcBef>
                <a:spcPts val="1000"/>
              </a:spcBef>
              <a:spcAft>
                <a:spcPts val="0"/>
              </a:spcAft>
              <a:buClr>
                <a:schemeClr val="dk1"/>
              </a:buClr>
              <a:buSzPts val="2400"/>
              <a:buNone/>
            </a:pPr>
            <a:r>
              <a:rPr lang="en-US" b="1" dirty="0">
                <a:solidFill>
                  <a:srgbClr val="FF0000"/>
                </a:solidFill>
              </a:rPr>
              <a:t>(d) K</a:t>
            </a:r>
            <a:endParaRPr dirty="0">
              <a:solidFill>
                <a:srgbClr val="FF0000"/>
              </a:solidFill>
            </a:endParaRPr>
          </a:p>
        </p:txBody>
      </p:sp>
    </p:spTree>
    <p:extLst>
      <p:ext uri="{BB962C8B-B14F-4D97-AF65-F5344CB8AC3E}">
        <p14:creationId xmlns:p14="http://schemas.microsoft.com/office/powerpoint/2010/main" val="42354198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a:t>
            </a:r>
            <a:r>
              <a:rPr lang="en-US" b="1" dirty="0"/>
              <a:t>. After sunrise, Sudhir faces the Sun and walks for one Kilometer. Then he turns right and walks for 2 km, Then he turns right again and walks for one km In which direction is Sudhir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South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t>(c) East 		</a:t>
            </a:r>
          </a:p>
          <a:p>
            <a:pPr marL="0" lvl="0" indent="0" algn="l" rtl="0">
              <a:lnSpc>
                <a:spcPct val="90000"/>
              </a:lnSpc>
              <a:spcBef>
                <a:spcPts val="1000"/>
              </a:spcBef>
              <a:spcAft>
                <a:spcPts val="0"/>
              </a:spcAft>
              <a:buClr>
                <a:schemeClr val="dk1"/>
              </a:buClr>
              <a:buSzPts val="2400"/>
              <a:buNone/>
            </a:pPr>
            <a:r>
              <a:rPr lang="en-US" b="1" dirty="0"/>
              <a:t>(d) West</a:t>
            </a:r>
            <a:endParaRP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a:t>
            </a:r>
            <a:r>
              <a:rPr lang="en-US" b="1" dirty="0"/>
              <a:t>. After sunrise, Sudhir faces the Sun and walks for one Kilometer. Then he turns right and walks for 2 km, Then he turns right again and walks for one km In which direction is Sudhir from his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South </a:t>
            </a:r>
            <a:r>
              <a:rPr lang="en-US" b="1" dirty="0"/>
              <a:t>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t>(c) East 		</a:t>
            </a:r>
          </a:p>
          <a:p>
            <a:pPr marL="0" lvl="0" indent="0" algn="l" rtl="0">
              <a:lnSpc>
                <a:spcPct val="90000"/>
              </a:lnSpc>
              <a:spcBef>
                <a:spcPts val="1000"/>
              </a:spcBef>
              <a:spcAft>
                <a:spcPts val="0"/>
              </a:spcAft>
              <a:buClr>
                <a:schemeClr val="dk1"/>
              </a:buClr>
              <a:buSzPts val="2400"/>
              <a:buNone/>
            </a:pPr>
            <a:r>
              <a:rPr lang="en-US" b="1" dirty="0"/>
              <a:t>(d) West</a:t>
            </a:r>
            <a:endParaRPr dirty="0"/>
          </a:p>
        </p:txBody>
      </p:sp>
    </p:spTree>
    <p:extLst>
      <p:ext uri="{BB962C8B-B14F-4D97-AF65-F5344CB8AC3E}">
        <p14:creationId xmlns:p14="http://schemas.microsoft.com/office/powerpoint/2010/main" val="12695662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If A stands on his head with his face towards the north, in which direction will his left-hand point?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t>(c) East 		</a:t>
            </a:r>
          </a:p>
          <a:p>
            <a:pPr marL="0" lvl="0" indent="0" algn="l" rtl="0">
              <a:lnSpc>
                <a:spcPct val="90000"/>
              </a:lnSpc>
              <a:spcBef>
                <a:spcPts val="1000"/>
              </a:spcBef>
              <a:spcAft>
                <a:spcPts val="0"/>
              </a:spcAft>
              <a:buClr>
                <a:schemeClr val="dk1"/>
              </a:buClr>
              <a:buSzPts val="2400"/>
              <a:buNone/>
            </a:pPr>
            <a:r>
              <a:rPr lang="en-US" b="1" dirty="0"/>
              <a:t>(d) West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If A stands on his head with his face towards the north, in which direction will his left-hand point?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solidFill>
                  <a:srgbClr val="FF0000"/>
                </a:solidFill>
              </a:rPr>
              <a:t>(c) East </a:t>
            </a:r>
            <a:r>
              <a:rPr lang="en-US" b="1" dirty="0"/>
              <a:t>		</a:t>
            </a:r>
          </a:p>
          <a:p>
            <a:pPr marL="0" lvl="0" indent="0" algn="l" rtl="0">
              <a:lnSpc>
                <a:spcPct val="90000"/>
              </a:lnSpc>
              <a:spcBef>
                <a:spcPts val="1000"/>
              </a:spcBef>
              <a:spcAft>
                <a:spcPts val="0"/>
              </a:spcAft>
              <a:buClr>
                <a:schemeClr val="dk1"/>
              </a:buClr>
              <a:buSzPts val="2400"/>
              <a:buNone/>
            </a:pPr>
            <a:r>
              <a:rPr lang="en-US" b="1" dirty="0"/>
              <a:t>(d) West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76122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Ashok went 8 Km South and turned west and walked 3 Km, again he turned north and walked 5 Km. He took a final turn to the east and walked 3 km. In which direction was Ashok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East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t>(d) South</a:t>
            </a:r>
            <a:endParaRPr dirty="0"/>
          </a:p>
        </p:txBody>
      </p:sp>
    </p:spTree>
    <p:extLst>
      <p:ext uri="{BB962C8B-B14F-4D97-AF65-F5344CB8AC3E}">
        <p14:creationId xmlns:p14="http://schemas.microsoft.com/office/powerpoint/2010/main" val="25975537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Arun walks to the north 30 meters. moves left and walk 40 meters. He again turns left and walks 30 meters. He finally turns left and walks 50 meters. Now how far Arun is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50 meter. 	</a:t>
            </a:r>
          </a:p>
          <a:p>
            <a:pPr marL="0" lvl="0" indent="0" algn="l" rtl="0">
              <a:lnSpc>
                <a:spcPct val="90000"/>
              </a:lnSpc>
              <a:spcBef>
                <a:spcPts val="1000"/>
              </a:spcBef>
              <a:spcAft>
                <a:spcPts val="0"/>
              </a:spcAft>
              <a:buClr>
                <a:schemeClr val="dk1"/>
              </a:buClr>
              <a:buSzPts val="2400"/>
              <a:buNone/>
            </a:pPr>
            <a:r>
              <a:rPr lang="en-US" b="1" dirty="0"/>
              <a:t>(b) 40 meter. 	</a:t>
            </a:r>
          </a:p>
          <a:p>
            <a:pPr marL="0" lvl="0" indent="0" algn="l" rtl="0">
              <a:lnSpc>
                <a:spcPct val="90000"/>
              </a:lnSpc>
              <a:spcBef>
                <a:spcPts val="1000"/>
              </a:spcBef>
              <a:spcAft>
                <a:spcPts val="0"/>
              </a:spcAft>
              <a:buClr>
                <a:schemeClr val="dk1"/>
              </a:buClr>
              <a:buSzPts val="2400"/>
              <a:buNone/>
            </a:pPr>
            <a:r>
              <a:rPr lang="en-US" b="1" dirty="0"/>
              <a:t>(c) 90 meter. 	</a:t>
            </a:r>
          </a:p>
          <a:p>
            <a:pPr marL="0" lvl="0" indent="0" algn="l" rtl="0">
              <a:lnSpc>
                <a:spcPct val="90000"/>
              </a:lnSpc>
              <a:spcBef>
                <a:spcPts val="1000"/>
              </a:spcBef>
              <a:spcAft>
                <a:spcPts val="0"/>
              </a:spcAft>
              <a:buClr>
                <a:schemeClr val="dk1"/>
              </a:buClr>
              <a:buSzPts val="2400"/>
              <a:buNone/>
            </a:pPr>
            <a:r>
              <a:rPr lang="en-US" b="1" dirty="0"/>
              <a:t>(d) 10 meter.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Arun walks to the north 30 meters. moves left and walk 40 meters. He again turns left and walks 30 meters. He finally turns left and walks 50 meters. Now how far Arun is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50 meter. 	</a:t>
            </a:r>
          </a:p>
          <a:p>
            <a:pPr marL="0" lvl="0" indent="0" algn="l" rtl="0">
              <a:lnSpc>
                <a:spcPct val="90000"/>
              </a:lnSpc>
              <a:spcBef>
                <a:spcPts val="1000"/>
              </a:spcBef>
              <a:spcAft>
                <a:spcPts val="0"/>
              </a:spcAft>
              <a:buClr>
                <a:schemeClr val="dk1"/>
              </a:buClr>
              <a:buSzPts val="2400"/>
              <a:buNone/>
            </a:pPr>
            <a:r>
              <a:rPr lang="en-US" b="1" dirty="0"/>
              <a:t>(b) 40 meter. 	</a:t>
            </a:r>
          </a:p>
          <a:p>
            <a:pPr marL="0" lvl="0" indent="0" algn="l" rtl="0">
              <a:lnSpc>
                <a:spcPct val="90000"/>
              </a:lnSpc>
              <a:spcBef>
                <a:spcPts val="1000"/>
              </a:spcBef>
              <a:spcAft>
                <a:spcPts val="0"/>
              </a:spcAft>
              <a:buClr>
                <a:schemeClr val="dk1"/>
              </a:buClr>
              <a:buSzPts val="2400"/>
              <a:buNone/>
            </a:pPr>
            <a:r>
              <a:rPr lang="en-US" b="1" dirty="0"/>
              <a:t>(c) 90 meter. 	</a:t>
            </a:r>
          </a:p>
          <a:p>
            <a:pPr marL="0" lvl="0" indent="0" algn="l" rtl="0">
              <a:lnSpc>
                <a:spcPct val="90000"/>
              </a:lnSpc>
              <a:spcBef>
                <a:spcPts val="1000"/>
              </a:spcBef>
              <a:spcAft>
                <a:spcPts val="0"/>
              </a:spcAft>
              <a:buClr>
                <a:schemeClr val="dk1"/>
              </a:buClr>
              <a:buSzPts val="2400"/>
              <a:buNone/>
            </a:pPr>
            <a:r>
              <a:rPr lang="en-US" b="1" dirty="0">
                <a:solidFill>
                  <a:srgbClr val="FF0000"/>
                </a:solidFill>
              </a:rPr>
              <a:t>(d) 10 meter.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6643901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t>
            </a:r>
            <a:r>
              <a:rPr lang="en-US" b="1" dirty="0" err="1"/>
              <a:t>Balu’s</a:t>
            </a:r>
            <a:r>
              <a:rPr lang="en-US" b="1" dirty="0"/>
              <a:t> house is 300 meters away from that Sam. </a:t>
            </a:r>
            <a:r>
              <a:rPr lang="en-US" b="1" dirty="0" err="1"/>
              <a:t>Balu</a:t>
            </a:r>
            <a:r>
              <a:rPr lang="en-US" b="1" dirty="0"/>
              <a:t> stays 300 meters South West of Sam’s house. Raju resides 600 meters North East of </a:t>
            </a:r>
            <a:r>
              <a:rPr lang="en-US" b="1" dirty="0" err="1"/>
              <a:t>Balu</a:t>
            </a:r>
            <a:r>
              <a:rPr lang="en-US" b="1" dirty="0"/>
              <a:t>. Then there is the position of Sam’s house about Raju’s.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South-West</a:t>
            </a:r>
            <a:endParaRP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t>
            </a:r>
            <a:r>
              <a:rPr lang="en-US" b="1" dirty="0" err="1"/>
              <a:t>Balu’s</a:t>
            </a:r>
            <a:r>
              <a:rPr lang="en-US" b="1" dirty="0"/>
              <a:t> house is 300 meters away from that Sam. </a:t>
            </a:r>
            <a:r>
              <a:rPr lang="en-US" b="1" dirty="0" err="1"/>
              <a:t>Balu</a:t>
            </a:r>
            <a:r>
              <a:rPr lang="en-US" b="1" dirty="0"/>
              <a:t> stays 300 meters South West of Sam’s house. Raju resides 600 meters North East of </a:t>
            </a:r>
            <a:r>
              <a:rPr lang="en-US" b="1" dirty="0" err="1"/>
              <a:t>Balu</a:t>
            </a:r>
            <a:r>
              <a:rPr lang="en-US" b="1" dirty="0"/>
              <a:t>. Then there is the position of Sam’s house about Raju’s.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South-West</a:t>
            </a:r>
            <a:endParaRPr dirty="0">
              <a:solidFill>
                <a:srgbClr val="FF0000"/>
              </a:solidFill>
            </a:endParaRPr>
          </a:p>
        </p:txBody>
      </p:sp>
    </p:spTree>
    <p:extLst>
      <p:ext uri="{BB962C8B-B14F-4D97-AF65-F5344CB8AC3E}">
        <p14:creationId xmlns:p14="http://schemas.microsoft.com/office/powerpoint/2010/main" val="897356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Rahul put his Time piece on the table in such a way that at 6 P.M. hour hand pointed in the North direction. In which direction will the minute’s hand point at 9:15 P.M.?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North 		</a:t>
            </a:r>
          </a:p>
          <a:p>
            <a:pPr marL="0" lvl="0" indent="0" algn="l" rtl="0">
              <a:lnSpc>
                <a:spcPct val="90000"/>
              </a:lnSpc>
              <a:spcBef>
                <a:spcPts val="1000"/>
              </a:spcBef>
              <a:spcAft>
                <a:spcPts val="0"/>
              </a:spcAft>
              <a:buClr>
                <a:schemeClr val="dk1"/>
              </a:buClr>
              <a:buSzPts val="2400"/>
              <a:buNone/>
            </a:pPr>
            <a:r>
              <a:rPr lang="en-US" b="1" dirty="0"/>
              <a:t>(d) West</a:t>
            </a:r>
            <a:endParaRP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Rahul put his Time piece on the table in such a way that at 6 P.M. hour hand pointed in the North direction. In which direction will the minute’s hand point at 9:15 P.M.?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North 		</a:t>
            </a:r>
          </a:p>
          <a:p>
            <a:pPr marL="0" lvl="0" indent="0" algn="l" rtl="0">
              <a:lnSpc>
                <a:spcPct val="90000"/>
              </a:lnSpc>
              <a:spcBef>
                <a:spcPts val="1000"/>
              </a:spcBef>
              <a:spcAft>
                <a:spcPts val="0"/>
              </a:spcAft>
              <a:buClr>
                <a:schemeClr val="dk1"/>
              </a:buClr>
              <a:buSzPts val="2400"/>
              <a:buNone/>
            </a:pPr>
            <a:r>
              <a:rPr lang="en-US" b="1" dirty="0">
                <a:solidFill>
                  <a:srgbClr val="FF0000"/>
                </a:solidFill>
              </a:rPr>
              <a:t>(d) West</a:t>
            </a:r>
            <a:endParaRPr dirty="0">
              <a:solidFill>
                <a:srgbClr val="FF0000"/>
              </a:solidFill>
            </a:endParaRPr>
          </a:p>
        </p:txBody>
      </p:sp>
    </p:spTree>
    <p:extLst>
      <p:ext uri="{BB962C8B-B14F-4D97-AF65-F5344CB8AC3E}">
        <p14:creationId xmlns:p14="http://schemas.microsoft.com/office/powerpoint/2010/main" val="3291949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8" name="Google Shape;288;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Sunil walks toward the east from point A. He turned toward the right at point B and Covered the same distance that he traveled in the east direction. Now he turns left and covered some distance. Finally, he turns left and covered the same, and stopped at point C. How many times is the distance between A and C to that between A and B? </a:t>
            </a:r>
            <a:endParaRPr dirty="0"/>
          </a:p>
          <a:p>
            <a:pPr lvl="0" indent="-457200" algn="l" rtl="0">
              <a:lnSpc>
                <a:spcPct val="90000"/>
              </a:lnSpc>
              <a:spcBef>
                <a:spcPts val="1000"/>
              </a:spcBef>
              <a:spcAft>
                <a:spcPts val="0"/>
              </a:spcAft>
              <a:buClr>
                <a:schemeClr val="dk1"/>
              </a:buClr>
              <a:buSzPts val="2400"/>
              <a:buAutoNum type="alphaLcParenBoth"/>
            </a:pPr>
            <a:r>
              <a:rPr lang="en-US" b="1" dirty="0"/>
              <a:t>Cannot be determined 	</a:t>
            </a:r>
          </a:p>
          <a:p>
            <a:pPr marL="0" lvl="0" indent="0" algn="l" rtl="0">
              <a:lnSpc>
                <a:spcPct val="90000"/>
              </a:lnSpc>
              <a:spcBef>
                <a:spcPts val="1000"/>
              </a:spcBef>
              <a:spcAft>
                <a:spcPts val="0"/>
              </a:spcAft>
              <a:buClr>
                <a:schemeClr val="dk1"/>
              </a:buClr>
              <a:buSzPts val="2400"/>
              <a:buNone/>
            </a:pPr>
            <a:r>
              <a:rPr lang="en-US" b="1" dirty="0"/>
              <a:t>(b) Two 	</a:t>
            </a:r>
          </a:p>
          <a:p>
            <a:pPr marL="0" lvl="0" indent="0" algn="l" rtl="0">
              <a:lnSpc>
                <a:spcPct val="90000"/>
              </a:lnSpc>
              <a:spcBef>
                <a:spcPts val="1000"/>
              </a:spcBef>
              <a:spcAft>
                <a:spcPts val="0"/>
              </a:spcAft>
              <a:buClr>
                <a:schemeClr val="dk1"/>
              </a:buClr>
              <a:buSzPts val="2400"/>
              <a:buNone/>
            </a:pPr>
            <a:r>
              <a:rPr lang="en-US" b="1" dirty="0"/>
              <a:t>(c) three 	</a:t>
            </a:r>
          </a:p>
          <a:p>
            <a:pPr marL="0" lvl="0" indent="0" algn="l" rtl="0">
              <a:lnSpc>
                <a:spcPct val="90000"/>
              </a:lnSpc>
              <a:spcBef>
                <a:spcPts val="1000"/>
              </a:spcBef>
              <a:spcAft>
                <a:spcPts val="0"/>
              </a:spcAft>
              <a:buClr>
                <a:schemeClr val="dk1"/>
              </a:buClr>
              <a:buSzPts val="2400"/>
              <a:buNone/>
            </a:pP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8" name="Google Shape;288;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Sunil walks toward the east from point A. He turned toward the right at point B and Covered the same distance that he traveled in the east direction. Now he turns left and covered</a:t>
            </a:r>
            <a:r>
              <a:rPr lang="en-US" b="1" dirty="0">
                <a:solidFill>
                  <a:srgbClr val="FF0000"/>
                </a:solidFill>
              </a:rPr>
              <a:t> </a:t>
            </a:r>
            <a:r>
              <a:rPr lang="en-US" b="1" dirty="0" smtClean="0">
                <a:solidFill>
                  <a:srgbClr val="FF0000"/>
                </a:solidFill>
              </a:rPr>
              <a:t>same </a:t>
            </a:r>
            <a:r>
              <a:rPr lang="en-US" b="1" dirty="0"/>
              <a:t>distance. Finally, he turns left and covered the same, and stopped at point C. How many times is the distance between A and C to that between A and B? </a:t>
            </a:r>
            <a:endParaRPr dirty="0"/>
          </a:p>
          <a:p>
            <a:pPr lvl="0" indent="-457200" algn="l" rtl="0">
              <a:lnSpc>
                <a:spcPct val="90000"/>
              </a:lnSpc>
              <a:spcBef>
                <a:spcPts val="1000"/>
              </a:spcBef>
              <a:spcAft>
                <a:spcPts val="0"/>
              </a:spcAft>
              <a:buClr>
                <a:schemeClr val="dk1"/>
              </a:buClr>
              <a:buSzPts val="2400"/>
              <a:buAutoNum type="alphaLcParenBoth"/>
            </a:pPr>
            <a:r>
              <a:rPr lang="en-US" b="1" dirty="0"/>
              <a:t>Cannot be determined 	</a:t>
            </a:r>
          </a:p>
          <a:p>
            <a:pPr marL="0" lvl="0" indent="0" algn="l" rtl="0">
              <a:lnSpc>
                <a:spcPct val="90000"/>
              </a:lnSpc>
              <a:spcBef>
                <a:spcPts val="1000"/>
              </a:spcBef>
              <a:spcAft>
                <a:spcPts val="0"/>
              </a:spcAft>
              <a:buClr>
                <a:schemeClr val="dk1"/>
              </a:buClr>
              <a:buSzPts val="2400"/>
              <a:buNone/>
            </a:pPr>
            <a:r>
              <a:rPr lang="en-US" b="1" dirty="0">
                <a:solidFill>
                  <a:srgbClr val="FF0000"/>
                </a:solidFill>
              </a:rPr>
              <a:t>(b) Two </a:t>
            </a:r>
            <a:r>
              <a:rPr lang="en-US" b="1" dirty="0"/>
              <a:t>	</a:t>
            </a:r>
          </a:p>
          <a:p>
            <a:pPr marL="0" lvl="0" indent="0" algn="l" rtl="0">
              <a:lnSpc>
                <a:spcPct val="90000"/>
              </a:lnSpc>
              <a:spcBef>
                <a:spcPts val="1000"/>
              </a:spcBef>
              <a:spcAft>
                <a:spcPts val="0"/>
              </a:spcAft>
              <a:buClr>
                <a:schemeClr val="dk1"/>
              </a:buClr>
              <a:buSzPts val="2400"/>
              <a:buNone/>
            </a:pPr>
            <a:r>
              <a:rPr lang="en-US" b="1" dirty="0"/>
              <a:t>(c) three 	</a:t>
            </a:r>
          </a:p>
          <a:p>
            <a:pPr marL="0" lvl="0" indent="0" algn="l" rtl="0">
              <a:lnSpc>
                <a:spcPct val="90000"/>
              </a:lnSpc>
              <a:spcBef>
                <a:spcPts val="1000"/>
              </a:spcBef>
              <a:spcAft>
                <a:spcPts val="0"/>
              </a:spcAft>
              <a:buClr>
                <a:schemeClr val="dk1"/>
              </a:buClr>
              <a:buSzPts val="2400"/>
              <a:buNone/>
            </a:pP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8220483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4" name="Google Shape;294;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32</a:t>
            </a:r>
            <a:r>
              <a:rPr lang="en-US" b="1" dirty="0"/>
              <a:t>. On a clock, at 12:30 P.M. hours, the hand of a watch is in the eastward direction and the minute hand of a watch is in the west. In which direction hours hand of watch at 2:45 P.M.? </a:t>
            </a:r>
            <a:endParaRPr dirty="0"/>
          </a:p>
          <a:p>
            <a:pPr lvl="0" indent="-457200" algn="l" rtl="0">
              <a:lnSpc>
                <a:spcPct val="90000"/>
              </a:lnSpc>
              <a:spcBef>
                <a:spcPts val="1000"/>
              </a:spcBef>
              <a:spcAft>
                <a:spcPts val="0"/>
              </a:spcAft>
              <a:buClr>
                <a:schemeClr val="dk1"/>
              </a:buClr>
              <a:buSzPts val="2400"/>
              <a:buAutoNum type="alphaLcParenBoth"/>
            </a:pPr>
            <a:r>
              <a:rPr lang="en-US" b="1" dirty="0"/>
              <a:t>South-East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South-West 	</a:t>
            </a:r>
          </a:p>
          <a:p>
            <a:pPr marL="0" lvl="0" indent="0" algn="l" rtl="0">
              <a:lnSpc>
                <a:spcPct val="90000"/>
              </a:lnSpc>
              <a:spcBef>
                <a:spcPts val="1000"/>
              </a:spcBef>
              <a:spcAft>
                <a:spcPts val="0"/>
              </a:spcAft>
              <a:buClr>
                <a:schemeClr val="dk1"/>
              </a:buClr>
              <a:buSzPts val="2400"/>
              <a:buNone/>
            </a:pPr>
            <a:r>
              <a:rPr lang="en-US" b="1" dirty="0"/>
              <a:t>(d) North</a:t>
            </a:r>
            <a:endParaRP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4" name="Google Shape;294;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32</a:t>
            </a:r>
            <a:r>
              <a:rPr lang="en-US" b="1" dirty="0"/>
              <a:t>. On a clock, at 12:30 P.M. hours, the hand of a watch is in the eastward direction and the minute hand of a watch is in the west. In which direction hours hand of watch at 2:45 P.M.?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South-East </a:t>
            </a:r>
            <a:r>
              <a:rPr lang="en-US" b="1" dirty="0"/>
              <a:t>	</a:t>
            </a:r>
          </a:p>
          <a:p>
            <a:pPr marL="0" lvl="0" indent="0" algn="l" rtl="0">
              <a:lnSpc>
                <a:spcPct val="90000"/>
              </a:lnSpc>
              <a:spcBef>
                <a:spcPts val="1000"/>
              </a:spcBef>
              <a:spcAft>
                <a:spcPts val="0"/>
              </a:spcAft>
              <a:buClr>
                <a:schemeClr val="dk1"/>
              </a:buClr>
              <a:buSzPts val="2400"/>
              <a:buNone/>
            </a:pPr>
            <a:r>
              <a:rPr lang="en-US" b="1" dirty="0"/>
              <a:t>(b) South 	</a:t>
            </a:r>
          </a:p>
          <a:p>
            <a:pPr marL="0" lvl="0" indent="0" algn="l" rtl="0">
              <a:lnSpc>
                <a:spcPct val="90000"/>
              </a:lnSpc>
              <a:spcBef>
                <a:spcPts val="1000"/>
              </a:spcBef>
              <a:spcAft>
                <a:spcPts val="0"/>
              </a:spcAft>
              <a:buClr>
                <a:schemeClr val="dk1"/>
              </a:buClr>
              <a:buSzPts val="2400"/>
              <a:buNone/>
            </a:pPr>
            <a:r>
              <a:rPr lang="en-US" b="1" dirty="0"/>
              <a:t>(c) South-West 	</a:t>
            </a:r>
          </a:p>
          <a:p>
            <a:pPr marL="0" lvl="0" indent="0" algn="l" rtl="0">
              <a:lnSpc>
                <a:spcPct val="90000"/>
              </a:lnSpc>
              <a:spcBef>
                <a:spcPts val="1000"/>
              </a:spcBef>
              <a:spcAft>
                <a:spcPts val="0"/>
              </a:spcAft>
              <a:buClr>
                <a:schemeClr val="dk1"/>
              </a:buClr>
              <a:buSzPts val="2400"/>
              <a:buNone/>
            </a:pPr>
            <a:r>
              <a:rPr lang="en-US" b="1" dirty="0"/>
              <a:t>(d) North</a:t>
            </a:r>
            <a:endParaRPr dirty="0"/>
          </a:p>
        </p:txBody>
      </p:sp>
    </p:spTree>
    <p:extLst>
      <p:ext uri="{BB962C8B-B14F-4D97-AF65-F5344CB8AC3E}">
        <p14:creationId xmlns:p14="http://schemas.microsoft.com/office/powerpoint/2010/main" val="1152557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Ashok went 8 Km South and turned west and walked 3 Km, again he turned north and walked 5 Km. He took a final turn to the east and walked 3 km. In which direction was Ashok from the starting point? </a:t>
            </a:r>
            <a:endParaRPr dirty="0"/>
          </a:p>
          <a:p>
            <a:pPr lvl="0" indent="-457200" algn="l" rtl="0">
              <a:lnSpc>
                <a:spcPct val="90000"/>
              </a:lnSpc>
              <a:spcBef>
                <a:spcPts val="1000"/>
              </a:spcBef>
              <a:spcAft>
                <a:spcPts val="0"/>
              </a:spcAft>
              <a:buClr>
                <a:schemeClr val="dk1"/>
              </a:buClr>
              <a:buSzPts val="2400"/>
              <a:buAutoNum type="alphaLcParenBoth"/>
            </a:pPr>
            <a:r>
              <a:rPr lang="en-US" b="1" dirty="0"/>
              <a:t>East 		</a:t>
            </a:r>
          </a:p>
          <a:p>
            <a:pPr marL="0" lvl="0" indent="0" algn="l" rtl="0">
              <a:lnSpc>
                <a:spcPct val="90000"/>
              </a:lnSpc>
              <a:spcBef>
                <a:spcPts val="1000"/>
              </a:spcBef>
              <a:spcAft>
                <a:spcPts val="0"/>
              </a:spcAft>
              <a:buClr>
                <a:schemeClr val="dk1"/>
              </a:buClr>
              <a:buSzPts val="2400"/>
              <a:buNone/>
            </a:pPr>
            <a:r>
              <a:rPr lang="en-US" b="1" dirty="0"/>
              <a:t>(b) North 	</a:t>
            </a:r>
          </a:p>
          <a:p>
            <a:pPr marL="0" lvl="0" indent="0" algn="l" rtl="0">
              <a:lnSpc>
                <a:spcPct val="90000"/>
              </a:lnSpc>
              <a:spcBef>
                <a:spcPts val="1000"/>
              </a:spcBef>
              <a:spcAft>
                <a:spcPts val="0"/>
              </a:spcAft>
              <a:buClr>
                <a:schemeClr val="dk1"/>
              </a:buClr>
              <a:buSzPts val="2400"/>
              <a:buNone/>
            </a:pPr>
            <a:r>
              <a:rPr lang="en-US" b="1" dirty="0"/>
              <a:t>(c) 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(d) South</a:t>
            </a:r>
            <a:endParaRPr dirty="0">
              <a:solidFill>
                <a:srgbClr val="FF0000"/>
              </a:solidFill>
            </a:endParaRPr>
          </a:p>
        </p:txBody>
      </p:sp>
    </p:spTree>
    <p:extLst>
      <p:ext uri="{BB962C8B-B14F-4D97-AF65-F5344CB8AC3E}">
        <p14:creationId xmlns:p14="http://schemas.microsoft.com/office/powerpoint/2010/main" val="3559527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0" name="Google Shape;300;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33</a:t>
            </a:r>
            <a:r>
              <a:rPr lang="en-US" b="1" dirty="0"/>
              <a:t>. A clock shows 4:30 P.M. If the minute hand toward the east, in which direction does the hour hand? </a:t>
            </a:r>
            <a:endParaRPr dirty="0"/>
          </a:p>
          <a:p>
            <a:pPr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North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0" name="Google Shape;300;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33</a:t>
            </a:r>
            <a:r>
              <a:rPr lang="en-US" b="1" dirty="0"/>
              <a:t>. A clock shows 4:30 P.M. If the minute hand toward the east, in which direction does the hour hand?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North-East </a:t>
            </a:r>
            <a:r>
              <a:rPr lang="en-US" b="1" dirty="0"/>
              <a: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North-West 	</a:t>
            </a:r>
          </a:p>
          <a:p>
            <a:pPr marL="0" lvl="0" indent="0" algn="l" rtl="0">
              <a:lnSpc>
                <a:spcPct val="90000"/>
              </a:lnSpc>
              <a:spcBef>
                <a:spcPts val="1000"/>
              </a:spcBef>
              <a:spcAft>
                <a:spcPts val="0"/>
              </a:spcAft>
              <a:buClr>
                <a:schemeClr val="dk1"/>
              </a:buClr>
              <a:buSzPts val="2400"/>
              <a:buNone/>
            </a:pPr>
            <a:r>
              <a:rPr lang="en-US" b="1" dirty="0"/>
              <a:t>(d) North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5091366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6" name="Google Shape;306;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34</a:t>
            </a:r>
            <a:r>
              <a:rPr lang="en-US" b="1" dirty="0"/>
              <a:t>. If South-East becomes North, North-East becomes west and so on. What becomes west?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t>(c) South-East 	</a:t>
            </a:r>
          </a:p>
          <a:p>
            <a:pPr marL="0" lvl="0" indent="0" algn="l" rtl="0">
              <a:lnSpc>
                <a:spcPct val="90000"/>
              </a:lnSpc>
              <a:spcBef>
                <a:spcPts val="1000"/>
              </a:spcBef>
              <a:spcAft>
                <a:spcPts val="0"/>
              </a:spcAft>
              <a:buClr>
                <a:schemeClr val="dk1"/>
              </a:buClr>
              <a:buSzPts val="2400"/>
              <a:buNone/>
            </a:pPr>
            <a:r>
              <a:rPr lang="en-US" b="1" dirty="0"/>
              <a:t>(d) South-West </a:t>
            </a:r>
            <a:endParaRPr dirty="0"/>
          </a:p>
          <a:p>
            <a:pPr marL="457200" lvl="0" indent="-457200" algn="l" rtl="0">
              <a:lnSpc>
                <a:spcPct val="90000"/>
              </a:lnSpc>
              <a:spcBef>
                <a:spcPts val="1000"/>
              </a:spcBef>
              <a:spcAft>
                <a:spcPts val="0"/>
              </a:spcAft>
              <a:buClr>
                <a:schemeClr val="dk1"/>
              </a:buClr>
              <a:buSzPts val="2400"/>
              <a:buNone/>
            </a:pPr>
            <a:r>
              <a:rPr lang="en-US" b="1" dirty="0"/>
              <a:t>(e) South</a:t>
            </a:r>
            <a:endParaRP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6" name="Google Shape;306;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34</a:t>
            </a:r>
            <a:r>
              <a:rPr lang="en-US" b="1" dirty="0"/>
              <a:t>. If South-East becomes North, North-East becomes west and so on. What becomes west?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North-West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South-East </a:t>
            </a:r>
            <a:r>
              <a:rPr lang="en-US" b="1" dirty="0"/>
              <a:t>	</a:t>
            </a:r>
          </a:p>
          <a:p>
            <a:pPr marL="0" lvl="0" indent="0" algn="l" rtl="0">
              <a:lnSpc>
                <a:spcPct val="90000"/>
              </a:lnSpc>
              <a:spcBef>
                <a:spcPts val="1000"/>
              </a:spcBef>
              <a:spcAft>
                <a:spcPts val="0"/>
              </a:spcAft>
              <a:buClr>
                <a:schemeClr val="dk1"/>
              </a:buClr>
              <a:buSzPts val="2400"/>
              <a:buNone/>
            </a:pPr>
            <a:r>
              <a:rPr lang="en-US" b="1" dirty="0"/>
              <a:t>(d) South-West </a:t>
            </a:r>
            <a:endParaRPr dirty="0"/>
          </a:p>
          <a:p>
            <a:pPr marL="457200" lvl="0" indent="-457200" algn="l" rtl="0">
              <a:lnSpc>
                <a:spcPct val="90000"/>
              </a:lnSpc>
              <a:spcBef>
                <a:spcPts val="1000"/>
              </a:spcBef>
              <a:spcAft>
                <a:spcPts val="0"/>
              </a:spcAft>
              <a:buClr>
                <a:schemeClr val="dk1"/>
              </a:buClr>
              <a:buSzPts val="2400"/>
              <a:buNone/>
            </a:pPr>
            <a:r>
              <a:rPr lang="en-US" b="1" dirty="0"/>
              <a:t>(e) South</a:t>
            </a:r>
            <a:endParaRPr dirty="0"/>
          </a:p>
        </p:txBody>
      </p:sp>
    </p:spTree>
    <p:extLst>
      <p:ext uri="{BB962C8B-B14F-4D97-AF65-F5344CB8AC3E}">
        <p14:creationId xmlns:p14="http://schemas.microsoft.com/office/powerpoint/2010/main" val="15076758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2" name="Google Shape;312;p36"/>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35</a:t>
            </a:r>
            <a:r>
              <a:rPr lang="en-US" b="1" dirty="0"/>
              <a:t>. Five villages P, Q, R, S, and T are adjacent to each other. P is west of Q, S is East of T. R is South of P. T is North of Q. which direction is R from S?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t>(c) South-west 	</a:t>
            </a:r>
            <a:endParaRPr dirty="0"/>
          </a:p>
          <a:p>
            <a:pPr marL="457200" lvl="0" indent="-457200" algn="l" rtl="0">
              <a:lnSpc>
                <a:spcPct val="90000"/>
              </a:lnSpc>
              <a:spcBef>
                <a:spcPts val="1000"/>
              </a:spcBef>
              <a:spcAft>
                <a:spcPts val="0"/>
              </a:spcAft>
              <a:buClr>
                <a:schemeClr val="dk1"/>
              </a:buClr>
              <a:buSzPts val="2400"/>
              <a:buNone/>
            </a:pPr>
            <a:r>
              <a:rPr lang="en-US" b="1" dirty="0"/>
              <a:t>(d) cannot be determined. 				</a:t>
            </a:r>
          </a:p>
          <a:p>
            <a:pPr marL="457200" lvl="0" indent="-4572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2" name="Google Shape;312;p36"/>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35</a:t>
            </a:r>
            <a:r>
              <a:rPr lang="en-US" b="1" dirty="0"/>
              <a:t>. Five villages P, Q, R, S, and T are adjacent to each other. P is west of Q, S is East of T. R is South of P. T is North of Q. which direction is R from S?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North-East 		</a:t>
            </a:r>
          </a:p>
          <a:p>
            <a:pPr marL="0" lvl="0" indent="0" algn="l" rtl="0">
              <a:lnSpc>
                <a:spcPct val="90000"/>
              </a:lnSpc>
              <a:spcBef>
                <a:spcPts val="1000"/>
              </a:spcBef>
              <a:spcAft>
                <a:spcPts val="0"/>
              </a:spcAft>
              <a:buClr>
                <a:schemeClr val="dk1"/>
              </a:buClr>
              <a:buSzPts val="2400"/>
              <a:buNone/>
            </a:pPr>
            <a:r>
              <a:rPr lang="en-US" b="1" dirty="0"/>
              <a:t>(b) South-East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South-west </a:t>
            </a:r>
            <a:r>
              <a:rPr lang="en-US" b="1" dirty="0"/>
              <a:t>	</a:t>
            </a:r>
            <a:endParaRPr dirty="0"/>
          </a:p>
          <a:p>
            <a:pPr marL="457200" lvl="0" indent="-457200" algn="l" rtl="0">
              <a:lnSpc>
                <a:spcPct val="90000"/>
              </a:lnSpc>
              <a:spcBef>
                <a:spcPts val="1000"/>
              </a:spcBef>
              <a:spcAft>
                <a:spcPts val="0"/>
              </a:spcAft>
              <a:buClr>
                <a:schemeClr val="dk1"/>
              </a:buClr>
              <a:buSzPts val="2400"/>
              <a:buNone/>
            </a:pPr>
            <a:r>
              <a:rPr lang="en-US" b="1" dirty="0"/>
              <a:t>(d) cannot be determined. 				</a:t>
            </a:r>
          </a:p>
          <a:p>
            <a:pPr marL="457200" lvl="0" indent="-457200" algn="l" rtl="0">
              <a:lnSpc>
                <a:spcPct val="90000"/>
              </a:lnSpc>
              <a:spcBef>
                <a:spcPts val="1000"/>
              </a:spcBef>
              <a:spcAft>
                <a:spcPts val="0"/>
              </a:spcAft>
              <a:buClr>
                <a:schemeClr val="dk1"/>
              </a:buClr>
              <a:buSzPts val="2400"/>
              <a:buNone/>
            </a:pPr>
            <a:r>
              <a:rPr lang="en-US" b="1" dirty="0"/>
              <a:t>(e)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2672188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8" name="Google Shape;318;p37"/>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36</a:t>
            </a:r>
            <a:r>
              <a:rPr lang="en-US" b="1" dirty="0"/>
              <a:t>. Q travelled towards the East, M travelled towards the North, and S and T travelled in the opposite direction. T travelled right to Q. which statement is true in the following sentence?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M and S are travelling in op46posite direction 	</a:t>
            </a:r>
            <a:endParaRPr dirty="0"/>
          </a:p>
          <a:p>
            <a:pPr marL="457200" lvl="0" indent="-457200" algn="l" rtl="0">
              <a:lnSpc>
                <a:spcPct val="90000"/>
              </a:lnSpc>
              <a:spcBef>
                <a:spcPts val="1000"/>
              </a:spcBef>
              <a:spcAft>
                <a:spcPts val="0"/>
              </a:spcAft>
              <a:buClr>
                <a:schemeClr val="dk1"/>
              </a:buClr>
              <a:buSzPts val="2400"/>
              <a:buNone/>
            </a:pPr>
            <a:r>
              <a:rPr lang="en-US" b="1" dirty="0"/>
              <a:t>(b) T travelled towards West</a:t>
            </a:r>
            <a:endParaRPr dirty="0"/>
          </a:p>
          <a:p>
            <a:pPr marL="457200" lvl="0" indent="-457200" algn="l" rtl="0">
              <a:lnSpc>
                <a:spcPct val="90000"/>
              </a:lnSpc>
              <a:spcBef>
                <a:spcPts val="1000"/>
              </a:spcBef>
              <a:spcAft>
                <a:spcPts val="0"/>
              </a:spcAft>
              <a:buClr>
                <a:schemeClr val="dk1"/>
              </a:buClr>
              <a:buSzPts val="2400"/>
              <a:buNone/>
            </a:pPr>
            <a:r>
              <a:rPr lang="en-US" b="1" dirty="0"/>
              <a:t>(c) T travelled towards North 		        </a:t>
            </a:r>
            <a:endParaRPr dirty="0"/>
          </a:p>
          <a:p>
            <a:pPr marL="457200" lvl="0" indent="-457200" algn="l" rtl="0">
              <a:lnSpc>
                <a:spcPct val="90000"/>
              </a:lnSpc>
              <a:spcBef>
                <a:spcPts val="1000"/>
              </a:spcBef>
              <a:spcAft>
                <a:spcPts val="0"/>
              </a:spcAft>
              <a:buClr>
                <a:schemeClr val="dk1"/>
              </a:buClr>
              <a:buSzPts val="2400"/>
              <a:buNone/>
            </a:pPr>
            <a:r>
              <a:rPr lang="en-US" b="1" dirty="0"/>
              <a:t>(d) M and S travelled in the same direction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8" name="Google Shape;318;p37"/>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36</a:t>
            </a:r>
            <a:r>
              <a:rPr lang="en-US" b="1" dirty="0"/>
              <a:t>. Q travelled towards the East, M travelled towards the North, and S and T travelled in the opposite direction. T travelled right to Q. which statement is true in the following sentence?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M and S are travelling in op46posite direction 	</a:t>
            </a:r>
            <a:endParaRPr dirty="0"/>
          </a:p>
          <a:p>
            <a:pPr marL="457200" lvl="0" indent="-457200" algn="l" rtl="0">
              <a:lnSpc>
                <a:spcPct val="90000"/>
              </a:lnSpc>
              <a:spcBef>
                <a:spcPts val="1000"/>
              </a:spcBef>
              <a:spcAft>
                <a:spcPts val="0"/>
              </a:spcAft>
              <a:buClr>
                <a:schemeClr val="dk1"/>
              </a:buClr>
              <a:buSzPts val="2400"/>
              <a:buNone/>
            </a:pPr>
            <a:r>
              <a:rPr lang="en-US" b="1" dirty="0"/>
              <a:t>(b) T travelled towards West</a:t>
            </a:r>
            <a:endParaRPr dirty="0"/>
          </a:p>
          <a:p>
            <a:pPr marL="457200" lvl="0" indent="-457200" algn="l" rtl="0">
              <a:lnSpc>
                <a:spcPct val="90000"/>
              </a:lnSpc>
              <a:spcBef>
                <a:spcPts val="1000"/>
              </a:spcBef>
              <a:spcAft>
                <a:spcPts val="0"/>
              </a:spcAft>
              <a:buClr>
                <a:schemeClr val="dk1"/>
              </a:buClr>
              <a:buSzPts val="2400"/>
              <a:buNone/>
            </a:pPr>
            <a:r>
              <a:rPr lang="en-US" b="1" dirty="0"/>
              <a:t>(c) T travelled towards North 		        </a:t>
            </a:r>
            <a:endParaRPr dirty="0"/>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(d) M and S travelled in the same direction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2170651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163d629d32_0_16"/>
          <p:cNvSpPr txBox="1">
            <a:spLocks noGrp="1"/>
          </p:cNvSpPr>
          <p:nvPr>
            <p:ph type="title"/>
          </p:nvPr>
        </p:nvSpPr>
        <p:spPr>
          <a:xfrm>
            <a:off x="254000" y="0"/>
            <a:ext cx="11684100" cy="979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a:t>LOGICAL REASONING</a:t>
            </a:r>
            <a:endParaRPr/>
          </a:p>
          <a:p>
            <a:pPr marL="0" lvl="0" indent="0" algn="ctr" rtl="0">
              <a:spcBef>
                <a:spcPts val="0"/>
              </a:spcBef>
              <a:spcAft>
                <a:spcPts val="0"/>
              </a:spcAft>
              <a:buNone/>
            </a:pPr>
            <a:endParaRPr/>
          </a:p>
        </p:txBody>
      </p:sp>
      <p:sp>
        <p:nvSpPr>
          <p:cNvPr id="325" name="Google Shape;325;g2163d629d32_0_16"/>
          <p:cNvSpPr txBox="1">
            <a:spLocks noGrp="1"/>
          </p:cNvSpPr>
          <p:nvPr>
            <p:ph type="body" idx="1"/>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200" dirty="0">
                <a:highlight>
                  <a:srgbClr val="FFFFFF"/>
                </a:highlight>
              </a:rPr>
              <a:t> </a:t>
            </a:r>
            <a:r>
              <a:rPr lang="en-US" sz="3100" dirty="0">
                <a:highlight>
                  <a:srgbClr val="FFFFFF"/>
                </a:highlight>
              </a:rPr>
              <a:t>Q.37</a:t>
            </a:r>
            <a:r>
              <a:rPr lang="en-US" sz="2600" dirty="0">
                <a:highlight>
                  <a:srgbClr val="FFFFFF"/>
                </a:highlight>
              </a:rPr>
              <a:t> </a:t>
            </a:r>
            <a:r>
              <a:rPr lang="en-US" sz="3100" dirty="0">
                <a:highlight>
                  <a:srgbClr val="FFFFFF"/>
                </a:highlight>
              </a:rPr>
              <a:t>One morning after sunrise Juhi while going to school met </a:t>
            </a:r>
            <a:r>
              <a:rPr lang="en-US" sz="3100" dirty="0" err="1">
                <a:highlight>
                  <a:srgbClr val="FFFFFF"/>
                </a:highlight>
              </a:rPr>
              <a:t>Lalli</a:t>
            </a:r>
            <a:r>
              <a:rPr lang="en-US" sz="3100" dirty="0">
                <a:highlight>
                  <a:srgbClr val="FFFFFF"/>
                </a:highlight>
              </a:rPr>
              <a:t> at Boring road crossing. </a:t>
            </a:r>
            <a:r>
              <a:rPr lang="en-US" sz="3100" dirty="0" err="1">
                <a:highlight>
                  <a:srgbClr val="FFFFFF"/>
                </a:highlight>
              </a:rPr>
              <a:t>Lalli's</a:t>
            </a:r>
            <a:r>
              <a:rPr lang="en-US" sz="3100" dirty="0">
                <a:highlight>
                  <a:srgbClr val="FFFFFF"/>
                </a:highlight>
              </a:rPr>
              <a:t> shadow was exactly to the right of Juhi. If they were face to face, which direction was Juhi facing?</a:t>
            </a:r>
            <a:endParaRPr sz="3100" dirty="0">
              <a:highlight>
                <a:srgbClr val="FFFFFF"/>
              </a:highlight>
            </a:endParaRPr>
          </a:p>
          <a:p>
            <a:pPr marL="971550" lvl="0" indent="-514350" algn="l" rtl="0">
              <a:spcBef>
                <a:spcPts val="1000"/>
              </a:spcBef>
              <a:spcAft>
                <a:spcPts val="0"/>
              </a:spcAft>
              <a:buAutoNum type="alphaLcParenBoth"/>
            </a:pPr>
            <a:r>
              <a:rPr lang="en-US" sz="3100" dirty="0">
                <a:highlight>
                  <a:srgbClr val="FFFFFF"/>
                </a:highlight>
              </a:rPr>
              <a:t>east       </a:t>
            </a:r>
          </a:p>
          <a:p>
            <a:pPr lvl="0" indent="0" algn="l" rtl="0">
              <a:spcBef>
                <a:spcPts val="1000"/>
              </a:spcBef>
              <a:spcAft>
                <a:spcPts val="0"/>
              </a:spcAft>
              <a:buNone/>
            </a:pPr>
            <a:r>
              <a:rPr lang="en-US" sz="3100" dirty="0">
                <a:highlight>
                  <a:srgbClr val="FFFFFF"/>
                </a:highlight>
              </a:rPr>
              <a:t> (b) west       </a:t>
            </a:r>
          </a:p>
          <a:p>
            <a:pPr lvl="0" indent="0" algn="l" rtl="0">
              <a:spcBef>
                <a:spcPts val="1000"/>
              </a:spcBef>
              <a:spcAft>
                <a:spcPts val="0"/>
              </a:spcAft>
              <a:buNone/>
            </a:pPr>
            <a:r>
              <a:rPr lang="en-US" sz="3100" dirty="0">
                <a:highlight>
                  <a:srgbClr val="FFFFFF"/>
                </a:highlight>
              </a:rPr>
              <a:t> (c) north      </a:t>
            </a:r>
          </a:p>
          <a:p>
            <a:pPr lvl="0" indent="0" algn="l" rtl="0">
              <a:spcBef>
                <a:spcPts val="1000"/>
              </a:spcBef>
              <a:spcAft>
                <a:spcPts val="0"/>
              </a:spcAft>
              <a:buNone/>
            </a:pPr>
            <a:r>
              <a:rPr lang="en-US" sz="3100" dirty="0">
                <a:highlight>
                  <a:srgbClr val="FFFFFF"/>
                </a:highlight>
              </a:rPr>
              <a:t>(d) south</a:t>
            </a:r>
            <a:endParaRPr sz="3100" dirty="0">
              <a:highlight>
                <a:srgbClr val="FFFFFF"/>
              </a:high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163d629d32_0_16"/>
          <p:cNvSpPr txBox="1">
            <a:spLocks noGrp="1"/>
          </p:cNvSpPr>
          <p:nvPr>
            <p:ph type="title"/>
          </p:nvPr>
        </p:nvSpPr>
        <p:spPr>
          <a:xfrm>
            <a:off x="254000" y="0"/>
            <a:ext cx="11684100" cy="979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a:t>LOGICAL REASONING</a:t>
            </a:r>
            <a:endParaRPr/>
          </a:p>
          <a:p>
            <a:pPr marL="0" lvl="0" indent="0" algn="ctr" rtl="0">
              <a:spcBef>
                <a:spcPts val="0"/>
              </a:spcBef>
              <a:spcAft>
                <a:spcPts val="0"/>
              </a:spcAft>
              <a:buNone/>
            </a:pPr>
            <a:endParaRPr/>
          </a:p>
        </p:txBody>
      </p:sp>
      <p:sp>
        <p:nvSpPr>
          <p:cNvPr id="325" name="Google Shape;325;g2163d629d32_0_16"/>
          <p:cNvSpPr txBox="1">
            <a:spLocks noGrp="1"/>
          </p:cNvSpPr>
          <p:nvPr>
            <p:ph type="body" idx="1"/>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200" dirty="0">
                <a:highlight>
                  <a:srgbClr val="FFFFFF"/>
                </a:highlight>
              </a:rPr>
              <a:t> </a:t>
            </a:r>
            <a:r>
              <a:rPr lang="en-US" sz="3100" dirty="0">
                <a:highlight>
                  <a:srgbClr val="FFFFFF"/>
                </a:highlight>
              </a:rPr>
              <a:t>Q.37</a:t>
            </a:r>
            <a:r>
              <a:rPr lang="en-US" sz="2600" dirty="0">
                <a:highlight>
                  <a:srgbClr val="FFFFFF"/>
                </a:highlight>
              </a:rPr>
              <a:t> </a:t>
            </a:r>
            <a:r>
              <a:rPr lang="en-US" sz="3100" dirty="0">
                <a:highlight>
                  <a:srgbClr val="FFFFFF"/>
                </a:highlight>
              </a:rPr>
              <a:t>One morning after sunrise Juhi while going to school met </a:t>
            </a:r>
            <a:r>
              <a:rPr lang="en-US" sz="3100" dirty="0" err="1">
                <a:highlight>
                  <a:srgbClr val="FFFFFF"/>
                </a:highlight>
              </a:rPr>
              <a:t>Lalli</a:t>
            </a:r>
            <a:r>
              <a:rPr lang="en-US" sz="3100" dirty="0">
                <a:highlight>
                  <a:srgbClr val="FFFFFF"/>
                </a:highlight>
              </a:rPr>
              <a:t> at Boring road crossing. </a:t>
            </a:r>
            <a:r>
              <a:rPr lang="en-US" sz="3100" dirty="0" err="1">
                <a:highlight>
                  <a:srgbClr val="FFFFFF"/>
                </a:highlight>
              </a:rPr>
              <a:t>Lalli's</a:t>
            </a:r>
            <a:r>
              <a:rPr lang="en-US" sz="3100" dirty="0">
                <a:highlight>
                  <a:srgbClr val="FFFFFF"/>
                </a:highlight>
              </a:rPr>
              <a:t> shadow was exactly to the right of Juhi. If they were face to face, which direction was Juhi facing?</a:t>
            </a:r>
            <a:endParaRPr sz="3100" dirty="0">
              <a:highlight>
                <a:srgbClr val="FFFFFF"/>
              </a:highlight>
            </a:endParaRPr>
          </a:p>
          <a:p>
            <a:pPr marL="971550" lvl="0" indent="-514350" algn="l" rtl="0">
              <a:spcBef>
                <a:spcPts val="1000"/>
              </a:spcBef>
              <a:spcAft>
                <a:spcPts val="0"/>
              </a:spcAft>
              <a:buAutoNum type="alphaLcParenBoth"/>
            </a:pPr>
            <a:r>
              <a:rPr lang="en-US" sz="3100" dirty="0">
                <a:highlight>
                  <a:srgbClr val="FFFFFF"/>
                </a:highlight>
              </a:rPr>
              <a:t>east       </a:t>
            </a:r>
          </a:p>
          <a:p>
            <a:pPr lvl="0" indent="0" algn="l" rtl="0">
              <a:spcBef>
                <a:spcPts val="1000"/>
              </a:spcBef>
              <a:spcAft>
                <a:spcPts val="0"/>
              </a:spcAft>
              <a:buNone/>
            </a:pPr>
            <a:r>
              <a:rPr lang="en-US" sz="3100" dirty="0">
                <a:highlight>
                  <a:srgbClr val="FFFFFF"/>
                </a:highlight>
              </a:rPr>
              <a:t> (b) west       </a:t>
            </a:r>
          </a:p>
          <a:p>
            <a:pPr lvl="0" indent="0" algn="l" rtl="0">
              <a:spcBef>
                <a:spcPts val="1000"/>
              </a:spcBef>
              <a:spcAft>
                <a:spcPts val="0"/>
              </a:spcAft>
              <a:buNone/>
            </a:pPr>
            <a:r>
              <a:rPr lang="en-US" sz="3100" dirty="0">
                <a:highlight>
                  <a:srgbClr val="FFFFFF"/>
                </a:highlight>
              </a:rPr>
              <a:t> (c) north      </a:t>
            </a:r>
          </a:p>
          <a:p>
            <a:pPr lvl="0" indent="0" algn="l" rtl="0">
              <a:spcBef>
                <a:spcPts val="1000"/>
              </a:spcBef>
              <a:spcAft>
                <a:spcPts val="0"/>
              </a:spcAft>
              <a:buNone/>
            </a:pPr>
            <a:r>
              <a:rPr lang="en-US" sz="3100" dirty="0">
                <a:solidFill>
                  <a:srgbClr val="FF0000"/>
                </a:solidFill>
                <a:highlight>
                  <a:srgbClr val="FFFFFF"/>
                </a:highlight>
              </a:rPr>
              <a:t>(d) south</a:t>
            </a:r>
            <a:endParaRPr sz="3100" dirty="0">
              <a:solidFill>
                <a:srgbClr val="FF0000"/>
              </a:solidFill>
              <a:highlight>
                <a:srgbClr val="FFFFFF"/>
              </a:highlight>
            </a:endParaRPr>
          </a:p>
        </p:txBody>
      </p:sp>
    </p:spTree>
    <p:extLst>
      <p:ext uri="{BB962C8B-B14F-4D97-AF65-F5344CB8AC3E}">
        <p14:creationId xmlns:p14="http://schemas.microsoft.com/office/powerpoint/2010/main" val="324233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Starting from a point P, </a:t>
            </a:r>
            <a:r>
              <a:rPr lang="en-US" b="1" dirty="0" err="1"/>
              <a:t>Sachin</a:t>
            </a:r>
            <a:r>
              <a:rPr lang="en-US" b="1" dirty="0"/>
              <a:t> walked 20m towards South. He turned left and walked 30m. He then turned left and walked 20m. He again turned left and walked 40 m and reached a point Q. How far and in which direction is the point P from the point Q.?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20 m West 	</a:t>
            </a:r>
          </a:p>
          <a:p>
            <a:pPr marL="0" lvl="0" indent="0" algn="l" rtl="0">
              <a:lnSpc>
                <a:spcPct val="90000"/>
              </a:lnSpc>
              <a:spcBef>
                <a:spcPts val="1000"/>
              </a:spcBef>
              <a:spcAft>
                <a:spcPts val="0"/>
              </a:spcAft>
              <a:buClr>
                <a:schemeClr val="dk1"/>
              </a:buClr>
              <a:buSzPts val="2400"/>
              <a:buNone/>
            </a:pPr>
            <a:r>
              <a:rPr lang="en-US" b="1" dirty="0"/>
              <a:t>(b) 10 m West 	</a:t>
            </a:r>
          </a:p>
          <a:p>
            <a:pPr marL="0" lvl="0" indent="0" algn="l" rtl="0">
              <a:lnSpc>
                <a:spcPct val="90000"/>
              </a:lnSpc>
              <a:spcBef>
                <a:spcPts val="1000"/>
              </a:spcBef>
              <a:spcAft>
                <a:spcPts val="0"/>
              </a:spcAft>
              <a:buClr>
                <a:schemeClr val="dk1"/>
              </a:buClr>
              <a:buSzPts val="2400"/>
              <a:buNone/>
            </a:pPr>
            <a:r>
              <a:rPr lang="en-US" b="1" dirty="0"/>
              <a:t>(c) 10 m East 	</a:t>
            </a:r>
          </a:p>
          <a:p>
            <a:pPr marL="0" lvl="0" indent="0" algn="l" rtl="0">
              <a:lnSpc>
                <a:spcPct val="90000"/>
              </a:lnSpc>
              <a:spcBef>
                <a:spcPts val="1000"/>
              </a:spcBef>
              <a:spcAft>
                <a:spcPts val="0"/>
              </a:spcAft>
              <a:buClr>
                <a:schemeClr val="dk1"/>
              </a:buClr>
              <a:buSzPts val="2400"/>
              <a:buNone/>
            </a:pPr>
            <a:r>
              <a:rPr lang="en-US" b="1" dirty="0"/>
              <a:t>(d) 10 m North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163d629d32_0_23"/>
          <p:cNvSpPr txBox="1">
            <a:spLocks noGrp="1"/>
          </p:cNvSpPr>
          <p:nvPr>
            <p:ph type="title"/>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a:t>LOGICAL REASONING</a:t>
            </a:r>
            <a:endParaRPr/>
          </a:p>
          <a:p>
            <a:pPr marL="0" lvl="0" indent="0" algn="ctr" rtl="0">
              <a:spcBef>
                <a:spcPts val="0"/>
              </a:spcBef>
              <a:spcAft>
                <a:spcPts val="0"/>
              </a:spcAft>
              <a:buNone/>
            </a:pPr>
            <a:endParaRPr/>
          </a:p>
        </p:txBody>
      </p:sp>
      <p:sp>
        <p:nvSpPr>
          <p:cNvPr id="332" name="Google Shape;332;g2163d629d32_0_23"/>
          <p:cNvSpPr txBox="1">
            <a:spLocks noGrp="1"/>
          </p:cNvSpPr>
          <p:nvPr>
            <p:ph type="body" idx="1"/>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050" dirty="0">
                <a:solidFill>
                  <a:srgbClr val="333333"/>
                </a:solidFill>
                <a:highlight>
                  <a:srgbClr val="FFFFFF"/>
                </a:highlight>
                <a:latin typeface="Verdana"/>
                <a:ea typeface="Verdana"/>
                <a:cs typeface="Verdana"/>
                <a:sym typeface="Verdana"/>
              </a:rPr>
              <a:t>Q.38 At sunrise, Rohit and Mohit are having a conversation standing in front of each other. The shadow of Mohit is formed towards the right hand of Rohit. What direction is Mohit facing?</a:t>
            </a:r>
            <a:endParaRPr sz="3050" dirty="0">
              <a:solidFill>
                <a:srgbClr val="333333"/>
              </a:solidFill>
              <a:highlight>
                <a:srgbClr val="FFFFFF"/>
              </a:highlight>
              <a:latin typeface="Verdana"/>
              <a:ea typeface="Verdana"/>
              <a:cs typeface="Verdana"/>
              <a:sym typeface="Verdana"/>
            </a:endParaRPr>
          </a:p>
          <a:p>
            <a:pPr marL="457200" lvl="0" indent="-422275" algn="l" rtl="0">
              <a:spcBef>
                <a:spcPts val="1000"/>
              </a:spcBef>
              <a:spcAft>
                <a:spcPts val="0"/>
              </a:spcAft>
              <a:buClr>
                <a:srgbClr val="333333"/>
              </a:buClr>
              <a:buSzPts val="3050"/>
              <a:buFont typeface="Verdana"/>
              <a:buAutoNum type="alphaLcParenBoth"/>
            </a:pPr>
            <a:r>
              <a:rPr lang="en-US" sz="3050" dirty="0">
                <a:solidFill>
                  <a:srgbClr val="333333"/>
                </a:solidFill>
                <a:highlight>
                  <a:srgbClr val="FFFFFF"/>
                </a:highlight>
                <a:latin typeface="Verdana"/>
                <a:ea typeface="Verdana"/>
                <a:cs typeface="Verdana"/>
                <a:sym typeface="Verdana"/>
              </a:rPr>
              <a:t>east    </a:t>
            </a:r>
          </a:p>
          <a:p>
            <a:pPr marL="549275" lvl="0" indent="-514350" algn="l" rtl="0">
              <a:spcBef>
                <a:spcPts val="1000"/>
              </a:spcBef>
              <a:spcAft>
                <a:spcPts val="0"/>
              </a:spcAft>
              <a:buClr>
                <a:srgbClr val="333333"/>
              </a:buClr>
              <a:buSzPts val="3050"/>
              <a:buAutoNum type="alphaLcParenBoth" startAt="2"/>
            </a:pPr>
            <a:r>
              <a:rPr lang="en-US" sz="3050" dirty="0">
                <a:solidFill>
                  <a:srgbClr val="333333"/>
                </a:solidFill>
                <a:highlight>
                  <a:srgbClr val="FFFFFF"/>
                </a:highlight>
                <a:latin typeface="Verdana"/>
                <a:ea typeface="Verdana"/>
                <a:cs typeface="Verdana"/>
                <a:sym typeface="Verdana"/>
              </a:rPr>
              <a:t>west   </a:t>
            </a:r>
          </a:p>
          <a:p>
            <a:pPr marL="549275" lvl="0" indent="-514350" algn="l" rtl="0">
              <a:spcBef>
                <a:spcPts val="1000"/>
              </a:spcBef>
              <a:spcAft>
                <a:spcPts val="0"/>
              </a:spcAft>
              <a:buClr>
                <a:srgbClr val="333333"/>
              </a:buClr>
              <a:buSzPts val="3050"/>
              <a:buAutoNum type="alphaLcParenBoth" startAt="3"/>
            </a:pPr>
            <a:r>
              <a:rPr lang="en-US" sz="3050" dirty="0">
                <a:solidFill>
                  <a:srgbClr val="333333"/>
                </a:solidFill>
                <a:highlight>
                  <a:srgbClr val="FFFFFF"/>
                </a:highlight>
                <a:latin typeface="Verdana"/>
                <a:ea typeface="Verdana"/>
                <a:cs typeface="Verdana"/>
                <a:sym typeface="Verdana"/>
              </a:rPr>
              <a:t>north   </a:t>
            </a:r>
          </a:p>
          <a:p>
            <a:pPr marL="34925" lvl="0" indent="0" algn="l" rtl="0">
              <a:spcBef>
                <a:spcPts val="1000"/>
              </a:spcBef>
              <a:spcAft>
                <a:spcPts val="0"/>
              </a:spcAft>
              <a:buClr>
                <a:srgbClr val="333333"/>
              </a:buClr>
              <a:buSzPts val="3050"/>
              <a:buNone/>
            </a:pPr>
            <a:r>
              <a:rPr lang="en-US" sz="3050" dirty="0">
                <a:solidFill>
                  <a:srgbClr val="333333"/>
                </a:solidFill>
                <a:highlight>
                  <a:srgbClr val="FFFFFF"/>
                </a:highlight>
                <a:latin typeface="Verdana"/>
                <a:ea typeface="Verdana"/>
                <a:cs typeface="Verdana"/>
                <a:sym typeface="Verdana"/>
              </a:rPr>
              <a:t>(d) south</a:t>
            </a:r>
            <a:endParaRPr sz="3050" dirty="0">
              <a:solidFill>
                <a:srgbClr val="333333"/>
              </a:solidFill>
              <a:highlight>
                <a:srgbClr val="FFFFFF"/>
              </a:highlight>
              <a:latin typeface="Verdana"/>
              <a:ea typeface="Verdana"/>
              <a:cs typeface="Verdana"/>
              <a:sym typeface="Verdan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163d629d32_0_23"/>
          <p:cNvSpPr txBox="1">
            <a:spLocks noGrp="1"/>
          </p:cNvSpPr>
          <p:nvPr>
            <p:ph type="title"/>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a:t>LOGICAL REASONING</a:t>
            </a:r>
            <a:endParaRPr/>
          </a:p>
          <a:p>
            <a:pPr marL="0" lvl="0" indent="0" algn="ctr" rtl="0">
              <a:spcBef>
                <a:spcPts val="0"/>
              </a:spcBef>
              <a:spcAft>
                <a:spcPts val="0"/>
              </a:spcAft>
              <a:buNone/>
            </a:pPr>
            <a:endParaRPr/>
          </a:p>
        </p:txBody>
      </p:sp>
      <p:sp>
        <p:nvSpPr>
          <p:cNvPr id="332" name="Google Shape;332;g2163d629d32_0_23"/>
          <p:cNvSpPr txBox="1">
            <a:spLocks noGrp="1"/>
          </p:cNvSpPr>
          <p:nvPr>
            <p:ph type="body" idx="1"/>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050" dirty="0">
                <a:solidFill>
                  <a:srgbClr val="333333"/>
                </a:solidFill>
                <a:highlight>
                  <a:srgbClr val="FFFFFF"/>
                </a:highlight>
                <a:latin typeface="Verdana"/>
                <a:ea typeface="Verdana"/>
                <a:cs typeface="Verdana"/>
                <a:sym typeface="Verdana"/>
              </a:rPr>
              <a:t>Q.38 At sunrise, Rohit and Mohit are having a conversation standing in front of each other. The shadow of Mohit is formed towards the right hand of Rohit. What direction is Mohit facing?</a:t>
            </a:r>
            <a:endParaRPr sz="3050" dirty="0">
              <a:solidFill>
                <a:srgbClr val="333333"/>
              </a:solidFill>
              <a:highlight>
                <a:srgbClr val="FFFFFF"/>
              </a:highlight>
              <a:latin typeface="Verdana"/>
              <a:ea typeface="Verdana"/>
              <a:cs typeface="Verdana"/>
              <a:sym typeface="Verdana"/>
            </a:endParaRPr>
          </a:p>
          <a:p>
            <a:pPr marL="457200" lvl="0" indent="-422275" algn="l" rtl="0">
              <a:spcBef>
                <a:spcPts val="1000"/>
              </a:spcBef>
              <a:spcAft>
                <a:spcPts val="0"/>
              </a:spcAft>
              <a:buClr>
                <a:srgbClr val="333333"/>
              </a:buClr>
              <a:buSzPts val="3050"/>
              <a:buFont typeface="Verdana"/>
              <a:buAutoNum type="alphaLcParenBoth"/>
            </a:pPr>
            <a:r>
              <a:rPr lang="en-US" sz="3050" dirty="0">
                <a:solidFill>
                  <a:srgbClr val="333333"/>
                </a:solidFill>
                <a:highlight>
                  <a:srgbClr val="FFFFFF"/>
                </a:highlight>
                <a:latin typeface="Verdana"/>
                <a:ea typeface="Verdana"/>
                <a:cs typeface="Verdana"/>
                <a:sym typeface="Verdana"/>
              </a:rPr>
              <a:t>east    </a:t>
            </a:r>
          </a:p>
          <a:p>
            <a:pPr marL="549275" lvl="0" indent="-514350" algn="l" rtl="0">
              <a:spcBef>
                <a:spcPts val="1000"/>
              </a:spcBef>
              <a:spcAft>
                <a:spcPts val="0"/>
              </a:spcAft>
              <a:buClr>
                <a:srgbClr val="333333"/>
              </a:buClr>
              <a:buSzPts val="3050"/>
              <a:buAutoNum type="alphaLcParenBoth" startAt="2"/>
            </a:pPr>
            <a:r>
              <a:rPr lang="en-US" sz="3050" dirty="0">
                <a:solidFill>
                  <a:srgbClr val="333333"/>
                </a:solidFill>
                <a:highlight>
                  <a:srgbClr val="FFFFFF"/>
                </a:highlight>
                <a:latin typeface="Verdana"/>
                <a:ea typeface="Verdana"/>
                <a:cs typeface="Verdana"/>
                <a:sym typeface="Verdana"/>
              </a:rPr>
              <a:t>west   </a:t>
            </a:r>
          </a:p>
          <a:p>
            <a:pPr marL="549275" lvl="0" indent="-514350" algn="l" rtl="0">
              <a:spcBef>
                <a:spcPts val="1000"/>
              </a:spcBef>
              <a:spcAft>
                <a:spcPts val="0"/>
              </a:spcAft>
              <a:buClr>
                <a:srgbClr val="333333"/>
              </a:buClr>
              <a:buSzPts val="3050"/>
              <a:buAutoNum type="alphaLcParenBoth" startAt="3"/>
            </a:pPr>
            <a:r>
              <a:rPr lang="en-US" sz="3050">
                <a:solidFill>
                  <a:srgbClr val="FF0000"/>
                </a:solidFill>
                <a:highlight>
                  <a:srgbClr val="FFFFFF"/>
                </a:highlight>
                <a:latin typeface="Verdana"/>
                <a:ea typeface="Verdana"/>
                <a:cs typeface="Verdana"/>
                <a:sym typeface="Verdana"/>
              </a:rPr>
              <a:t>north   </a:t>
            </a:r>
          </a:p>
          <a:p>
            <a:pPr marL="34925" lvl="0" indent="0" algn="l" rtl="0">
              <a:spcBef>
                <a:spcPts val="1000"/>
              </a:spcBef>
              <a:spcAft>
                <a:spcPts val="0"/>
              </a:spcAft>
              <a:buClr>
                <a:srgbClr val="333333"/>
              </a:buClr>
              <a:buSzPts val="3050"/>
              <a:buNone/>
            </a:pPr>
            <a:r>
              <a:rPr lang="en-US" sz="3050">
                <a:solidFill>
                  <a:srgbClr val="333333"/>
                </a:solidFill>
                <a:highlight>
                  <a:srgbClr val="FFFFFF"/>
                </a:highlight>
                <a:latin typeface="Verdana"/>
                <a:ea typeface="Verdana"/>
                <a:cs typeface="Verdana"/>
                <a:sym typeface="Verdana"/>
              </a:rPr>
              <a:t>(</a:t>
            </a:r>
            <a:r>
              <a:rPr lang="en-US" sz="3050" dirty="0">
                <a:solidFill>
                  <a:srgbClr val="333333"/>
                </a:solidFill>
                <a:highlight>
                  <a:srgbClr val="FFFFFF"/>
                </a:highlight>
                <a:latin typeface="Verdana"/>
                <a:ea typeface="Verdana"/>
                <a:cs typeface="Verdana"/>
                <a:sym typeface="Verdana"/>
              </a:rPr>
              <a:t>d) south</a:t>
            </a:r>
            <a:endParaRPr sz="3050" dirty="0">
              <a:solidFill>
                <a:srgbClr val="333333"/>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2917866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3209896" y="2875002"/>
            <a:ext cx="6097656"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i="0" u="none" strike="noStrike" cap="none" dirty="0">
                <a:solidFill>
                  <a:srgbClr val="FF0000"/>
                </a:solidFill>
                <a:latin typeface="Arial Black"/>
                <a:ea typeface="Arial Black"/>
                <a:cs typeface="Arial Black"/>
                <a:sym typeface="Arial Black"/>
              </a:rPr>
              <a:t>Thank you</a:t>
            </a:r>
            <a:endParaRPr sz="660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15450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DIRECTION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Starting from a point P, </a:t>
            </a:r>
            <a:r>
              <a:rPr lang="en-US" b="1" dirty="0" err="1"/>
              <a:t>Sachin</a:t>
            </a:r>
            <a:r>
              <a:rPr lang="en-US" b="1" dirty="0"/>
              <a:t> walked 20m towards South. He turned left and walked 30m. He then turned left and walked 20m. He again turned left and walked 40 m and reached a point Q. How far and in which direction is the point P from the point Q.?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20 m West 	</a:t>
            </a:r>
          </a:p>
          <a:p>
            <a:pPr marL="0" lvl="0" indent="0" algn="l" rtl="0">
              <a:lnSpc>
                <a:spcPct val="90000"/>
              </a:lnSpc>
              <a:spcBef>
                <a:spcPts val="1000"/>
              </a:spcBef>
              <a:spcAft>
                <a:spcPts val="0"/>
              </a:spcAft>
              <a:buClr>
                <a:schemeClr val="dk1"/>
              </a:buClr>
              <a:buSzPts val="2400"/>
              <a:buNone/>
            </a:pPr>
            <a:r>
              <a:rPr lang="en-US" b="1" dirty="0"/>
              <a:t>(b) 10 m West 	</a:t>
            </a:r>
          </a:p>
          <a:p>
            <a:pPr marL="0" lvl="0" indent="0" algn="l" rtl="0">
              <a:lnSpc>
                <a:spcPct val="90000"/>
              </a:lnSpc>
              <a:spcBef>
                <a:spcPts val="1000"/>
              </a:spcBef>
              <a:spcAft>
                <a:spcPts val="0"/>
              </a:spcAft>
              <a:buClr>
                <a:schemeClr val="dk1"/>
              </a:buClr>
              <a:buSzPts val="2400"/>
              <a:buNone/>
            </a:pPr>
            <a:r>
              <a:rPr lang="en-US" b="1" dirty="0">
                <a:solidFill>
                  <a:srgbClr val="FF0000"/>
                </a:solidFill>
              </a:rPr>
              <a:t>(c) 10 m East</a:t>
            </a:r>
            <a:r>
              <a:rPr lang="en-US" b="1" dirty="0"/>
              <a:t> 	</a:t>
            </a:r>
          </a:p>
          <a:p>
            <a:pPr marL="0" lvl="0" indent="0" algn="l" rtl="0">
              <a:lnSpc>
                <a:spcPct val="90000"/>
              </a:lnSpc>
              <a:spcBef>
                <a:spcPts val="1000"/>
              </a:spcBef>
              <a:spcAft>
                <a:spcPts val="0"/>
              </a:spcAft>
              <a:buClr>
                <a:schemeClr val="dk1"/>
              </a:buClr>
              <a:buSzPts val="2400"/>
              <a:buNone/>
            </a:pPr>
            <a:r>
              <a:rPr lang="en-US" b="1" dirty="0"/>
              <a:t>(d) 10 m North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dirty="0"/>
          </a:p>
        </p:txBody>
      </p:sp>
    </p:spTree>
    <p:extLst>
      <p:ext uri="{BB962C8B-B14F-4D97-AF65-F5344CB8AC3E}">
        <p14:creationId xmlns:p14="http://schemas.microsoft.com/office/powerpoint/2010/main" val="29963250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6433</Words>
  <Application>Microsoft Office PowerPoint</Application>
  <PresentationFormat>Widescreen</PresentationFormat>
  <Paragraphs>629</Paragraphs>
  <Slides>82</Slides>
  <Notes>82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Verdana</vt:lpstr>
      <vt:lpstr>Arial Black</vt:lpstr>
      <vt:lpstr>Calibri</vt:lpstr>
      <vt:lpstr>Arial</vt:lpstr>
      <vt:lpstr>Office Theme</vt:lpstr>
      <vt:lpstr>PowerPoint Presentation</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 </vt:lpstr>
      <vt:lpstr>LOGICAL REASONING </vt:lpstr>
      <vt:lpstr>LOGICAL REASONING </vt:lpstr>
      <vt:lpstr>LOGICAL REASONING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gupta</dc:creator>
  <cp:lastModifiedBy>SKJADSBCKJWEF</cp:lastModifiedBy>
  <cp:revision>6</cp:revision>
  <dcterms:created xsi:type="dcterms:W3CDTF">2020-02-23T06:37:57Z</dcterms:created>
  <dcterms:modified xsi:type="dcterms:W3CDTF">2024-01-11T08:05:07Z</dcterms:modified>
</cp:coreProperties>
</file>