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</p:sldIdLst>
  <p:sldSz cy="6858000" cx="12192000"/>
  <p:notesSz cx="6858000" cy="9144000"/>
  <p:embeddedFontLst>
    <p:embeddedFont>
      <p:font typeface="Arial Black"/>
      <p:regular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25" roundtripDataSignature="AMtx7mhOSsxOpMNLRzaV4g449s5NkM8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customschemas.google.com/relationships/presentationmetadata" Target="metadata"/><Relationship Id="rId29" Type="http://schemas.openxmlformats.org/officeDocument/2006/relationships/slide" Target="slides/slide24.xml"/><Relationship Id="rId124" Type="http://schemas.openxmlformats.org/officeDocument/2006/relationships/font" Target="fonts/ArialBlack-regular.fntdata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8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1" name="Google Shape;75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5" name="Google Shape;76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0" name="Google Shape;800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7" name="Google Shape;80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4" name="Google Shape;814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8" name="Google Shape;82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5" name="Google Shape;835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1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9" name="Google Shape;849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3" name="Google Shape;863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0" name="Google Shape;870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7" name="Google Shape;877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" name="Google Shape;4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0" name="Google Shape;52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1" name="Google Shape;61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6" name="Google Shape;64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8" name="Google Shape;68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Google Shape;69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9" name="Google Shape;70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6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7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0" name="Google Shape;73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8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9:notes"/>
          <p:cNvSpPr txBox="1"/>
          <p:nvPr>
            <p:ph idx="12"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0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0"/>
          <p:cNvSpPr txBox="1"/>
          <p:nvPr>
            <p:ph idx="1" type="body"/>
          </p:nvPr>
        </p:nvSpPr>
        <p:spPr>
          <a:xfrm>
            <a:off x="254000" y="1200150"/>
            <a:ext cx="116824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9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9"/>
          <p:cNvSpPr txBox="1"/>
          <p:nvPr>
            <p:ph idx="1" type="body"/>
          </p:nvPr>
        </p:nvSpPr>
        <p:spPr>
          <a:xfrm rot="5400000">
            <a:off x="3600450" y="-2146300"/>
            <a:ext cx="4989513" cy="1168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0"/>
          <p:cNvSpPr txBox="1"/>
          <p:nvPr>
            <p:ph type="title"/>
          </p:nvPr>
        </p:nvSpPr>
        <p:spPr>
          <a:xfrm rot="5400000">
            <a:off x="7477125" y="1730375"/>
            <a:ext cx="5999163" cy="2919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0"/>
          <p:cNvSpPr txBox="1"/>
          <p:nvPr>
            <p:ph idx="1" type="body"/>
          </p:nvPr>
        </p:nvSpPr>
        <p:spPr>
          <a:xfrm rot="5400000">
            <a:off x="1559719" y="-1115219"/>
            <a:ext cx="5999163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3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3"/>
          <p:cNvSpPr txBox="1"/>
          <p:nvPr>
            <p:ph idx="1" type="body"/>
          </p:nvPr>
        </p:nvSpPr>
        <p:spPr>
          <a:xfrm>
            <a:off x="254000" y="1200150"/>
            <a:ext cx="57642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3"/>
          <p:cNvSpPr txBox="1"/>
          <p:nvPr>
            <p:ph idx="2" type="body"/>
          </p:nvPr>
        </p:nvSpPr>
        <p:spPr>
          <a:xfrm>
            <a:off x="6170613" y="1200150"/>
            <a:ext cx="5765800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1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/>
          <p:nvPr/>
        </p:nvSpPr>
        <p:spPr>
          <a:xfrm>
            <a:off x="4005263" y="1338263"/>
            <a:ext cx="4179887" cy="4179887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9"/>
          <p:cNvSpPr/>
          <p:nvPr/>
        </p:nvSpPr>
        <p:spPr>
          <a:xfrm flipH="1" rot="10800000">
            <a:off x="5191125" y="6442075"/>
            <a:ext cx="6996113" cy="420688"/>
          </a:xfrm>
          <a:custGeom>
            <a:rect b="b" l="l" r="r" t="t"/>
            <a:pathLst>
              <a:path extrusionOk="0" h="120000" w="120000">
                <a:moveTo>
                  <a:pt x="4713" y="135322"/>
                </a:moveTo>
                <a:lnTo>
                  <a:pt x="93549" y="135322"/>
                </a:lnTo>
                <a:lnTo>
                  <a:pt x="93549" y="135095"/>
                </a:lnTo>
                <a:lnTo>
                  <a:pt x="120016" y="135095"/>
                </a:lnTo>
                <a:lnTo>
                  <a:pt x="120016" y="0"/>
                </a:lnTo>
                <a:lnTo>
                  <a:pt x="93549" y="0"/>
                </a:lnTo>
                <a:lnTo>
                  <a:pt x="93549" y="227"/>
                </a:lnTo>
                <a:lnTo>
                  <a:pt x="0" y="22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9"/>
          <p:cNvSpPr/>
          <p:nvPr/>
        </p:nvSpPr>
        <p:spPr>
          <a:xfrm>
            <a:off x="0" y="6440488"/>
            <a:ext cx="5489575" cy="417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14" y="0"/>
                </a:lnTo>
                <a:lnTo>
                  <a:pt x="114009" y="136122"/>
                </a:lnTo>
                <a:lnTo>
                  <a:pt x="0" y="136122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9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108EFC"/>
              </a:gs>
              <a:gs pos="100000">
                <a:srgbClr val="FE64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9"/>
          <p:cNvSpPr txBox="1"/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9"/>
          <p:cNvSpPr/>
          <p:nvPr/>
        </p:nvSpPr>
        <p:spPr>
          <a:xfrm>
            <a:off x="355600" y="5683250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9"/>
          <p:cNvSpPr/>
          <p:nvPr/>
        </p:nvSpPr>
        <p:spPr>
          <a:xfrm>
            <a:off x="1119188" y="6464300"/>
            <a:ext cx="3394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17" name="Google Shape;17;p119"/>
          <p:cNvSpPr/>
          <p:nvPr/>
        </p:nvSpPr>
        <p:spPr>
          <a:xfrm>
            <a:off x="6251575" y="6464300"/>
            <a:ext cx="563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pic>
        <p:nvPicPr>
          <p:cNvPr id="18" name="Google Shape;18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2525" y="144463"/>
            <a:ext cx="727075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9"/>
          <p:cNvSpPr txBox="1"/>
          <p:nvPr>
            <p:ph idx="1" type="body"/>
          </p:nvPr>
        </p:nvSpPr>
        <p:spPr>
          <a:xfrm>
            <a:off x="254000" y="1200150"/>
            <a:ext cx="11682413" cy="498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</a:t>
            </a:r>
            <a:r>
              <a:rPr b="1"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55" name="Google Shape;755;p10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62" name="Google Shape;762;p10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only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69" name="Google Shape;769;p10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76" name="Google Shape;776;p10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48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83" name="Google Shape;783;p10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90" name="Google Shape;790;p10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97" name="Google Shape;797;p10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04" name="Google Shape;804;p10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x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11" name="Google Shape;811;p10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18" name="Google Shape;818;p10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51.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373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25" name="Google Shape;825;p1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1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2" name="Google Shape;832;p1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187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71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9" name="Google Shape;839;p11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46" name="Google Shape;846;p11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53.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9944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53" name="Google Shape;853;p11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60" name="Google Shape;860;p11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54.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67" name="Google Shape;867;p1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74" name="Google Shape;874;p1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47619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81" name="Google Shape;881;p1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</a:t>
            </a:r>
            <a:r>
              <a:rPr b="1" lang="en-US" sz="4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39" name="Google Shape;139;p12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249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number of factors of 80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217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sum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217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0" y="1000108"/>
            <a:ext cx="11658600" cy="4729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Number Theory:-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theory, the numbers are classified into different types, such as natural numbers, whole numbers, complex numbers, and so on. The sub-classifications of the natural number are given below: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Numbers – 1, 3, 5, 7, 9, 11, 13, 15, 17, 19…..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Numbers – 2, 4, 6, 8, 10, 12, 14, 16, 18, 20, 22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Numbers – 4, 9, 16, 25, 36, 49, 64, 81,100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Numbers – 8, 27, 64, 125, 216, 343, 512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Numbers – 2, 3, 5, 7, 11, 13, 17, 19, 23, 29, 31, 37, 41, 43, 47,53, 59, 61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Numbers – 4, 6, 8, 9, 10, 12, 14, 15, 16,18, 20, 21, 22, 24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(modulo 4) Numbers – 1, 5, 9, 13, 17, 21, 25,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(modulo 4) Numbers – 3, 7, 11, 15, 19, 23, 27,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Numbers – 3, 6, 10, 15, 21, 28, 36, 45,.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Numbers – 6, 28, 496, 8128, . . .</a:t>
            </a:r>
            <a:endParaRPr/>
          </a:p>
          <a:p>
            <a:pPr indent="-12700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-1, 1, 2, 3, 5, 8, 13, 21, 34, 55, 89. . 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sum of the factors of 50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91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the average of the factors of 60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14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Find the product of the factors of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baseline="30000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How many 3 digit numbers are completely divisible by 6?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How many 3 digit numbers are completely divisible by 3 and 4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75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83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238084" y="1142984"/>
            <a:ext cx="8653482" cy="238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BODMAS:-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 - Order of Simplification of an expression of numbers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=	Bracket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	=	Of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=	Division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=	Multiplication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	Addition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	Subtraction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. What will be the remainder when 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86" name="Google Shape;286;p3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A. Find the remainder when 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204788" y="1071563"/>
            <a:ext cx="11733300" cy="5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B. Find the remainder when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07" name="Google Shape;307;p3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14" name="Google Shape;314;p3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What will be the remainder when (67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66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Which of the following number will completely divide (49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b="1" lang="en-US" sz="2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24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A number when divided by 6 leaves a remainder of 3. When the square of the number is divided by 6, the remainder is: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2,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56" name="Google Shape;356;p4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A number when divided successively by 4 and 5 leaves remainders 1 and 4 respectively. When it is successively divided by 5 and 4, then the respective remainders will be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2, 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70" name="Google Shape;370;p4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 number was divided successively in order by 4, 5, and 6. The remainder were respectively 2, 3, and 4. The number is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84" name="Google Shape;384;p4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Which one of the following numbers will completely divide (4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91" name="Google Shape;391;p4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11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Which one of the following numbers will completely divide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(a) 11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(b) 12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(c) 31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(d) 32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is the unit digit of the product of 207·781·39·94?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05" name="Google Shape;405;p5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 + 43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Which one of the following is the common factor of 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47 + 43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19" name="Google Shape;419;p5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26" name="Google Shape;426;p5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23. Which one of the following numbers is completely divisible by 99?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33" name="Google Shape;433;p5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202860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40" name="Google Shape;440;p5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24. Which one of the following numbers is completely divisible by 45?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181560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331145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202860 	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203350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47" name="Google Shape;447;p56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54" name="Google Shape;454;p57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25.  The sum of digits of a two-digit number is 7. If the digits of the number are interchanged, the number so formed is greater than the original number by 27. Find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68" name="Google Shape;468;p5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26. 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75" name="Google Shape;475;p6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82" name="Google Shape;482;p6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89" name="Google Shape;489;p6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28.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10" name="Google Shape;510;p6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between, a two-digit number and a number formed by reversing its digit is N, Which one of the following numbers will completely divide N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17" name="Google Shape;517;p6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24" name="Google Shape;524;p6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difference between a two digit number and the number formed by reversing its digit is 45, what is the difference between the digits of the original number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31" name="Google Shape;531;p6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38" name="Google Shape;538;p6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31.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What will come in the place of unit digit in the value of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(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</a:t>
            </a: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45" name="Google Shape;545;p7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52" name="Google Shape;552;p7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59" name="Google Shape;559;p7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66" name="Google Shape;566;p7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Find the sum of the first fifty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1275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73" name="Google Shape;573;p7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80" name="Google Shape;580;p7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51+52+53+54+…………+100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2443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1754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3775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87" name="Google Shape;587;p7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9455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594" name="Google Shape;594;p7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9455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01" name="Google Shape;601;p7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1540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08" name="Google Shape;608;p7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+8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1321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1540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1550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11" name="Google Shape;111;p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15" name="Google Shape;615;p8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1330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22" name="Google Shape;622;p8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1330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29" name="Google Shape;629;p8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1540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36" name="Google Shape;636;p8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1540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43" name="Google Shape;643;p8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2485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50" name="Google Shape;650;p8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2485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57" name="Google Shape;657;p86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101025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64" name="Google Shape;664;p87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101025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71" name="Google Shape;671;p8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78" name="Google Shape;678;p8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24200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85" name="Google Shape;685;p9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92" name="Google Shape;692;p9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699" name="Google Shape;699;p9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06" name="Google Shape;706;p9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 odd number up to 100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2500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13" name="Google Shape;713;p9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20" name="Google Shape;720;p9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 6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·21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93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103 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6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27" name="Google Shape;727;p9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58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7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34" name="Google Shape;734;p9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number of prime factors of 14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·15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58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68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78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8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41" name="Google Shape;741;p9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0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9"/>
          <p:cNvSpPr txBox="1"/>
          <p:nvPr>
            <p:ph type="title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APTITUDE</a:t>
            </a:r>
            <a:endParaRPr/>
          </a:p>
        </p:txBody>
      </p:sp>
      <p:sp>
        <p:nvSpPr>
          <p:cNvPr id="748" name="Google Shape;748;p9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46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What will be the remainder when (27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+17</a:t>
            </a:r>
            <a:r>
              <a:rPr b="1" baseline="30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divided by 11?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17 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0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57.0</vt:r8>
  </property>
  <property fmtid="{D5CDD505-2E9C-101B-9397-08002B2CF9AE}" pid="4" name="PresentationFormat">
    <vt:lpwstr>Widescreen</vt:lpwstr>
  </property>
  <property fmtid="{D5CDD505-2E9C-101B-9397-08002B2CF9AE}" pid="5" name="Slides">
    <vt:r8>57.0</vt:r8>
  </property>
</Properties>
</file>