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9"/>
  </p:notesMasterIdLst>
  <p:sldIdLst>
    <p:sldId id="256" r:id="rId2"/>
    <p:sldId id="257" r:id="rId3"/>
    <p:sldId id="258" r:id="rId4"/>
    <p:sldId id="296" r:id="rId5"/>
    <p:sldId id="259" r:id="rId6"/>
    <p:sldId id="297" r:id="rId7"/>
    <p:sldId id="260" r:id="rId8"/>
    <p:sldId id="298" r:id="rId9"/>
    <p:sldId id="261" r:id="rId10"/>
    <p:sldId id="299" r:id="rId11"/>
    <p:sldId id="262" r:id="rId12"/>
    <p:sldId id="300" r:id="rId13"/>
    <p:sldId id="263" r:id="rId14"/>
    <p:sldId id="301" r:id="rId15"/>
    <p:sldId id="264" r:id="rId16"/>
    <p:sldId id="302" r:id="rId17"/>
    <p:sldId id="265" r:id="rId18"/>
    <p:sldId id="303" r:id="rId19"/>
    <p:sldId id="266" r:id="rId20"/>
    <p:sldId id="304" r:id="rId21"/>
    <p:sldId id="267" r:id="rId22"/>
    <p:sldId id="305" r:id="rId23"/>
    <p:sldId id="268" r:id="rId24"/>
    <p:sldId id="306" r:id="rId25"/>
    <p:sldId id="269" r:id="rId26"/>
    <p:sldId id="307" r:id="rId27"/>
    <p:sldId id="270" r:id="rId28"/>
    <p:sldId id="308" r:id="rId29"/>
    <p:sldId id="271" r:id="rId30"/>
    <p:sldId id="309" r:id="rId31"/>
    <p:sldId id="272" r:id="rId32"/>
    <p:sldId id="310" r:id="rId33"/>
    <p:sldId id="273" r:id="rId34"/>
    <p:sldId id="311" r:id="rId35"/>
    <p:sldId id="274" r:id="rId36"/>
    <p:sldId id="312" r:id="rId37"/>
    <p:sldId id="275" r:id="rId38"/>
    <p:sldId id="313" r:id="rId39"/>
    <p:sldId id="276" r:id="rId40"/>
    <p:sldId id="314" r:id="rId41"/>
    <p:sldId id="277" r:id="rId42"/>
    <p:sldId id="315" r:id="rId43"/>
    <p:sldId id="278" r:id="rId44"/>
    <p:sldId id="316" r:id="rId45"/>
    <p:sldId id="279" r:id="rId46"/>
    <p:sldId id="317" r:id="rId47"/>
    <p:sldId id="280" r:id="rId48"/>
    <p:sldId id="318" r:id="rId49"/>
    <p:sldId id="281" r:id="rId50"/>
    <p:sldId id="319" r:id="rId51"/>
    <p:sldId id="282" r:id="rId52"/>
    <p:sldId id="320" r:id="rId53"/>
    <p:sldId id="283" r:id="rId54"/>
    <p:sldId id="321" r:id="rId55"/>
    <p:sldId id="284" r:id="rId56"/>
    <p:sldId id="285" r:id="rId57"/>
    <p:sldId id="322" r:id="rId58"/>
    <p:sldId id="286" r:id="rId59"/>
    <p:sldId id="323" r:id="rId60"/>
    <p:sldId id="287" r:id="rId61"/>
    <p:sldId id="324" r:id="rId62"/>
    <p:sldId id="288" r:id="rId63"/>
    <p:sldId id="325" r:id="rId64"/>
    <p:sldId id="289" r:id="rId65"/>
    <p:sldId id="326" r:id="rId66"/>
    <p:sldId id="290" r:id="rId67"/>
    <p:sldId id="327" r:id="rId68"/>
    <p:sldId id="291" r:id="rId69"/>
    <p:sldId id="328" r:id="rId70"/>
    <p:sldId id="292" r:id="rId71"/>
    <p:sldId id="329" r:id="rId72"/>
    <p:sldId id="293" r:id="rId73"/>
    <p:sldId id="330" r:id="rId74"/>
    <p:sldId id="294" r:id="rId75"/>
    <p:sldId id="331" r:id="rId76"/>
    <p:sldId id="295" r:id="rId77"/>
    <p:sldId id="332" r:id="rId78"/>
  </p:sldIdLst>
  <p:sldSz cx="12192000" cy="6858000"/>
  <p:notesSz cx="6858000" cy="9144000"/>
  <p:embeddedFontLst>
    <p:embeddedFont>
      <p:font typeface="Calibri" panose="020F0502020204030204" pitchFamily="34" charset="0"/>
      <p:regular r:id="rId80"/>
      <p:bold r:id="rId81"/>
      <p:italic r:id="rId82"/>
      <p:boldItalic r:id="rId83"/>
    </p:embeddedFont>
    <p:embeddedFont>
      <p:font typeface="Arial Black" panose="020B0A04020102020204" pitchFamily="34" charset="0"/>
      <p:regular r:id="rId84"/>
      <p:bold r:id="rId85"/>
    </p:embeddedFont>
    <p:embeddedFont>
      <p:font typeface="Roboto" panose="020B0604020202020204"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0" roundtripDataSignature="AMtx7mjMwS/z7/GNKIoAxzIIyd3NLBwD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48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99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45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039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414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b5194cf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2b5194c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52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679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238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594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123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65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65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465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27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455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918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893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547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095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983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3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106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1129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558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2187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6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9197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5401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2410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3951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5165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082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5291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611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3550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0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33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40"/>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40"/>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40"/>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40"/>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0"/>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40"/>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19" name="Google Shape;19;p40"/>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40"/>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40"/>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40"/>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9"/>
          <p:cNvSpPr>
            <a:spLocks noGrp="1"/>
          </p:cNvSpPr>
          <p:nvPr>
            <p:ph type="pic" idx="2"/>
          </p:nvPr>
        </p:nvSpPr>
        <p:spPr>
          <a:xfrm>
            <a:off x="5183188" y="987425"/>
            <a:ext cx="6172200" cy="4873625"/>
          </a:xfrm>
          <a:prstGeom prst="rect">
            <a:avLst/>
          </a:prstGeom>
          <a:noFill/>
          <a:ln>
            <a:noFill/>
          </a:ln>
        </p:spPr>
      </p:sp>
      <p:sp>
        <p:nvSpPr>
          <p:cNvPr id="77" name="Google Shape;77;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sp>
        <p:nvSpPr>
          <p:cNvPr id="24" name="Google Shape;24;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2"/>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2"/>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2"/>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2"/>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2"/>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7200"/>
              <a:buNone/>
            </a:pPr>
            <a:r>
              <a:rPr lang="en-US" sz="7200" b="1" dirty="0">
                <a:solidFill>
                  <a:srgbClr val="FF0000"/>
                </a:solidFill>
                <a:latin typeface="+mj-lt"/>
                <a:ea typeface="Arial Black"/>
                <a:cs typeface="Arial Black"/>
                <a:sym typeface="Arial Black"/>
              </a:rPr>
              <a:t>AVERAGE</a:t>
            </a:r>
            <a:endParaRPr sz="7200" b="1" dirty="0">
              <a:solidFill>
                <a:srgbClr val="FF0000"/>
              </a:solidFill>
              <a:latin typeface="+mj-lt"/>
              <a:ea typeface="Arial Black"/>
              <a:cs typeface="Arial Black"/>
              <a:sym typeface="Arial Black"/>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In a certain primary school, there are 60 boys of 12 years of age each, 40 boys of 13 years of age each, 50 boys of age 14 each, and 50 boys of age 15 each. The average age (in years) of the total boys in the school is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13.50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13.45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14 	</a:t>
            </a:r>
            <a:endParaRPr dirty="0"/>
          </a:p>
          <a:p>
            <a:pPr marL="228600" lvl="0" indent="-228600" algn="l" rtl="0">
              <a:lnSpc>
                <a:spcPct val="90000"/>
              </a:lnSpc>
              <a:spcBef>
                <a:spcPts val="1000"/>
              </a:spcBef>
              <a:spcAft>
                <a:spcPts val="0"/>
              </a:spcAft>
              <a:buClr>
                <a:schemeClr val="dk1"/>
              </a:buClr>
              <a:buSzPts val="2400"/>
              <a:buNone/>
            </a:pPr>
            <a:r>
              <a:rPr lang="en-US" b="1" dirty="0"/>
              <a:t>(5)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743958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The average age of 24 students and the class teacher is 16 years. If the class teacher’s age is excluded, the average reduces by 1 year. What is the age of the class teacher?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50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45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40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Data inadequate </a:t>
            </a:r>
            <a:endParaRPr dirty="0"/>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marL="457200" lvl="0" indent="-457200" algn="l" rtl="0">
              <a:lnSpc>
                <a:spcPct val="90000"/>
              </a:lnSpc>
              <a:spcBef>
                <a:spcPts val="1000"/>
              </a:spcBef>
              <a:spcAft>
                <a:spcPts val="0"/>
              </a:spcAft>
              <a:buClr>
                <a:schemeClr val="dk1"/>
              </a:buClr>
              <a:buSzPts val="2400"/>
              <a:buNone/>
            </a:pPr>
            <a:endParaRPr lang="en-US" b="1" dirty="0"/>
          </a:p>
          <a:p>
            <a:pPr marL="457200" lvl="0" indent="-4572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The average age of 24 students and the class teacher is 16 years. If the class teacher’s age is excluded, the average reduces by 1 year. What is the age of the class teacher?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50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45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40 years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Data inadequate </a:t>
            </a:r>
            <a:endParaRPr dirty="0"/>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marL="457200" lvl="0" indent="-457200" algn="l" rtl="0">
              <a:lnSpc>
                <a:spcPct val="90000"/>
              </a:lnSpc>
              <a:spcBef>
                <a:spcPts val="1000"/>
              </a:spcBef>
              <a:spcAft>
                <a:spcPts val="0"/>
              </a:spcAft>
              <a:buClr>
                <a:schemeClr val="dk1"/>
              </a:buClr>
              <a:buSzPts val="2400"/>
              <a:buNone/>
            </a:pPr>
            <a:endParaRPr lang="en-US" b="1" dirty="0"/>
          </a:p>
          <a:p>
            <a:pPr marL="457200" lvl="0" indent="-4572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203834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The average of 8 numbers is 14. If 2 is subtracted from each given number, what will be the new average?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12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The average of 8 numbers is 14. If 2 is subtracted from each given number, what will be the new average? </a:t>
            </a:r>
            <a:endParaRPr lang="en-US" dirty="0"/>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(1) 12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2220628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The average of x numbers is 3x. If (x–1) is subtracted from each given number, what will be the new average? </a:t>
            </a:r>
            <a:endParaRPr dirty="0"/>
          </a:p>
          <a:p>
            <a:pPr marL="0" lvl="0" indent="0" algn="l" rtl="0">
              <a:lnSpc>
                <a:spcPct val="90000"/>
              </a:lnSpc>
              <a:spcBef>
                <a:spcPts val="1000"/>
              </a:spcBef>
              <a:spcAft>
                <a:spcPts val="0"/>
              </a:spcAft>
              <a:buClr>
                <a:schemeClr val="dk1"/>
              </a:buClr>
              <a:buSzPts val="2400"/>
              <a:buNone/>
            </a:pPr>
            <a:r>
              <a:rPr lang="en-US" b="1" dirty="0" smtClean="0">
                <a:solidFill>
                  <a:schemeClr val="tx1"/>
                </a:solidFill>
              </a:rPr>
              <a:t>(1) 2x </a:t>
            </a:r>
            <a:r>
              <a:rPr lang="en-US" b="1" dirty="0">
                <a:solidFill>
                  <a:schemeClr val="tx1"/>
                </a:solidFill>
              </a:rPr>
              <a:t>+ 1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(x – 1)3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2x – 1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Data inadequate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marL="0" lvl="0" indent="0" algn="l" rtl="0">
              <a:lnSpc>
                <a:spcPct val="90000"/>
              </a:lnSpc>
              <a:spcBef>
                <a:spcPts val="1000"/>
              </a:spcBef>
              <a:spcAft>
                <a:spcPts val="0"/>
              </a:spcAft>
              <a:buClr>
                <a:schemeClr val="dk1"/>
              </a:buClr>
              <a:buSzPts val="2400"/>
              <a:buNone/>
            </a:pP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The average of x numbers is 3x. If (x–1) is subtracted from each given number, what will be the new average?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2x </a:t>
            </a:r>
            <a:r>
              <a:rPr lang="en-US" b="1" dirty="0">
                <a:solidFill>
                  <a:srgbClr val="FF0000"/>
                </a:solidFill>
              </a:rPr>
              <a:t>+ 1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(x – 1)3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2x – 1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Data inadequate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marL="0" lvl="0" indent="0" algn="l" rtl="0">
              <a:lnSpc>
                <a:spcPct val="90000"/>
              </a:lnSpc>
              <a:spcBef>
                <a:spcPts val="1000"/>
              </a:spcBef>
              <a:spcAft>
                <a:spcPts val="0"/>
              </a:spcAft>
              <a:buClr>
                <a:schemeClr val="dk1"/>
              </a:buClr>
              <a:buSzPts val="2400"/>
              <a:buNone/>
            </a:pPr>
            <a:endParaRPr lang="en-US" b="1" dirty="0"/>
          </a:p>
        </p:txBody>
      </p:sp>
    </p:spTree>
    <p:extLst>
      <p:ext uri="{BB962C8B-B14F-4D97-AF65-F5344CB8AC3E}">
        <p14:creationId xmlns:p14="http://schemas.microsoft.com/office/powerpoint/2010/main" val="1493363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The average age of 34 boys in a class is 14 years. If the teacher’s age is included the average age of the boys and the teacher becomes 15 years. What is the teacher’s age?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48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46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49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45 years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The average age of 34 boys in a class is 14 years. If the teacher’s age is included the average age of the boys and the teacher becomes 15 years. What is the teacher’s age?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48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46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49 years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45 years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1284327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The average of 40 numbers is 405. If each of the numbers is divided by 15, find the average of the new set of numbers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27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21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g22b5194cfbb_0_0"/>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g22b5194cfbb_0_0"/>
          <p:cNvSpPr txBox="1">
            <a:spLocks noGrp="1"/>
          </p:cNvSpPr>
          <p:nvPr>
            <p:ph type="body" idx="1"/>
          </p:nvPr>
        </p:nvSpPr>
        <p:spPr>
          <a:xfrm>
            <a:off x="204952" y="1072055"/>
            <a:ext cx="11733000" cy="53445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C0C0C"/>
              </a:buClr>
              <a:buSzPct val="240000"/>
              <a:buNone/>
            </a:pPr>
            <a:r>
              <a:rPr lang="en-US" sz="3000" b="1">
                <a:latin typeface="Calibri"/>
                <a:ea typeface="Calibri"/>
                <a:cs typeface="Calibri"/>
                <a:sym typeface="Calibri"/>
              </a:rPr>
              <a:t>BASICS OF AVERAGES</a:t>
            </a:r>
            <a:endParaRPr sz="3000" b="1">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a:solidFill>
                  <a:srgbClr val="202124"/>
                </a:solidFill>
                <a:highlight>
                  <a:srgbClr val="FFFFFF"/>
                </a:highlight>
                <a:latin typeface="Calibri"/>
                <a:ea typeface="Calibri"/>
                <a:cs typeface="Calibri"/>
                <a:sym typeface="Calibri"/>
              </a:rPr>
              <a:t>Average This is the arithmetic mean, and is </a:t>
            </a:r>
            <a:r>
              <a:rPr lang="en-US" sz="3000">
                <a:solidFill>
                  <a:srgbClr val="040C28"/>
                </a:solidFill>
                <a:latin typeface="Calibri"/>
                <a:ea typeface="Calibri"/>
                <a:cs typeface="Calibri"/>
                <a:sym typeface="Calibri"/>
              </a:rPr>
              <a:t>calculated by adding a group of numbers and then dividing by the count of those numbers</a:t>
            </a:r>
            <a:r>
              <a:rPr lang="en-US" sz="3000">
                <a:solidFill>
                  <a:srgbClr val="202124"/>
                </a:solidFill>
                <a:highlight>
                  <a:srgbClr val="FFFFFF"/>
                </a:highlight>
                <a:latin typeface="Calibri"/>
                <a:ea typeface="Calibri"/>
                <a:cs typeface="Calibri"/>
                <a:sym typeface="Calibri"/>
              </a:rPr>
              <a:t>. For example, the average of 2, 3, 3, 5, 7, and 10 is 30 divided by 6, which is 5. Median The middle number of a group of numbers.</a:t>
            </a: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t>
            </a:r>
            <a:endParaRPr sz="3000" b="1">
              <a:solidFill>
                <a:srgbClr val="333333"/>
              </a:solidFill>
              <a:highlight>
                <a:srgbClr val="FFFFFF"/>
              </a:highlight>
              <a:latin typeface="Roboto"/>
              <a:ea typeface="Roboto"/>
              <a:cs typeface="Roboto"/>
              <a:sym typeface="Roboto"/>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Average = Sum of Values/Number of Values</a:t>
            </a:r>
            <a:endParaRPr sz="3000" b="1">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US" sz="3000" b="1">
                <a:solidFill>
                  <a:srgbClr val="333333"/>
                </a:solidFill>
                <a:highlight>
                  <a:srgbClr val="FFFFFF"/>
                </a:highlight>
                <a:latin typeface="Roboto"/>
                <a:ea typeface="Roboto"/>
                <a:cs typeface="Roboto"/>
                <a:sym typeface="Roboto"/>
              </a:rPr>
              <a:t>Shortcut:</a:t>
            </a:r>
            <a:r>
              <a:rPr lang="en-US" sz="1100">
                <a:solidFill>
                  <a:srgbClr val="000000"/>
                </a:solidFill>
              </a:rPr>
              <a:t>·</a:t>
            </a:r>
            <a:r>
              <a:rPr lang="en-US" sz="700">
                <a:solidFill>
                  <a:srgbClr val="000000"/>
                </a:solidFill>
                <a:latin typeface="Times New Roman"/>
                <a:ea typeface="Times New Roman"/>
                <a:cs typeface="Times New Roman"/>
                <a:sym typeface="Times New Roman"/>
              </a:rPr>
              <a:t>        </a:t>
            </a:r>
            <a:endParaRPr sz="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natural numbers =(n+1)/2</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rPr>
              <a:t>  </a:t>
            </a: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even numbers = (n + 1)</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odd numbers = n</a:t>
            </a:r>
            <a:endParaRPr sz="2550">
              <a:solidFill>
                <a:srgbClr val="000000"/>
              </a:solidFill>
            </a:endParaRPr>
          </a:p>
          <a:p>
            <a:pPr marL="0" lvl="0" indent="0" algn="l" rtl="0">
              <a:lnSpc>
                <a:spcPct val="115000"/>
              </a:lnSpc>
              <a:spcBef>
                <a:spcPts val="1200"/>
              </a:spcBef>
              <a:spcAft>
                <a:spcPts val="0"/>
              </a:spcAft>
              <a:buNone/>
            </a:pPr>
            <a:endParaRPr sz="2550" b="1">
              <a:solidFill>
                <a:srgbClr val="333333"/>
              </a:solidFill>
              <a:highlight>
                <a:srgbClr val="FFFFFF"/>
              </a:highlight>
              <a:latin typeface="Roboto"/>
              <a:ea typeface="Roboto"/>
              <a:cs typeface="Roboto"/>
              <a:sym typeface="Roboto"/>
            </a:endParaRPr>
          </a:p>
          <a:p>
            <a:pPr marL="0" lvl="0" indent="0" algn="l" rtl="0">
              <a:lnSpc>
                <a:spcPct val="90000"/>
              </a:lnSpc>
              <a:spcBef>
                <a:spcPts val="1200"/>
              </a:spcBef>
              <a:spcAft>
                <a:spcPts val="0"/>
              </a:spcAft>
              <a:buClr>
                <a:srgbClr val="0C0C0C"/>
              </a:buClr>
              <a:buSzPct val="240000"/>
              <a:buNone/>
            </a:pPr>
            <a:endParaRPr sz="3000" b="1">
              <a:solidFill>
                <a:srgbClr val="333333"/>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The average of 40 numbers is 405. If each of the numbers is divided by 15, find the average of the new set of numbers :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27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21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292278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The average of 8 numbers is 21. If each of the numbers is multiplied by 8, find the average of the new set of numbers : </a:t>
            </a:r>
            <a:endParaRPr dirty="0"/>
          </a:p>
          <a:p>
            <a:pPr marL="0" lvl="0" indent="0" algn="l" rtl="0">
              <a:lnSpc>
                <a:spcPct val="90000"/>
              </a:lnSpc>
              <a:spcBef>
                <a:spcPts val="1000"/>
              </a:spcBef>
              <a:spcAft>
                <a:spcPts val="0"/>
              </a:spcAft>
              <a:buClr>
                <a:schemeClr val="dk1"/>
              </a:buClr>
              <a:buSzPts val="2400"/>
              <a:buNone/>
            </a:pPr>
            <a:r>
              <a:rPr lang="en-US" b="1" dirty="0" smtClean="0">
                <a:solidFill>
                  <a:schemeClr val="tx1"/>
                </a:solidFill>
              </a:rPr>
              <a:t>(1) 168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167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158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161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The average of 8 numbers is 21. If each of the numbers is multiplied by 8, find the average of the new set of numbers :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168</a:t>
            </a:r>
            <a:r>
              <a:rPr lang="en-US" b="1" dirty="0" smtClean="0"/>
              <a:t>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167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158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161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507968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The average weight of 8 persons increases by 1.5kg, If a person whose weight is 65kg is replaced by a new person, what could be the weight of the new person?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76kg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77kg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76.5kg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Data inadequate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The average weight of 8 persons increases by 1.5kg, If a person whose weight is 65kg is replaced by a new person, what could be the weight of the new person?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76kg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77kg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76.5kg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Data inadequate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609544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The average age of the class consisting of 24 students is decreased by 3 months when 1 boy aged 20 years is replaced by a new boy. Find the age of the new boy :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14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16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17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 years </a:t>
            </a:r>
            <a:endParaRPr dirty="0"/>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marL="457200" lvl="0" indent="-457200" algn="l" rtl="0">
              <a:lnSpc>
                <a:spcPct val="90000"/>
              </a:lnSpc>
              <a:spcBef>
                <a:spcPts val="1000"/>
              </a:spcBef>
              <a:spcAft>
                <a:spcPts val="0"/>
              </a:spcAft>
              <a:buClr>
                <a:schemeClr val="dk1"/>
              </a:buClr>
              <a:buSzPts val="2400"/>
              <a:buNone/>
            </a:pPr>
            <a:endParaRPr lang="en-US" b="1" dirty="0"/>
          </a:p>
          <a:p>
            <a:pPr marL="457200" lvl="0" indent="-4572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The average age of the class consisting of 24 students is decreased by 3 months when 1 boy aged 20 years is replaced by a new boy. Find the age of the new boy :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14 </a:t>
            </a:r>
            <a:r>
              <a:rPr lang="en-US" b="1" dirty="0">
                <a:solidFill>
                  <a:srgbClr val="FF0000"/>
                </a:solidFill>
              </a:rPr>
              <a:t>years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16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17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 years </a:t>
            </a:r>
            <a:endParaRPr dirty="0"/>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marL="457200" lvl="0" indent="-457200" algn="l" rtl="0">
              <a:lnSpc>
                <a:spcPct val="90000"/>
              </a:lnSpc>
              <a:spcBef>
                <a:spcPts val="1000"/>
              </a:spcBef>
              <a:spcAft>
                <a:spcPts val="0"/>
              </a:spcAft>
              <a:buClr>
                <a:schemeClr val="dk1"/>
              </a:buClr>
              <a:buSzPts val="2400"/>
              <a:buNone/>
            </a:pPr>
            <a:endParaRPr lang="en-US" b="1" dirty="0"/>
          </a:p>
          <a:p>
            <a:pPr marL="457200" lvl="0" indent="-4572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40279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The average marks obtained by 77 candidates in a certain examination is 17. If the average marks of passed candidates is 19 and that of the failed candidates is 8, what is the number of candidates who passed the examination?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36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63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70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The average marks obtained by 77 candidates in a certain examination is 17. If the average marks of passed candidates is 19 and that of the failed candidates is 8, what is the number of candidates who passed the examination?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36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63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70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105703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The average of 13 results is 39. The average of the first five is 38 and the average of the last seven is 36. Find the value of the 6th number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64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chemeClr val="tx1"/>
                </a:solidFill>
              </a:rPr>
              <a:t>(</a:t>
            </a:r>
            <a:r>
              <a:rPr lang="en-US" b="1" dirty="0">
                <a:solidFill>
                  <a:schemeClr val="tx1"/>
                </a:solidFill>
              </a:rPr>
              <a:t>3) 65 </a:t>
            </a:r>
            <a:r>
              <a:rPr lang="en-US" b="1" dirty="0">
                <a:solidFill>
                  <a:srgbClr val="FF0000"/>
                </a:solidFill>
              </a:rPr>
              <a:t>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If a, b, c, d &amp; e are five consecutive odd integers,  what is their average?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a </a:t>
            </a:r>
            <a:r>
              <a:rPr lang="en-US" b="1" dirty="0"/>
              <a:t>+ 4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a:t>
            </a:r>
            <a:r>
              <a:rPr lang="en-US" b="1" dirty="0" err="1"/>
              <a:t>abcde</a:t>
            </a:r>
            <a:r>
              <a:rPr lang="en-US" b="1" dirty="0"/>
              <a:t>)/5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5 (a + b + c + d + e)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a + 8 </a:t>
            </a:r>
            <a:endParaRPr dirty="0"/>
          </a:p>
          <a:p>
            <a:pPr marL="228600" lvl="0" indent="-228600" algn="l" rtl="0">
              <a:lnSpc>
                <a:spcPct val="90000"/>
              </a:lnSpc>
              <a:spcBef>
                <a:spcPts val="1000"/>
              </a:spcBef>
              <a:spcAft>
                <a:spcPts val="0"/>
              </a:spcAft>
              <a:buClr>
                <a:schemeClr val="dk1"/>
              </a:buClr>
              <a:buSzPts val="2400"/>
              <a:buNone/>
            </a:pPr>
            <a:r>
              <a:rPr lang="en-US" b="1" dirty="0"/>
              <a:t>(5)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The average of 13 results is 39. The average of the first five is 38 and the average of the last seven is 36. Find the value of the 6th number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64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65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518575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A batsman in his 16th innings scores 92 runs and thereby increases his average by 4. What is his average after 16 innings?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32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34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A batsman in his 16th innings scores 92 runs and thereby increases his average by 4. What is his average after 16 innings?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32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34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325840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A batsman, in his 19th innings, missed a century by 2 runs and thereby increases his average by 3. What is his average after 19 innings?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54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chemeClr val="tx1"/>
                </a:solidFill>
              </a:rPr>
              <a:t>(</a:t>
            </a:r>
            <a:r>
              <a:rPr lang="en-US" b="1" dirty="0">
                <a:solidFill>
                  <a:schemeClr val="tx1"/>
                </a:solidFill>
              </a:rPr>
              <a:t>2) 44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45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43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A batsman, in his 19th innings, missed a century by 2 runs and thereby increases his average by 3. What is his average after 19 innings?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54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44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45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43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233770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6" name="Google Shape;206;p1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A constant distance from A to B is covered by a man at 40km/h. The person rides back the same distance at 30km/h. Find his approximate average speed during the whole journey.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34km/h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35.29km/h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34.29km/h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35km/h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6" name="Google Shape;206;p18"/>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A constant distance from A to B is covered by a man at 40km/h. The person rides back the same distance at 30km/h. Find his approximate average speed during the whole journey.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34km/h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35.29km/h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34.29km/h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35km/h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7608373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2" name="Google Shape;21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A person divides his total route of a journey into three equal parts and decides to travel the three parts with speeds of 20, 15, and 10 km/</a:t>
            </a:r>
            <a:r>
              <a:rPr lang="en-US" b="1" dirty="0" err="1"/>
              <a:t>hr</a:t>
            </a:r>
            <a:r>
              <a:rPr lang="en-US" b="1" dirty="0"/>
              <a:t> respectively. Find his average speed during the whole journey.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13(11/13) 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11(11/13) 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13(3/13) km/h </a:t>
            </a:r>
            <a:endParaRPr dirty="0"/>
          </a:p>
          <a:p>
            <a:pPr marL="457200" lvl="0" indent="-457200" algn="l" rtl="0">
              <a:lnSpc>
                <a:spcPct val="90000"/>
              </a:lnSpc>
              <a:spcBef>
                <a:spcPts val="1000"/>
              </a:spcBef>
              <a:spcAft>
                <a:spcPts val="0"/>
              </a:spcAft>
              <a:buClr>
                <a:schemeClr val="dk1"/>
              </a:buClr>
              <a:buSzPts val="2400"/>
              <a:buNone/>
            </a:pPr>
            <a:r>
              <a:rPr lang="en-US" b="1" dirty="0"/>
              <a:t>(4) 11(3/13) km/h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2" name="Google Shape;212;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A person divides his total route of a journey into three equal parts and decides to travel the three parts with speeds of 20, 15, and 10 km/</a:t>
            </a:r>
            <a:r>
              <a:rPr lang="en-US" b="1" dirty="0" err="1"/>
              <a:t>hr</a:t>
            </a:r>
            <a:r>
              <a:rPr lang="en-US" b="1" dirty="0"/>
              <a:t> respectively. Find his average speed during the whole journey.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13(11/13</a:t>
            </a:r>
            <a:r>
              <a:rPr lang="en-US" b="1" dirty="0">
                <a:solidFill>
                  <a:srgbClr val="FF0000"/>
                </a:solidFill>
              </a:rPr>
              <a:t>) km/h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11(11/13) 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13(3/13) km/h </a:t>
            </a:r>
            <a:endParaRPr dirty="0"/>
          </a:p>
          <a:p>
            <a:pPr marL="457200" lvl="0" indent="-457200" algn="l" rtl="0">
              <a:lnSpc>
                <a:spcPct val="90000"/>
              </a:lnSpc>
              <a:spcBef>
                <a:spcPts val="1000"/>
              </a:spcBef>
              <a:spcAft>
                <a:spcPts val="0"/>
              </a:spcAft>
              <a:buClr>
                <a:schemeClr val="dk1"/>
              </a:buClr>
              <a:buSzPts val="2400"/>
              <a:buNone/>
            </a:pPr>
            <a:r>
              <a:rPr lang="en-US" b="1" dirty="0"/>
              <a:t>(4) 11(3/13) km/h 		</a:t>
            </a:r>
            <a:endParaRPr lang="en-US" b="1" dirty="0" smtClean="0"/>
          </a:p>
          <a:p>
            <a:pPr marL="457200" lvl="0" indent="-45720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2178157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A person covers 18 km at 6km/h, 16km at 8km/h and 30km at 6km/h. Find the average speed in covering the whole distance:</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6.5km/h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6.4km/h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6.2km/h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6km/h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If a, b, c, d &amp; e are five consecutive odd integers,  what is their average?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solidFill>
                  <a:srgbClr val="FF0000"/>
                </a:solidFill>
              </a:rPr>
              <a:t>a </a:t>
            </a:r>
            <a:r>
              <a:rPr lang="en-US" b="1" dirty="0">
                <a:solidFill>
                  <a:srgbClr val="FF0000"/>
                </a:solidFill>
              </a:rPr>
              <a:t>+ 4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a:t>
            </a:r>
            <a:r>
              <a:rPr lang="en-US" b="1" dirty="0" err="1"/>
              <a:t>abcde</a:t>
            </a:r>
            <a:r>
              <a:rPr lang="en-US" b="1" dirty="0"/>
              <a:t>)/5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5 (a + b + c + d + e)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a + 8 </a:t>
            </a:r>
            <a:endParaRPr dirty="0"/>
          </a:p>
          <a:p>
            <a:pPr marL="228600" lvl="0" indent="-228600" algn="l" rtl="0">
              <a:lnSpc>
                <a:spcPct val="90000"/>
              </a:lnSpc>
              <a:spcBef>
                <a:spcPts val="1000"/>
              </a:spcBef>
              <a:spcAft>
                <a:spcPts val="0"/>
              </a:spcAft>
              <a:buClr>
                <a:schemeClr val="dk1"/>
              </a:buClr>
              <a:buSzPts val="2400"/>
              <a:buNone/>
            </a:pPr>
            <a:r>
              <a:rPr lang="en-US" b="1" dirty="0"/>
              <a:t>(5)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lang="en-US" b="1" dirty="0"/>
          </a:p>
        </p:txBody>
      </p:sp>
    </p:spTree>
    <p:extLst>
      <p:ext uri="{BB962C8B-B14F-4D97-AF65-F5344CB8AC3E}">
        <p14:creationId xmlns:p14="http://schemas.microsoft.com/office/powerpoint/2010/main" val="546228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A person covers 18 km at 6km/h, 16km at 8km/h and 30km at 6km/h. Find the average speed in covering the whole distance:</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6.5km/h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6.4km/h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6.2km/h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6km/h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431808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A person runs the first 1/4</a:t>
            </a:r>
            <a:r>
              <a:rPr lang="en-US" b="1" baseline="30000" dirty="0"/>
              <a:t>th</a:t>
            </a:r>
            <a:r>
              <a:rPr lang="en-US" b="1" dirty="0"/>
              <a:t> of the distance at a speed of 8km/h, the next 3/5</a:t>
            </a:r>
            <a:r>
              <a:rPr lang="en-US" b="1" baseline="30000" dirty="0"/>
              <a:t>th</a:t>
            </a:r>
            <a:r>
              <a:rPr lang="en-US" b="1" dirty="0"/>
              <a:t> at a speed of 6km/h, and the remaining distance at a speed of 10km/hr. Find his average speed: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17km/h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17.87km/h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17.78km/h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18.5km/h </a:t>
            </a:r>
            <a:endParaRPr dirty="0"/>
          </a:p>
          <a:p>
            <a:pPr marL="457200" lvl="0" indent="-457200" algn="l" rtl="0">
              <a:lnSpc>
                <a:spcPct val="90000"/>
              </a:lnSpc>
              <a:spcBef>
                <a:spcPts val="1000"/>
              </a:spcBef>
              <a:spcAft>
                <a:spcPts val="0"/>
              </a:spcAft>
              <a:buClr>
                <a:schemeClr val="dk1"/>
              </a:buClr>
              <a:buSzPts val="2400"/>
              <a:buNone/>
            </a:pPr>
            <a:r>
              <a:rPr lang="en-US" b="1" dirty="0"/>
              <a:t>(5) 6(98/117)km/h</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A person runs the first 1/4</a:t>
            </a:r>
            <a:r>
              <a:rPr lang="en-US" b="1" baseline="30000" dirty="0"/>
              <a:t>th</a:t>
            </a:r>
            <a:r>
              <a:rPr lang="en-US" b="1" dirty="0"/>
              <a:t> of the distance at a speed of 8km/h, the next 3/5</a:t>
            </a:r>
            <a:r>
              <a:rPr lang="en-US" b="1" baseline="30000" dirty="0"/>
              <a:t>th</a:t>
            </a:r>
            <a:r>
              <a:rPr lang="en-US" b="1" dirty="0"/>
              <a:t> at a speed of 6km/h, and the remaining distance at a speed of 10km/hr. Find his average speed: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17km/h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17.87km/h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17.78km/h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18.5km/h </a:t>
            </a:r>
            <a:endParaRPr dirty="0"/>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(5) 6(98/117)km/h</a:t>
            </a:r>
            <a:r>
              <a:rPr lang="en-US" b="1" dirty="0">
                <a:solidFill>
                  <a:srgbClr val="FF0000"/>
                </a:solidFill>
                <a:latin typeface="Arial Black"/>
                <a:ea typeface="Arial Black"/>
                <a:cs typeface="Arial Black"/>
                <a:sym typeface="Arial Black"/>
              </a:rPr>
              <a:t>  </a:t>
            </a:r>
            <a:endParaRPr lang="en-US" b="1" dirty="0" smtClean="0">
              <a:solidFill>
                <a:srgbClr val="FF0000"/>
              </a:solidFill>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6210820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The average salary of the entire staff in an office is Rs130 per month. The average salary of officers is Rs540 and that of non-officers is Rs114. If the number of officers is 16, find the number of non-officers in the office: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140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410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510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The average salary of the entire staff in an office is Rs130 per month. The average salary of officers is Rs540 and that of non-officers is Rs114. If the number of officers is 16, find the number of non-officers in the office: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140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410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510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705095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There were 42 students in a hostel. If the number of students increases by 7, the expenses of the mess increase by Rs32.5 per day while the average expenditure per head diminishes by Rs1.5. Find the original expenditure of the mess: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636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536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630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656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There were 42 students in a hostel. If the number of students increases by 7, the expenses of the mess increase by Rs32.5 per day while the average expenditure per head diminishes by Rs1.5. Find the original expenditure of the mess: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636</a:t>
            </a:r>
            <a:r>
              <a:rPr lang="en-US" b="1" dirty="0" smtClean="0"/>
              <a:t>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536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630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656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5535306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There were 36 students in a hostel. If the number of students increases by 4, the expenses of the mess increase by Rs32 per day while the average expenditure per head diminishes by Rs1. Find the original expenditure of the mess: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640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648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650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658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a:latin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smtClean="0">
              <a:latin typeface="Arial Black"/>
              <a:sym typeface="Arial Black"/>
            </a:endParaRPr>
          </a:p>
          <a:p>
            <a:pPr marL="0" lvl="0" indent="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There were 36 students in a hostel. If the number of students increases by 4, the expenses of the mess increase by Rs32 per day while the average expenditure per head diminishes by Rs1. Find the original expenditure of the mess: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640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2) 648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650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658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a:latin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smtClean="0">
              <a:latin typeface="Arial Black"/>
              <a:sym typeface="Arial Black"/>
            </a:endParaRPr>
          </a:p>
          <a:p>
            <a:pPr marL="0" lvl="0" indent="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1343680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The average marks scored by Ganesh in English, Science, Mathematics, and History is less than 15 than that scored by him in English, History, Geography, and Mathematics. What is the difference in marks in Science and Geography scored by him?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40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60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Data inadequate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The average salary of 20 workers in an office is Rs1900 per month. If the manager’s salary is added, the average becomes Rs2000 per month. The manager’s annual salary (in </a:t>
            </a:r>
            <a:r>
              <a:rPr lang="en-US" b="1" dirty="0" err="1"/>
              <a:t>Rs</a:t>
            </a:r>
            <a:r>
              <a:rPr lang="en-US" b="1" dirty="0"/>
              <a:t>) is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Rs4000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Rs25200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Rs48000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Rs84000 		</a:t>
            </a:r>
            <a:endParaRPr dirty="0"/>
          </a:p>
          <a:p>
            <a:pPr marL="228600" lvl="0" indent="-228600" algn="l" rtl="0">
              <a:lnSpc>
                <a:spcPct val="90000"/>
              </a:lnSpc>
              <a:spcBef>
                <a:spcPts val="1000"/>
              </a:spcBef>
              <a:spcAft>
                <a:spcPts val="0"/>
              </a:spcAft>
              <a:buClr>
                <a:schemeClr val="dk1"/>
              </a:buClr>
              <a:buSzPts val="2400"/>
              <a:buNone/>
            </a:pPr>
            <a:r>
              <a:rPr lang="en-US" b="1" dirty="0"/>
              <a:t>(5)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5"/>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The average marks scored by Ganesh in English, Science, Mathematics, and History is less than 15 than that scored by him in English, History, Geography, and Mathematics. What is the difference in marks in Science and Geography scored by him?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40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60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Data inadequate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9317632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The average temperature on Monday, Tuesday, and Wednesday was 40°C. The average temperature on Tuesday, Wednesday, and Thursday was 41°C. If the temperature on Thursday was 42°C, what was the temperature on Monday?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39°C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45°C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44°C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40°C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The average temperature on Monday, Tuesday, and Wednesday was 40°C. The average temperature on Tuesday, Wednesday, and Thursday was 41°C. If the temperature on Thursday was 42°C, what was the temperature on Monday?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39°C</a:t>
            </a:r>
            <a:r>
              <a:rPr lang="en-US" b="1" dirty="0" smtClean="0"/>
              <a:t>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45°C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44°C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40°C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4273234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The average attendance of a college for the first three days of a week is 325, and for the first four days, it is 320. How many were present on the fourth day?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305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530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503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a:latin typeface="Arial Black"/>
              <a:sym typeface="Arial Black"/>
            </a:endParaRPr>
          </a:p>
          <a:p>
            <a:pPr marL="0" lvl="0" indent="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The average attendance of a college for the first three days of a week is 325, and for the first four days, it is 320. How many were present on the fourth day?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305</a:t>
            </a:r>
            <a:r>
              <a:rPr lang="en-US" b="1" dirty="0" smtClean="0"/>
              <a:t>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530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503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a:latin typeface="Arial Black"/>
              <a:sym typeface="Arial Black"/>
            </a:endParaRPr>
          </a:p>
          <a:p>
            <a:pPr marL="0" lvl="0" indent="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193605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6" name="Google Shape;266;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Q </a:t>
            </a:r>
            <a:r>
              <a:rPr lang="en-US" b="1" dirty="0" smtClean="0"/>
              <a:t>27</a:t>
            </a:r>
            <a:r>
              <a:rPr lang="en-US" b="1" dirty="0"/>
              <a:t>. A car runs for t</a:t>
            </a:r>
            <a:r>
              <a:rPr lang="en-US" b="1" baseline="-25000" dirty="0"/>
              <a:t>1</a:t>
            </a:r>
            <a:r>
              <a:rPr lang="en-US" b="1" dirty="0"/>
              <a:t> hours at v</a:t>
            </a:r>
            <a:r>
              <a:rPr lang="en-US" b="1" baseline="-25000" dirty="0"/>
              <a:t>1</a:t>
            </a:r>
            <a:r>
              <a:rPr lang="en-US" b="1" dirty="0"/>
              <a:t> km/h, t</a:t>
            </a:r>
            <a:r>
              <a:rPr lang="en-US" b="1" baseline="-25000" dirty="0"/>
              <a:t>2</a:t>
            </a:r>
            <a:r>
              <a:rPr lang="en-US" b="1" dirty="0"/>
              <a:t> hours at v</a:t>
            </a:r>
            <a:r>
              <a:rPr lang="en-US" b="1" baseline="-25000" dirty="0"/>
              <a:t>2</a:t>
            </a:r>
            <a:r>
              <a:rPr lang="en-US" b="1" dirty="0"/>
              <a:t> km/ h. What is the average speed of the car for the entire journey?</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pic>
        <p:nvPicPr>
          <p:cNvPr id="267" name="Google Shape;267;p28"/>
          <p:cNvPicPr preferRelativeResize="0"/>
          <p:nvPr/>
        </p:nvPicPr>
        <p:blipFill rotWithShape="1">
          <a:blip r:embed="rId3">
            <a:alphaModFix/>
          </a:blip>
          <a:srcRect/>
          <a:stretch/>
        </p:blipFill>
        <p:spPr>
          <a:xfrm>
            <a:off x="0" y="2392088"/>
            <a:ext cx="5211982" cy="961205"/>
          </a:xfrm>
          <a:prstGeom prst="rect">
            <a:avLst/>
          </a:prstGeom>
          <a:noFill/>
          <a:ln>
            <a:noFill/>
          </a:ln>
        </p:spPr>
      </p:pic>
      <p:pic>
        <p:nvPicPr>
          <p:cNvPr id="268" name="Google Shape;268;p28"/>
          <p:cNvPicPr preferRelativeResize="0"/>
          <p:nvPr/>
        </p:nvPicPr>
        <p:blipFill rotWithShape="1">
          <a:blip r:embed="rId4">
            <a:alphaModFix/>
          </a:blip>
          <a:srcRect/>
          <a:stretch/>
        </p:blipFill>
        <p:spPr>
          <a:xfrm>
            <a:off x="5330386" y="2392088"/>
            <a:ext cx="5579352" cy="934436"/>
          </a:xfrm>
          <a:prstGeom prst="rect">
            <a:avLst/>
          </a:prstGeom>
          <a:noFill/>
          <a:ln>
            <a:noFill/>
          </a:ln>
        </p:spPr>
      </p:pic>
      <p:sp>
        <p:nvSpPr>
          <p:cNvPr id="2" name="Rectangle 1"/>
          <p:cNvSpPr/>
          <p:nvPr/>
        </p:nvSpPr>
        <p:spPr>
          <a:xfrm>
            <a:off x="0" y="3326524"/>
            <a:ext cx="9042401" cy="461665"/>
          </a:xfrm>
          <a:prstGeom prst="rect">
            <a:avLst/>
          </a:prstGeom>
        </p:spPr>
        <p:txBody>
          <a:bodyPr wrap="square">
            <a:spAutoFit/>
          </a:bodyPr>
          <a:lstStyle/>
          <a:p>
            <a:r>
              <a:rPr lang="en-IN" sz="2400" dirty="0" smtClean="0">
                <a:solidFill>
                  <a:srgbClr val="FF0000"/>
                </a:solidFill>
              </a:rPr>
              <a:t>  ANSWER  - 2</a:t>
            </a:r>
            <a:endParaRPr lang="en-IN" sz="2400"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4" name="Google Shape;274;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An airplane covers the four sides of a square field at speeds of 200, 400, 600, and 800 km/hr. What is the average speed of the plane during the entire journey?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600km/h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400km/h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500km/h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384km/h </a:t>
            </a:r>
            <a:endParaRPr dirty="0"/>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marL="457200" lvl="0" indent="-457200" algn="l" rtl="0">
              <a:lnSpc>
                <a:spcPct val="90000"/>
              </a:lnSpc>
              <a:spcBef>
                <a:spcPts val="1000"/>
              </a:spcBef>
              <a:spcAft>
                <a:spcPts val="0"/>
              </a:spcAft>
              <a:buClr>
                <a:schemeClr val="dk1"/>
              </a:buClr>
              <a:buSzPts val="2400"/>
              <a:buNone/>
            </a:pPr>
            <a:endParaRPr lang="en-US" b="1" dirty="0"/>
          </a:p>
          <a:p>
            <a:pPr marL="457200" lvl="0" indent="-4572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Google Shape;273;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4" name="Google Shape;274;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An airplane covers the four sides of a square field at speeds of 200, 400, 600, and 800 km/hr. What is the average speed of the plane during the entire journey?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600km/h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400km/h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500km/h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4) 384km/h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marL="457200" lvl="0" indent="-457200" algn="l" rtl="0">
              <a:lnSpc>
                <a:spcPct val="90000"/>
              </a:lnSpc>
              <a:spcBef>
                <a:spcPts val="1000"/>
              </a:spcBef>
              <a:spcAft>
                <a:spcPts val="0"/>
              </a:spcAft>
              <a:buClr>
                <a:schemeClr val="dk1"/>
              </a:buClr>
              <a:buSzPts val="2400"/>
              <a:buNone/>
            </a:pPr>
            <a:endParaRPr lang="en-US" b="1" dirty="0"/>
          </a:p>
          <a:p>
            <a:pPr marL="457200" lvl="0" indent="-4572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40462442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0" name="Google Shape;280;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The average age of the three boys is 15 years. Their ages are in the ratio 3: 5 : 7. The age of the oldest is:</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7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14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20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(4</a:t>
            </a:r>
            <a:r>
              <a:rPr lang="en-US" b="1" dirty="0"/>
              <a:t>) 21 years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0" name="Google Shape;280;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The average age of the three boys is 15 years. Their ages are in the ratio 3: 5 : 7. The age of the oldest is:</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7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14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20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(4</a:t>
            </a:r>
            <a:r>
              <a:rPr lang="en-US" b="1" dirty="0">
                <a:solidFill>
                  <a:srgbClr val="FF0000"/>
                </a:solidFill>
              </a:rPr>
              <a:t>) 21 years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634172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The average salary of 20 workers in an office is Rs1900 per month. If the manager’s salary is added, the average becomes Rs2000 per month. The manager’s annual salary (in </a:t>
            </a:r>
            <a:r>
              <a:rPr lang="en-US" b="1" dirty="0" err="1"/>
              <a:t>Rs</a:t>
            </a:r>
            <a:r>
              <a:rPr lang="en-US" b="1" dirty="0"/>
              <a:t>) is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Rs4000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Rs25200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Rs48000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Rs84000 		</a:t>
            </a:r>
            <a:endParaRPr dirty="0"/>
          </a:p>
          <a:p>
            <a:pPr marL="228600" lvl="0" indent="-228600" algn="l" rtl="0">
              <a:lnSpc>
                <a:spcPct val="90000"/>
              </a:lnSpc>
              <a:spcBef>
                <a:spcPts val="1000"/>
              </a:spcBef>
              <a:spcAft>
                <a:spcPts val="0"/>
              </a:spcAft>
              <a:buClr>
                <a:schemeClr val="dk1"/>
              </a:buClr>
              <a:buSzPts val="2400"/>
              <a:buNone/>
            </a:pPr>
            <a:r>
              <a:rPr lang="en-US" b="1" dirty="0"/>
              <a:t>(5)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7248544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84"/>
        <p:cNvGrpSpPr/>
        <p:nvPr/>
      </p:nvGrpSpPr>
      <p:grpSpPr>
        <a:xfrm>
          <a:off x="0" y="0"/>
          <a:ext cx="0" cy="0"/>
          <a:chOff x="0" y="0"/>
          <a:chExt cx="0" cy="0"/>
        </a:xfrm>
      </p:grpSpPr>
      <p:sp>
        <p:nvSpPr>
          <p:cNvPr id="285" name="Google Shape;285;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6" name="Google Shape;286;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The population of a town increased by 20% during the first year, increased by 25% during the next year, and increased by 44% during the third year. Find the average rate of increase during 3 years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36.87</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37.68%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38(2/3)%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40%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a:latin typeface="Arial Black"/>
              <a:ea typeface="Arial Black"/>
              <a:cs typeface="Arial Black"/>
              <a:sym typeface="Arial Black"/>
            </a:endParaRPr>
          </a:p>
          <a:p>
            <a:pPr marL="0" lvl="0" indent="0" algn="l" rtl="0">
              <a:lnSpc>
                <a:spcPct val="90000"/>
              </a:lnSpc>
              <a:spcBef>
                <a:spcPts val="1000"/>
              </a:spcBef>
              <a:spcAft>
                <a:spcPts val="0"/>
              </a:spcAft>
              <a:buClr>
                <a:schemeClr val="dk1"/>
              </a:buClr>
              <a:buSzPts val="2400"/>
              <a:buNone/>
            </a:pPr>
            <a:endParaRPr lang="en-US" b="1" dirty="0" smtClean="0">
              <a:latin typeface="Arial Black"/>
              <a:ea typeface="Arial Black"/>
              <a:cs typeface="Arial Black"/>
              <a:sym typeface="Arial Black"/>
            </a:endParaRPr>
          </a:p>
          <a:p>
            <a:pPr marL="0" lvl="0" indent="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84"/>
        <p:cNvGrpSpPr/>
        <p:nvPr/>
      </p:nvGrpSpPr>
      <p:grpSpPr>
        <a:xfrm>
          <a:off x="0" y="0"/>
          <a:ext cx="0" cy="0"/>
          <a:chOff x="0" y="0"/>
          <a:chExt cx="0" cy="0"/>
        </a:xfrm>
      </p:grpSpPr>
      <p:sp>
        <p:nvSpPr>
          <p:cNvPr id="285" name="Google Shape;285;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6" name="Google Shape;286;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The population of a town increased by 20% during the first year, increased by 25% during the next year, and increased by 44% during the third year. Find the average rate of increase during 3 years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36.87</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37.68%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(3) 38(2/3</a:t>
            </a:r>
            <a:r>
              <a:rPr lang="en-US" b="1" dirty="0">
                <a:solidFill>
                  <a:srgbClr val="FF0000"/>
                </a:solidFill>
              </a:rPr>
              <a:t>)%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40%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a:latin typeface="Arial Black"/>
              <a:ea typeface="Arial Black"/>
              <a:cs typeface="Arial Black"/>
              <a:sym typeface="Arial Black"/>
            </a:endParaRPr>
          </a:p>
          <a:p>
            <a:pPr marL="0" lvl="0" indent="0" algn="l" rtl="0">
              <a:lnSpc>
                <a:spcPct val="90000"/>
              </a:lnSpc>
              <a:spcBef>
                <a:spcPts val="1000"/>
              </a:spcBef>
              <a:spcAft>
                <a:spcPts val="0"/>
              </a:spcAft>
              <a:buClr>
                <a:schemeClr val="dk1"/>
              </a:buClr>
              <a:buSzPts val="2400"/>
              <a:buNone/>
            </a:pPr>
            <a:endParaRPr lang="en-US" b="1" dirty="0" smtClean="0">
              <a:latin typeface="Arial Black"/>
              <a:ea typeface="Arial Black"/>
              <a:cs typeface="Arial Black"/>
              <a:sym typeface="Arial Black"/>
            </a:endParaRPr>
          </a:p>
          <a:p>
            <a:pPr marL="0" lvl="0" indent="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1757267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2" name="Google Shape;292;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An investor earns a 3% return on 1/4</a:t>
            </a:r>
            <a:r>
              <a:rPr lang="en-US" b="1" baseline="30000" dirty="0"/>
              <a:t>th</a:t>
            </a:r>
            <a:r>
              <a:rPr lang="en-US" b="1" dirty="0"/>
              <a:t> of this capital, 5% on 2/3</a:t>
            </a:r>
            <a:r>
              <a:rPr lang="en-US" b="1" baseline="30000" dirty="0"/>
              <a:t>rd</a:t>
            </a:r>
            <a:r>
              <a:rPr lang="en-US" b="1" dirty="0"/>
              <a:t> of his capital, and 11% on the remaining of his capital. What is the average rate of return he earns on his total capital? </a:t>
            </a:r>
            <a:endParaRPr dirty="0"/>
          </a:p>
          <a:p>
            <a:pPr marL="228600" lvl="0" indent="-228600" algn="l" rtl="0">
              <a:lnSpc>
                <a:spcPct val="90000"/>
              </a:lnSpc>
              <a:spcBef>
                <a:spcPts val="1000"/>
              </a:spcBef>
              <a:spcAft>
                <a:spcPts val="0"/>
              </a:spcAft>
              <a:buClr>
                <a:schemeClr val="dk1"/>
              </a:buClr>
              <a:buSzPts val="2400"/>
              <a:buNone/>
            </a:pP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1) 5%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2) 10%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3) 5.5%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4) 10.5%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lang="en-US"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2" name="Google Shape;292;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An investor earns a 3% return on 1/4</a:t>
            </a:r>
            <a:r>
              <a:rPr lang="en-US" b="1" baseline="30000" dirty="0"/>
              <a:t>th</a:t>
            </a:r>
            <a:r>
              <a:rPr lang="en-US" b="1" dirty="0"/>
              <a:t> of this capital, 5% on 2/3</a:t>
            </a:r>
            <a:r>
              <a:rPr lang="en-US" b="1" baseline="30000" dirty="0"/>
              <a:t>rd</a:t>
            </a:r>
            <a:r>
              <a:rPr lang="en-US" b="1" dirty="0"/>
              <a:t> of his capital, and 11% on the remaining of his capital. What is the average rate of return he earns on his total capital? </a:t>
            </a:r>
            <a:endParaRPr dirty="0"/>
          </a:p>
          <a:p>
            <a:pPr marL="228600" lvl="0" indent="-228600" algn="l" rtl="0">
              <a:lnSpc>
                <a:spcPct val="90000"/>
              </a:lnSpc>
              <a:spcBef>
                <a:spcPts val="1000"/>
              </a:spcBef>
              <a:spcAft>
                <a:spcPts val="0"/>
              </a:spcAft>
              <a:buClr>
                <a:schemeClr val="dk1"/>
              </a:buClr>
              <a:buSzPts val="2400"/>
              <a:buNone/>
            </a:pP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1) 5% </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2) 10%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3) 5.5%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4) 10.5%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lang="en-US"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2323967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8" name="Google Shape;298;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The average of 8 readings is 24.3, out of which the average for the first two is 18.5 and that of the next three is 21.2. If the sixth reading is 3 less than the seventh and 8 less than the eighth, what is the sixth reading?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24.8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26.5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27.6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29.4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8" name="Google Shape;298;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The average of 8 readings is 24.3, out of which the average for the first two is 18.5 and that of the next three is 21.2. If the sixth reading is 3 less than the seventh and 8 less than the eighth, what is the sixth reading?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24.8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26.5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27.6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29.4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3889047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4" name="Google Shape;304;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The average age of a family of 6 members is 22 years. If the age of the youngest member is 7 years, the average age of the family at the birth of the youngest member, was:</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15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17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17.5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 years </a:t>
            </a:r>
            <a:endParaRPr dirty="0"/>
          </a:p>
          <a:p>
            <a:pPr marL="457200" lvl="0" indent="-457200" algn="l" rtl="0">
              <a:lnSpc>
                <a:spcPct val="90000"/>
              </a:lnSpc>
              <a:spcBef>
                <a:spcPts val="1000"/>
              </a:spcBef>
              <a:spcAft>
                <a:spcPts val="0"/>
              </a:spcAft>
              <a:buClr>
                <a:schemeClr val="dk1"/>
              </a:buClr>
              <a:buSzPts val="2400"/>
              <a:buNone/>
            </a:pPr>
            <a:r>
              <a:rPr lang="en-US" b="1" dirty="0"/>
              <a:t>(5) </a:t>
            </a:r>
            <a:r>
              <a:rPr lang="en-US" b="1" dirty="0" smtClean="0"/>
              <a:t>None of these</a:t>
            </a:r>
          </a:p>
          <a:p>
            <a:pPr marL="457200" lvl="0" indent="-457200" algn="l" rtl="0">
              <a:lnSpc>
                <a:spcPct val="90000"/>
              </a:lnSpc>
              <a:spcBef>
                <a:spcPts val="1000"/>
              </a:spcBef>
              <a:spcAft>
                <a:spcPts val="0"/>
              </a:spcAft>
              <a:buClr>
                <a:schemeClr val="dk1"/>
              </a:buClr>
              <a:buSzPts val="2400"/>
              <a:buNone/>
            </a:pPr>
            <a:endParaRPr lang="en-US" b="1" dirty="0" smtClean="0"/>
          </a:p>
          <a:p>
            <a:pPr marL="457200" lvl="0" indent="-457200" algn="l" rtl="0">
              <a:lnSpc>
                <a:spcPct val="90000"/>
              </a:lnSpc>
              <a:spcBef>
                <a:spcPts val="1000"/>
              </a:spcBef>
              <a:spcAft>
                <a:spcPts val="0"/>
              </a:spcAft>
              <a:buClr>
                <a:schemeClr val="dk1"/>
              </a:buClr>
              <a:buSzPts val="2400"/>
              <a:buNone/>
            </a:pPr>
            <a:endParaRPr lang="en-US" b="1" dirty="0" smtClean="0"/>
          </a:p>
          <a:p>
            <a:pPr indent="-457200">
              <a:buNone/>
            </a:pPr>
            <a:endParaRPr lang="en-US" dirty="0" smtClean="0"/>
          </a:p>
          <a:p>
            <a:pPr marL="457200" lvl="0" indent="-4572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4" name="Google Shape;304;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The average age of a family of 6 members is 22 years. If the age of the youngest member is 7 years, the average age of the family at the birth of the youngest member, was:</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15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17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17.5 years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4) 18 years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a:t>
            </a:r>
            <a:r>
              <a:rPr lang="en-US" b="1" dirty="0" smtClean="0"/>
              <a:t>None of these</a:t>
            </a:r>
          </a:p>
          <a:p>
            <a:pPr marL="457200" lvl="0" indent="-457200" algn="l" rtl="0">
              <a:lnSpc>
                <a:spcPct val="90000"/>
              </a:lnSpc>
              <a:spcBef>
                <a:spcPts val="1000"/>
              </a:spcBef>
              <a:spcAft>
                <a:spcPts val="0"/>
              </a:spcAft>
              <a:buClr>
                <a:schemeClr val="dk1"/>
              </a:buClr>
              <a:buSzPts val="2400"/>
              <a:buNone/>
            </a:pPr>
            <a:endParaRPr lang="en-US" b="1" dirty="0" smtClean="0"/>
          </a:p>
          <a:p>
            <a:pPr indent="-457200">
              <a:buNone/>
            </a:pPr>
            <a:endParaRPr lang="en-US" dirty="0" smtClean="0"/>
          </a:p>
          <a:p>
            <a:pPr marL="457200" lvl="0" indent="-4572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0151286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sp>
        <p:nvSpPr>
          <p:cNvPr id="309" name="Google Shape;309;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0" name="Google Shape;310;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The average age of a husband and wife was 23 years when they were married(5 years ago). The average age of the husband, the wife, and a child who was born during this interval, is 20 years now. How old is the child now?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1) 9 months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2) 1 year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3) 3 years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4) 4 years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endParaRPr lang="en-US" b="1" dirty="0" smtClean="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sp>
        <p:nvSpPr>
          <p:cNvPr id="309" name="Google Shape;309;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0" name="Google Shape;310;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The average age of a husband and wife was 23 years when they were married(5 years ago). The average age of the husband, the wife, and a child who was born during this interval, is 20 years now. How old is the child now?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1) 9 months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2) 1 year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3) 3 years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4) 4 years </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endParaRPr lang="en-US" b="1" dirty="0" smtClean="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113567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In a coconut grove, (x + 2) trees yield 60 nuts per year per tree, x trees yield 120 nuts per year per tree, and (x – 2) trees yield 180 nuts per year per tree. If the average yield per year per tree is 100, find x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a:latin typeface="Arial Black"/>
              <a:ea typeface="Arial Black"/>
              <a:cs typeface="Arial Black"/>
              <a:sym typeface="Arial Black"/>
            </a:endParaRPr>
          </a:p>
          <a:p>
            <a:pPr marL="0" lvl="0" indent="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6" name="Google Shape;316;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dirty="0"/>
          </a:p>
          <a:p>
            <a:pPr marL="0" lvl="0" indent="0" algn="l" rtl="0">
              <a:lnSpc>
                <a:spcPct val="90000"/>
              </a:lnSpc>
              <a:spcBef>
                <a:spcPts val="1000"/>
              </a:spcBef>
              <a:spcAft>
                <a:spcPts val="0"/>
              </a:spcAft>
              <a:buClr>
                <a:schemeClr val="dk1"/>
              </a:buClr>
              <a:buSzPts val="2400"/>
              <a:buNone/>
            </a:pPr>
            <a:r>
              <a:rPr lang="en-US" b="1" dirty="0" smtClean="0">
                <a:solidFill>
                  <a:schemeClr val="tx1"/>
                </a:solidFill>
              </a:rPr>
              <a:t>(1) 176cm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166cm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180cm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186cm </a:t>
            </a:r>
            <a:endParaRPr dirty="0"/>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marL="457200" lvl="0" indent="-457200" algn="l" rtl="0">
              <a:lnSpc>
                <a:spcPct val="90000"/>
              </a:lnSpc>
              <a:spcBef>
                <a:spcPts val="1000"/>
              </a:spcBef>
              <a:spcAft>
                <a:spcPts val="0"/>
              </a:spcAft>
              <a:buClr>
                <a:schemeClr val="dk1"/>
              </a:buClr>
              <a:buSzPts val="2400"/>
              <a:buNone/>
            </a:pPr>
            <a:endParaRPr lang="en-US" b="1" dirty="0"/>
          </a:p>
          <a:p>
            <a:pPr marL="457200" lvl="0" indent="-4572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6" name="Google Shape;316;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(1) 176cm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166cm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180cm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186cm </a:t>
            </a:r>
            <a:endParaRPr dirty="0"/>
          </a:p>
          <a:p>
            <a:pPr marL="457200" lvl="0" indent="-457200" algn="l" rtl="0">
              <a:lnSpc>
                <a:spcPct val="90000"/>
              </a:lnSpc>
              <a:spcBef>
                <a:spcPts val="1000"/>
              </a:spcBef>
              <a:spcAft>
                <a:spcPts val="0"/>
              </a:spcAft>
              <a:buClr>
                <a:schemeClr val="dk1"/>
              </a:buClr>
              <a:buSzPts val="2400"/>
              <a:buNone/>
            </a:pPr>
            <a:r>
              <a:rPr lang="en-US" b="1" dirty="0"/>
              <a:t>(5) None of </a:t>
            </a:r>
            <a:r>
              <a:rPr lang="en-US" b="1" dirty="0" smtClean="0"/>
              <a:t>these</a:t>
            </a:r>
          </a:p>
          <a:p>
            <a:pPr marL="457200" lvl="0" indent="-457200" algn="l" rtl="0">
              <a:lnSpc>
                <a:spcPct val="90000"/>
              </a:lnSpc>
              <a:spcBef>
                <a:spcPts val="1000"/>
              </a:spcBef>
              <a:spcAft>
                <a:spcPts val="0"/>
              </a:spcAft>
              <a:buClr>
                <a:schemeClr val="dk1"/>
              </a:buClr>
              <a:buSzPts val="2400"/>
              <a:buNone/>
            </a:pPr>
            <a:endParaRPr lang="en-US" b="1" dirty="0"/>
          </a:p>
          <a:p>
            <a:pPr marL="457200" lvl="0" indent="-4572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36745433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Google Shape;321;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2" name="Google Shape;322;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Out of three numbers, the first is twice the second and half of the third. If the average of the three numbers is 56, the three numbers in order are :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36, 18, 72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48, 24, 96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40, 20, 80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52, 26, 104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Google Shape;321;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2" name="Google Shape;322;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a:t>
            </a:r>
            <a:r>
              <a:rPr lang="en-US" b="1" dirty="0">
                <a:latin typeface="+mn-lt"/>
              </a:rPr>
              <a:t>Out of three numbers, the first is twice the second and half of the third. If the average of the three numbers is 56, the three numbers in order are : </a:t>
            </a:r>
            <a:endParaRPr dirty="0">
              <a:latin typeface="+mn-lt"/>
            </a:endParaRPr>
          </a:p>
          <a:p>
            <a:pPr marL="457200" lvl="0" indent="-457200" algn="l" rtl="0">
              <a:lnSpc>
                <a:spcPct val="90000"/>
              </a:lnSpc>
              <a:spcBef>
                <a:spcPts val="1000"/>
              </a:spcBef>
              <a:spcAft>
                <a:spcPts val="0"/>
              </a:spcAft>
              <a:buClr>
                <a:schemeClr val="dk1"/>
              </a:buClr>
              <a:buSzPts val="2400"/>
              <a:buAutoNum type="arabicParenBoth"/>
            </a:pPr>
            <a:r>
              <a:rPr lang="en-US" b="1" dirty="0">
                <a:latin typeface="+mn-lt"/>
              </a:rPr>
              <a:t>36, 18, 72 	</a:t>
            </a:r>
            <a:endParaRPr lang="en-US" b="1" dirty="0" smtClean="0">
              <a:latin typeface="+mn-lt"/>
            </a:endParaRPr>
          </a:p>
          <a:p>
            <a:pPr marL="0" lvl="0" indent="0" algn="l" rtl="0">
              <a:lnSpc>
                <a:spcPct val="90000"/>
              </a:lnSpc>
              <a:spcBef>
                <a:spcPts val="1000"/>
              </a:spcBef>
              <a:spcAft>
                <a:spcPts val="0"/>
              </a:spcAft>
              <a:buClr>
                <a:schemeClr val="dk1"/>
              </a:buClr>
              <a:buSzPts val="2400"/>
              <a:buNone/>
            </a:pPr>
            <a:r>
              <a:rPr lang="en-US" b="1" dirty="0" smtClean="0">
                <a:solidFill>
                  <a:srgbClr val="FF0000"/>
                </a:solidFill>
                <a:latin typeface="+mn-lt"/>
              </a:rPr>
              <a:t>(</a:t>
            </a:r>
            <a:r>
              <a:rPr lang="en-US" b="1" dirty="0">
                <a:solidFill>
                  <a:srgbClr val="FF0000"/>
                </a:solidFill>
                <a:latin typeface="+mn-lt"/>
              </a:rPr>
              <a:t>2) 48, 24, 96 </a:t>
            </a:r>
            <a:r>
              <a:rPr lang="en-US" b="1" dirty="0">
                <a:latin typeface="+mn-lt"/>
              </a:rPr>
              <a:t>	</a:t>
            </a:r>
            <a:endParaRPr lang="en-US" b="1" dirty="0" smtClean="0">
              <a:latin typeface="+mn-lt"/>
            </a:endParaRPr>
          </a:p>
          <a:p>
            <a:pPr marL="0" lvl="0" indent="0" algn="l" rtl="0">
              <a:lnSpc>
                <a:spcPct val="90000"/>
              </a:lnSpc>
              <a:spcBef>
                <a:spcPts val="1000"/>
              </a:spcBef>
              <a:spcAft>
                <a:spcPts val="0"/>
              </a:spcAft>
              <a:buClr>
                <a:schemeClr val="dk1"/>
              </a:buClr>
              <a:buSzPts val="2400"/>
              <a:buNone/>
            </a:pPr>
            <a:r>
              <a:rPr lang="en-US" b="1" dirty="0" smtClean="0">
                <a:latin typeface="+mn-lt"/>
              </a:rPr>
              <a:t>(</a:t>
            </a:r>
            <a:r>
              <a:rPr lang="en-US" b="1" dirty="0">
                <a:latin typeface="+mn-lt"/>
              </a:rPr>
              <a:t>3) 40, 20, 80 	</a:t>
            </a:r>
            <a:endParaRPr lang="en-US" b="1" dirty="0" smtClean="0">
              <a:latin typeface="+mn-lt"/>
            </a:endParaRPr>
          </a:p>
          <a:p>
            <a:pPr marL="0" lvl="0" indent="0" algn="l" rtl="0">
              <a:lnSpc>
                <a:spcPct val="90000"/>
              </a:lnSpc>
              <a:spcBef>
                <a:spcPts val="1000"/>
              </a:spcBef>
              <a:spcAft>
                <a:spcPts val="0"/>
              </a:spcAft>
              <a:buClr>
                <a:schemeClr val="dk1"/>
              </a:buClr>
              <a:buSzPts val="2400"/>
              <a:buNone/>
            </a:pPr>
            <a:r>
              <a:rPr lang="en-US" b="1" dirty="0" smtClean="0">
                <a:latin typeface="+mn-lt"/>
              </a:rPr>
              <a:t>(</a:t>
            </a:r>
            <a:r>
              <a:rPr lang="en-US" b="1" dirty="0">
                <a:latin typeface="+mn-lt"/>
              </a:rPr>
              <a:t>4) 52, 26, 104 </a:t>
            </a:r>
            <a:endParaRPr dirty="0">
              <a:latin typeface="+mn-lt"/>
            </a:endParaRPr>
          </a:p>
          <a:p>
            <a:pPr marL="457200" lvl="0" indent="-457200" algn="l" rtl="0">
              <a:lnSpc>
                <a:spcPct val="90000"/>
              </a:lnSpc>
              <a:spcBef>
                <a:spcPts val="1000"/>
              </a:spcBef>
              <a:spcAft>
                <a:spcPts val="0"/>
              </a:spcAft>
              <a:buClr>
                <a:schemeClr val="dk1"/>
              </a:buClr>
              <a:buSzPts val="2400"/>
              <a:buNone/>
            </a:pPr>
            <a:r>
              <a:rPr lang="en-US" b="1" dirty="0">
                <a:latin typeface="+mn-lt"/>
              </a:rPr>
              <a:t>(5) None of these</a:t>
            </a:r>
            <a:r>
              <a:rPr lang="en-US" b="1" dirty="0">
                <a:latin typeface="+mn-lt"/>
                <a:ea typeface="Arial Black"/>
                <a:cs typeface="Arial Black"/>
                <a:sym typeface="Arial Black"/>
              </a:rPr>
              <a:t> </a:t>
            </a:r>
            <a:endParaRPr lang="en-US" b="1" dirty="0" smtClean="0">
              <a:latin typeface="+mn-lt"/>
              <a:ea typeface="Arial Black"/>
              <a:cs typeface="Arial Black"/>
              <a:sym typeface="Arial Black"/>
            </a:endParaRPr>
          </a:p>
          <a:p>
            <a:pPr marL="457200" lvl="0" indent="-457200" algn="l" rtl="0">
              <a:lnSpc>
                <a:spcPct val="90000"/>
              </a:lnSpc>
              <a:spcBef>
                <a:spcPts val="1000"/>
              </a:spcBef>
              <a:spcAft>
                <a:spcPts val="0"/>
              </a:spcAft>
              <a:buClr>
                <a:schemeClr val="dk1"/>
              </a:buClr>
              <a:buSzPts val="2400"/>
              <a:buNone/>
            </a:pPr>
            <a:endParaRPr lang="en-US" b="1" dirty="0">
              <a:latin typeface="Arial Black"/>
              <a:sym typeface="Arial Black"/>
            </a:endParaRPr>
          </a:p>
          <a:p>
            <a:pPr marL="457200" lvl="0" indent="-4572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6902595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327" name="Google Shape;327;p38"/>
          <p:cNvSpPr txBox="1">
            <a:spLocks noGrp="1"/>
          </p:cNvSpPr>
          <p:nvPr>
            <p:ph type="title"/>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8" name="Google Shape;328;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37. The average weight of 3 men A, B, and C is 84kg. Another man D joins the group and the average now becomes 80kg. If another man E, whose weight is 3kg more than that of D, replaces A, then the average weight of B, C, D, and E becomes 79kg. The weight of A is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70kg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72kg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75kg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80kg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327" name="Google Shape;327;p38"/>
          <p:cNvSpPr txBox="1">
            <a:spLocks noGrp="1"/>
          </p:cNvSpPr>
          <p:nvPr>
            <p:ph type="title"/>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8" name="Google Shape;328;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37. The average weight of 3 men A, B, and C is 84kg. Another man D joins the group and the average now becomes 80kg. If another man E, whose weight is 3kg more than that of D, replaces A, then the average weight of B, C, D, and E becomes 79kg. The weight of A is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70kg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72kg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3) 75kg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80kg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a:t>
            </a:r>
            <a:r>
              <a:rPr lang="en-US" b="1" dirty="0" smtClean="0"/>
              <a:t>these</a:t>
            </a:r>
          </a:p>
          <a:p>
            <a:pPr lvl="0" indent="-457200" algn="l" rtl="0">
              <a:lnSpc>
                <a:spcPct val="90000"/>
              </a:lnSpc>
              <a:spcBef>
                <a:spcPts val="1000"/>
              </a:spcBef>
              <a:spcAft>
                <a:spcPts val="0"/>
              </a:spcAft>
              <a:buClr>
                <a:schemeClr val="dk1"/>
              </a:buClr>
              <a:buSzPts val="2400"/>
              <a:buAutoNum type="arabicParenBoth"/>
            </a:pPr>
            <a:endParaRPr lang="en-US" b="1" dirty="0"/>
          </a:p>
          <a:p>
            <a:pPr lvl="0" indent="-457200" algn="l" rtl="0">
              <a:lnSpc>
                <a:spcPct val="90000"/>
              </a:lnSpc>
              <a:spcBef>
                <a:spcPts val="1000"/>
              </a:spcBef>
              <a:spcAft>
                <a:spcPts val="0"/>
              </a:spcAft>
              <a:buClr>
                <a:schemeClr val="dk1"/>
              </a:buClr>
              <a:buSzPts val="2400"/>
              <a:buAutoNum type="arabicParenBoth"/>
            </a:pPr>
            <a:endParaRPr lang="en-US" b="1" dirty="0" smtClean="0"/>
          </a:p>
          <a:p>
            <a:pPr marL="0" lvl="0" indent="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2121435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a:t>APTITUDE</a:t>
            </a:r>
            <a:endParaRPr/>
          </a:p>
          <a:p>
            <a:pPr marL="0" lvl="0" indent="0" algn="ctr" rtl="0">
              <a:spcBef>
                <a:spcPts val="0"/>
              </a:spcBef>
              <a:spcAft>
                <a:spcPts val="0"/>
              </a:spcAft>
              <a:buNone/>
            </a:pPr>
            <a:endParaRPr/>
          </a:p>
        </p:txBody>
      </p:sp>
      <p:sp>
        <p:nvSpPr>
          <p:cNvPr id="334" name="Google Shape;334;g21642fa0714_0_0"/>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2800" dirty="0">
                <a:highlight>
                  <a:srgbClr val="FFFFFF"/>
                </a:highlight>
                <a:latin typeface="Roboto"/>
                <a:ea typeface="Roboto"/>
                <a:cs typeface="Roboto"/>
                <a:sym typeface="Roboto"/>
              </a:rPr>
              <a:t> </a:t>
            </a:r>
            <a:r>
              <a:rPr lang="en-US" b="1" dirty="0">
                <a:highlight>
                  <a:srgbClr val="FFFFFF"/>
                </a:highlight>
                <a:latin typeface="+mn-lt"/>
                <a:ea typeface="Roboto"/>
                <a:cs typeface="Roboto"/>
                <a:sym typeface="Roboto"/>
              </a:rPr>
              <a:t>Q.38 The bowling average of a cricketer was 12.4. He improves his bowling average by 0.2 points when he takes 5 wickets for 26 runs in his last match. The number of wickets taken by him before the last match was</a:t>
            </a:r>
            <a:endParaRPr b="1" dirty="0">
              <a:highlight>
                <a:srgbClr val="FFFFFF"/>
              </a:highlight>
              <a:latin typeface="+mn-lt"/>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b="1" dirty="0" smtClean="0">
                <a:solidFill>
                  <a:srgbClr val="212529"/>
                </a:solidFill>
                <a:highlight>
                  <a:srgbClr val="FFFFFF"/>
                </a:highlight>
                <a:latin typeface="+mn-lt"/>
                <a:ea typeface="Roboto"/>
                <a:cs typeface="Roboto"/>
                <a:sym typeface="Roboto"/>
              </a:rPr>
              <a:t>(1) </a:t>
            </a:r>
            <a:r>
              <a:rPr lang="en-US" b="1" dirty="0">
                <a:solidFill>
                  <a:srgbClr val="212529"/>
                </a:solidFill>
                <a:highlight>
                  <a:srgbClr val="FFFFFF"/>
                </a:highlight>
                <a:latin typeface="+mn-lt"/>
                <a:ea typeface="Roboto"/>
                <a:cs typeface="Roboto"/>
                <a:sym typeface="Roboto"/>
              </a:rPr>
              <a:t>150</a:t>
            </a:r>
            <a:endParaRPr b="1" dirty="0">
              <a:solidFill>
                <a:srgbClr val="212529"/>
              </a:solidFill>
              <a:highlight>
                <a:srgbClr val="FFFFFF"/>
              </a:highlight>
              <a:latin typeface="+mn-lt"/>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rgbClr val="212529"/>
                </a:solidFill>
                <a:highlight>
                  <a:srgbClr val="FFFFFF"/>
                </a:highlight>
                <a:latin typeface="+mn-lt"/>
                <a:ea typeface="Roboto"/>
                <a:cs typeface="Roboto"/>
                <a:sym typeface="Roboto"/>
              </a:rPr>
              <a:t>(2) </a:t>
            </a:r>
            <a:r>
              <a:rPr lang="en-US" b="1" dirty="0">
                <a:solidFill>
                  <a:srgbClr val="212529"/>
                </a:solidFill>
                <a:highlight>
                  <a:srgbClr val="FFFFFF"/>
                </a:highlight>
                <a:latin typeface="+mn-lt"/>
                <a:ea typeface="Roboto"/>
                <a:cs typeface="Roboto"/>
                <a:sym typeface="Roboto"/>
              </a:rPr>
              <a:t>200</a:t>
            </a:r>
            <a:endParaRPr b="1" dirty="0">
              <a:solidFill>
                <a:srgbClr val="212529"/>
              </a:solidFill>
              <a:highlight>
                <a:srgbClr val="FFFFFF"/>
              </a:highlight>
              <a:latin typeface="+mn-lt"/>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rgbClr val="212529"/>
                </a:solidFill>
                <a:highlight>
                  <a:srgbClr val="FFFFFF"/>
                </a:highlight>
                <a:latin typeface="+mn-lt"/>
                <a:ea typeface="Roboto"/>
                <a:cs typeface="Roboto"/>
                <a:sym typeface="Roboto"/>
              </a:rPr>
              <a:t>(3) </a:t>
            </a:r>
            <a:r>
              <a:rPr lang="en-US" b="1" dirty="0">
                <a:solidFill>
                  <a:srgbClr val="212529"/>
                </a:solidFill>
                <a:highlight>
                  <a:srgbClr val="FFFFFF"/>
                </a:highlight>
                <a:latin typeface="+mn-lt"/>
                <a:ea typeface="Roboto"/>
                <a:cs typeface="Roboto"/>
                <a:sym typeface="Roboto"/>
              </a:rPr>
              <a:t>125</a:t>
            </a:r>
            <a:endParaRPr b="1" dirty="0">
              <a:solidFill>
                <a:srgbClr val="212529"/>
              </a:solidFill>
              <a:highlight>
                <a:srgbClr val="FFFFFF"/>
              </a:highlight>
              <a:latin typeface="+mn-lt"/>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rgbClr val="212529"/>
                </a:solidFill>
                <a:highlight>
                  <a:srgbClr val="FFFFFF"/>
                </a:highlight>
                <a:latin typeface="+mn-lt"/>
                <a:ea typeface="Roboto"/>
                <a:cs typeface="Roboto"/>
                <a:sym typeface="Roboto"/>
              </a:rPr>
              <a:t>(4) 175</a:t>
            </a:r>
          </a:p>
          <a:p>
            <a:pPr marL="0" lvl="0" indent="0" algn="l" rtl="0">
              <a:lnSpc>
                <a:spcPct val="115000"/>
              </a:lnSpc>
              <a:spcBef>
                <a:spcPts val="1200"/>
              </a:spcBef>
              <a:spcAft>
                <a:spcPts val="0"/>
              </a:spcAft>
              <a:buClr>
                <a:schemeClr val="dk1"/>
              </a:buClr>
              <a:buSzPts val="1100"/>
              <a:buFont typeface="Arial"/>
              <a:buNone/>
            </a:pPr>
            <a:endParaRPr sz="2800" dirty="0">
              <a:solidFill>
                <a:srgbClr val="212529"/>
              </a:solidFill>
              <a:highlight>
                <a:srgbClr val="FFFFFF"/>
              </a:highlight>
              <a:latin typeface="Roboto"/>
              <a:ea typeface="Roboto"/>
              <a:cs typeface="Roboto"/>
              <a:sym typeface="Roboto"/>
            </a:endParaRPr>
          </a:p>
          <a:p>
            <a:pPr marL="0" lvl="0" indent="0" algn="l" rtl="0">
              <a:spcBef>
                <a:spcPts val="1200"/>
              </a:spcBef>
              <a:spcAft>
                <a:spcPts val="0"/>
              </a:spcAft>
              <a:buNone/>
            </a:pPr>
            <a:endParaRPr sz="39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a:t>APTITUDE</a:t>
            </a:r>
            <a:endParaRPr/>
          </a:p>
          <a:p>
            <a:pPr marL="0" lvl="0" indent="0" algn="ctr" rtl="0">
              <a:spcBef>
                <a:spcPts val="0"/>
              </a:spcBef>
              <a:spcAft>
                <a:spcPts val="0"/>
              </a:spcAft>
              <a:buNone/>
            </a:pPr>
            <a:endParaRPr/>
          </a:p>
        </p:txBody>
      </p:sp>
      <p:sp>
        <p:nvSpPr>
          <p:cNvPr id="334" name="Google Shape;334;g21642fa0714_0_0"/>
          <p:cNvSpPr txBox="1">
            <a:spLocks noGrp="1"/>
          </p:cNvSpPr>
          <p:nvPr>
            <p:ph type="body" idx="1"/>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2800" dirty="0">
                <a:highlight>
                  <a:srgbClr val="FFFFFF"/>
                </a:highlight>
                <a:latin typeface="Roboto"/>
                <a:ea typeface="Roboto"/>
                <a:cs typeface="Roboto"/>
                <a:sym typeface="Roboto"/>
              </a:rPr>
              <a:t> </a:t>
            </a:r>
            <a:r>
              <a:rPr lang="en-US" b="1" dirty="0">
                <a:highlight>
                  <a:srgbClr val="FFFFFF"/>
                </a:highlight>
                <a:latin typeface="+mn-lt"/>
                <a:ea typeface="Roboto"/>
                <a:cs typeface="Roboto"/>
                <a:sym typeface="Roboto"/>
              </a:rPr>
              <a:t>Q.38 The bowling average of a cricketer was 12.4. He improves his bowling average by 0.2 points when he takes 5 wickets for 26 runs in his last match. The number of wickets taken by him before the last match was</a:t>
            </a:r>
            <a:endParaRPr b="1" dirty="0">
              <a:highlight>
                <a:srgbClr val="FFFFFF"/>
              </a:highlight>
              <a:latin typeface="+mn-lt"/>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b="1" dirty="0" smtClean="0">
                <a:solidFill>
                  <a:srgbClr val="212529"/>
                </a:solidFill>
                <a:highlight>
                  <a:srgbClr val="FFFFFF"/>
                </a:highlight>
                <a:latin typeface="+mn-lt"/>
                <a:ea typeface="Roboto"/>
                <a:cs typeface="Roboto"/>
                <a:sym typeface="Roboto"/>
              </a:rPr>
              <a:t>(1) </a:t>
            </a:r>
            <a:r>
              <a:rPr lang="en-US" b="1" dirty="0">
                <a:solidFill>
                  <a:srgbClr val="212529"/>
                </a:solidFill>
                <a:highlight>
                  <a:srgbClr val="FFFFFF"/>
                </a:highlight>
                <a:latin typeface="+mn-lt"/>
                <a:ea typeface="Roboto"/>
                <a:cs typeface="Roboto"/>
                <a:sym typeface="Roboto"/>
              </a:rPr>
              <a:t>150</a:t>
            </a:r>
            <a:endParaRPr b="1" dirty="0">
              <a:solidFill>
                <a:srgbClr val="212529"/>
              </a:solidFill>
              <a:highlight>
                <a:srgbClr val="FFFFFF"/>
              </a:highlight>
              <a:latin typeface="+mn-lt"/>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rgbClr val="212529"/>
                </a:solidFill>
                <a:highlight>
                  <a:srgbClr val="FFFFFF"/>
                </a:highlight>
                <a:latin typeface="+mn-lt"/>
                <a:ea typeface="Roboto"/>
                <a:cs typeface="Roboto"/>
                <a:sym typeface="Roboto"/>
              </a:rPr>
              <a:t>(2) </a:t>
            </a:r>
            <a:r>
              <a:rPr lang="en-US" b="1" dirty="0">
                <a:solidFill>
                  <a:srgbClr val="212529"/>
                </a:solidFill>
                <a:highlight>
                  <a:srgbClr val="FFFFFF"/>
                </a:highlight>
                <a:latin typeface="+mn-lt"/>
                <a:ea typeface="Roboto"/>
                <a:cs typeface="Roboto"/>
                <a:sym typeface="Roboto"/>
              </a:rPr>
              <a:t>200</a:t>
            </a:r>
            <a:endParaRPr b="1" dirty="0">
              <a:solidFill>
                <a:srgbClr val="212529"/>
              </a:solidFill>
              <a:highlight>
                <a:srgbClr val="FFFFFF"/>
              </a:highlight>
              <a:latin typeface="+mn-lt"/>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rgbClr val="212529"/>
                </a:solidFill>
                <a:highlight>
                  <a:srgbClr val="FFFFFF"/>
                </a:highlight>
                <a:latin typeface="+mn-lt"/>
                <a:ea typeface="Roboto"/>
                <a:cs typeface="Roboto"/>
                <a:sym typeface="Roboto"/>
              </a:rPr>
              <a:t>(3) </a:t>
            </a:r>
            <a:r>
              <a:rPr lang="en-US" b="1" dirty="0">
                <a:solidFill>
                  <a:srgbClr val="212529"/>
                </a:solidFill>
                <a:highlight>
                  <a:srgbClr val="FFFFFF"/>
                </a:highlight>
                <a:latin typeface="+mn-lt"/>
                <a:ea typeface="Roboto"/>
                <a:cs typeface="Roboto"/>
                <a:sym typeface="Roboto"/>
              </a:rPr>
              <a:t>125</a:t>
            </a:r>
            <a:endParaRPr b="1" dirty="0">
              <a:solidFill>
                <a:srgbClr val="212529"/>
              </a:solidFill>
              <a:highlight>
                <a:srgbClr val="FFFFFF"/>
              </a:highlight>
              <a:latin typeface="+mn-lt"/>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rgbClr val="FF0000"/>
                </a:solidFill>
                <a:highlight>
                  <a:srgbClr val="FFFFFF"/>
                </a:highlight>
                <a:latin typeface="+mn-lt"/>
                <a:ea typeface="Roboto"/>
                <a:cs typeface="Roboto"/>
                <a:sym typeface="Roboto"/>
              </a:rPr>
              <a:t>(4) 175</a:t>
            </a:r>
          </a:p>
          <a:p>
            <a:pPr marL="0" lvl="0" indent="0" algn="l" rtl="0">
              <a:lnSpc>
                <a:spcPct val="115000"/>
              </a:lnSpc>
              <a:spcBef>
                <a:spcPts val="1200"/>
              </a:spcBef>
              <a:spcAft>
                <a:spcPts val="0"/>
              </a:spcAft>
              <a:buClr>
                <a:schemeClr val="dk1"/>
              </a:buClr>
              <a:buSzPts val="1100"/>
              <a:buFont typeface="Arial"/>
              <a:buNone/>
            </a:pPr>
            <a:endParaRPr sz="2800" dirty="0">
              <a:solidFill>
                <a:srgbClr val="212529"/>
              </a:solidFill>
              <a:highlight>
                <a:srgbClr val="FFFFFF"/>
              </a:highlight>
              <a:latin typeface="Roboto"/>
              <a:ea typeface="Roboto"/>
              <a:cs typeface="Roboto"/>
              <a:sym typeface="Roboto"/>
            </a:endParaRPr>
          </a:p>
          <a:p>
            <a:pPr marL="0" lvl="0" indent="0" algn="l" rtl="0">
              <a:spcBef>
                <a:spcPts val="1200"/>
              </a:spcBef>
              <a:spcAft>
                <a:spcPts val="0"/>
              </a:spcAft>
              <a:buNone/>
            </a:pPr>
            <a:endParaRPr sz="3900" dirty="0"/>
          </a:p>
        </p:txBody>
      </p:sp>
    </p:spTree>
    <p:extLst>
      <p:ext uri="{BB962C8B-B14F-4D97-AF65-F5344CB8AC3E}">
        <p14:creationId xmlns:p14="http://schemas.microsoft.com/office/powerpoint/2010/main" val="3554838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In a coconut grove, (x + 2) trees yield 60 nuts per year per tree, x trees yield 120 nuts per year per tree, and (x – 2) trees yield 180 nuts per year per tree. If the average yield per year per tree is 100, find x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solidFill>
                  <a:srgbClr val="FF0000"/>
                </a:solidFill>
              </a:rPr>
              <a:t>4</a:t>
            </a:r>
            <a:r>
              <a:rPr lang="en-US" b="1" dirty="0" smtClean="0"/>
              <a:t>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2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6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5) None of these</a:t>
            </a:r>
            <a:r>
              <a:rPr lang="en-US" b="1" dirty="0">
                <a:latin typeface="Arial Black"/>
                <a:ea typeface="Arial Black"/>
                <a:cs typeface="Arial Black"/>
                <a:sym typeface="Arial Black"/>
              </a:rPr>
              <a:t> </a:t>
            </a:r>
            <a:endParaRPr lang="en-US" b="1" dirty="0" smtClean="0">
              <a:latin typeface="Arial Black"/>
              <a:ea typeface="Arial Black"/>
              <a:cs typeface="Arial Black"/>
              <a:sym typeface="Arial Black"/>
            </a:endParaRPr>
          </a:p>
          <a:p>
            <a:pPr lvl="0" indent="-457200" algn="l" rtl="0">
              <a:lnSpc>
                <a:spcPct val="90000"/>
              </a:lnSpc>
              <a:spcBef>
                <a:spcPts val="1000"/>
              </a:spcBef>
              <a:spcAft>
                <a:spcPts val="0"/>
              </a:spcAft>
              <a:buClr>
                <a:schemeClr val="dk1"/>
              </a:buClr>
              <a:buSzPts val="2400"/>
              <a:buAutoNum type="arabicParenBoth"/>
            </a:pPr>
            <a:endParaRPr lang="en-US" b="1" dirty="0">
              <a:latin typeface="Arial Black"/>
              <a:ea typeface="Arial Black"/>
              <a:cs typeface="Arial Black"/>
              <a:sym typeface="Arial Black"/>
            </a:endParaRPr>
          </a:p>
          <a:p>
            <a:pPr marL="0" lvl="0" indent="0" algn="l" rtl="0">
              <a:lnSpc>
                <a:spcPct val="90000"/>
              </a:lnSpc>
              <a:spcBef>
                <a:spcPts val="1000"/>
              </a:spcBef>
              <a:spcAft>
                <a:spcPts val="0"/>
              </a:spcAft>
              <a:buClr>
                <a:schemeClr val="dk1"/>
              </a:buClr>
              <a:buSzPts val="2400"/>
              <a:buNone/>
            </a:pPr>
            <a:r>
              <a:rPr lang="en-US" b="1" dirty="0" smtClean="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extLst>
      <p:ext uri="{BB962C8B-B14F-4D97-AF65-F5344CB8AC3E}">
        <p14:creationId xmlns:p14="http://schemas.microsoft.com/office/powerpoint/2010/main" val="3670947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AVERAGES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In a certain primary school, there are 60 boys of 12 years of age each, 40 boys of 13 years of age each, 50 boys of age 14 each, and 50 boys of age 15 each. The average age (in years) of the total boys in the school is : </a:t>
            </a:r>
            <a:endParaRPr dirty="0"/>
          </a:p>
          <a:p>
            <a:pPr lvl="0" indent="-457200" algn="l" rtl="0">
              <a:lnSpc>
                <a:spcPct val="90000"/>
              </a:lnSpc>
              <a:spcBef>
                <a:spcPts val="1000"/>
              </a:spcBef>
              <a:spcAft>
                <a:spcPts val="0"/>
              </a:spcAft>
              <a:buClr>
                <a:schemeClr val="dk1"/>
              </a:buClr>
              <a:buSzPts val="2400"/>
              <a:buAutoNum type="arabicParenBoth"/>
            </a:pPr>
            <a:r>
              <a:rPr lang="en-US" b="1" dirty="0" smtClean="0"/>
              <a:t>13.50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2) 13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3) 13.45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4) 14 	</a:t>
            </a:r>
            <a:endParaRPr dirty="0"/>
          </a:p>
          <a:p>
            <a:pPr marL="228600" lvl="0" indent="-228600" algn="l" rtl="0">
              <a:lnSpc>
                <a:spcPct val="90000"/>
              </a:lnSpc>
              <a:spcBef>
                <a:spcPts val="1000"/>
              </a:spcBef>
              <a:spcAft>
                <a:spcPts val="0"/>
              </a:spcAft>
              <a:buClr>
                <a:schemeClr val="dk1"/>
              </a:buClr>
              <a:buSzPts val="2400"/>
              <a:buNone/>
            </a:pPr>
            <a:r>
              <a:rPr lang="en-US" b="1" dirty="0"/>
              <a:t>(5) None of </a:t>
            </a:r>
            <a:r>
              <a:rPr lang="en-US" b="1" dirty="0" smtClean="0"/>
              <a:t>these</a:t>
            </a:r>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313</Words>
  <Application>Microsoft Office PowerPoint</Application>
  <PresentationFormat>Widescreen</PresentationFormat>
  <Paragraphs>703</Paragraphs>
  <Slides>77</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Calibri</vt:lpstr>
      <vt:lpstr>Times New Roman</vt:lpstr>
      <vt:lpstr>Arial Black</vt:lpstr>
      <vt:lpstr>Roboto</vt:lpstr>
      <vt:lpstr>Arial</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 </vt:lpstr>
      <vt:lpstr>APTITUDE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DELL</cp:lastModifiedBy>
  <cp:revision>18</cp:revision>
  <dcterms:created xsi:type="dcterms:W3CDTF">2020-02-23T06:37:57Z</dcterms:created>
  <dcterms:modified xsi:type="dcterms:W3CDTF">2023-04-11T06:27:38Z</dcterms:modified>
</cp:coreProperties>
</file>