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38" r:id="rId2"/>
    <p:sldId id="309" r:id="rId3"/>
    <p:sldId id="310" r:id="rId4"/>
    <p:sldId id="311" r:id="rId5"/>
    <p:sldId id="312" r:id="rId6"/>
    <p:sldId id="319" r:id="rId7"/>
    <p:sldId id="33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EFC"/>
    <a:srgbClr val="FE6400"/>
    <a:srgbClr val="B0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448" autoAdjust="0"/>
  </p:normalViewPr>
  <p:slideViewPr>
    <p:cSldViewPr snapToGrid="0">
      <p:cViewPr varScale="1">
        <p:scale>
          <a:sx n="51" d="100"/>
          <a:sy n="51" d="100"/>
        </p:scale>
        <p:origin x="175" y="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1EA01-0F0C-4DE8-B813-35A3FC47D733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163DC-F9C0-4AEA-8660-BBA8B6963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163DC-F9C0-4AEA-8660-BBA8B696315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7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163DC-F9C0-4AEA-8660-BBA8B696315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4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570C-91D9-4947-A6D9-7FF06034D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57714-93CD-4F1F-87AD-8D5BD536B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1CF67-9FF0-4DFC-BE0D-8D333667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7A56-F93E-4F84-81A6-4D75C4E9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BA34-E053-4950-ADF6-7B39A137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81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95D0-D535-4848-A630-2D686081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B14DE-3C99-46E6-9D3B-253632069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A90A1-9292-4924-8F81-7ED09C92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0C8E3-27F1-4EDF-9DCD-8F49CDA6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BB2F1-10A7-4167-841D-D77F9C8E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4DC5D-E540-47BE-BB01-FF0B11DD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6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7CE4-4879-4194-ACD4-2DFD05CE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DE788-C14D-4BFA-A909-E56F7B950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1FB5C-888C-4B41-A7ED-BBAD2959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CDCF-5C71-4C4C-98F9-79760A9B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6551-B2C3-4B96-9C9D-F996D5F0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9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79290-6C46-497B-AB1E-8A27B8100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4811A-877C-4411-B988-CA338C63C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6BC7-DD99-4593-AB1F-3E58214B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487C-19BB-435C-9BEC-F0A10E78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9521-C4F0-40F8-8192-C7A8261F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4005792" y="1338792"/>
            <a:ext cx="4180416" cy="4180416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FCA5F5E-D9F5-4744-B543-9AF39C52DBE3}"/>
              </a:ext>
            </a:extLst>
          </p:cNvPr>
          <p:cNvSpPr/>
          <p:nvPr userDrawn="1"/>
        </p:nvSpPr>
        <p:spPr>
          <a:xfrm rot="10800000" flipH="1">
            <a:off x="5191124" y="6439955"/>
            <a:ext cx="6997050" cy="420957"/>
          </a:xfrm>
          <a:custGeom>
            <a:avLst/>
            <a:gdLst>
              <a:gd name="connsiteX0" fmla="*/ 274746 w 6997050"/>
              <a:gd name="connsiteY0" fmla="*/ 474402 h 474402"/>
              <a:gd name="connsiteX1" fmla="*/ 5454000 w 6997050"/>
              <a:gd name="connsiteY1" fmla="*/ 474402 h 474402"/>
              <a:gd name="connsiteX2" fmla="*/ 5454000 w 6997050"/>
              <a:gd name="connsiteY2" fmla="*/ 473606 h 474402"/>
              <a:gd name="connsiteX3" fmla="*/ 6997050 w 6997050"/>
              <a:gd name="connsiteY3" fmla="*/ 473606 h 474402"/>
              <a:gd name="connsiteX4" fmla="*/ 6997050 w 6997050"/>
              <a:gd name="connsiteY4" fmla="*/ 0 h 474402"/>
              <a:gd name="connsiteX5" fmla="*/ 5454000 w 6997050"/>
              <a:gd name="connsiteY5" fmla="*/ 0 h 474402"/>
              <a:gd name="connsiteX6" fmla="*/ 5454000 w 6997050"/>
              <a:gd name="connsiteY6" fmla="*/ 797 h 474402"/>
              <a:gd name="connsiteX7" fmla="*/ 0 w 6997050"/>
              <a:gd name="connsiteY7" fmla="*/ 797 h 47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7050" h="474402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CDCC60-433C-4D80-B046-60440ADA613D}"/>
              </a:ext>
            </a:extLst>
          </p:cNvPr>
          <p:cNvSpPr/>
          <p:nvPr userDrawn="1"/>
        </p:nvSpPr>
        <p:spPr>
          <a:xfrm>
            <a:off x="1" y="6439956"/>
            <a:ext cx="5490211" cy="418044"/>
          </a:xfrm>
          <a:custGeom>
            <a:avLst/>
            <a:gdLst>
              <a:gd name="connsiteX0" fmla="*/ 0 w 5490211"/>
              <a:gd name="connsiteY0" fmla="*/ 0 h 473605"/>
              <a:gd name="connsiteX1" fmla="*/ 5490211 w 5490211"/>
              <a:gd name="connsiteY1" fmla="*/ 0 h 473605"/>
              <a:gd name="connsiteX2" fmla="*/ 5215520 w 5490211"/>
              <a:gd name="connsiteY2" fmla="*/ 473605 h 473605"/>
              <a:gd name="connsiteX3" fmla="*/ 0 w 5490211"/>
              <a:gd name="connsiteY3" fmla="*/ 473605 h 47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0211" h="473605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EF4669-2972-4A62-937C-8770006AA351}"/>
              </a:ext>
            </a:extLst>
          </p:cNvPr>
          <p:cNvSpPr/>
          <p:nvPr userDrawn="1"/>
        </p:nvSpPr>
        <p:spPr>
          <a:xfrm>
            <a:off x="0" y="0"/>
            <a:ext cx="12192000" cy="1016000"/>
          </a:xfrm>
          <a:prstGeom prst="rect">
            <a:avLst/>
          </a:prstGeom>
          <a:gradFill flip="none" rotWithShape="1">
            <a:gsLst>
              <a:gs pos="0">
                <a:srgbClr val="FE6400"/>
              </a:gs>
              <a:gs pos="100000">
                <a:srgbClr val="108E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</p:spPr>
        <p:txBody>
          <a:bodyPr>
            <a:normAutofit/>
          </a:bodyPr>
          <a:lstStyle>
            <a:lvl1pPr algn="ctr">
              <a:tabLst>
                <a:tab pos="1790700" algn="l"/>
              </a:tabLst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F38C1C8-344A-4ACE-B6A4-2BA3E602ECB5}"/>
              </a:ext>
            </a:extLst>
          </p:cNvPr>
          <p:cNvSpPr txBox="1">
            <a:spLocks/>
          </p:cNvSpPr>
          <p:nvPr userDrawn="1"/>
        </p:nvSpPr>
        <p:spPr>
          <a:xfrm>
            <a:off x="355600" y="5683515"/>
            <a:ext cx="1158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F9B3D1-7DD8-405D-A925-20FEB2EA51F2}"/>
              </a:ext>
            </a:extLst>
          </p:cNvPr>
          <p:cNvSpPr txBox="1"/>
          <p:nvPr userDrawn="1"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Aptitude Classes by Anuj Sir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6DA40F-1448-4E04-A4CC-A0C240DC53FB}"/>
              </a:ext>
            </a:extLst>
          </p:cNvPr>
          <p:cNvSpPr txBox="1"/>
          <p:nvPr userDrawn="1"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For more tutorials Visit now www.testurprep.com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C4A5B36-9C81-4DC5-AB3E-D53D3DF8AA5F}"/>
              </a:ext>
            </a:extLst>
          </p:cNvPr>
          <p:cNvSpPr/>
          <p:nvPr userDrawn="1"/>
        </p:nvSpPr>
        <p:spPr>
          <a:xfrm>
            <a:off x="158099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126FFB0-7B36-4783-8239-761E300FA624}"/>
              </a:ext>
            </a:extLst>
          </p:cNvPr>
          <p:cNvSpPr/>
          <p:nvPr userDrawn="1"/>
        </p:nvSpPr>
        <p:spPr>
          <a:xfrm>
            <a:off x="11311874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199620"/>
            <a:ext cx="11684000" cy="4991630"/>
          </a:xfrm>
        </p:spPr>
        <p:txBody>
          <a:bodyPr>
            <a:normAutofit/>
          </a:bodyPr>
          <a:lstStyle>
            <a:lvl1pPr>
              <a:defRPr lang="en-IN" sz="2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21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</p:spPr>
        <p:txBody>
          <a:bodyPr>
            <a:normAutofit/>
          </a:bodyPr>
          <a:lstStyle>
            <a:lvl1pPr algn="ctr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5333"/>
            <a:ext cx="11582400" cy="49916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2684C-423C-4765-A4B6-5C4E8DC7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80692"/>
            <a:ext cx="3276600" cy="365125"/>
          </a:xfrm>
        </p:spPr>
        <p:txBody>
          <a:bodyPr/>
          <a:lstStyle/>
          <a:p>
            <a:fld id="{E6F7824F-FEE6-4FA6-87FA-56806D70CA3A}" type="datetimeFigureOut">
              <a:rPr lang="en-IN" smtClean="0"/>
              <a:pPr/>
              <a:t>16-06-2023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794CF-57E8-4BE6-9B7F-7F59CE9F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0691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311BD-0829-4E1F-8609-52006F00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76599" cy="365125"/>
          </a:xfrm>
        </p:spPr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3706812" y="981604"/>
            <a:ext cx="4879976" cy="4879976"/>
          </a:xfrm>
          <a:prstGeom prst="rect">
            <a:avLst/>
          </a:prstGeom>
          <a:blipFill dpi="0" rotWithShape="1">
            <a:blip r:embed="rId2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AC04-157F-4E75-A1D1-608BB6A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EF63E-A7CD-4490-94C6-AEB7AAD1B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ACE1-7062-406F-BF0A-2C8447CF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2EBEB-1EEC-4E59-8235-46F33B9C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9D22-36EF-42CE-B503-C1BF182E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2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2340-6366-4615-8DFE-2032C089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8ADD-6026-4405-9B1A-DC1A4E8E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CB263-B7A6-4EE6-AD11-928CE3CC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81AA1-B6F3-49F8-9075-131D0D8F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F3FA6-1E5C-47CD-B247-F5157610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B52BF-3F99-4B16-A3D9-0678B755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DB32-2174-4376-9076-2632E8F8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407C-1D12-4D0A-A030-524BE0968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F0A9-77EE-4263-A67C-C16BE1477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71FB3-AC11-4741-B1C4-DE03A7E6A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CBBDE-9050-4133-9844-54AB48666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5ABDF-CF3A-439F-B397-95AC73FB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16-06-2023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B57C0-0EC2-4978-AEAD-7284450C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9A207-153C-4FB7-89E6-D60D5680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9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69E1-C2D7-469B-B685-5760A0E1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07BAE-D44B-45AB-A0B4-DD09062F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16-06-2023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F0041-930D-486E-B87C-35013F3E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610B2-BC3A-443A-B9FB-C8EA2F35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01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BEFB7-3B9C-4B2B-95B4-92DD054C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16-06-2023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F9ABC-339A-4386-8967-38952092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5CBE5-69F1-4976-9D60-7F316C1E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F17B-D2C9-40B9-8753-8BDCF691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7120-E547-4935-95D5-4A8C8B26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049DD-1391-4431-A734-4A3EEF73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9439-D32A-4CA5-A1FB-743F9230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16-06-2023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7D6D9-F57C-438C-8949-80113A39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E0FAB-A3DF-4A5C-B3B2-F612BBFE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59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5F695-DEC3-4A3B-BC13-7CC4F5D1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168CC-6B45-4123-88A6-EF2DF6405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EFBD-4160-41DF-A314-BD6A64AB4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824F-FEE6-4FA6-87FA-56806D70CA3A}" type="datetimeFigureOut">
              <a:rPr lang="en-IN" smtClean="0"/>
              <a:pPr/>
              <a:t>16-06-2023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098CC-0E82-4F6E-B3C7-BBF562C23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83DAE-AED6-4530-8BC5-C76C7338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50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0"/>
            <a:ext cx="11684000" cy="671250"/>
          </a:xfrm>
        </p:spPr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671250"/>
            <a:ext cx="12192000" cy="589091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Arial Black" pitchFamily="34" charset="0"/>
              </a:rPr>
              <a:t> </a:t>
            </a:r>
          </a:p>
          <a:p>
            <a:pPr>
              <a:buNone/>
            </a:pPr>
            <a:endParaRPr lang="en-US" sz="60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itchFamily="34" charset="0"/>
            </a:endParaRPr>
          </a:p>
          <a:p>
            <a:pPr>
              <a:buNone/>
            </a:pPr>
            <a:endParaRPr lang="en-US" sz="6000" b="1" dirty="0" smtClean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itchFamily="34" charset="0"/>
            </a:endParaRPr>
          </a:p>
          <a:p>
            <a:pPr>
              <a:buNone/>
            </a:pPr>
            <a:r>
              <a:rPr lang="en-US" sz="6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itchFamily="34" charset="0"/>
              </a:rPr>
              <a:t>	</a:t>
            </a:r>
            <a:r>
              <a:rPr lang="en-US" sz="60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itchFamily="34" charset="0"/>
              </a:rPr>
              <a:t>				</a:t>
            </a:r>
            <a:r>
              <a:rPr lang="en-US" sz="6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itchFamily="34" charset="0"/>
              </a:rPr>
              <a:t>FLOWCHART</a:t>
            </a:r>
            <a:endParaRPr lang="en-US" sz="6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184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946673"/>
            <a:ext cx="11987048" cy="546989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Arial Black" pitchFamily="34" charset="0"/>
              </a:rPr>
              <a:t>Q </a:t>
            </a:r>
            <a:r>
              <a:rPr lang="en-US" b="1" dirty="0"/>
              <a:t>1</a:t>
            </a:r>
            <a:r>
              <a:rPr lang="en-US" b="1" dirty="0" smtClean="0"/>
              <a:t>. </a:t>
            </a:r>
            <a:r>
              <a:rPr lang="en-US" b="1" dirty="0" smtClean="0"/>
              <a:t>which of the following value will be printed if N=0?</a:t>
            </a:r>
          </a:p>
          <a:p>
            <a:pPr marL="457200" indent="-457200">
              <a:buAutoNum type="alphaUcPeriod"/>
            </a:pPr>
            <a:r>
              <a:rPr lang="en-US" b="1" dirty="0" smtClean="0"/>
              <a:t>ZERO</a:t>
            </a:r>
          </a:p>
          <a:p>
            <a:pPr marL="457200" indent="-457200">
              <a:buAutoNum type="alphaUcPeriod"/>
            </a:pPr>
            <a:r>
              <a:rPr lang="en-US" b="1" dirty="0" smtClean="0"/>
              <a:t>720</a:t>
            </a:r>
          </a:p>
          <a:p>
            <a:pPr marL="457200" indent="-457200">
              <a:buAutoNum type="alphaUcPeriod"/>
            </a:pPr>
            <a:r>
              <a:rPr lang="en-US" b="1" dirty="0" smtClean="0"/>
              <a:t>5040</a:t>
            </a:r>
          </a:p>
          <a:p>
            <a:pPr marL="457200" indent="-457200">
              <a:buAutoNum type="alphaUcPeriod"/>
            </a:pPr>
            <a:r>
              <a:rPr lang="en-US" b="1" dirty="0" smtClean="0"/>
              <a:t>NONE OF THESE</a:t>
            </a:r>
          </a:p>
          <a:p>
            <a:pPr>
              <a:buNone/>
            </a:pPr>
            <a:r>
              <a:rPr lang="en-US" b="1" dirty="0" smtClean="0"/>
              <a:t> 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 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49" y="57150"/>
            <a:ext cx="8877300" cy="6800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753035"/>
            <a:ext cx="11733048" cy="566353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</a:t>
            </a:r>
          </a:p>
          <a:p>
            <a:pPr>
              <a:buNone/>
            </a:pPr>
            <a:r>
              <a:rPr lang="en-US" b="1" dirty="0" smtClean="0">
                <a:latin typeface="Arial Black" pitchFamily="34" charset="0"/>
              </a:rPr>
              <a:t>Q </a:t>
            </a:r>
            <a:r>
              <a:rPr lang="en-US" b="1" dirty="0"/>
              <a:t>1</a:t>
            </a:r>
            <a:r>
              <a:rPr lang="en-US" dirty="0" smtClean="0"/>
              <a:t>. </a:t>
            </a:r>
            <a:r>
              <a:rPr lang="en-US" b="1" dirty="0"/>
              <a:t>At the end of the flowchart execution, what would be the values of I and </a:t>
            </a:r>
            <a:r>
              <a:rPr lang="en-US" b="1" dirty="0" smtClean="0"/>
              <a:t>M?</a:t>
            </a:r>
          </a:p>
          <a:p>
            <a:pPr marL="457200" indent="-457200">
              <a:buAutoNum type="alphaUcPeriod"/>
            </a:pPr>
            <a:r>
              <a:rPr lang="en-US" b="1" dirty="0" smtClean="0"/>
              <a:t>I=1 and M=1</a:t>
            </a:r>
          </a:p>
          <a:p>
            <a:pPr marL="457200" indent="-457200">
              <a:buFont typeface="Arial" panose="020B0604020202020204" pitchFamily="34" charset="0"/>
              <a:buAutoNum type="alphaUcPeriod"/>
            </a:pPr>
            <a:r>
              <a:rPr lang="en-US" b="1" dirty="0" smtClean="0"/>
              <a:t>I=6 </a:t>
            </a:r>
            <a:r>
              <a:rPr lang="en-US" b="1" dirty="0"/>
              <a:t>and </a:t>
            </a:r>
            <a:r>
              <a:rPr lang="en-US" b="1" dirty="0" smtClean="0"/>
              <a:t>M=5</a:t>
            </a:r>
          </a:p>
          <a:p>
            <a:pPr marL="457200" indent="-457200">
              <a:buFont typeface="Arial" panose="020B0604020202020204" pitchFamily="34" charset="0"/>
              <a:buAutoNum type="alphaUcPeriod"/>
            </a:pPr>
            <a:r>
              <a:rPr lang="en-US" b="1" dirty="0" smtClean="0"/>
              <a:t>I=5 </a:t>
            </a:r>
            <a:r>
              <a:rPr lang="en-US" b="1" dirty="0"/>
              <a:t>and </a:t>
            </a:r>
            <a:r>
              <a:rPr lang="en-US" b="1" dirty="0" smtClean="0"/>
              <a:t>M=5</a:t>
            </a:r>
          </a:p>
          <a:p>
            <a:pPr marL="457200" indent="-457200">
              <a:buFont typeface="Arial" panose="020B0604020202020204" pitchFamily="34" charset="0"/>
              <a:buAutoNum type="alphaUcPeriod"/>
            </a:pPr>
            <a:r>
              <a:rPr lang="en-US" b="1" dirty="0" smtClean="0"/>
              <a:t>I=15 </a:t>
            </a:r>
            <a:r>
              <a:rPr lang="en-US" b="1" dirty="0"/>
              <a:t>and </a:t>
            </a:r>
            <a:r>
              <a:rPr lang="en-US" b="1" dirty="0" smtClean="0"/>
              <a:t>M=19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AutoNum type="alphaUcPeriod"/>
            </a:pPr>
            <a:endParaRPr lang="en-US" b="1" dirty="0"/>
          </a:p>
          <a:p>
            <a:pPr marL="457200" indent="-457200">
              <a:buFont typeface="Arial" panose="020B0604020202020204" pitchFamily="34" charset="0"/>
              <a:buAutoNum type="alphaUcPeriod"/>
            </a:pPr>
            <a:endParaRPr lang="en-US" b="1" dirty="0"/>
          </a:p>
          <a:p>
            <a:pPr marL="457200" indent="-457200">
              <a:buAutoNum type="alphaUcPeriod"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03" y="665752"/>
            <a:ext cx="6271152" cy="5750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Q1. </a:t>
            </a:r>
            <a:r>
              <a:rPr lang="en-IN" b="1" dirty="0"/>
              <a:t>At the end of the flow chart, what is the number stored in the Box 9?</a:t>
            </a:r>
            <a:br>
              <a:rPr lang="en-IN" b="1" dirty="0"/>
            </a:br>
            <a:r>
              <a:rPr lang="en-IN" b="1" dirty="0" smtClean="0"/>
              <a:t> </a:t>
            </a:r>
          </a:p>
          <a:p>
            <a:pPr marL="0" indent="0">
              <a:buNone/>
            </a:pPr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>Q2. </a:t>
            </a:r>
            <a:r>
              <a:rPr lang="en-IN" b="1" dirty="0"/>
              <a:t>At the end of the flow chart, what is the value of number stored in the box whose</a:t>
            </a:r>
            <a:br>
              <a:rPr lang="en-IN" b="1" dirty="0"/>
            </a:br>
            <a:r>
              <a:rPr lang="en-IN" b="1" dirty="0"/>
              <a:t>number is stored in Box 8?</a:t>
            </a:r>
            <a:br>
              <a:rPr lang="en-IN" b="1" dirty="0"/>
            </a:br>
            <a:r>
              <a:rPr lang="en-IN" b="1" dirty="0" smtClean="0"/>
              <a:t> 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 smtClean="0"/>
              <a:t>Q3. </a:t>
            </a:r>
            <a:r>
              <a:rPr lang="en-IN" b="1" dirty="0"/>
              <a:t>At the end of the flowchart, determine the value of the following expression.</a:t>
            </a:r>
            <a:br>
              <a:rPr lang="en-IN" b="1" dirty="0"/>
            </a:br>
            <a:r>
              <a:rPr lang="en-IN" b="1" dirty="0"/>
              <a:t>(Number in Box 1) x (Number in Box 4) - (Number in Box 6) - (Number in Box</a:t>
            </a:r>
            <a:br>
              <a:rPr lang="en-IN" b="1" dirty="0"/>
            </a:br>
            <a:r>
              <a:rPr lang="en-IN" b="1" dirty="0"/>
              <a:t>10</a:t>
            </a:r>
            <a:r>
              <a:rPr lang="en-IN" b="1" dirty="0" smtClean="0"/>
              <a:t>) 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446" y="904781"/>
            <a:ext cx="9522053" cy="54314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742279"/>
            <a:ext cx="11733048" cy="56742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</a:t>
            </a: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b="1" dirty="0" smtClean="0"/>
              <a:t>Q </a:t>
            </a:r>
            <a:r>
              <a:rPr lang="en-US" b="1" dirty="0" smtClean="0"/>
              <a:t>1.  </a:t>
            </a:r>
            <a:r>
              <a:rPr lang="en-US" b="1" dirty="0" smtClean="0"/>
              <a:t>What number is now in box 5?</a:t>
            </a:r>
          </a:p>
          <a:p>
            <a:pPr marL="457200" indent="-457200">
              <a:buAutoNum type="alphaUcPeriod"/>
            </a:pPr>
            <a:r>
              <a:rPr lang="en-US" b="1" dirty="0" smtClean="0"/>
              <a:t>66</a:t>
            </a:r>
          </a:p>
          <a:p>
            <a:pPr marL="457200" indent="-457200">
              <a:buAutoNum type="alphaUcPeriod"/>
            </a:pPr>
            <a:r>
              <a:rPr lang="en-US" b="1" dirty="0" smtClean="0"/>
              <a:t>56</a:t>
            </a:r>
          </a:p>
          <a:p>
            <a:pPr marL="457200" indent="-457200">
              <a:buAutoNum type="alphaUcPeriod"/>
            </a:pPr>
            <a:r>
              <a:rPr lang="en-US" b="1" dirty="0" smtClean="0"/>
              <a:t>65</a:t>
            </a:r>
          </a:p>
          <a:p>
            <a:pPr marL="457200" indent="-457200">
              <a:buAutoNum type="alphaUcPeriod"/>
            </a:pPr>
            <a:r>
              <a:rPr lang="en-US" b="1" dirty="0" smtClean="0"/>
              <a:t>None of these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 </a:t>
            </a: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788" y="861750"/>
            <a:ext cx="7734192" cy="5457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Arial Black" pitchFamily="34" charset="0"/>
              </a:rPr>
              <a:t>Q </a:t>
            </a:r>
            <a:r>
              <a:rPr lang="en-US" b="1" dirty="0" smtClean="0"/>
              <a:t>1. </a:t>
            </a:r>
            <a:r>
              <a:rPr lang="en-US" b="1" dirty="0"/>
              <a:t>What number is now in box </a:t>
            </a:r>
            <a:r>
              <a:rPr lang="en-US" b="1" dirty="0" smtClean="0"/>
              <a:t>1?</a:t>
            </a:r>
          </a:p>
          <a:p>
            <a:pPr marL="457200" indent="-457200">
              <a:buAutoNum type="alphaUcPeriod"/>
            </a:pPr>
            <a:r>
              <a:rPr lang="en-US" b="1" dirty="0" smtClean="0"/>
              <a:t>32</a:t>
            </a:r>
          </a:p>
          <a:p>
            <a:pPr marL="457200" indent="-457200">
              <a:buAutoNum type="alphaUcPeriod"/>
            </a:pPr>
            <a:r>
              <a:rPr lang="en-US" b="1" dirty="0" smtClean="0"/>
              <a:t>15</a:t>
            </a:r>
          </a:p>
          <a:p>
            <a:pPr marL="457200" indent="-457200">
              <a:buAutoNum type="alphaUcPeriod"/>
            </a:pPr>
            <a:r>
              <a:rPr lang="en-US" b="1" dirty="0" smtClean="0"/>
              <a:t>14</a:t>
            </a:r>
          </a:p>
          <a:p>
            <a:pPr marL="457200" indent="-457200">
              <a:buAutoNum type="alphaUcPeriod"/>
            </a:pPr>
            <a:r>
              <a:rPr lang="en-US" b="1" dirty="0" smtClean="0"/>
              <a:t>NONE</a:t>
            </a:r>
          </a:p>
          <a:p>
            <a:pPr marL="0" indent="0">
              <a:buNone/>
            </a:pPr>
            <a:endParaRPr lang="en-US" b="1" dirty="0"/>
          </a:p>
          <a:p>
            <a:pPr>
              <a:buNone/>
            </a:pPr>
            <a:r>
              <a:rPr lang="en-US" b="1" dirty="0" smtClean="0"/>
              <a:t> 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39" y="0"/>
            <a:ext cx="7388087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0"/>
            <a:ext cx="11684000" cy="671250"/>
          </a:xfrm>
        </p:spPr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49" y="1000461"/>
            <a:ext cx="11798151" cy="5416105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Arial Black" pitchFamily="34" charset="0"/>
              </a:rPr>
              <a:t> 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5040"/>
            <a:ext cx="7098759" cy="574531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Arial Black" pitchFamily="34" charset="0"/>
              </a:rPr>
              <a:t>Q </a:t>
            </a:r>
            <a:r>
              <a:rPr lang="en-US" b="1" dirty="0" smtClean="0"/>
              <a:t>1. </a:t>
            </a:r>
            <a:r>
              <a:rPr lang="en-US" b="1" dirty="0" smtClean="0"/>
              <a:t>fill the blank spaces</a:t>
            </a:r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order to correct this flow-chart, we must change instruction No.---------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So that the first box number mentioned in it is box number------------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And  the second box number mentioned in it is box number-</a:t>
            </a:r>
            <a:r>
              <a:rPr lang="en-US" dirty="0" smtClean="0"/>
              <a:t>-----------</a:t>
            </a:r>
          </a:p>
          <a:p>
            <a:pPr marL="457200" indent="-457200">
              <a:buAutoNum type="alphaUcPeriod"/>
            </a:pPr>
            <a:r>
              <a:rPr lang="en-US" dirty="0" smtClean="0"/>
              <a:t>Instruction 5 box 2 and box 3</a:t>
            </a:r>
          </a:p>
          <a:p>
            <a:pPr marL="457200" indent="-457200">
              <a:buFont typeface="Arial" panose="020B0604020202020204" pitchFamily="34" charset="0"/>
              <a:buAutoNum type="alphaUcPeriod"/>
            </a:pPr>
            <a:r>
              <a:rPr lang="en-US" dirty="0"/>
              <a:t>Instruction 5 box </a:t>
            </a:r>
            <a:r>
              <a:rPr lang="en-US" dirty="0" smtClean="0"/>
              <a:t>3 </a:t>
            </a:r>
            <a:r>
              <a:rPr lang="en-US" dirty="0"/>
              <a:t>and box </a:t>
            </a:r>
            <a:r>
              <a:rPr lang="en-US" dirty="0" smtClean="0"/>
              <a:t>2</a:t>
            </a:r>
            <a:endParaRPr lang="en-IN" dirty="0"/>
          </a:p>
          <a:p>
            <a:pPr marL="457200" indent="-457200">
              <a:buFont typeface="Arial" panose="020B0604020202020204" pitchFamily="34" charset="0"/>
              <a:buAutoNum type="alphaUcPeriod"/>
            </a:pPr>
            <a:r>
              <a:rPr lang="en-US" dirty="0"/>
              <a:t>Instruction </a:t>
            </a:r>
            <a:r>
              <a:rPr lang="en-US" dirty="0" smtClean="0"/>
              <a:t>4 </a:t>
            </a:r>
            <a:r>
              <a:rPr lang="en-US" dirty="0"/>
              <a:t>box 2 and box 3</a:t>
            </a:r>
            <a:endParaRPr lang="en-IN" dirty="0"/>
          </a:p>
          <a:p>
            <a:pPr marL="457200" indent="-457200">
              <a:buFont typeface="Arial" panose="020B0604020202020204" pitchFamily="34" charset="0"/>
              <a:buAutoNum type="alphaUcPeriod"/>
            </a:pPr>
            <a:r>
              <a:rPr lang="en-US" dirty="0" smtClean="0"/>
              <a:t>None of these</a:t>
            </a:r>
            <a:endParaRPr lang="en-IN" dirty="0"/>
          </a:p>
          <a:p>
            <a:pPr marL="457200" indent="-457200">
              <a:buAutoNum type="alphaUcPeriod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63" y="-182881"/>
            <a:ext cx="7863840" cy="68491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Arial Black" pitchFamily="34" charset="0"/>
              </a:rPr>
              <a:t>Q </a:t>
            </a:r>
            <a:r>
              <a:rPr lang="en-US" b="1" dirty="0" smtClean="0"/>
              <a:t>11. </a:t>
            </a:r>
            <a:r>
              <a:rPr lang="en-US" b="1" dirty="0"/>
              <a:t>What number is now in box 1?</a:t>
            </a:r>
          </a:p>
          <a:p>
            <a:pPr marL="457200" indent="-457200">
              <a:buAutoNum type="alphaUcPeriod"/>
            </a:pPr>
            <a:r>
              <a:rPr lang="en-US" b="1" dirty="0" smtClean="0"/>
              <a:t>55</a:t>
            </a:r>
            <a:endParaRPr lang="en-US" b="1" dirty="0"/>
          </a:p>
          <a:p>
            <a:pPr marL="457200" indent="-457200">
              <a:buAutoNum type="alphaUcPeriod"/>
            </a:pPr>
            <a:r>
              <a:rPr lang="en-US" b="1" dirty="0"/>
              <a:t>15</a:t>
            </a:r>
          </a:p>
          <a:p>
            <a:pPr marL="457200" indent="-457200">
              <a:buAutoNum type="alphaUcPeriod"/>
            </a:pPr>
            <a:r>
              <a:rPr lang="en-US" b="1" dirty="0" smtClean="0"/>
              <a:t>58</a:t>
            </a:r>
            <a:endParaRPr lang="en-US" b="1" dirty="0"/>
          </a:p>
          <a:p>
            <a:pPr marL="457200" indent="-457200">
              <a:buAutoNum type="alphaUcPeriod"/>
            </a:pPr>
            <a:r>
              <a:rPr lang="en-US" b="1" dirty="0"/>
              <a:t>NONE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 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481" y="0"/>
            <a:ext cx="9786777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1" y="1072055"/>
            <a:ext cx="12537271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Arial Black" pitchFamily="34" charset="0"/>
              </a:rPr>
              <a:t>Q </a:t>
            </a:r>
            <a:r>
              <a:rPr lang="en-US" b="1" dirty="0" smtClean="0"/>
              <a:t>1. </a:t>
            </a:r>
            <a:r>
              <a:rPr lang="en-US" b="1" dirty="0"/>
              <a:t>What number is now in box </a:t>
            </a:r>
            <a:r>
              <a:rPr lang="en-US" b="1" dirty="0" smtClean="0"/>
              <a:t>12?</a:t>
            </a:r>
            <a:endParaRPr lang="en-US" b="1" dirty="0"/>
          </a:p>
          <a:p>
            <a:pPr marL="457200" indent="-457200">
              <a:buAutoNum type="alphaUcPeriod"/>
            </a:pPr>
            <a:r>
              <a:rPr lang="en-US" b="1" dirty="0" smtClean="0"/>
              <a:t>12</a:t>
            </a:r>
            <a:endParaRPr lang="en-US" b="1" dirty="0"/>
          </a:p>
          <a:p>
            <a:pPr marL="457200" indent="-457200">
              <a:buAutoNum type="alphaUcPeriod"/>
            </a:pPr>
            <a:r>
              <a:rPr lang="en-US" b="1" dirty="0" smtClean="0"/>
              <a:t>19</a:t>
            </a:r>
            <a:endParaRPr lang="en-US" b="1" dirty="0"/>
          </a:p>
          <a:p>
            <a:pPr marL="457200" indent="-457200">
              <a:buAutoNum type="alphaUcPeriod"/>
            </a:pPr>
            <a:r>
              <a:rPr lang="en-US" b="1" dirty="0"/>
              <a:t>58</a:t>
            </a:r>
          </a:p>
          <a:p>
            <a:pPr marL="457200" indent="-457200">
              <a:buAutoNum type="alphaUcPeriod"/>
            </a:pPr>
            <a:r>
              <a:rPr lang="en-US" b="1" dirty="0"/>
              <a:t>NONE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</a:p>
          <a:p>
            <a:pPr>
              <a:buNone/>
            </a:pPr>
            <a:endParaRPr lang="en-US" sz="60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</a:t>
            </a:r>
            <a:r>
              <a:rPr lang="en-US" sz="6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6000" b="1" dirty="0" smtClean="0">
                <a:solidFill>
                  <a:srgbClr val="FF0000"/>
                </a:solidFill>
                <a:latin typeface="Arial Black" pitchFamily="34" charset="0"/>
              </a:rPr>
              <a:t>ANY DOUBTS</a:t>
            </a:r>
          </a:p>
          <a:p>
            <a:pPr>
              <a:buNone/>
            </a:pPr>
            <a:r>
              <a:rPr lang="en-US" b="1" dirty="0" smtClean="0">
                <a:latin typeface="Arial Black" pitchFamily="34" charset="0"/>
              </a:rPr>
              <a:t>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Q. 1 </a:t>
            </a:r>
            <a:r>
              <a:rPr lang="en-US" dirty="0" smtClean="0"/>
              <a:t>At </a:t>
            </a:r>
            <a:r>
              <a:rPr lang="en-US" dirty="0"/>
              <a:t>the end of the flowchart, what will be the number stored in Box 4?</a:t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Q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.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2 </a:t>
            </a:r>
            <a:r>
              <a:rPr lang="en-US" dirty="0" smtClean="0"/>
              <a:t>At </a:t>
            </a:r>
            <a:r>
              <a:rPr lang="en-US" dirty="0"/>
              <a:t>the end of the flowchart, what will be the number stored in Box 3?</a:t>
            </a:r>
            <a:br>
              <a:rPr lang="en-US" dirty="0"/>
            </a:br>
            <a:r>
              <a:rPr lang="en-US" dirty="0" smtClean="0"/>
              <a:t> </a:t>
            </a:r>
          </a:p>
          <a:p>
            <a:pPr>
              <a:buNone/>
            </a:pP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Q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.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3 </a:t>
            </a:r>
            <a:r>
              <a:rPr lang="en-US" dirty="0" smtClean="0"/>
              <a:t>At </a:t>
            </a:r>
            <a:r>
              <a:rPr lang="en-US" dirty="0"/>
              <a:t>the end of the flowchart, the number in all of the following boxes will change; except:</a:t>
            </a:r>
            <a:br>
              <a:rPr lang="en-US" dirty="0"/>
            </a:br>
            <a:r>
              <a:rPr lang="en-US" dirty="0" smtClean="0"/>
              <a:t>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 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742278"/>
            <a:ext cx="6453860" cy="5674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861751"/>
            <a:ext cx="11733048" cy="55548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Arial Black" pitchFamily="34" charset="0"/>
              </a:rPr>
              <a:t>Q </a:t>
            </a:r>
            <a:r>
              <a:rPr lang="en-US" b="1" dirty="0"/>
              <a:t>1</a:t>
            </a:r>
            <a:r>
              <a:rPr lang="en-US" b="1" dirty="0" smtClean="0"/>
              <a:t>.  </a:t>
            </a:r>
            <a:r>
              <a:rPr lang="en-US" b="1" dirty="0" smtClean="0"/>
              <a:t>what number is now in box 6?</a:t>
            </a:r>
          </a:p>
          <a:p>
            <a:pPr marL="457200" indent="-457200">
              <a:buAutoNum type="alphaUcPeriod"/>
            </a:pPr>
            <a:r>
              <a:rPr lang="en-US" b="1" dirty="0" smtClean="0"/>
              <a:t>24</a:t>
            </a:r>
          </a:p>
          <a:p>
            <a:pPr marL="457200" indent="-457200">
              <a:buAutoNum type="alphaUcPeriod"/>
            </a:pPr>
            <a:r>
              <a:rPr lang="en-US" b="1" dirty="0" smtClean="0"/>
              <a:t>25</a:t>
            </a:r>
          </a:p>
          <a:p>
            <a:pPr marL="457200" indent="-457200">
              <a:buAutoNum type="alphaUcPeriod"/>
            </a:pPr>
            <a:r>
              <a:rPr lang="en-US" b="1" dirty="0" smtClean="0"/>
              <a:t>26</a:t>
            </a:r>
          </a:p>
          <a:p>
            <a:pPr marL="457200" indent="-457200">
              <a:buAutoNum type="alphaUcPeriod"/>
            </a:pPr>
            <a:r>
              <a:rPr lang="en-US" b="1" dirty="0" smtClean="0"/>
              <a:t>27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45506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" y="861751"/>
            <a:ext cx="11819666" cy="55548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Arial Black" pitchFamily="34" charset="0"/>
              </a:rPr>
              <a:t>Q </a:t>
            </a:r>
            <a:r>
              <a:rPr lang="en-US" b="1" dirty="0"/>
              <a:t>1</a:t>
            </a:r>
            <a:r>
              <a:rPr lang="en-US" b="1" dirty="0" smtClean="0"/>
              <a:t>. </a:t>
            </a:r>
            <a:r>
              <a:rPr lang="en-US" b="1" dirty="0"/>
              <a:t>For an individual who works for a government organization and owns a house. It is given that he is 35 years old and earns Rs. 15000 per month. What would the approved_amt for </a:t>
            </a:r>
            <a:r>
              <a:rPr lang="en-US" b="1" dirty="0" smtClean="0"/>
              <a:t>him</a:t>
            </a:r>
          </a:p>
          <a:p>
            <a:pPr marL="457200" indent="-457200">
              <a:buAutoNum type="alphaUcPeriod"/>
            </a:pPr>
            <a:r>
              <a:rPr lang="en-US" b="1" dirty="0" smtClean="0"/>
              <a:t>1875000</a:t>
            </a:r>
          </a:p>
          <a:p>
            <a:pPr marL="457200" indent="-457200">
              <a:buAutoNum type="alphaUcPeriod"/>
            </a:pPr>
            <a:r>
              <a:rPr lang="en-US" b="1" dirty="0" smtClean="0"/>
              <a:t>1975000</a:t>
            </a:r>
          </a:p>
          <a:p>
            <a:pPr marL="457200" indent="-457200">
              <a:buAutoNum type="alphaUcPeriod"/>
            </a:pPr>
            <a:r>
              <a:rPr lang="en-US" b="1" dirty="0" smtClean="0"/>
              <a:t>1825000</a:t>
            </a:r>
          </a:p>
          <a:p>
            <a:pPr marL="457200" indent="-457200">
              <a:buAutoNum type="alphaUcPeriod"/>
            </a:pPr>
            <a:r>
              <a:rPr lang="en-US" b="1" dirty="0" smtClean="0"/>
              <a:t>2075000</a:t>
            </a:r>
          </a:p>
          <a:p>
            <a:pPr marL="0" indent="0">
              <a:buNone/>
            </a:pPr>
            <a:endParaRPr lang="en-IN" dirty="0"/>
          </a:p>
          <a:p>
            <a:pPr>
              <a:buNone/>
            </a:pP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568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634701"/>
            <a:ext cx="11733048" cy="57818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 </a:t>
            </a:r>
          </a:p>
          <a:p>
            <a:pPr marL="0" indent="0">
              <a:buNone/>
            </a:pPr>
            <a:r>
              <a:rPr lang="en-US" b="1" dirty="0" smtClean="0">
                <a:latin typeface="Arial Black" pitchFamily="34" charset="0"/>
              </a:rPr>
              <a:t>Q </a:t>
            </a:r>
            <a:r>
              <a:rPr lang="en-US" b="1" dirty="0"/>
              <a:t>2</a:t>
            </a:r>
            <a:r>
              <a:rPr lang="en-US" b="1" dirty="0" smtClean="0"/>
              <a:t>. </a:t>
            </a:r>
            <a:r>
              <a:rPr lang="en-US" b="1" dirty="0"/>
              <a:t>A </a:t>
            </a:r>
            <a:r>
              <a:rPr lang="en-US" b="1" dirty="0" smtClean="0"/>
              <a:t>person wishes to avail a loan of </a:t>
            </a:r>
            <a:r>
              <a:rPr lang="en-US" b="1" dirty="0" err="1" smtClean="0"/>
              <a:t>Rs</a:t>
            </a:r>
            <a:r>
              <a:rPr lang="en-US" b="1" dirty="0"/>
              <a:t>. 5000000. He works for a government organiations and does not own a house. Would he get the loan if he draw a salary of Rs. 60000 and his age is 28 years. If he does get a loan what amount would he be entitled? If not by what amount he would be shor of the required amount</a:t>
            </a:r>
            <a:r>
              <a:rPr lang="en-US" b="1" dirty="0" smtClean="0"/>
              <a:t>?</a:t>
            </a:r>
          </a:p>
          <a:p>
            <a:pPr marL="457200" indent="-457200">
              <a:buAutoNum type="alphaUcPeriod"/>
            </a:pPr>
            <a:r>
              <a:rPr lang="en-US" b="1" dirty="0" smtClean="0"/>
              <a:t>Yes he would get a loan equal to </a:t>
            </a:r>
            <a:r>
              <a:rPr lang="en-US" b="1" dirty="0" err="1" smtClean="0"/>
              <a:t>Rs</a:t>
            </a:r>
            <a:r>
              <a:rPr lang="en-US" b="1" dirty="0" smtClean="0"/>
              <a:t> 5000000</a:t>
            </a:r>
          </a:p>
          <a:p>
            <a:pPr marL="457200" indent="-457200">
              <a:buAutoNum type="alphaUcPeriod"/>
            </a:pPr>
            <a:r>
              <a:rPr lang="en-US" b="1" dirty="0" smtClean="0"/>
              <a:t>Yes, he would get a loan equal to </a:t>
            </a:r>
            <a:r>
              <a:rPr lang="en-US" b="1" dirty="0" err="1" smtClean="0"/>
              <a:t>Rs</a:t>
            </a:r>
            <a:r>
              <a:rPr lang="en-US" b="1" dirty="0" smtClean="0"/>
              <a:t> 5760000</a:t>
            </a:r>
          </a:p>
          <a:p>
            <a:pPr marL="457200" indent="-457200">
              <a:buAutoNum type="alphaUcPeriod"/>
            </a:pPr>
            <a:r>
              <a:rPr lang="en-US" b="1" dirty="0" smtClean="0"/>
              <a:t>No, he would not get a loan he would be short of </a:t>
            </a:r>
            <a:r>
              <a:rPr lang="en-US" b="1" dirty="0" err="1" smtClean="0"/>
              <a:t>Rs</a:t>
            </a:r>
            <a:r>
              <a:rPr lang="en-US" b="1" dirty="0" smtClean="0"/>
              <a:t> 70000</a:t>
            </a:r>
          </a:p>
          <a:p>
            <a:pPr marL="457200" indent="-457200">
              <a:buAutoNum type="alphaUcPeriod"/>
            </a:pPr>
            <a:r>
              <a:rPr lang="en-US" b="1" dirty="0" smtClean="0"/>
              <a:t>No, he would not get a loan he would be short of </a:t>
            </a:r>
            <a:r>
              <a:rPr lang="en-US" b="1" dirty="0" err="1" smtClean="0"/>
              <a:t>Rs</a:t>
            </a:r>
            <a:r>
              <a:rPr lang="en-US" b="1" dirty="0" smtClean="0"/>
              <a:t>. 760000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28" y="732659"/>
            <a:ext cx="11230982" cy="55548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urPrep-Template.potx" id="{C3B8A6E5-A804-4E60-8D1B-A5B40FD32CD2}" vid="{258A70D1-D6EF-4570-8CD5-A0E127F22F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TesturPrep-Template</Template>
  <TotalTime>1346</TotalTime>
  <Words>627</Words>
  <Application>Microsoft Office PowerPoint</Application>
  <PresentationFormat>Widescreen</PresentationFormat>
  <Paragraphs>109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Office Theme</vt:lpstr>
      <vt:lpstr>LOGICAL REASONING</vt:lpstr>
      <vt:lpstr>LOGICAL REASONING</vt:lpstr>
      <vt:lpstr>LOGICAL REASONING</vt:lpstr>
      <vt:lpstr>LOGICAL REASONING</vt:lpstr>
      <vt:lpstr>PowerPoint Presentation</vt:lpstr>
      <vt:lpstr>LOGICAL REASONING</vt:lpstr>
      <vt:lpstr> </vt:lpstr>
      <vt:lpstr> </vt:lpstr>
      <vt:lpstr> </vt:lpstr>
      <vt:lpstr> </vt:lpstr>
      <vt:lpstr>PowerPoint Presentation</vt:lpstr>
      <vt:lpstr> </vt:lpstr>
      <vt:lpstr> </vt:lpstr>
      <vt:lpstr> </vt:lpstr>
      <vt:lpstr>PowerPoint Presentation</vt:lpstr>
      <vt:lpstr> </vt:lpstr>
      <vt:lpstr> </vt:lpstr>
      <vt:lpstr> </vt:lpstr>
      <vt:lpstr>PowerPoint Presentation</vt:lpstr>
      <vt:lpstr>LOGICAL REASONING</vt:lpstr>
      <vt:lpstr>PowerPoint Presentation</vt:lpstr>
      <vt:lpstr> </vt:lpstr>
      <vt:lpstr>PowerPoint Presentation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-10 (CBSE)</dc:title>
  <dc:creator>anuj gupta</dc:creator>
  <cp:lastModifiedBy>Lenovo</cp:lastModifiedBy>
  <cp:revision>170</cp:revision>
  <dcterms:created xsi:type="dcterms:W3CDTF">2020-02-23T06:37:57Z</dcterms:created>
  <dcterms:modified xsi:type="dcterms:W3CDTF">2023-06-16T07:38:30Z</dcterms:modified>
</cp:coreProperties>
</file>