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59" r:id="rId2"/>
    <p:sldId id="360" r:id="rId3"/>
    <p:sldId id="361" r:id="rId4"/>
    <p:sldId id="362" r:id="rId5"/>
    <p:sldId id="363" r:id="rId6"/>
    <p:sldId id="398" r:id="rId7"/>
    <p:sldId id="399" r:id="rId8"/>
    <p:sldId id="400" r:id="rId9"/>
    <p:sldId id="401" r:id="rId10"/>
    <p:sldId id="402" r:id="rId11"/>
    <p:sldId id="403" r:id="rId12"/>
    <p:sldId id="309" r:id="rId13"/>
    <p:sldId id="365" r:id="rId14"/>
    <p:sldId id="312" r:id="rId15"/>
    <p:sldId id="366" r:id="rId16"/>
    <p:sldId id="313" r:id="rId17"/>
    <p:sldId id="367" r:id="rId18"/>
    <p:sldId id="315" r:id="rId19"/>
    <p:sldId id="368" r:id="rId20"/>
    <p:sldId id="316" r:id="rId21"/>
    <p:sldId id="369" r:id="rId22"/>
    <p:sldId id="317" r:id="rId23"/>
    <p:sldId id="370" r:id="rId24"/>
    <p:sldId id="318" r:id="rId25"/>
    <p:sldId id="371" r:id="rId26"/>
    <p:sldId id="320" r:id="rId27"/>
    <p:sldId id="372" r:id="rId28"/>
    <p:sldId id="322" r:id="rId29"/>
    <p:sldId id="373" r:id="rId30"/>
    <p:sldId id="323" r:id="rId31"/>
    <p:sldId id="374" r:id="rId32"/>
    <p:sldId id="324" r:id="rId33"/>
    <p:sldId id="375" r:id="rId34"/>
    <p:sldId id="326" r:id="rId35"/>
    <p:sldId id="376" r:id="rId36"/>
    <p:sldId id="329" r:id="rId37"/>
    <p:sldId id="377" r:id="rId38"/>
    <p:sldId id="330" r:id="rId39"/>
    <p:sldId id="378" r:id="rId40"/>
    <p:sldId id="331" r:id="rId41"/>
    <p:sldId id="379" r:id="rId42"/>
    <p:sldId id="332" r:id="rId43"/>
    <p:sldId id="380" r:id="rId44"/>
    <p:sldId id="333" r:id="rId45"/>
    <p:sldId id="381" r:id="rId46"/>
    <p:sldId id="335" r:id="rId47"/>
    <p:sldId id="382" r:id="rId48"/>
    <p:sldId id="336" r:id="rId49"/>
    <p:sldId id="383" r:id="rId50"/>
    <p:sldId id="337" r:id="rId51"/>
    <p:sldId id="384" r:id="rId52"/>
    <p:sldId id="338" r:id="rId53"/>
    <p:sldId id="385" r:id="rId54"/>
    <p:sldId id="340" r:id="rId55"/>
    <p:sldId id="386" r:id="rId56"/>
    <p:sldId id="341" r:id="rId57"/>
    <p:sldId id="387" r:id="rId58"/>
    <p:sldId id="342" r:id="rId59"/>
    <p:sldId id="388" r:id="rId60"/>
    <p:sldId id="343" r:id="rId61"/>
    <p:sldId id="389" r:id="rId62"/>
    <p:sldId id="346" r:id="rId63"/>
    <p:sldId id="390" r:id="rId64"/>
    <p:sldId id="348" r:id="rId65"/>
    <p:sldId id="391" r:id="rId66"/>
    <p:sldId id="349" r:id="rId67"/>
    <p:sldId id="392" r:id="rId68"/>
    <p:sldId id="350" r:id="rId69"/>
    <p:sldId id="393" r:id="rId70"/>
    <p:sldId id="354" r:id="rId71"/>
    <p:sldId id="394" r:id="rId72"/>
    <p:sldId id="355" r:id="rId73"/>
    <p:sldId id="395" r:id="rId74"/>
    <p:sldId id="358" r:id="rId75"/>
    <p:sldId id="396" r:id="rId76"/>
    <p:sldId id="39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51" d="100"/>
          <a:sy n="51" d="100"/>
        </p:scale>
        <p:origin x="795" y="41"/>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35</a:t>
            </a:fld>
            <a:endParaRPr lang="en-US"/>
          </a:p>
        </p:txBody>
      </p:sp>
    </p:spTree>
    <p:extLst>
      <p:ext uri="{BB962C8B-B14F-4D97-AF65-F5344CB8AC3E}">
        <p14:creationId xmlns:p14="http://schemas.microsoft.com/office/powerpoint/2010/main" val="29624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12-04-2023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           </a:t>
            </a:r>
            <a:r>
              <a:rPr lang="en-US" sz="6600" b="1" u="sng" dirty="0" smtClean="0">
                <a:solidFill>
                  <a:srgbClr val="FF0000"/>
                </a:solidFill>
                <a:latin typeface="Arial Black" pitchFamily="34" charset="0"/>
              </a:rPr>
              <a:t>SYLLOGISM</a:t>
            </a:r>
            <a:endParaRPr lang="en-US" sz="6600" b="1" u="sng" dirty="0">
              <a:solidFill>
                <a:srgbClr val="FF0000"/>
              </a:solidFill>
              <a:latin typeface="Arial Black" pitchFamily="34" charset="0"/>
            </a:endParaRPr>
          </a:p>
          <a:p>
            <a:pPr>
              <a:buNone/>
            </a:pPr>
            <a:r>
              <a:rPr lang="en-US" sz="1800" b="1" dirty="0" smtClean="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5" name="Picture 4"/>
          <p:cNvPicPr>
            <a:picLocks noChangeAspect="1"/>
          </p:cNvPicPr>
          <p:nvPr/>
        </p:nvPicPr>
        <p:blipFill>
          <a:blip r:embed="rId2"/>
          <a:stretch>
            <a:fillRect/>
          </a:stretch>
        </p:blipFill>
        <p:spPr>
          <a:xfrm>
            <a:off x="338765" y="2397512"/>
            <a:ext cx="5207765" cy="4019054"/>
          </a:xfrm>
          <a:prstGeom prst="rect">
            <a:avLst/>
          </a:prstGeom>
        </p:spPr>
      </p:pic>
      <p:pic>
        <p:nvPicPr>
          <p:cNvPr id="4102" name="Picture 6" descr="Solving Syllogism using Venn Diagram Approach – freeAptitude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902" y="2649561"/>
            <a:ext cx="6089107" cy="35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01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376" y="787737"/>
            <a:ext cx="4720844" cy="461665"/>
          </a:xfrm>
          <a:prstGeom prst="rect">
            <a:avLst/>
          </a:prstGeom>
        </p:spPr>
        <p:txBody>
          <a:bodyPr wrap="none">
            <a:spAutoFit/>
          </a:bodyPr>
          <a:lstStyle/>
          <a:p>
            <a:r>
              <a:rPr lang="en-US" sz="2400" b="1" dirty="0">
                <a:solidFill>
                  <a:srgbClr val="FF0000"/>
                </a:solidFill>
                <a:latin typeface="Arial Black" panose="020B0A04020102020204" pitchFamily="34" charset="0"/>
              </a:rPr>
              <a:t>4.) </a:t>
            </a:r>
            <a:r>
              <a:rPr lang="en-IN" sz="2400" b="1" dirty="0">
                <a:solidFill>
                  <a:srgbClr val="FF0000"/>
                </a:solidFill>
                <a:latin typeface="Arial Black" panose="020B0A04020102020204" pitchFamily="34" charset="0"/>
              </a:rPr>
              <a:t>SOME NOT STATEMENT</a:t>
            </a:r>
          </a:p>
        </p:txBody>
      </p:sp>
      <p:sp>
        <p:nvSpPr>
          <p:cNvPr id="3" name="Rectangle 2"/>
          <p:cNvSpPr/>
          <p:nvPr/>
        </p:nvSpPr>
        <p:spPr>
          <a:xfrm>
            <a:off x="454376" y="1384195"/>
            <a:ext cx="11528358"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All statement is written in the format “Some A are not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Movement Some No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894" y="2478443"/>
            <a:ext cx="5149247" cy="3349187"/>
          </a:xfrm>
          <a:prstGeom prst="rect">
            <a:avLst/>
          </a:prstGeom>
          <a:noFill/>
          <a:ln>
            <a:noFill/>
          </a:ln>
        </p:spPr>
      </p:pic>
    </p:spTree>
    <p:extLst>
      <p:ext uri="{BB962C8B-B14F-4D97-AF65-F5344CB8AC3E}">
        <p14:creationId xmlns:p14="http://schemas.microsoft.com/office/powerpoint/2010/main" val="346612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005" y="1154368"/>
            <a:ext cx="10962042" cy="556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8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a:t>
            </a:r>
            <a:r>
              <a:rPr lang="en-US" sz="1800" b="1" dirty="0">
                <a:solidFill>
                  <a:srgbClr val="FF0000"/>
                </a:solidFill>
              </a:rPr>
              <a:t>(2)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3433533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smtClean="0"/>
              <a:t>. </a:t>
            </a:r>
            <a:r>
              <a:rPr lang="en-US" b="1" dirty="0"/>
              <a:t>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smtClean="0"/>
              <a:t>. </a:t>
            </a:r>
            <a:r>
              <a:rPr lang="en-US" b="1" dirty="0"/>
              <a:t>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extLst>
      <p:ext uri="{BB962C8B-B14F-4D97-AF65-F5344CB8AC3E}">
        <p14:creationId xmlns:p14="http://schemas.microsoft.com/office/powerpoint/2010/main" val="3823970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a:t>
            </a:r>
            <a:r>
              <a:rPr lang="en-US" b="1" dirty="0" smtClean="0"/>
              <a:t>. </a:t>
            </a:r>
            <a:r>
              <a:rPr lang="en-US" b="1" dirty="0"/>
              <a:t>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solidFill>
                  <a:srgbClr val="FF0000"/>
                </a:solidFill>
              </a:rPr>
              <a:t>(5) if both Conclusions I and II follow.</a:t>
            </a:r>
            <a:endParaRPr lang="en-US" sz="1800" b="1" dirty="0">
              <a:solidFill>
                <a:srgbClr val="FF0000"/>
              </a:solidFill>
              <a:latin typeface="Arial Black" pitchFamily="34" charset="0"/>
            </a:endParaRPr>
          </a:p>
          <a:p>
            <a:pPr>
              <a:buNone/>
            </a:pPr>
            <a:r>
              <a:rPr lang="en-US" b="1" dirty="0">
                <a:latin typeface="Arial Black" pitchFamily="34" charset="0"/>
              </a:rPr>
              <a:t>Q 3</a:t>
            </a:r>
            <a:r>
              <a:rPr lang="en-US" b="1" dirty="0" smtClean="0"/>
              <a:t>. </a:t>
            </a:r>
            <a:r>
              <a:rPr lang="en-US" b="1" dirty="0"/>
              <a:t>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extLst>
      <p:ext uri="{BB962C8B-B14F-4D97-AF65-F5344CB8AC3E}">
        <p14:creationId xmlns:p14="http://schemas.microsoft.com/office/powerpoint/2010/main" val="1354339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4</a:t>
            </a:r>
            <a:r>
              <a:rPr lang="en-US" b="1" dirty="0" smtClean="0"/>
              <a:t>. </a:t>
            </a:r>
            <a:r>
              <a:rPr lang="en-US" b="1" dirty="0"/>
              <a:t>Statements: 	Some books are bags. </a:t>
            </a:r>
          </a:p>
          <a:p>
            <a:pPr>
              <a:buNone/>
            </a:pPr>
            <a:r>
              <a:rPr lang="en-US" b="1" dirty="0"/>
              <a:t>				All bags are trees. </a:t>
            </a:r>
          </a:p>
          <a:p>
            <a:pPr>
              <a:buNone/>
            </a:pPr>
            <a:r>
              <a:rPr lang="en-US" b="1" dirty="0"/>
              <a:t>Conclusions: I. Some books are trees. </a:t>
            </a:r>
          </a:p>
          <a:p>
            <a:pPr>
              <a:buNone/>
            </a:pPr>
            <a:r>
              <a:rPr lang="en-US" b="1" dirty="0"/>
              <a:t>			  II. Some frees are books.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solidFill>
                  <a:srgbClr val="FF0000"/>
                </a:solidFill>
              </a:rPr>
              <a:t>(5) if both Conclusions I and II follow.</a:t>
            </a:r>
            <a:endParaRPr lang="en-US" sz="1800" b="1" dirty="0">
              <a:solidFill>
                <a:srgbClr val="FF0000"/>
              </a:solidFill>
              <a:latin typeface="Arial Black" pitchFamily="34" charset="0"/>
            </a:endParaRPr>
          </a:p>
          <a:p>
            <a:pPr>
              <a:buNone/>
            </a:pPr>
            <a:r>
              <a:rPr lang="en-US" b="1" dirty="0">
                <a:latin typeface="Arial Black" pitchFamily="34" charset="0"/>
              </a:rPr>
              <a:t>Q 4</a:t>
            </a:r>
            <a:r>
              <a:rPr lang="en-US" b="1" dirty="0" smtClean="0"/>
              <a:t>. </a:t>
            </a:r>
            <a:r>
              <a:rPr lang="en-US" b="1" dirty="0"/>
              <a:t>Statements: 	Some books are bags. </a:t>
            </a:r>
          </a:p>
          <a:p>
            <a:pPr>
              <a:buNone/>
            </a:pPr>
            <a:r>
              <a:rPr lang="en-US" b="1" dirty="0"/>
              <a:t>				All bags are trees. </a:t>
            </a:r>
          </a:p>
          <a:p>
            <a:pPr>
              <a:buNone/>
            </a:pPr>
            <a:r>
              <a:rPr lang="en-US" b="1" dirty="0"/>
              <a:t>Conclusions: I. Some books are trees. </a:t>
            </a:r>
          </a:p>
          <a:p>
            <a:pPr>
              <a:buNone/>
            </a:pPr>
            <a:r>
              <a:rPr lang="en-US" b="1" dirty="0"/>
              <a:t>			  II. Some frees are books. </a:t>
            </a:r>
          </a:p>
        </p:txBody>
      </p:sp>
    </p:spTree>
    <p:extLst>
      <p:ext uri="{BB962C8B-B14F-4D97-AF65-F5344CB8AC3E}">
        <p14:creationId xmlns:p14="http://schemas.microsoft.com/office/powerpoint/2010/main" val="3796618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SYLLOGISM</a:t>
            </a:r>
          </a:p>
          <a:p>
            <a:pPr marL="0" indent="0">
              <a:buNone/>
            </a:pPr>
            <a:r>
              <a:rPr lang="en-US" b="1" u="sng" dirty="0">
                <a:solidFill>
                  <a:srgbClr val="FF0000"/>
                </a:solidFill>
              </a:rPr>
              <a:t>What is Syllogism</a:t>
            </a:r>
            <a:r>
              <a:rPr lang="en-US" b="1" dirty="0">
                <a:solidFill>
                  <a:srgbClr val="FF0000"/>
                </a:solidFill>
              </a:rPr>
              <a:t>?</a:t>
            </a:r>
            <a:endParaRPr lang="en-US" dirty="0">
              <a:solidFill>
                <a:srgbClr val="FF0000"/>
              </a:solidFill>
            </a:endParaRPr>
          </a:p>
          <a:p>
            <a:pPr>
              <a:buFont typeface="Wingdings" panose="05000000000000000000" pitchFamily="2" charset="2"/>
              <a:buChar char="Ø"/>
            </a:pPr>
            <a:r>
              <a:rPr lang="en-US" dirty="0"/>
              <a:t>The word syllogism is derived from the Greek word “syllogismos” which means “conclusion, inference”. Syllogisms are a logical argument of statements using deductive reasoning to arrive at a conclusion. The major contribution to the filed of syllogisms is attributed to Aristotle.</a:t>
            </a:r>
          </a:p>
          <a:p>
            <a:pPr>
              <a:buFont typeface="Wingdings" panose="05000000000000000000" pitchFamily="2" charset="2"/>
              <a:buChar char="Ø"/>
            </a:pPr>
            <a:r>
              <a:rPr lang="en-US" dirty="0" smtClean="0"/>
              <a:t>The </a:t>
            </a:r>
            <a:r>
              <a:rPr lang="en-US" dirty="0"/>
              <a:t>questions which are asked in this section contain two or more statements, and two or more conclusions follow these statements. One has to find out which of these conclusions logically follow the given statements. The statements have to be taken true even if they seem to be at variance from the commonly known facts</a:t>
            </a:r>
            <a:endParaRPr lang="en-US" b="1" dirty="0">
              <a:solidFill>
                <a:schemeClr val="tx1">
                  <a:lumMod val="95000"/>
                  <a:lumOff val="5000"/>
                </a:schemeClr>
              </a:solidFill>
              <a:latin typeface="Arial Black" pitchFamily="34" charset="0"/>
            </a:endParaRPr>
          </a:p>
          <a:p>
            <a:pPr>
              <a:buNone/>
            </a:pPr>
            <a:r>
              <a:rPr lang="en-US" sz="1800" b="1" dirty="0" smtClean="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1962534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5</a:t>
            </a:r>
            <a:r>
              <a:rPr lang="en-US" b="1" dirty="0" smtClean="0"/>
              <a:t>. </a:t>
            </a:r>
            <a:r>
              <a:rPr lang="en-US" b="1" dirty="0"/>
              <a:t>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a:t>
            </a:r>
            <a:r>
              <a:rPr lang="en-US" sz="1800" b="1" dirty="0">
                <a:solidFill>
                  <a:srgbClr val="FF0000"/>
                </a:solidFill>
              </a:rPr>
              <a:t>(4)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5</a:t>
            </a:r>
            <a:r>
              <a:rPr lang="en-US" b="1" dirty="0" smtClean="0"/>
              <a:t>. </a:t>
            </a:r>
            <a:r>
              <a:rPr lang="en-US" b="1" dirty="0"/>
              <a:t>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extLst>
      <p:ext uri="{BB962C8B-B14F-4D97-AF65-F5344CB8AC3E}">
        <p14:creationId xmlns:p14="http://schemas.microsoft.com/office/powerpoint/2010/main" val="133303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6</a:t>
            </a:r>
            <a:r>
              <a:rPr lang="en-US" b="1" dirty="0" smtClean="0"/>
              <a:t>. </a:t>
            </a:r>
            <a:r>
              <a:rPr lang="en-US" b="1" dirty="0"/>
              <a:t>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6</a:t>
            </a:r>
            <a:r>
              <a:rPr lang="en-US" b="1" dirty="0" smtClean="0"/>
              <a:t>. </a:t>
            </a:r>
            <a:r>
              <a:rPr lang="en-US" b="1" dirty="0"/>
              <a:t>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extLst>
      <p:ext uri="{BB962C8B-B14F-4D97-AF65-F5344CB8AC3E}">
        <p14:creationId xmlns:p14="http://schemas.microsoft.com/office/powerpoint/2010/main" val="305560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7</a:t>
            </a:r>
            <a:r>
              <a:rPr lang="en-US" b="1" dirty="0" smtClean="0"/>
              <a:t>. </a:t>
            </a:r>
            <a:r>
              <a:rPr lang="en-US" b="1" dirty="0"/>
              <a:t>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solidFill>
                  <a:srgbClr val="FF0000"/>
                </a:solidFill>
              </a:rPr>
              <a:t>(1) if only Conclusion I follows. </a:t>
            </a:r>
            <a:r>
              <a:rPr lang="en-US" sz="1800" b="1" dirty="0"/>
              <a:t>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7</a:t>
            </a:r>
            <a:r>
              <a:rPr lang="en-US" b="1" dirty="0" smtClean="0"/>
              <a:t>. </a:t>
            </a:r>
            <a:r>
              <a:rPr lang="en-US" b="1" dirty="0"/>
              <a:t>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extLst>
      <p:ext uri="{BB962C8B-B14F-4D97-AF65-F5344CB8AC3E}">
        <p14:creationId xmlns:p14="http://schemas.microsoft.com/office/powerpoint/2010/main" val="942273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8</a:t>
            </a:r>
            <a:r>
              <a:rPr lang="en-US" b="1" dirty="0" smtClean="0"/>
              <a:t>. </a:t>
            </a:r>
            <a:r>
              <a:rPr lang="en-US" b="1" dirty="0"/>
              <a:t>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8</a:t>
            </a:r>
            <a:r>
              <a:rPr lang="en-US" b="1" dirty="0" smtClean="0"/>
              <a:t>. </a:t>
            </a:r>
            <a:r>
              <a:rPr lang="en-US" b="1" dirty="0"/>
              <a:t>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extLst>
      <p:ext uri="{BB962C8B-B14F-4D97-AF65-F5344CB8AC3E}">
        <p14:creationId xmlns:p14="http://schemas.microsoft.com/office/powerpoint/2010/main" val="199116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a:t>
            </a:r>
            <a:r>
              <a:rPr lang="en-US" b="1" dirty="0"/>
              <a:t> </a:t>
            </a:r>
            <a:r>
              <a:rPr lang="en-US" b="1" dirty="0" smtClean="0"/>
              <a:t>9. </a:t>
            </a:r>
            <a:r>
              <a:rPr lang="en-US" b="1" dirty="0"/>
              <a:t>Statements: 	All flowers are trees. </a:t>
            </a:r>
          </a:p>
          <a:p>
            <a:pPr>
              <a:buNone/>
            </a:pPr>
            <a:r>
              <a:rPr lang="en-US" b="1" dirty="0"/>
              <a:t>				No fruit is tree. </a:t>
            </a:r>
          </a:p>
          <a:p>
            <a:pPr>
              <a:buNone/>
            </a:pPr>
            <a:r>
              <a:rPr lang="en-US" b="1" dirty="0"/>
              <a:t>Conclusions: I. No fruit is flower. </a:t>
            </a:r>
          </a:p>
          <a:p>
            <a:pPr>
              <a:buNone/>
            </a:pPr>
            <a:r>
              <a:rPr lang="en-US" b="1" dirty="0"/>
              <a:t>			  II. Some trees are flowers.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solidFill>
                  <a:srgbClr val="FF0000"/>
                </a:solidFill>
              </a:rPr>
              <a:t>(5) if both Conclusions I and II follow.</a:t>
            </a:r>
            <a:endParaRPr lang="en-US" sz="1800" b="1" dirty="0">
              <a:solidFill>
                <a:srgbClr val="FF0000"/>
              </a:solidFill>
              <a:latin typeface="Arial Black" pitchFamily="34" charset="0"/>
            </a:endParaRPr>
          </a:p>
          <a:p>
            <a:pPr>
              <a:buNone/>
            </a:pPr>
            <a:r>
              <a:rPr lang="en-US" b="1" dirty="0">
                <a:latin typeface="Arial Black" pitchFamily="34" charset="0"/>
              </a:rPr>
              <a:t>Q</a:t>
            </a:r>
            <a:r>
              <a:rPr lang="en-US" b="1" dirty="0"/>
              <a:t> </a:t>
            </a:r>
            <a:r>
              <a:rPr lang="en-US" b="1" dirty="0" smtClean="0"/>
              <a:t>9. </a:t>
            </a:r>
            <a:r>
              <a:rPr lang="en-US" b="1" dirty="0"/>
              <a:t>Statements: 	All flowers are trees. </a:t>
            </a:r>
          </a:p>
          <a:p>
            <a:pPr>
              <a:buNone/>
            </a:pPr>
            <a:r>
              <a:rPr lang="en-US" b="1" dirty="0"/>
              <a:t>				No fruit is tree. </a:t>
            </a:r>
          </a:p>
          <a:p>
            <a:pPr>
              <a:buNone/>
            </a:pPr>
            <a:r>
              <a:rPr lang="en-US" b="1" dirty="0"/>
              <a:t>Conclusions: I. No fruit is flower. </a:t>
            </a:r>
          </a:p>
          <a:p>
            <a:pPr>
              <a:buNone/>
            </a:pPr>
            <a:r>
              <a:rPr lang="en-US" b="1" dirty="0"/>
              <a:t>			  II. Some trees are flowers. </a:t>
            </a:r>
          </a:p>
        </p:txBody>
      </p:sp>
    </p:spTree>
    <p:extLst>
      <p:ext uri="{BB962C8B-B14F-4D97-AF65-F5344CB8AC3E}">
        <p14:creationId xmlns:p14="http://schemas.microsoft.com/office/powerpoint/2010/main" val="2571494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SYLLOGISM</a:t>
            </a:r>
          </a:p>
          <a:p>
            <a:pPr marL="0" indent="0">
              <a:buNone/>
            </a:pPr>
            <a:r>
              <a:rPr lang="en-US" sz="3100" b="1" dirty="0">
                <a:solidFill>
                  <a:srgbClr val="FF0000"/>
                </a:solidFill>
              </a:rPr>
              <a:t>The questions of syllogisms of three main parts.</a:t>
            </a:r>
          </a:p>
          <a:p>
            <a:pPr>
              <a:buFont typeface="Wingdings" panose="05000000000000000000" pitchFamily="2" charset="2"/>
              <a:buChar char="Ø"/>
            </a:pPr>
            <a:r>
              <a:rPr lang="en-US" sz="3100" b="1" dirty="0"/>
              <a:t>Major premise</a:t>
            </a:r>
          </a:p>
          <a:p>
            <a:pPr>
              <a:buFont typeface="Wingdings" panose="05000000000000000000" pitchFamily="2" charset="2"/>
              <a:buChar char="Ø"/>
            </a:pPr>
            <a:r>
              <a:rPr lang="en-US" sz="3100" b="1" dirty="0"/>
              <a:t>Minor premise</a:t>
            </a:r>
          </a:p>
          <a:p>
            <a:pPr>
              <a:buFont typeface="Wingdings" panose="05000000000000000000" pitchFamily="2" charset="2"/>
              <a:buChar char="Ø"/>
            </a:pPr>
            <a:r>
              <a:rPr lang="en-US" sz="3100" b="1" dirty="0"/>
              <a:t>Conclusion</a:t>
            </a:r>
          </a:p>
          <a:p>
            <a:pPr marL="0" indent="0">
              <a:buNone/>
            </a:pPr>
            <a:r>
              <a:rPr lang="en-US" sz="3100" dirty="0" smtClean="0"/>
              <a:t>   The </a:t>
            </a:r>
            <a:r>
              <a:rPr lang="en-US" sz="3100" dirty="0"/>
              <a:t>central premise is a statement in general, believed to be true by the author.</a:t>
            </a:r>
          </a:p>
          <a:p>
            <a:pPr>
              <a:buFont typeface="Wingdings" panose="05000000000000000000" pitchFamily="2" charset="2"/>
              <a:buChar char="Ø"/>
            </a:pPr>
            <a:r>
              <a:rPr lang="en-US" sz="3100" b="1" dirty="0"/>
              <a:t>Example:</a:t>
            </a:r>
            <a:r>
              <a:rPr lang="en-US" sz="3100" dirty="0"/>
              <a:t> All women are smart.</a:t>
            </a:r>
          </a:p>
          <a:p>
            <a:pPr marL="0" indent="0">
              <a:buNone/>
            </a:pPr>
            <a:r>
              <a:rPr lang="en-US" sz="3100" dirty="0" smtClean="0"/>
              <a:t>   The </a:t>
            </a:r>
            <a:r>
              <a:rPr lang="en-US" sz="3100" dirty="0"/>
              <a:t>minor premise is a specific example of the major premise.</a:t>
            </a:r>
          </a:p>
          <a:p>
            <a:pPr>
              <a:buFont typeface="Wingdings" panose="05000000000000000000" pitchFamily="2" charset="2"/>
              <a:buChar char="Ø"/>
            </a:pPr>
            <a:r>
              <a:rPr lang="en-US" sz="3100" b="1" dirty="0"/>
              <a:t>Example:</a:t>
            </a:r>
            <a:r>
              <a:rPr lang="en-US" sz="3100" dirty="0"/>
              <a:t> </a:t>
            </a:r>
            <a:r>
              <a:rPr lang="en-US" sz="3100" dirty="0" err="1" smtClean="0"/>
              <a:t>Nisha</a:t>
            </a:r>
            <a:r>
              <a:rPr lang="en-US" sz="3100" dirty="0" smtClean="0"/>
              <a:t> </a:t>
            </a:r>
            <a:r>
              <a:rPr lang="en-US" sz="3100" dirty="0"/>
              <a:t>is a woman.</a:t>
            </a:r>
          </a:p>
          <a:p>
            <a:pPr marL="0" indent="0">
              <a:buNone/>
            </a:pPr>
            <a:r>
              <a:rPr lang="en-US" sz="3100" dirty="0" smtClean="0"/>
              <a:t>   The </a:t>
            </a:r>
            <a:r>
              <a:rPr lang="en-US" sz="3100" dirty="0"/>
              <a:t>conclusion is a specific statement which logically follows both major and </a:t>
            </a:r>
            <a:r>
              <a:rPr lang="en-US" sz="3100" dirty="0" smtClean="0"/>
              <a:t>   minor </a:t>
            </a:r>
            <a:r>
              <a:rPr lang="en-US" sz="3100" dirty="0"/>
              <a:t>statement.</a:t>
            </a:r>
          </a:p>
          <a:p>
            <a:pPr>
              <a:buFont typeface="Wingdings" panose="05000000000000000000" pitchFamily="2" charset="2"/>
              <a:buChar char="Ø"/>
            </a:pPr>
            <a:r>
              <a:rPr lang="en-US" sz="3100" b="1" dirty="0"/>
              <a:t>Example:</a:t>
            </a:r>
            <a:r>
              <a:rPr lang="en-US" sz="3100" dirty="0"/>
              <a:t> </a:t>
            </a:r>
            <a:r>
              <a:rPr lang="en-US" sz="3100" dirty="0" err="1" smtClean="0"/>
              <a:t>Nisha</a:t>
            </a:r>
            <a:r>
              <a:rPr lang="en-US" sz="3100" dirty="0" smtClean="0"/>
              <a:t> </a:t>
            </a:r>
            <a:r>
              <a:rPr lang="en-US" sz="3100" dirty="0"/>
              <a:t>is smart.</a:t>
            </a:r>
          </a:p>
          <a:p>
            <a:pPr marL="0" indent="0">
              <a:buNone/>
            </a:pPr>
            <a:r>
              <a:rPr lang="en-US" sz="3100" dirty="0"/>
              <a:t> </a:t>
            </a:r>
            <a:r>
              <a:rPr lang="en-US" sz="3100" dirty="0" smtClean="0"/>
              <a:t>  Application </a:t>
            </a:r>
            <a:r>
              <a:rPr lang="en-US" sz="3100" dirty="0"/>
              <a:t>of Venn diagrams</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347486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10. </a:t>
            </a:r>
            <a:r>
              <a:rPr lang="en-US" b="1" dirty="0"/>
              <a:t>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a:t>
            </a:r>
            <a:r>
              <a:rPr lang="en-US" sz="1800" b="1" dirty="0">
                <a:solidFill>
                  <a:srgbClr val="FF0000"/>
                </a:solidFill>
              </a:rPr>
              <a:t>(2)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10. </a:t>
            </a:r>
            <a:r>
              <a:rPr lang="en-US" b="1" dirty="0"/>
              <a:t>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extLst>
      <p:ext uri="{BB962C8B-B14F-4D97-AF65-F5344CB8AC3E}">
        <p14:creationId xmlns:p14="http://schemas.microsoft.com/office/powerpoint/2010/main" val="768308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11. </a:t>
            </a:r>
            <a:r>
              <a:rPr lang="en-US" b="1" dirty="0"/>
              <a:t>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a:t>
            </a:r>
            <a:r>
              <a:rPr lang="en-US" sz="1800" b="1" dirty="0">
                <a:solidFill>
                  <a:srgbClr val="FF0000"/>
                </a:solidFill>
              </a:rPr>
              <a:t>(4)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11. </a:t>
            </a:r>
            <a:r>
              <a:rPr lang="en-US" b="1" dirty="0"/>
              <a:t>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extLst>
      <p:ext uri="{BB962C8B-B14F-4D97-AF65-F5344CB8AC3E}">
        <p14:creationId xmlns:p14="http://schemas.microsoft.com/office/powerpoint/2010/main" val="280206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12. </a:t>
            </a:r>
            <a:r>
              <a:rPr lang="en-US" b="1" dirty="0"/>
              <a:t>Statements: 	All classes are lions. </a:t>
            </a:r>
          </a:p>
          <a:p>
            <a:pPr>
              <a:buNone/>
            </a:pPr>
            <a:r>
              <a:rPr lang="en-US" b="1" dirty="0"/>
              <a:t>				Some birds are classes. </a:t>
            </a:r>
          </a:p>
          <a:p>
            <a:pPr>
              <a:buNone/>
            </a:pPr>
            <a:r>
              <a:rPr lang="en-US" b="1" dirty="0"/>
              <a:t>				All pens are lions. </a:t>
            </a:r>
          </a:p>
          <a:p>
            <a:pPr>
              <a:buNone/>
            </a:pPr>
            <a:r>
              <a:rPr lang="en-US" b="1" dirty="0"/>
              <a:t>Conclusions: I. No pen is bird. </a:t>
            </a:r>
          </a:p>
          <a:p>
            <a:pPr>
              <a:buNone/>
            </a:pPr>
            <a:r>
              <a:rPr lang="en-US" b="1" dirty="0"/>
              <a:t>			  II. Some birds are pens.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12. </a:t>
            </a:r>
            <a:r>
              <a:rPr lang="en-US" b="1" dirty="0"/>
              <a:t>Statements: 	All classes are lions. </a:t>
            </a:r>
          </a:p>
          <a:p>
            <a:pPr>
              <a:buNone/>
            </a:pPr>
            <a:r>
              <a:rPr lang="en-US" b="1" dirty="0"/>
              <a:t>				Some birds are classes. </a:t>
            </a:r>
          </a:p>
          <a:p>
            <a:pPr>
              <a:buNone/>
            </a:pPr>
            <a:r>
              <a:rPr lang="en-US" b="1" dirty="0"/>
              <a:t>				All pens are lions. </a:t>
            </a:r>
          </a:p>
          <a:p>
            <a:pPr>
              <a:buNone/>
            </a:pPr>
            <a:r>
              <a:rPr lang="en-US" b="1" dirty="0"/>
              <a:t>Conclusions: I. No pen is bird. </a:t>
            </a:r>
          </a:p>
          <a:p>
            <a:pPr>
              <a:buNone/>
            </a:pPr>
            <a:r>
              <a:rPr lang="en-US" b="1" dirty="0"/>
              <a:t>			  II. Some birds are pens. </a:t>
            </a:r>
          </a:p>
        </p:txBody>
      </p:sp>
    </p:spTree>
    <p:extLst>
      <p:ext uri="{BB962C8B-B14F-4D97-AF65-F5344CB8AC3E}">
        <p14:creationId xmlns:p14="http://schemas.microsoft.com/office/powerpoint/2010/main" val="1588133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13</a:t>
            </a:r>
            <a:r>
              <a:rPr lang="en-US" b="1" dirty="0" smtClean="0"/>
              <a:t>. </a:t>
            </a:r>
            <a:r>
              <a:rPr lang="en-US" b="1" dirty="0"/>
              <a:t>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13</a:t>
            </a:r>
            <a:r>
              <a:rPr lang="en-US" b="1" dirty="0" smtClean="0"/>
              <a:t>. </a:t>
            </a:r>
            <a:r>
              <a:rPr lang="en-US" b="1" dirty="0"/>
              <a:t>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solidFill>
                  <a:srgbClr val="FF0000"/>
                </a:solidFill>
              </a:rPr>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981736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14</a:t>
            </a:r>
            <a:r>
              <a:rPr lang="en-US" b="1" dirty="0" smtClean="0"/>
              <a:t>. </a:t>
            </a:r>
            <a:r>
              <a:rPr lang="en-US" b="1" dirty="0"/>
              <a:t>Statements: 	All keys are locks. </a:t>
            </a:r>
          </a:p>
          <a:p>
            <a:pPr>
              <a:buNone/>
            </a:pPr>
            <a:r>
              <a:rPr lang="en-US" b="1" dirty="0"/>
              <a:t>				No lock is toy. </a:t>
            </a:r>
          </a:p>
          <a:p>
            <a:pPr>
              <a:buNone/>
            </a:pPr>
            <a:r>
              <a:rPr lang="en-US" b="1" dirty="0"/>
              <a:t>				All bags are toys. </a:t>
            </a:r>
          </a:p>
          <a:p>
            <a:pPr>
              <a:buNone/>
            </a:pPr>
            <a:r>
              <a:rPr lang="en-US" b="1" dirty="0"/>
              <a:t>Conclusions: I. No bag is key. </a:t>
            </a:r>
          </a:p>
          <a:p>
            <a:pPr>
              <a:buNone/>
            </a:pPr>
            <a:r>
              <a:rPr lang="en-US" b="1" dirty="0"/>
              <a:t>			  II. Some bags are keys. </a:t>
            </a:r>
          </a:p>
          <a:p>
            <a:pPr>
              <a:buNone/>
            </a:pPr>
            <a:r>
              <a:rPr lang="en-US" b="1" dirty="0"/>
              <a:t>			  III. Some toys are keys.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14</a:t>
            </a:r>
            <a:r>
              <a:rPr lang="en-US" b="1" dirty="0" smtClean="0"/>
              <a:t>. </a:t>
            </a:r>
            <a:r>
              <a:rPr lang="en-US" b="1" dirty="0"/>
              <a:t>Statements: 	All keys are locks. </a:t>
            </a:r>
          </a:p>
          <a:p>
            <a:pPr>
              <a:buNone/>
            </a:pPr>
            <a:r>
              <a:rPr lang="en-US" b="1" dirty="0"/>
              <a:t>				No lock is toy. </a:t>
            </a:r>
          </a:p>
          <a:p>
            <a:pPr>
              <a:buNone/>
            </a:pPr>
            <a:r>
              <a:rPr lang="en-US" b="1" dirty="0"/>
              <a:t>				All bags are toys. </a:t>
            </a:r>
          </a:p>
          <a:p>
            <a:pPr>
              <a:buNone/>
            </a:pPr>
            <a:r>
              <a:rPr lang="en-US" b="1" dirty="0"/>
              <a:t>Conclusions: I. No bag is key. </a:t>
            </a:r>
          </a:p>
          <a:p>
            <a:pPr>
              <a:buNone/>
            </a:pPr>
            <a:r>
              <a:rPr lang="en-US" b="1" dirty="0"/>
              <a:t>			  II. Some bags are keys. </a:t>
            </a:r>
          </a:p>
          <a:p>
            <a:pPr>
              <a:buNone/>
            </a:pPr>
            <a:r>
              <a:rPr lang="en-US" b="1" dirty="0"/>
              <a:t>			  III. Some toys are keys.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solidFill>
                  <a:srgbClr val="FF0000"/>
                </a:solidFill>
              </a:rPr>
              <a:t>(4) Only III follows </a:t>
            </a:r>
          </a:p>
          <a:p>
            <a:pPr marL="457200" indent="-457200">
              <a:buNone/>
            </a:pPr>
            <a:r>
              <a:rPr lang="en-US" b="1" dirty="0"/>
              <a:t>(5) Only I and II follow</a:t>
            </a:r>
          </a:p>
        </p:txBody>
      </p:sp>
    </p:spTree>
    <p:extLst>
      <p:ext uri="{BB962C8B-B14F-4D97-AF65-F5344CB8AC3E}">
        <p14:creationId xmlns:p14="http://schemas.microsoft.com/office/powerpoint/2010/main" val="364575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SYLLOGISM</a:t>
            </a:r>
          </a:p>
          <a:p>
            <a:pPr>
              <a:buNone/>
            </a:pPr>
            <a:r>
              <a:rPr lang="en-US" b="1" dirty="0" smtClean="0">
                <a:solidFill>
                  <a:srgbClr val="FF0000"/>
                </a:solidFill>
                <a:latin typeface="Arial Black" pitchFamily="34" charset="0"/>
              </a:rPr>
              <a:t>Some more example:- </a:t>
            </a:r>
          </a:p>
          <a:p>
            <a:pPr>
              <a:buNone/>
            </a:pPr>
            <a:endParaRPr lang="en-US" b="1" dirty="0">
              <a:solidFill>
                <a:schemeClr val="tx1">
                  <a:lumMod val="95000"/>
                  <a:lumOff val="5000"/>
                </a:schemeClr>
              </a:solidFill>
              <a:latin typeface="Arial Black" pitchFamily="34" charset="0"/>
            </a:endParaRPr>
          </a:p>
          <a:p>
            <a:pPr>
              <a:buNone/>
            </a:pPr>
            <a:r>
              <a:rPr lang="en-US" sz="1800" b="1" dirty="0" smtClean="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16929379"/>
              </p:ext>
            </p:extLst>
          </p:nvPr>
        </p:nvGraphicFramePr>
        <p:xfrm>
          <a:off x="253998" y="1957891"/>
          <a:ext cx="11859112" cy="4230693"/>
        </p:xfrm>
        <a:graphic>
          <a:graphicData uri="http://schemas.openxmlformats.org/drawingml/2006/table">
            <a:tbl>
              <a:tblPr>
                <a:tableStyleId>{08FB837D-C827-4EFA-A057-4D05807E0F7C}</a:tableStyleId>
              </a:tblPr>
              <a:tblGrid>
                <a:gridCol w="2964778">
                  <a:extLst>
                    <a:ext uri="{9D8B030D-6E8A-4147-A177-3AD203B41FA5}">
                      <a16:colId xmlns:a16="http://schemas.microsoft.com/office/drawing/2014/main" val="1159049274"/>
                    </a:ext>
                  </a:extLst>
                </a:gridCol>
                <a:gridCol w="2964778">
                  <a:extLst>
                    <a:ext uri="{9D8B030D-6E8A-4147-A177-3AD203B41FA5}">
                      <a16:colId xmlns:a16="http://schemas.microsoft.com/office/drawing/2014/main" val="3705098848"/>
                    </a:ext>
                  </a:extLst>
                </a:gridCol>
                <a:gridCol w="2964778">
                  <a:extLst>
                    <a:ext uri="{9D8B030D-6E8A-4147-A177-3AD203B41FA5}">
                      <a16:colId xmlns:a16="http://schemas.microsoft.com/office/drawing/2014/main" val="2424335157"/>
                    </a:ext>
                  </a:extLst>
                </a:gridCol>
                <a:gridCol w="2964778">
                  <a:extLst>
                    <a:ext uri="{9D8B030D-6E8A-4147-A177-3AD203B41FA5}">
                      <a16:colId xmlns:a16="http://schemas.microsoft.com/office/drawing/2014/main" val="1120148962"/>
                    </a:ext>
                  </a:extLst>
                </a:gridCol>
              </a:tblGrid>
              <a:tr h="1144934">
                <a:tc>
                  <a:txBody>
                    <a:bodyPr/>
                    <a:lstStyle/>
                    <a:p>
                      <a:pPr fontAlgn="t"/>
                      <a:r>
                        <a:rPr lang="en-IN" sz="2400">
                          <a:solidFill>
                            <a:srgbClr val="FF0000"/>
                          </a:solidFill>
                          <a:effectLst/>
                        </a:rPr>
                        <a:t>Major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solidFill>
                            <a:srgbClr val="FF0000"/>
                          </a:solidFill>
                          <a:effectLst/>
                        </a:rPr>
                        <a:t>Minor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 True/false</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870653804"/>
                  </a:ext>
                </a:extLst>
              </a:tr>
              <a:tr h="1940825">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bulls are dogs.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a:effectLst/>
                        </a:rPr>
                        <a:t>False(it’s true only according to 3rd case)</a:t>
                      </a:r>
                      <a:endParaRPr lang="en-US" sz="2400" b="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123248721"/>
                  </a:ext>
                </a:extLst>
              </a:tr>
              <a:tr h="1144934">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dogs are bulls.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dirty="0">
                          <a:effectLst/>
                        </a:rPr>
                        <a:t>It’s true( In all the </a:t>
                      </a:r>
                      <a:endParaRPr lang="en-US" sz="2400" b="0" dirty="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3018374202"/>
                  </a:ext>
                </a:extLst>
              </a:tr>
            </a:tbl>
          </a:graphicData>
        </a:graphic>
      </p:graphicFrame>
    </p:spTree>
    <p:extLst>
      <p:ext uri="{BB962C8B-B14F-4D97-AF65-F5344CB8AC3E}">
        <p14:creationId xmlns:p14="http://schemas.microsoft.com/office/powerpoint/2010/main" val="5026940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15</a:t>
            </a:r>
            <a:r>
              <a:rPr lang="en-US" b="1" dirty="0" smtClean="0"/>
              <a:t>. </a:t>
            </a:r>
            <a:r>
              <a:rPr lang="en-US" b="1" dirty="0"/>
              <a:t>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15</a:t>
            </a:r>
            <a:r>
              <a:rPr lang="en-US" b="1" dirty="0" smtClean="0"/>
              <a:t>. </a:t>
            </a:r>
            <a:r>
              <a:rPr lang="en-US" b="1" dirty="0"/>
              <a:t>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either I or III follows </a:t>
            </a:r>
          </a:p>
          <a:p>
            <a:pPr marL="457200" indent="-457200">
              <a:buNone/>
            </a:pPr>
            <a:r>
              <a:rPr lang="en-US" b="1" dirty="0"/>
              <a:t>(5) None of these</a:t>
            </a:r>
          </a:p>
        </p:txBody>
      </p:sp>
    </p:spTree>
    <p:extLst>
      <p:ext uri="{BB962C8B-B14F-4D97-AF65-F5344CB8AC3E}">
        <p14:creationId xmlns:p14="http://schemas.microsoft.com/office/powerpoint/2010/main" val="9450171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16</a:t>
            </a:r>
            <a:r>
              <a:rPr lang="en-US" b="1" dirty="0" smtClean="0"/>
              <a:t>. </a:t>
            </a:r>
            <a:r>
              <a:rPr lang="en-US" b="1" dirty="0"/>
              <a:t>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16</a:t>
            </a:r>
            <a:r>
              <a:rPr lang="en-US" b="1" dirty="0" smtClean="0"/>
              <a:t>. </a:t>
            </a:r>
            <a:r>
              <a:rPr lang="en-US" b="1" dirty="0"/>
              <a:t>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solidFill>
                  <a:srgbClr val="FF0000"/>
                </a:solidFill>
              </a:rPr>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9623425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17</a:t>
            </a:r>
            <a:r>
              <a:rPr lang="en-US" b="1" dirty="0" smtClean="0"/>
              <a:t>. </a:t>
            </a:r>
            <a:r>
              <a:rPr lang="en-US" b="1" dirty="0"/>
              <a:t>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17</a:t>
            </a:r>
            <a:r>
              <a:rPr lang="en-US" b="1" dirty="0" smtClean="0"/>
              <a:t>. </a:t>
            </a:r>
            <a:r>
              <a:rPr lang="en-US" b="1" dirty="0"/>
              <a:t>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solidFill>
                  <a:srgbClr val="FF0000"/>
                </a:solidFill>
              </a:rPr>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extLst>
      <p:ext uri="{BB962C8B-B14F-4D97-AF65-F5344CB8AC3E}">
        <p14:creationId xmlns:p14="http://schemas.microsoft.com/office/powerpoint/2010/main" val="3491198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18</a:t>
            </a:r>
            <a:r>
              <a:rPr lang="en-US" b="1" dirty="0" smtClean="0"/>
              <a:t>. </a:t>
            </a:r>
            <a:r>
              <a:rPr lang="en-US" b="1" dirty="0"/>
              <a:t>Statements:  Some leaves are baskets. </a:t>
            </a:r>
          </a:p>
          <a:p>
            <a:pPr>
              <a:buNone/>
            </a:pPr>
            <a:r>
              <a:rPr lang="en-US" b="1" dirty="0"/>
              <a:t>				Some baskets are flowers. </a:t>
            </a:r>
          </a:p>
          <a:p>
            <a:pPr>
              <a:buNone/>
            </a:pPr>
            <a:r>
              <a:rPr lang="en-US" b="1" dirty="0"/>
              <a:t>				Some flowers are lakes. </a:t>
            </a:r>
          </a:p>
          <a:p>
            <a:pPr>
              <a:buNone/>
            </a:pPr>
            <a:r>
              <a:rPr lang="en-US" b="1" dirty="0"/>
              <a:t>Conclusions: I. Some lakes are baskets. </a:t>
            </a:r>
          </a:p>
          <a:p>
            <a:pPr>
              <a:buNone/>
            </a:pPr>
            <a:r>
              <a:rPr lang="en-US" b="1" dirty="0"/>
              <a:t>		             II. Some flowers are lakes. </a:t>
            </a:r>
          </a:p>
          <a:p>
            <a:pPr>
              <a:buNone/>
            </a:pPr>
            <a:r>
              <a:rPr lang="en-US" b="1" dirty="0"/>
              <a:t>			  III. No lake is basket.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18</a:t>
            </a:r>
            <a:r>
              <a:rPr lang="en-US" b="1" dirty="0" smtClean="0"/>
              <a:t>. </a:t>
            </a:r>
            <a:r>
              <a:rPr lang="en-US" b="1" dirty="0"/>
              <a:t>Statements:  Some leaves are baskets. </a:t>
            </a:r>
          </a:p>
          <a:p>
            <a:pPr>
              <a:buNone/>
            </a:pPr>
            <a:r>
              <a:rPr lang="en-US" b="1" dirty="0"/>
              <a:t>				Some baskets are flowers. </a:t>
            </a:r>
          </a:p>
          <a:p>
            <a:pPr>
              <a:buNone/>
            </a:pPr>
            <a:r>
              <a:rPr lang="en-US" b="1" dirty="0"/>
              <a:t>				Some flowers are lakes. </a:t>
            </a:r>
          </a:p>
          <a:p>
            <a:pPr>
              <a:buNone/>
            </a:pPr>
            <a:r>
              <a:rPr lang="en-US" b="1" dirty="0"/>
              <a:t>Conclusions: I. Some lakes are baskets. </a:t>
            </a:r>
          </a:p>
          <a:p>
            <a:pPr>
              <a:buNone/>
            </a:pPr>
            <a:r>
              <a:rPr lang="en-US" b="1" dirty="0"/>
              <a:t>		             II. Some flowers are lakes. </a:t>
            </a:r>
          </a:p>
          <a:p>
            <a:pPr>
              <a:buNone/>
            </a:pPr>
            <a:r>
              <a:rPr lang="en-US" b="1" dirty="0"/>
              <a:t>			  III. No lake is basket.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either I or III follows </a:t>
            </a:r>
          </a:p>
          <a:p>
            <a:pPr marL="457200" indent="-457200">
              <a:buNone/>
            </a:pPr>
            <a:r>
              <a:rPr lang="en-US" b="1" dirty="0"/>
              <a:t>(5) None of these</a:t>
            </a:r>
          </a:p>
        </p:txBody>
      </p:sp>
    </p:spTree>
    <p:extLst>
      <p:ext uri="{BB962C8B-B14F-4D97-AF65-F5344CB8AC3E}">
        <p14:creationId xmlns:p14="http://schemas.microsoft.com/office/powerpoint/2010/main" val="179036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19</a:t>
            </a:r>
            <a:r>
              <a:rPr lang="en-US" b="1" dirty="0" smtClean="0"/>
              <a:t>. </a:t>
            </a:r>
            <a:r>
              <a:rPr lang="en-US" b="1" dirty="0"/>
              <a:t>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19</a:t>
            </a:r>
            <a:r>
              <a:rPr lang="en-US" b="1" dirty="0" smtClean="0"/>
              <a:t>. </a:t>
            </a:r>
            <a:r>
              <a:rPr lang="en-US" b="1" dirty="0"/>
              <a:t>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extLst>
      <p:ext uri="{BB962C8B-B14F-4D97-AF65-F5344CB8AC3E}">
        <p14:creationId xmlns:p14="http://schemas.microsoft.com/office/powerpoint/2010/main" val="421964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smtClean="0">
                <a:solidFill>
                  <a:schemeClr val="tx1">
                    <a:lumMod val="95000"/>
                    <a:lumOff val="5000"/>
                  </a:schemeClr>
                </a:solidFill>
                <a:latin typeface="Arial Black" pitchFamily="34" charset="0"/>
              </a:rPr>
              <a:t>SYLLOGISM</a:t>
            </a:r>
          </a:p>
          <a:p>
            <a:pPr>
              <a:buNone/>
            </a:pPr>
            <a:r>
              <a:rPr lang="en-US" b="1" dirty="0">
                <a:solidFill>
                  <a:srgbClr val="FF0000"/>
                </a:solidFill>
              </a:rPr>
              <a:t>Note</a:t>
            </a:r>
            <a:r>
              <a:rPr lang="en-US" b="1" dirty="0" smtClean="0">
                <a:solidFill>
                  <a:srgbClr val="FF0000"/>
                </a:solidFill>
              </a:rPr>
              <a:t>:-  </a:t>
            </a:r>
            <a:r>
              <a:rPr lang="en-US" b="1" dirty="0">
                <a:solidFill>
                  <a:srgbClr val="FF0000"/>
                </a:solidFill>
              </a:rPr>
              <a:t>The conclusion should be true according to all the possible cases. One should draw all possible cases before arriving at a conclusion. Below the table that provides that correct combination of Venn diagrams of major and minor premises</a:t>
            </a:r>
          </a:p>
          <a:p>
            <a:pPr>
              <a:buNone/>
            </a:pPr>
            <a:r>
              <a:rPr lang="en-US" sz="1800" b="1" dirty="0" smtClean="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2054" name="Picture 6" descr="Three different cases of Ven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2552231"/>
            <a:ext cx="11204500" cy="386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78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20. </a:t>
            </a:r>
            <a:r>
              <a:rPr lang="en-US" b="1" dirty="0"/>
              <a:t>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t>20. </a:t>
            </a:r>
            <a:r>
              <a:rPr lang="en-US" b="1" dirty="0"/>
              <a:t>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extLst>
      <p:ext uri="{BB962C8B-B14F-4D97-AF65-F5344CB8AC3E}">
        <p14:creationId xmlns:p14="http://schemas.microsoft.com/office/powerpoint/2010/main" val="8992491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21</a:t>
            </a:r>
            <a:r>
              <a:rPr lang="en-US" b="1" dirty="0" smtClean="0"/>
              <a:t>. </a:t>
            </a:r>
            <a:r>
              <a:rPr lang="en-US" b="1" dirty="0"/>
              <a:t>Statements : All dogs are cats. </a:t>
            </a:r>
          </a:p>
          <a:p>
            <a:pPr>
              <a:buNone/>
            </a:pPr>
            <a:r>
              <a:rPr lang="en-US" b="1" dirty="0"/>
              <a:t>				Some cats are rats. </a:t>
            </a:r>
          </a:p>
          <a:p>
            <a:pPr>
              <a:buNone/>
            </a:pPr>
            <a:r>
              <a:rPr lang="en-US" b="1" dirty="0"/>
              <a:t>				All rats are mats. </a:t>
            </a:r>
          </a:p>
          <a:p>
            <a:pPr>
              <a:buNone/>
            </a:pPr>
            <a:r>
              <a:rPr lang="en-US" b="1" dirty="0"/>
              <a:t>Conclusions: I. Some mats are cats. </a:t>
            </a:r>
          </a:p>
          <a:p>
            <a:pPr>
              <a:buNone/>
            </a:pPr>
            <a:r>
              <a:rPr lang="en-US" b="1" dirty="0"/>
              <a:t>			  II. Some mats are dogs. </a:t>
            </a:r>
          </a:p>
          <a:p>
            <a:pPr>
              <a:buNone/>
            </a:pPr>
            <a:r>
              <a:rPr lang="en-US" b="1" dirty="0"/>
              <a:t>			  III. Some rats are cats.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I and III follow </a:t>
            </a:r>
          </a:p>
          <a:p>
            <a:pPr marL="457200" indent="-457200">
              <a:buNone/>
            </a:pPr>
            <a:r>
              <a:rPr lang="en-US" b="1" dirty="0"/>
              <a:t>(5) None of these</a:t>
            </a:r>
            <a:r>
              <a:rPr lang="en-US" b="1" dirty="0">
                <a:latin typeface="Arial Black" pitchFamily="34" charset="0"/>
              </a:rPr>
              <a:t> </a:t>
            </a:r>
            <a:r>
              <a:rPr lang="en-US" b="1" dirty="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21</a:t>
            </a:r>
            <a:r>
              <a:rPr lang="en-US" b="1" dirty="0" smtClean="0"/>
              <a:t>. </a:t>
            </a:r>
            <a:r>
              <a:rPr lang="en-US" b="1" dirty="0"/>
              <a:t>Statements : All dogs are cats. </a:t>
            </a:r>
          </a:p>
          <a:p>
            <a:pPr>
              <a:buNone/>
            </a:pPr>
            <a:r>
              <a:rPr lang="en-US" b="1" dirty="0"/>
              <a:t>				Some cats are rats. </a:t>
            </a:r>
          </a:p>
          <a:p>
            <a:pPr>
              <a:buNone/>
            </a:pPr>
            <a:r>
              <a:rPr lang="en-US" b="1" dirty="0"/>
              <a:t>				All rats are mats. </a:t>
            </a:r>
          </a:p>
          <a:p>
            <a:pPr>
              <a:buNone/>
            </a:pPr>
            <a:r>
              <a:rPr lang="en-US" b="1" dirty="0"/>
              <a:t>Conclusions: I. Some mats are cats. </a:t>
            </a:r>
          </a:p>
          <a:p>
            <a:pPr>
              <a:buNone/>
            </a:pPr>
            <a:r>
              <a:rPr lang="en-US" b="1" dirty="0"/>
              <a:t>			  II. Some mats are dogs. </a:t>
            </a:r>
          </a:p>
          <a:p>
            <a:pPr>
              <a:buNone/>
            </a:pPr>
            <a:r>
              <a:rPr lang="en-US" b="1" dirty="0"/>
              <a:t>			  III. Some rats are cats.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I and III follow </a:t>
            </a:r>
          </a:p>
          <a:p>
            <a:pPr marL="457200" indent="-457200">
              <a:buNone/>
            </a:pPr>
            <a:r>
              <a:rPr lang="en-US" b="1" dirty="0"/>
              <a:t>(5)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1768784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22</a:t>
            </a:r>
            <a:r>
              <a:rPr lang="en-US" b="1" dirty="0" smtClean="0"/>
              <a:t>. </a:t>
            </a:r>
            <a:r>
              <a:rPr lang="en-US" b="1" dirty="0"/>
              <a:t>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22</a:t>
            </a:r>
            <a:r>
              <a:rPr lang="en-US" b="1" dirty="0" smtClean="0"/>
              <a:t>. </a:t>
            </a:r>
            <a:r>
              <a:rPr lang="en-US" b="1" dirty="0"/>
              <a:t>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solidFill>
                  <a:srgbClr val="FF0000"/>
                </a:solidFill>
              </a:rPr>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extLst>
      <p:ext uri="{BB962C8B-B14F-4D97-AF65-F5344CB8AC3E}">
        <p14:creationId xmlns:p14="http://schemas.microsoft.com/office/powerpoint/2010/main" val="36116506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smtClean="0"/>
              <a:t>3</a:t>
            </a:r>
            <a:r>
              <a:rPr lang="en-US" b="1" dirty="0"/>
              <a:t>.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smtClean="0"/>
              <a:t>3</a:t>
            </a:r>
            <a:r>
              <a:rPr lang="en-US" b="1" dirty="0"/>
              <a:t>.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739813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24</a:t>
            </a:r>
            <a:r>
              <a:rPr lang="en-US" b="1" dirty="0" smtClean="0"/>
              <a:t>. </a:t>
            </a:r>
            <a:r>
              <a:rPr lang="en-US" b="1" dirty="0"/>
              <a:t>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24</a:t>
            </a:r>
            <a:r>
              <a:rPr lang="en-US" b="1" dirty="0" smtClean="0"/>
              <a:t>. </a:t>
            </a:r>
            <a:r>
              <a:rPr lang="en-US" b="1" dirty="0"/>
              <a:t>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solidFill>
                  <a:srgbClr val="FF0000"/>
                </a:solidFill>
              </a:rPr>
              <a:t>(4) All I, II and III follow </a:t>
            </a:r>
          </a:p>
          <a:p>
            <a:pPr marL="457200" indent="-457200">
              <a:buNone/>
            </a:pPr>
            <a:r>
              <a:rPr lang="en-US" b="1" dirty="0"/>
              <a:t>(5) None of these</a:t>
            </a:r>
          </a:p>
        </p:txBody>
      </p:sp>
    </p:spTree>
    <p:extLst>
      <p:ext uri="{BB962C8B-B14F-4D97-AF65-F5344CB8AC3E}">
        <p14:creationId xmlns:p14="http://schemas.microsoft.com/office/powerpoint/2010/main" val="2084190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4057" y="855976"/>
            <a:ext cx="2531719" cy="523220"/>
          </a:xfrm>
          <a:prstGeom prst="rect">
            <a:avLst/>
          </a:prstGeom>
        </p:spPr>
        <p:txBody>
          <a:bodyPr wrap="none">
            <a:spAutoFit/>
          </a:bodyPr>
          <a:lstStyle/>
          <a:p>
            <a:r>
              <a:rPr lang="en-IN" sz="2800" b="1" dirty="0">
                <a:latin typeface="Arial Black" panose="020B0A04020102020204" pitchFamily="34" charset="0"/>
              </a:rPr>
              <a:t>SYLLOGISM</a:t>
            </a:r>
            <a:endParaRPr lang="en-IN" sz="2800" dirty="0">
              <a:latin typeface="Arial Black" panose="020B0A04020102020204" pitchFamily="34" charset="0"/>
            </a:endParaRPr>
          </a:p>
        </p:txBody>
      </p:sp>
      <p:sp>
        <p:nvSpPr>
          <p:cNvPr id="4" name="Rectangle 3"/>
          <p:cNvSpPr/>
          <p:nvPr/>
        </p:nvSpPr>
        <p:spPr>
          <a:xfrm>
            <a:off x="654057" y="1379196"/>
            <a:ext cx="9554950" cy="3108543"/>
          </a:xfrm>
          <a:prstGeom prst="rect">
            <a:avLst/>
          </a:prstGeom>
        </p:spPr>
        <p:txBody>
          <a:bodyPr wrap="square">
            <a:spAutoFit/>
          </a:bodyPr>
          <a:lstStyle/>
          <a:p>
            <a:r>
              <a:rPr lang="en-IN" sz="2800" b="1" dirty="0">
                <a:solidFill>
                  <a:srgbClr val="FF0000"/>
                </a:solidFill>
                <a:latin typeface="Arial Black" panose="020B0A04020102020204" pitchFamily="34" charset="0"/>
              </a:rPr>
              <a:t>Types of statements:</a:t>
            </a:r>
          </a:p>
          <a:p>
            <a:endParaRPr lang="en-IN" sz="2800" dirty="0"/>
          </a:p>
          <a:p>
            <a:r>
              <a:rPr lang="en-IN" sz="2000" dirty="0">
                <a:latin typeface="Arial Black" panose="020B0A04020102020204" pitchFamily="34" charset="0"/>
              </a:rPr>
              <a:t>There are four types of statements in syllogism</a:t>
            </a:r>
          </a:p>
          <a:p>
            <a:r>
              <a:rPr lang="en-IN" sz="2000" b="1" dirty="0">
                <a:latin typeface="Arial Black" panose="020B0A04020102020204" pitchFamily="34" charset="0"/>
              </a:rPr>
              <a:t>1. All</a:t>
            </a:r>
            <a:endParaRPr lang="en-IN" sz="2000" dirty="0">
              <a:latin typeface="Arial Black" panose="020B0A04020102020204" pitchFamily="34" charset="0"/>
            </a:endParaRPr>
          </a:p>
          <a:p>
            <a:r>
              <a:rPr lang="en-IN" sz="2000" b="1" dirty="0">
                <a:latin typeface="Arial Black" panose="020B0A04020102020204" pitchFamily="34" charset="0"/>
              </a:rPr>
              <a:t>2. Some</a:t>
            </a:r>
            <a:endParaRPr lang="en-IN" sz="2000" dirty="0">
              <a:latin typeface="Arial Black" panose="020B0A04020102020204" pitchFamily="34" charset="0"/>
            </a:endParaRPr>
          </a:p>
          <a:p>
            <a:r>
              <a:rPr lang="en-IN" sz="2000" b="1" dirty="0">
                <a:latin typeface="Arial Black" panose="020B0A04020102020204" pitchFamily="34" charset="0"/>
              </a:rPr>
              <a:t>3. No</a:t>
            </a:r>
            <a:endParaRPr lang="en-IN" sz="2000" dirty="0">
              <a:latin typeface="Arial Black" panose="020B0A04020102020204" pitchFamily="34" charset="0"/>
            </a:endParaRPr>
          </a:p>
          <a:p>
            <a:r>
              <a:rPr lang="en-IN" sz="2000" b="1" dirty="0">
                <a:latin typeface="Arial Black" panose="020B0A04020102020204" pitchFamily="34" charset="0"/>
              </a:rPr>
              <a:t>4. Some not</a:t>
            </a:r>
            <a:endParaRPr lang="en-IN" sz="2000" dirty="0">
              <a:latin typeface="Arial Black" panose="020B0A04020102020204" pitchFamily="34" charset="0"/>
            </a:endParaRPr>
          </a:p>
          <a:p>
            <a:r>
              <a:rPr lang="en-IN" sz="2000" dirty="0">
                <a:latin typeface="Arial Black" panose="020B0A04020102020204" pitchFamily="34" charset="0"/>
              </a:rPr>
              <a:t>These statements can be represented will the help of Venn diagram</a:t>
            </a:r>
          </a:p>
        </p:txBody>
      </p:sp>
    </p:spTree>
    <p:extLst>
      <p:ext uri="{BB962C8B-B14F-4D97-AF65-F5344CB8AC3E}">
        <p14:creationId xmlns:p14="http://schemas.microsoft.com/office/powerpoint/2010/main" val="2851871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25</a:t>
            </a:r>
            <a:r>
              <a:rPr lang="en-US" b="1" dirty="0" smtClean="0"/>
              <a:t>. </a:t>
            </a:r>
            <a:r>
              <a:rPr lang="en-US" b="1" dirty="0"/>
              <a:t>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25</a:t>
            </a:r>
            <a:r>
              <a:rPr lang="en-US" b="1" dirty="0" smtClean="0"/>
              <a:t>. </a:t>
            </a:r>
            <a:r>
              <a:rPr lang="en-US" b="1" dirty="0"/>
              <a:t>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5791149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26</a:t>
            </a:r>
            <a:r>
              <a:rPr lang="en-US" b="1" dirty="0" smtClean="0"/>
              <a:t>. </a:t>
            </a:r>
            <a:r>
              <a:rPr lang="en-US" b="1" dirty="0"/>
              <a:t>Statements: Some beads are chairs. </a:t>
            </a:r>
          </a:p>
          <a:p>
            <a:pPr>
              <a:buNone/>
            </a:pPr>
            <a:r>
              <a:rPr lang="en-US" b="1" dirty="0"/>
              <a:t>				All chairs are trucks. </a:t>
            </a:r>
          </a:p>
          <a:p>
            <a:pPr>
              <a:buNone/>
            </a:pPr>
            <a:r>
              <a:rPr lang="en-US" b="1" dirty="0"/>
              <a:t>				Some trucks are bricks. </a:t>
            </a:r>
          </a:p>
          <a:p>
            <a:pPr>
              <a:buNone/>
            </a:pPr>
            <a:r>
              <a:rPr lang="en-US" b="1" dirty="0"/>
              <a:t>				All bricks are cars. </a:t>
            </a:r>
          </a:p>
          <a:p>
            <a:pPr>
              <a:buNone/>
            </a:pPr>
            <a:r>
              <a:rPr lang="en-US" b="1" dirty="0"/>
              <a:t>Conclusions: I. Some cars are chairs. </a:t>
            </a:r>
          </a:p>
          <a:p>
            <a:pPr>
              <a:buNone/>
            </a:pPr>
            <a:r>
              <a:rPr lang="en-US" b="1" dirty="0"/>
              <a:t>			  II. Some cars are trucks. </a:t>
            </a:r>
          </a:p>
          <a:p>
            <a:pPr>
              <a:buNone/>
            </a:pPr>
            <a:r>
              <a:rPr lang="en-US" b="1" dirty="0"/>
              <a:t>			  III. Some trucks are beads.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26</a:t>
            </a:r>
            <a:r>
              <a:rPr lang="en-US" b="1" dirty="0" smtClean="0"/>
              <a:t>. </a:t>
            </a:r>
            <a:r>
              <a:rPr lang="en-US" b="1" dirty="0"/>
              <a:t>Statements: Some beads are chairs. </a:t>
            </a:r>
          </a:p>
          <a:p>
            <a:pPr>
              <a:buNone/>
            </a:pPr>
            <a:r>
              <a:rPr lang="en-US" b="1" dirty="0"/>
              <a:t>				All chairs are trucks. </a:t>
            </a:r>
          </a:p>
          <a:p>
            <a:pPr>
              <a:buNone/>
            </a:pPr>
            <a:r>
              <a:rPr lang="en-US" b="1" dirty="0"/>
              <a:t>				Some trucks are bricks. </a:t>
            </a:r>
          </a:p>
          <a:p>
            <a:pPr>
              <a:buNone/>
            </a:pPr>
            <a:r>
              <a:rPr lang="en-US" b="1" dirty="0"/>
              <a:t>				All bricks are cars. </a:t>
            </a:r>
          </a:p>
          <a:p>
            <a:pPr>
              <a:buNone/>
            </a:pPr>
            <a:r>
              <a:rPr lang="en-US" b="1" dirty="0"/>
              <a:t>Conclusions: I. Some cars are chairs. </a:t>
            </a:r>
          </a:p>
          <a:p>
            <a:pPr>
              <a:buNone/>
            </a:pPr>
            <a:r>
              <a:rPr lang="en-US" b="1" dirty="0"/>
              <a:t>			  II. Some cars are trucks. </a:t>
            </a:r>
          </a:p>
          <a:p>
            <a:pPr>
              <a:buNone/>
            </a:pPr>
            <a:r>
              <a:rPr lang="en-US" b="1" dirty="0"/>
              <a:t>			  III. Some trucks are beads.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23845128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27</a:t>
            </a:r>
            <a:r>
              <a:rPr lang="en-US" b="1" dirty="0" smtClean="0"/>
              <a:t>. </a:t>
            </a:r>
            <a:r>
              <a:rPr lang="en-US" b="1" dirty="0"/>
              <a:t>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Only either I or III and II follow</a:t>
            </a:r>
          </a:p>
          <a:p>
            <a:pPr>
              <a:buNone/>
            </a:pPr>
            <a:endParaRPr 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27</a:t>
            </a:r>
            <a:r>
              <a:rPr lang="en-US" b="1" dirty="0" smtClean="0"/>
              <a:t>. </a:t>
            </a:r>
            <a:r>
              <a:rPr lang="en-US" b="1" dirty="0"/>
              <a:t>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solidFill>
                  <a:srgbClr val="FF0000"/>
                </a:solidFill>
              </a:rPr>
              <a:t>(5) Only either I or III and II follow</a:t>
            </a:r>
          </a:p>
          <a:p>
            <a:pPr>
              <a:buNone/>
            </a:pPr>
            <a:endParaRPr lang="en-US" b="1" dirty="0"/>
          </a:p>
        </p:txBody>
      </p:sp>
    </p:spTree>
    <p:extLst>
      <p:ext uri="{BB962C8B-B14F-4D97-AF65-F5344CB8AC3E}">
        <p14:creationId xmlns:p14="http://schemas.microsoft.com/office/powerpoint/2010/main" val="40650465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28</a:t>
            </a:r>
            <a:r>
              <a:rPr lang="en-US" b="1" dirty="0" smtClean="0"/>
              <a:t>. </a:t>
            </a:r>
            <a:r>
              <a:rPr lang="en-US" b="1" dirty="0"/>
              <a:t>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28</a:t>
            </a:r>
            <a:r>
              <a:rPr lang="en-US" b="1" dirty="0" smtClean="0"/>
              <a:t>. </a:t>
            </a:r>
            <a:r>
              <a:rPr lang="en-US" b="1" dirty="0"/>
              <a:t>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5171730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29</a:t>
            </a:r>
            <a:r>
              <a:rPr lang="en-US" b="1" dirty="0" smtClean="0"/>
              <a:t>. </a:t>
            </a:r>
            <a:r>
              <a:rPr lang="en-US" b="1" dirty="0"/>
              <a:t>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either I or II follows </a:t>
            </a:r>
          </a:p>
          <a:p>
            <a:pPr marL="457200" indent="-457200">
              <a:buNone/>
            </a:pPr>
            <a:r>
              <a:rPr lang="en-US" b="1" dirty="0"/>
              <a:t>(4) Only II follows </a:t>
            </a:r>
          </a:p>
          <a:p>
            <a:pPr marL="457200" indent="-457200">
              <a:buNone/>
            </a:pPr>
            <a:r>
              <a:rPr lang="en-US" b="1" dirty="0"/>
              <a:t>(5) Only III follows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29</a:t>
            </a:r>
            <a:r>
              <a:rPr lang="en-US" b="1" dirty="0" smtClean="0"/>
              <a:t>. </a:t>
            </a:r>
            <a:r>
              <a:rPr lang="en-US" b="1" dirty="0"/>
              <a:t>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solidFill>
                  <a:srgbClr val="FF0000"/>
                </a:solidFill>
              </a:rPr>
              <a:t>(3) Only either I or II follows </a:t>
            </a:r>
          </a:p>
          <a:p>
            <a:pPr marL="457200" indent="-457200">
              <a:buNone/>
            </a:pPr>
            <a:r>
              <a:rPr lang="en-US" b="1" dirty="0"/>
              <a:t>(4) Only II follows </a:t>
            </a:r>
          </a:p>
          <a:p>
            <a:pPr marL="457200" indent="-457200">
              <a:buNone/>
            </a:pPr>
            <a:r>
              <a:rPr lang="en-US" b="1" dirty="0"/>
              <a:t>(5) Only III follows</a:t>
            </a:r>
          </a:p>
        </p:txBody>
      </p:sp>
    </p:spTree>
    <p:extLst>
      <p:ext uri="{BB962C8B-B14F-4D97-AF65-F5344CB8AC3E}">
        <p14:creationId xmlns:p14="http://schemas.microsoft.com/office/powerpoint/2010/main" val="2347899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334" y="752354"/>
            <a:ext cx="11459569" cy="1938992"/>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1.) All STATEMENT</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All statement is written in the format “ALL A are B”, here A and B represent the subject and object of the statement.</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Venn diagram</a:t>
            </a:r>
            <a:endParaRPr lang="en-IN" sz="2400" dirty="0">
              <a:latin typeface="Arial" panose="020B0604020202020204" pitchFamily="34" charset="0"/>
              <a:cs typeface="Arial" panose="020B0604020202020204" pitchFamily="34" charset="0"/>
            </a:endParaRPr>
          </a:p>
        </p:txBody>
      </p:sp>
      <p:pic>
        <p:nvPicPr>
          <p:cNvPr id="3" name="Picture 2" descr="SYLLOGISM MADE EASY"/>
          <p:cNvPicPr/>
          <p:nvPr/>
        </p:nvPicPr>
        <p:blipFill>
          <a:blip r:embed="rId2">
            <a:extLst>
              <a:ext uri="{28A0092B-C50C-407E-A947-70E740481C1C}">
                <a14:useLocalDpi xmlns:a14="http://schemas.microsoft.com/office/drawing/2010/main" val="0"/>
              </a:ext>
            </a:extLst>
          </a:blip>
          <a:srcRect/>
          <a:stretch>
            <a:fillRect/>
          </a:stretch>
        </p:blipFill>
        <p:spPr bwMode="auto">
          <a:xfrm>
            <a:off x="10126775" y="2110321"/>
            <a:ext cx="1419225" cy="1162050"/>
          </a:xfrm>
          <a:prstGeom prst="rect">
            <a:avLst/>
          </a:prstGeom>
          <a:noFill/>
          <a:ln>
            <a:noFill/>
          </a:ln>
        </p:spPr>
      </p:pic>
      <p:pic>
        <p:nvPicPr>
          <p:cNvPr id="4" name="Picture 3" descr="C:\Users\neeraj\Desktop\Movenent all.png"/>
          <p:cNvPicPr/>
          <p:nvPr/>
        </p:nvPicPr>
        <p:blipFill>
          <a:blip r:embed="rId3">
            <a:extLst>
              <a:ext uri="{28A0092B-C50C-407E-A947-70E740481C1C}">
                <a14:useLocalDpi xmlns:a14="http://schemas.microsoft.com/office/drawing/2010/main" val="0"/>
              </a:ext>
            </a:extLst>
          </a:blip>
          <a:srcRect/>
          <a:stretch>
            <a:fillRect/>
          </a:stretch>
        </p:blipFill>
        <p:spPr bwMode="auto">
          <a:xfrm>
            <a:off x="3234983" y="2691346"/>
            <a:ext cx="5383267" cy="3093864"/>
          </a:xfrm>
          <a:prstGeom prst="rect">
            <a:avLst/>
          </a:prstGeom>
          <a:noFill/>
          <a:ln>
            <a:noFill/>
          </a:ln>
        </p:spPr>
      </p:pic>
    </p:spTree>
    <p:extLst>
      <p:ext uri="{BB962C8B-B14F-4D97-AF65-F5344CB8AC3E}">
        <p14:creationId xmlns:p14="http://schemas.microsoft.com/office/powerpoint/2010/main" val="1785336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30</a:t>
            </a:r>
            <a:r>
              <a:rPr lang="en-US" b="1" dirty="0" smtClean="0"/>
              <a:t>. </a:t>
            </a:r>
            <a:r>
              <a:rPr lang="en-US" b="1" dirty="0"/>
              <a:t>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t>(3) Either I or IV and II follow </a:t>
            </a:r>
          </a:p>
          <a:p>
            <a:pPr marL="457200" indent="-457200">
              <a:buNone/>
            </a:pPr>
            <a:r>
              <a:rPr lang="en-US" b="1" dirty="0"/>
              <a:t>(4) Either I or IV and III follow </a:t>
            </a:r>
          </a:p>
          <a:p>
            <a:pPr marL="457200" indent="-457200">
              <a:buNone/>
            </a:pPr>
            <a:r>
              <a:rPr lang="en-US" b="1" dirty="0"/>
              <a:t>(5) None of these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30</a:t>
            </a:r>
            <a:r>
              <a:rPr lang="en-US" b="1" dirty="0" smtClean="0"/>
              <a:t>. </a:t>
            </a:r>
            <a:r>
              <a:rPr lang="en-US" b="1" dirty="0"/>
              <a:t>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solidFill>
                  <a:srgbClr val="FF0000"/>
                </a:solidFill>
              </a:rPr>
              <a:t>(3) Either I or IV and II follow </a:t>
            </a:r>
          </a:p>
          <a:p>
            <a:pPr marL="457200" indent="-457200">
              <a:buNone/>
            </a:pPr>
            <a:r>
              <a:rPr lang="en-US" b="1" dirty="0"/>
              <a:t>(4) Either I or IV and III follow </a:t>
            </a:r>
          </a:p>
          <a:p>
            <a:pPr marL="457200" indent="-457200">
              <a:buNone/>
            </a:pPr>
            <a:r>
              <a:rPr lang="en-US" b="1" dirty="0"/>
              <a:t>(5) None of these</a:t>
            </a:r>
          </a:p>
        </p:txBody>
      </p:sp>
    </p:spTree>
    <p:extLst>
      <p:ext uri="{BB962C8B-B14F-4D97-AF65-F5344CB8AC3E}">
        <p14:creationId xmlns:p14="http://schemas.microsoft.com/office/powerpoint/2010/main" val="26315438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31</a:t>
            </a:r>
            <a:r>
              <a:rPr lang="en-US" b="1" dirty="0" smtClean="0"/>
              <a:t>. </a:t>
            </a:r>
            <a:r>
              <a:rPr lang="en-US" b="1" dirty="0"/>
              <a:t>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31</a:t>
            </a:r>
            <a:r>
              <a:rPr lang="en-US" b="1" dirty="0" smtClean="0"/>
              <a:t>. </a:t>
            </a:r>
            <a:r>
              <a:rPr lang="en-US" b="1" dirty="0"/>
              <a:t>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solidFill>
                  <a:srgbClr val="FF0000"/>
                </a:solidFill>
              </a:rPr>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extLst>
      <p:ext uri="{BB962C8B-B14F-4D97-AF65-F5344CB8AC3E}">
        <p14:creationId xmlns:p14="http://schemas.microsoft.com/office/powerpoint/2010/main" val="26527806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a:latin typeface="Arial Black" pitchFamily="34" charset="0"/>
              </a:rPr>
              <a:t>Q </a:t>
            </a:r>
            <a:r>
              <a:rPr lang="en-US" b="1" smtClean="0">
                <a:latin typeface="Arial Black" pitchFamily="34" charset="0"/>
              </a:rPr>
              <a:t>32</a:t>
            </a:r>
            <a:r>
              <a:rPr lang="en-US" b="1" smtClean="0"/>
              <a:t>. </a:t>
            </a:r>
            <a:r>
              <a:rPr lang="en-US" b="1" dirty="0"/>
              <a:t>Statements: 	Some mangoes are apples. </a:t>
            </a:r>
          </a:p>
          <a:p>
            <a:pPr>
              <a:buNone/>
            </a:pPr>
            <a:r>
              <a:rPr lang="en-US" b="1" dirty="0"/>
              <a:t>				Some bananas are apples. </a:t>
            </a:r>
          </a:p>
          <a:p>
            <a:pPr>
              <a:buNone/>
            </a:pPr>
            <a:r>
              <a:rPr lang="en-US" b="1" dirty="0"/>
              <a:t>				Some branches are bananas. </a:t>
            </a:r>
          </a:p>
          <a:p>
            <a:pPr>
              <a:buNone/>
            </a:pPr>
            <a:r>
              <a:rPr lang="en-US" b="1" dirty="0"/>
              <a:t>Conclusions: I. Some mangoes are bananas. </a:t>
            </a:r>
          </a:p>
          <a:p>
            <a:pPr>
              <a:buNone/>
            </a:pPr>
            <a:r>
              <a:rPr lang="en-US" b="1" dirty="0"/>
              <a:t>			  II. Some branches are apples. </a:t>
            </a:r>
          </a:p>
          <a:p>
            <a:pPr>
              <a:buNone/>
            </a:pPr>
            <a:r>
              <a:rPr lang="en-US" b="1" dirty="0"/>
              <a:t>			  III. Some branches are mangoes. </a:t>
            </a:r>
          </a:p>
          <a:p>
            <a:pPr>
              <a:buNone/>
            </a:pPr>
            <a:r>
              <a:rPr lang="en-US" b="1" dirty="0"/>
              <a:t>			  IV. All apples are mangoes. </a:t>
            </a:r>
          </a:p>
          <a:p>
            <a:pPr marL="457200" indent="-457200">
              <a:buAutoNum type="arabicParenBoth"/>
            </a:pPr>
            <a:r>
              <a:rPr lang="en-US" b="1" dirty="0"/>
              <a:t>None follows </a:t>
            </a:r>
          </a:p>
          <a:p>
            <a:pPr marL="457200" indent="-457200">
              <a:buNone/>
            </a:pPr>
            <a:r>
              <a:rPr lang="en-US" b="1" dirty="0"/>
              <a:t>(2) Only I and II follow </a:t>
            </a:r>
          </a:p>
          <a:p>
            <a:pPr marL="457200" indent="-457200">
              <a:buNone/>
            </a:pPr>
            <a:r>
              <a:rPr lang="en-US" b="1" dirty="0"/>
              <a:t>(3) Only III and IV follow </a:t>
            </a:r>
          </a:p>
          <a:p>
            <a:pPr marL="457200" indent="-457200">
              <a:buNone/>
            </a:pPr>
            <a:r>
              <a:rPr lang="en-US" b="1" dirty="0"/>
              <a:t>(4) Only I and IV follow </a:t>
            </a:r>
          </a:p>
          <a:p>
            <a:pPr marL="457200" indent="-457200">
              <a:buNone/>
            </a:pPr>
            <a:r>
              <a:rPr lang="en-US" b="1" dirty="0"/>
              <a:t>(5) All follow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smtClean="0">
                <a:latin typeface="Arial Black" pitchFamily="34" charset="0"/>
              </a:rPr>
              <a:t>32</a:t>
            </a:r>
            <a:r>
              <a:rPr lang="en-US" b="1" dirty="0" smtClean="0"/>
              <a:t>. </a:t>
            </a:r>
            <a:r>
              <a:rPr lang="en-US" b="1" dirty="0"/>
              <a:t>Statements: 	Some mangoes are apples. </a:t>
            </a:r>
          </a:p>
          <a:p>
            <a:pPr>
              <a:buNone/>
            </a:pPr>
            <a:r>
              <a:rPr lang="en-US" b="1" dirty="0"/>
              <a:t>				Some bananas are apples. </a:t>
            </a:r>
          </a:p>
          <a:p>
            <a:pPr>
              <a:buNone/>
            </a:pPr>
            <a:r>
              <a:rPr lang="en-US" b="1" dirty="0"/>
              <a:t>				Some branches are bananas. </a:t>
            </a:r>
          </a:p>
          <a:p>
            <a:pPr>
              <a:buNone/>
            </a:pPr>
            <a:r>
              <a:rPr lang="en-US" b="1" dirty="0"/>
              <a:t>Conclusions: I. Some mangoes are bananas. </a:t>
            </a:r>
          </a:p>
          <a:p>
            <a:pPr>
              <a:buNone/>
            </a:pPr>
            <a:r>
              <a:rPr lang="en-US" b="1" dirty="0"/>
              <a:t>			  II. Some branches are apples. </a:t>
            </a:r>
          </a:p>
          <a:p>
            <a:pPr>
              <a:buNone/>
            </a:pPr>
            <a:r>
              <a:rPr lang="en-US" b="1" dirty="0"/>
              <a:t>			  III. Some branches are mangoes. </a:t>
            </a:r>
          </a:p>
          <a:p>
            <a:pPr>
              <a:buNone/>
            </a:pPr>
            <a:r>
              <a:rPr lang="en-US" b="1" dirty="0"/>
              <a:t>			  IV. All apples are mangoes. </a:t>
            </a:r>
          </a:p>
          <a:p>
            <a:pPr marL="457200" indent="-457200">
              <a:buAutoNum type="arabicParenBoth"/>
            </a:pPr>
            <a:r>
              <a:rPr lang="en-US" b="1" dirty="0">
                <a:solidFill>
                  <a:srgbClr val="FF0000"/>
                </a:solidFill>
              </a:rPr>
              <a:t>None follows </a:t>
            </a:r>
          </a:p>
          <a:p>
            <a:pPr marL="457200" indent="-457200">
              <a:buNone/>
            </a:pPr>
            <a:r>
              <a:rPr lang="en-US" b="1" dirty="0"/>
              <a:t>(2) Only I and II follow </a:t>
            </a:r>
          </a:p>
          <a:p>
            <a:pPr marL="457200" indent="-457200">
              <a:buNone/>
            </a:pPr>
            <a:r>
              <a:rPr lang="en-US" b="1" dirty="0"/>
              <a:t>(3) Only III and IV follow </a:t>
            </a:r>
          </a:p>
          <a:p>
            <a:pPr marL="457200" indent="-457200">
              <a:buNone/>
            </a:pPr>
            <a:r>
              <a:rPr lang="en-US" b="1" dirty="0"/>
              <a:t>(4) Only I and IV follow </a:t>
            </a:r>
          </a:p>
          <a:p>
            <a:pPr marL="457200" indent="-457200">
              <a:buNone/>
            </a:pPr>
            <a:r>
              <a:rPr lang="en-US" b="1" dirty="0"/>
              <a:t>(5) All follow </a:t>
            </a:r>
          </a:p>
        </p:txBody>
      </p:sp>
    </p:spTree>
    <p:extLst>
      <p:ext uri="{BB962C8B-B14F-4D97-AF65-F5344CB8AC3E}">
        <p14:creationId xmlns:p14="http://schemas.microsoft.com/office/powerpoint/2010/main" val="3700181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endParaRPr lang="en-US" b="1" dirty="0" smtClean="0">
              <a:solidFill>
                <a:schemeClr val="tx1">
                  <a:lumMod val="95000"/>
                  <a:lumOff val="5000"/>
                </a:schemeClr>
              </a:solidFill>
              <a:latin typeface="Arial Black" pitchFamily="34" charset="0"/>
            </a:endParaRPr>
          </a:p>
          <a:p>
            <a:pPr>
              <a:buNone/>
            </a:pPr>
            <a:endParaRPr lang="en-US" sz="6600" b="1" dirty="0">
              <a:solidFill>
                <a:schemeClr val="tx1">
                  <a:lumMod val="95000"/>
                  <a:lumOff val="5000"/>
                </a:schemeClr>
              </a:solidFill>
              <a:latin typeface="Arial Black" pitchFamily="34" charset="0"/>
            </a:endParaRPr>
          </a:p>
          <a:p>
            <a:pPr>
              <a:buNone/>
            </a:pPr>
            <a:r>
              <a:rPr lang="en-US" sz="6600" b="1" dirty="0" smtClean="0">
                <a:solidFill>
                  <a:schemeClr val="tx1">
                    <a:lumMod val="95000"/>
                    <a:lumOff val="5000"/>
                  </a:schemeClr>
                </a:solidFill>
                <a:latin typeface="Arial Black" pitchFamily="34" charset="0"/>
              </a:rPr>
              <a:t>				 </a:t>
            </a:r>
            <a:r>
              <a:rPr lang="en-US" sz="6600" b="1" dirty="0" smtClean="0">
                <a:solidFill>
                  <a:srgbClr val="FF0000"/>
                </a:solidFill>
                <a:latin typeface="Arial Black" pitchFamily="34" charset="0"/>
              </a:rPr>
              <a:t>THANK YOU</a:t>
            </a:r>
            <a:endParaRPr lang="en-US" sz="6600" b="1" dirty="0">
              <a:solidFill>
                <a:srgbClr val="FF0000"/>
              </a:solidFill>
              <a:latin typeface="Arial Black" pitchFamily="34" charset="0"/>
            </a:endParaRPr>
          </a:p>
          <a:p>
            <a:pPr>
              <a:buNone/>
            </a:pPr>
            <a:r>
              <a:rPr lang="en-US" b="1" dirty="0" smtClean="0">
                <a:latin typeface="Arial Black" pitchFamily="34" charset="0"/>
              </a:rPr>
              <a:t> </a:t>
            </a:r>
            <a:endParaRPr lang="en-US" b="1" dirty="0"/>
          </a:p>
        </p:txBody>
      </p:sp>
    </p:spTree>
    <p:extLst>
      <p:ext uri="{BB962C8B-B14F-4D97-AF65-F5344CB8AC3E}">
        <p14:creationId xmlns:p14="http://schemas.microsoft.com/office/powerpoint/2010/main" val="1126285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949" y="883271"/>
            <a:ext cx="3890424" cy="461665"/>
          </a:xfrm>
          <a:prstGeom prst="rect">
            <a:avLst/>
          </a:prstGeom>
        </p:spPr>
        <p:txBody>
          <a:bodyPr wrap="none">
            <a:spAutoFit/>
          </a:bodyPr>
          <a:lstStyle/>
          <a:p>
            <a:r>
              <a:rPr lang="en-US" sz="2400" b="1" dirty="0">
                <a:solidFill>
                  <a:srgbClr val="FF0000"/>
                </a:solidFill>
                <a:latin typeface="Arial Black" panose="020B0A04020102020204" pitchFamily="34" charset="0"/>
              </a:rPr>
              <a:t>2.) SOME STATEMENT</a:t>
            </a:r>
          </a:p>
        </p:txBody>
      </p:sp>
      <p:sp>
        <p:nvSpPr>
          <p:cNvPr id="3" name="Rectangle 2"/>
          <p:cNvSpPr/>
          <p:nvPr/>
        </p:nvSpPr>
        <p:spPr>
          <a:xfrm>
            <a:off x="918949" y="1344936"/>
            <a:ext cx="986278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Some statement is written in the format “Some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some new.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8161" y="2820147"/>
            <a:ext cx="5777455" cy="3240635"/>
          </a:xfrm>
          <a:prstGeom prst="rect">
            <a:avLst/>
          </a:prstGeom>
          <a:noFill/>
          <a:ln>
            <a:noFill/>
          </a:ln>
        </p:spPr>
      </p:pic>
    </p:spTree>
    <p:extLst>
      <p:ext uri="{BB962C8B-B14F-4D97-AF65-F5344CB8AC3E}">
        <p14:creationId xmlns:p14="http://schemas.microsoft.com/office/powerpoint/2010/main" val="11707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403" y="801384"/>
            <a:ext cx="3411127" cy="461665"/>
          </a:xfrm>
          <a:prstGeom prst="rect">
            <a:avLst/>
          </a:prstGeom>
        </p:spPr>
        <p:txBody>
          <a:bodyPr wrap="none">
            <a:spAutoFit/>
          </a:bodyPr>
          <a:lstStyle/>
          <a:p>
            <a:r>
              <a:rPr lang="en-US" sz="2400" b="1" dirty="0">
                <a:solidFill>
                  <a:srgbClr val="FF0000"/>
                </a:solidFill>
                <a:latin typeface="Arial Black" panose="020B0A04020102020204" pitchFamily="34" charset="0"/>
              </a:rPr>
              <a:t>3.) </a:t>
            </a:r>
            <a:r>
              <a:rPr lang="en-IN" sz="2400" b="1" dirty="0">
                <a:solidFill>
                  <a:srgbClr val="FF0000"/>
                </a:solidFill>
                <a:latin typeface="Arial Black" panose="020B0A04020102020204" pitchFamily="34" charset="0"/>
              </a:rPr>
              <a:t>NO</a:t>
            </a:r>
            <a:r>
              <a:rPr lang="en-IN" sz="2400" dirty="0">
                <a:solidFill>
                  <a:srgbClr val="FF0000"/>
                </a:solidFill>
                <a:latin typeface="Arial Black" panose="020B0A04020102020204" pitchFamily="34" charset="0"/>
              </a:rPr>
              <a:t> </a:t>
            </a:r>
            <a:r>
              <a:rPr lang="en-IN" sz="2400" b="1" dirty="0">
                <a:solidFill>
                  <a:srgbClr val="FF0000"/>
                </a:solidFill>
                <a:latin typeface="Arial Black" panose="020B0A04020102020204" pitchFamily="34" charset="0"/>
              </a:rPr>
              <a:t>STATEMENT</a:t>
            </a:r>
          </a:p>
        </p:txBody>
      </p:sp>
      <p:sp>
        <p:nvSpPr>
          <p:cNvPr id="3" name="Rectangle 2"/>
          <p:cNvSpPr/>
          <p:nvPr/>
        </p:nvSpPr>
        <p:spPr>
          <a:xfrm>
            <a:off x="548403" y="1386217"/>
            <a:ext cx="11175024"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No statement is written in the format “No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No Movement.png"/>
          <p:cNvPicPr/>
          <p:nvPr/>
        </p:nvPicPr>
        <p:blipFill>
          <a:blip r:embed="rId2">
            <a:extLst>
              <a:ext uri="{28A0092B-C50C-407E-A947-70E740481C1C}">
                <a14:useLocalDpi xmlns:a14="http://schemas.microsoft.com/office/drawing/2010/main" val="0"/>
              </a:ext>
            </a:extLst>
          </a:blip>
          <a:srcRect/>
          <a:stretch>
            <a:fillRect/>
          </a:stretch>
        </p:blipFill>
        <p:spPr bwMode="auto">
          <a:xfrm>
            <a:off x="3211694" y="2556479"/>
            <a:ext cx="5605955" cy="3632781"/>
          </a:xfrm>
          <a:prstGeom prst="rect">
            <a:avLst/>
          </a:prstGeom>
          <a:noFill/>
          <a:ln>
            <a:noFill/>
          </a:ln>
        </p:spPr>
      </p:pic>
    </p:spTree>
    <p:extLst>
      <p:ext uri="{BB962C8B-B14F-4D97-AF65-F5344CB8AC3E}">
        <p14:creationId xmlns:p14="http://schemas.microsoft.com/office/powerpoint/2010/main" val="4256674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1276</TotalTime>
  <Words>8759</Words>
  <Application>Microsoft Office PowerPoint</Application>
  <PresentationFormat>Widescreen</PresentationFormat>
  <Paragraphs>873</Paragraphs>
  <Slides>76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Arial Black</vt:lpstr>
      <vt:lpstr>Calibri</vt:lpstr>
      <vt:lpstr>Calibri Light</vt:lpstr>
      <vt:lpstr>Wingdings</vt:lpstr>
      <vt:lpstr>Office Theme</vt:lpstr>
      <vt:lpstr>LOGICAL REASONING</vt:lpstr>
      <vt:lpstr>LOGICAL REASONING</vt:lpstr>
      <vt:lpstr>LOGICAL REASONING</vt:lpstr>
      <vt:lpstr>LOGICAL REASONING</vt:lpstr>
      <vt:lpstr>LOGICAL REASONING</vt:lpstr>
      <vt:lpstr>PowerPoint Presentation</vt:lpstr>
      <vt:lpstr>PowerPoint Presentation</vt:lpstr>
      <vt:lpstr>PowerPoint Presentation</vt:lpstr>
      <vt:lpstr>PowerPoint Presentation</vt:lpstr>
      <vt:lpstr>PowerPoint Presentation</vt:lpstr>
      <vt:lpstr>PowerPoint Presentation</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Lenovo</cp:lastModifiedBy>
  <cp:revision>181</cp:revision>
  <dcterms:created xsi:type="dcterms:W3CDTF">2020-02-23T06:37:57Z</dcterms:created>
  <dcterms:modified xsi:type="dcterms:W3CDTF">2023-04-12T06:16:10Z</dcterms:modified>
</cp:coreProperties>
</file>