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0" r:id="rId2"/>
    <p:sldId id="401" r:id="rId3"/>
    <p:sldId id="402" r:id="rId4"/>
    <p:sldId id="407" r:id="rId5"/>
    <p:sldId id="404" r:id="rId6"/>
    <p:sldId id="405" r:id="rId7"/>
    <p:sldId id="406" r:id="rId8"/>
    <p:sldId id="403" r:id="rId9"/>
    <p:sldId id="309" r:id="rId10"/>
    <p:sldId id="408" r:id="rId11"/>
    <p:sldId id="359" r:id="rId12"/>
    <p:sldId id="409" r:id="rId13"/>
    <p:sldId id="360" r:id="rId14"/>
    <p:sldId id="410" r:id="rId15"/>
    <p:sldId id="361" r:id="rId16"/>
    <p:sldId id="411" r:id="rId17"/>
    <p:sldId id="362" r:id="rId18"/>
    <p:sldId id="412" r:id="rId19"/>
    <p:sldId id="363" r:id="rId20"/>
    <p:sldId id="413" r:id="rId21"/>
    <p:sldId id="364" r:id="rId22"/>
    <p:sldId id="414" r:id="rId23"/>
    <p:sldId id="365" r:id="rId24"/>
    <p:sldId id="415" r:id="rId25"/>
    <p:sldId id="366" r:id="rId26"/>
    <p:sldId id="416" r:id="rId27"/>
    <p:sldId id="367" r:id="rId28"/>
    <p:sldId id="417" r:id="rId29"/>
    <p:sldId id="368" r:id="rId30"/>
    <p:sldId id="418" r:id="rId31"/>
    <p:sldId id="369" r:id="rId32"/>
    <p:sldId id="419" r:id="rId33"/>
    <p:sldId id="370" r:id="rId34"/>
    <p:sldId id="420" r:id="rId35"/>
    <p:sldId id="371" r:id="rId36"/>
    <p:sldId id="421" r:id="rId37"/>
    <p:sldId id="372" r:id="rId38"/>
    <p:sldId id="422" r:id="rId39"/>
    <p:sldId id="373" r:id="rId40"/>
    <p:sldId id="423" r:id="rId41"/>
    <p:sldId id="374" r:id="rId42"/>
    <p:sldId id="424" r:id="rId43"/>
    <p:sldId id="375" r:id="rId44"/>
    <p:sldId id="425" r:id="rId45"/>
    <p:sldId id="376" r:id="rId46"/>
    <p:sldId id="426" r:id="rId47"/>
    <p:sldId id="377" r:id="rId48"/>
    <p:sldId id="427" r:id="rId49"/>
    <p:sldId id="378" r:id="rId50"/>
    <p:sldId id="428" r:id="rId51"/>
    <p:sldId id="379" r:id="rId52"/>
    <p:sldId id="429" r:id="rId53"/>
    <p:sldId id="380" r:id="rId54"/>
    <p:sldId id="430" r:id="rId55"/>
    <p:sldId id="381" r:id="rId56"/>
    <p:sldId id="431" r:id="rId57"/>
    <p:sldId id="382" r:id="rId58"/>
    <p:sldId id="432" r:id="rId59"/>
    <p:sldId id="383" r:id="rId60"/>
    <p:sldId id="433" r:id="rId61"/>
    <p:sldId id="386" r:id="rId62"/>
    <p:sldId id="434" r:id="rId63"/>
    <p:sldId id="387" r:id="rId64"/>
    <p:sldId id="435" r:id="rId65"/>
    <p:sldId id="388" r:id="rId66"/>
    <p:sldId id="436" r:id="rId67"/>
    <p:sldId id="389" r:id="rId68"/>
    <p:sldId id="437" r:id="rId69"/>
    <p:sldId id="390" r:id="rId70"/>
    <p:sldId id="438" r:id="rId71"/>
    <p:sldId id="391" r:id="rId72"/>
    <p:sldId id="439" r:id="rId73"/>
    <p:sldId id="393" r:id="rId74"/>
    <p:sldId id="440" r:id="rId75"/>
    <p:sldId id="394" r:id="rId76"/>
    <p:sldId id="441" r:id="rId77"/>
    <p:sldId id="395" r:id="rId78"/>
    <p:sldId id="442" r:id="rId79"/>
    <p:sldId id="396" r:id="rId80"/>
    <p:sldId id="443" r:id="rId81"/>
    <p:sldId id="397" r:id="rId82"/>
    <p:sldId id="444" r:id="rId83"/>
    <p:sldId id="398" r:id="rId84"/>
    <p:sldId id="445" r:id="rId85"/>
    <p:sldId id="399" r:id="rId86"/>
    <p:sldId id="446" r:id="rId87"/>
    <p:sldId id="310" r:id="rId88"/>
    <p:sldId id="447" r:id="rId89"/>
    <p:sldId id="262"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66" d="100"/>
          <a:sy n="66" d="100"/>
        </p:scale>
        <p:origin x="9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endParaRPr lang="en-US" b="1" dirty="0">
              <a:solidFill>
                <a:schemeClr val="tx1">
                  <a:lumMod val="95000"/>
                  <a:lumOff val="5000"/>
                </a:schemeClr>
              </a:solidFill>
              <a:latin typeface="Arial Black" pitchFamily="34" charset="0"/>
            </a:endParaRPr>
          </a:p>
          <a:p>
            <a:pPr>
              <a:buNone/>
            </a:pPr>
            <a:r>
              <a:rPr lang="en-US" b="1" dirty="0" smtClean="0">
                <a:solidFill>
                  <a:schemeClr val="tx1">
                    <a:lumMod val="95000"/>
                    <a:lumOff val="5000"/>
                  </a:schemeClr>
                </a:solidFill>
                <a:latin typeface="Arial Black" pitchFamily="34" charset="0"/>
              </a:rPr>
              <a:t>			</a:t>
            </a: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a:t>
            </a:r>
            <a:r>
              <a:rPr lang="en-US" sz="4400" b="1" dirty="0" smtClean="0">
                <a:solidFill>
                  <a:srgbClr val="FF0000"/>
                </a:solidFill>
                <a:latin typeface="Arial Black" pitchFamily="34" charset="0"/>
              </a:rPr>
              <a:t>RATIO AND PROPORTION</a:t>
            </a:r>
          </a:p>
          <a:p>
            <a:pPr>
              <a:buNone/>
            </a:pPr>
            <a:r>
              <a:rPr lang="en-US" b="1" dirty="0" smtClean="0">
                <a:latin typeface="Arial Black" pitchFamily="34" charset="0"/>
              </a:rPr>
              <a:t> </a:t>
            </a:r>
            <a:endParaRPr lang="en-US" b="1" dirty="0"/>
          </a:p>
        </p:txBody>
      </p:sp>
      <p:pic>
        <p:nvPicPr>
          <p:cNvPr id="4" name="Picture 3"/>
          <p:cNvPicPr>
            <a:picLocks noChangeAspect="1"/>
          </p:cNvPicPr>
          <p:nvPr/>
        </p:nvPicPr>
        <p:blipFill>
          <a:blip r:embed="rId2"/>
          <a:stretch>
            <a:fillRect/>
          </a:stretch>
        </p:blipFill>
        <p:spPr>
          <a:xfrm>
            <a:off x="1997754" y="2743848"/>
            <a:ext cx="8147443" cy="3194372"/>
          </a:xfrm>
          <a:prstGeom prst="rect">
            <a:avLst/>
          </a:prstGeom>
        </p:spPr>
      </p:pic>
    </p:spTree>
    <p:extLst>
      <p:ext uri="{BB962C8B-B14F-4D97-AF65-F5344CB8AC3E}">
        <p14:creationId xmlns:p14="http://schemas.microsoft.com/office/powerpoint/2010/main" val="278771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 Find a fourth proportional to the numbers 6, 8, 9. </a:t>
            </a:r>
          </a:p>
          <a:p>
            <a:pPr>
              <a:buNone/>
            </a:pPr>
            <a:endParaRPr lang="en-US" b="1" dirty="0" smtClean="0"/>
          </a:p>
          <a:p>
            <a:pPr marL="457200" indent="-457200">
              <a:buAutoNum type="arabicParenBoth"/>
            </a:pPr>
            <a:r>
              <a:rPr lang="en-US" b="1" dirty="0" smtClean="0">
                <a:solidFill>
                  <a:srgbClr val="FF0000"/>
                </a:solidFill>
              </a:rPr>
              <a:t>12</a:t>
            </a:r>
            <a:r>
              <a:rPr lang="en-US" b="1" dirty="0" smtClean="0"/>
              <a:t> </a:t>
            </a:r>
            <a:r>
              <a:rPr lang="en-US" b="1" dirty="0" smtClean="0"/>
              <a:t>		</a:t>
            </a:r>
            <a:endParaRPr lang="en-US" b="1" dirty="0" smtClean="0"/>
          </a:p>
          <a:p>
            <a:pPr marL="0" indent="0">
              <a:buNone/>
            </a:pPr>
            <a:r>
              <a:rPr lang="en-US" b="1" dirty="0" smtClean="0"/>
              <a:t>(</a:t>
            </a:r>
            <a:r>
              <a:rPr lang="en-US" b="1" dirty="0" smtClean="0"/>
              <a:t>2) 7 		</a:t>
            </a:r>
            <a:endParaRPr lang="en-US" b="1" dirty="0" smtClean="0"/>
          </a:p>
          <a:p>
            <a:pPr marL="0" indent="0">
              <a:buNone/>
            </a:pPr>
            <a:r>
              <a:rPr lang="en-US" b="1" dirty="0" smtClean="0"/>
              <a:t>(</a:t>
            </a:r>
            <a:r>
              <a:rPr lang="en-US" b="1" dirty="0" smtClean="0"/>
              <a:t>3) 5 		</a:t>
            </a:r>
            <a:endParaRPr lang="en-US" b="1" dirty="0" smtClean="0"/>
          </a:p>
          <a:p>
            <a:pPr marL="0" indent="0">
              <a:buNone/>
            </a:pPr>
            <a:r>
              <a:rPr lang="en-US" b="1" dirty="0" smtClean="0"/>
              <a:t>(</a:t>
            </a:r>
            <a:r>
              <a:rPr lang="en-US" b="1" dirty="0" smtClean="0"/>
              <a:t>4) 14 		</a:t>
            </a:r>
            <a:endParaRPr lang="en-US" b="1" dirty="0" smtClean="0"/>
          </a:p>
          <a:p>
            <a:pPr marL="0" indent="0">
              <a:buNone/>
            </a:pPr>
            <a:r>
              <a:rPr lang="en-US" b="1" dirty="0" smtClean="0"/>
              <a:t>(</a:t>
            </a:r>
            <a:r>
              <a:rPr lang="en-US" b="1" dirty="0" smtClean="0"/>
              <a:t>5) None of these</a:t>
            </a:r>
            <a:endParaRPr lang="en-US" b="1" dirty="0"/>
          </a:p>
        </p:txBody>
      </p:sp>
    </p:spTree>
    <p:extLst>
      <p:ext uri="{BB962C8B-B14F-4D97-AF65-F5344CB8AC3E}">
        <p14:creationId xmlns:p14="http://schemas.microsoft.com/office/powerpoint/2010/main" val="1510903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 Find a third proportional to the numbers 3 and 6. </a:t>
            </a:r>
          </a:p>
          <a:p>
            <a:pPr>
              <a:buNone/>
            </a:pPr>
            <a:endParaRPr lang="en-US" b="1" dirty="0" smtClean="0"/>
          </a:p>
          <a:p>
            <a:pPr marL="457200" indent="-457200">
              <a:buAutoNum type="arabicParenBoth"/>
            </a:pPr>
            <a:r>
              <a:rPr lang="en-US" b="1" dirty="0" smtClean="0"/>
              <a:t>21 </a:t>
            </a:r>
            <a:r>
              <a:rPr lang="en-US" b="1" dirty="0" smtClean="0"/>
              <a:t>		</a:t>
            </a:r>
            <a:endParaRPr lang="en-US" b="1" dirty="0" smtClean="0"/>
          </a:p>
          <a:p>
            <a:pPr marL="0" indent="0">
              <a:buNone/>
            </a:pPr>
            <a:r>
              <a:rPr lang="en-US" b="1" dirty="0" smtClean="0"/>
              <a:t>(</a:t>
            </a:r>
            <a:r>
              <a:rPr lang="en-US" b="1" dirty="0" smtClean="0"/>
              <a:t>2) 1.5 	</a:t>
            </a:r>
            <a:endParaRPr lang="en-US" b="1" dirty="0" smtClean="0"/>
          </a:p>
          <a:p>
            <a:pPr marL="0" indent="0">
              <a:buNone/>
            </a:pPr>
            <a:r>
              <a:rPr lang="en-US" b="1" dirty="0" smtClean="0"/>
              <a:t>(</a:t>
            </a:r>
            <a:r>
              <a:rPr lang="en-US" b="1" dirty="0" smtClean="0"/>
              <a:t>3) 18 		</a:t>
            </a:r>
            <a:endParaRPr lang="en-US" b="1" dirty="0" smtClean="0"/>
          </a:p>
          <a:p>
            <a:pPr marL="0" indent="0">
              <a:buNone/>
            </a:pPr>
            <a:r>
              <a:rPr lang="en-US" b="1" dirty="0" smtClean="0"/>
              <a:t>(</a:t>
            </a:r>
            <a:r>
              <a:rPr lang="en-US" b="1" dirty="0" smtClean="0"/>
              <a:t>4) 12 		</a:t>
            </a:r>
            <a:endParaRPr lang="en-US" b="1" dirty="0" smtClean="0"/>
          </a:p>
          <a:p>
            <a:pPr marL="0" indent="0">
              <a:buNone/>
            </a:pPr>
            <a:r>
              <a:rPr lang="en-US" b="1" dirty="0" smtClean="0"/>
              <a:t>(</a:t>
            </a:r>
            <a:r>
              <a:rPr lang="en-US" b="1" dirty="0" smtClean="0"/>
              <a:t>5) None of these</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 Find a third proportional to the numbers 3 and 6. </a:t>
            </a:r>
          </a:p>
          <a:p>
            <a:pPr>
              <a:buNone/>
            </a:pPr>
            <a:endParaRPr lang="en-US" b="1" dirty="0" smtClean="0"/>
          </a:p>
          <a:p>
            <a:pPr marL="457200" indent="-457200">
              <a:buAutoNum type="arabicParenBoth"/>
            </a:pPr>
            <a:r>
              <a:rPr lang="en-US" b="1" dirty="0" smtClean="0"/>
              <a:t>21 </a:t>
            </a:r>
            <a:r>
              <a:rPr lang="en-US" b="1" dirty="0" smtClean="0"/>
              <a:t>		</a:t>
            </a:r>
            <a:endParaRPr lang="en-US" b="1" dirty="0" smtClean="0"/>
          </a:p>
          <a:p>
            <a:pPr marL="0" indent="0">
              <a:buNone/>
            </a:pPr>
            <a:r>
              <a:rPr lang="en-US" b="1" dirty="0" smtClean="0"/>
              <a:t>(</a:t>
            </a:r>
            <a:r>
              <a:rPr lang="en-US" b="1" dirty="0" smtClean="0"/>
              <a:t>2) 1.5 	</a:t>
            </a:r>
            <a:endParaRPr lang="en-US" b="1" dirty="0" smtClean="0"/>
          </a:p>
          <a:p>
            <a:pPr marL="0" indent="0">
              <a:buNone/>
            </a:pPr>
            <a:r>
              <a:rPr lang="en-US" b="1" dirty="0" smtClean="0"/>
              <a:t>(</a:t>
            </a:r>
            <a:r>
              <a:rPr lang="en-US" b="1" dirty="0" smtClean="0"/>
              <a:t>3) 18 		</a:t>
            </a:r>
            <a:endParaRPr lang="en-US" b="1" dirty="0" smtClean="0"/>
          </a:p>
          <a:p>
            <a:pPr marL="0" indent="0">
              <a:buNone/>
            </a:pPr>
            <a:r>
              <a:rPr lang="en-US" b="1" dirty="0" smtClean="0">
                <a:solidFill>
                  <a:srgbClr val="FF0000"/>
                </a:solidFill>
              </a:rPr>
              <a:t>(</a:t>
            </a:r>
            <a:r>
              <a:rPr lang="en-US" b="1" dirty="0" smtClean="0">
                <a:solidFill>
                  <a:srgbClr val="FF0000"/>
                </a:solidFill>
              </a:rPr>
              <a:t>4) 12 </a:t>
            </a:r>
            <a:r>
              <a:rPr lang="en-US" b="1" dirty="0" smtClean="0"/>
              <a:t>		</a:t>
            </a:r>
            <a:endParaRPr lang="en-US" b="1" dirty="0" smtClean="0"/>
          </a:p>
          <a:p>
            <a:pPr marL="0" indent="0">
              <a:buNone/>
            </a:pPr>
            <a:r>
              <a:rPr lang="en-US" b="1" dirty="0" smtClean="0"/>
              <a:t>(</a:t>
            </a:r>
            <a:r>
              <a:rPr lang="en-US" b="1" dirty="0" smtClean="0"/>
              <a:t>5) None of these</a:t>
            </a:r>
          </a:p>
          <a:p>
            <a:pPr>
              <a:buNone/>
            </a:pPr>
            <a:endParaRPr lang="en-US" dirty="0"/>
          </a:p>
        </p:txBody>
      </p:sp>
    </p:spTree>
    <p:extLst>
      <p:ext uri="{BB962C8B-B14F-4D97-AF65-F5344CB8AC3E}">
        <p14:creationId xmlns:p14="http://schemas.microsoft.com/office/powerpoint/2010/main" val="936903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 Two numbers are in the ratio of 9 : 11. If sum of these two numbers is 660, find the difference between the numbers. </a:t>
            </a:r>
          </a:p>
          <a:p>
            <a:pPr>
              <a:buNone/>
            </a:pPr>
            <a:endParaRPr lang="en-US" b="1" dirty="0" smtClean="0"/>
          </a:p>
          <a:p>
            <a:pPr marL="457200" indent="-457200">
              <a:buAutoNum type="arabicParenBoth"/>
            </a:pPr>
            <a:r>
              <a:rPr lang="en-US" b="1" dirty="0" smtClean="0"/>
              <a:t>66 </a:t>
            </a:r>
            <a:r>
              <a:rPr lang="en-US" b="1" dirty="0" smtClean="0"/>
              <a:t>		</a:t>
            </a:r>
            <a:endParaRPr lang="en-US" b="1" dirty="0" smtClean="0"/>
          </a:p>
          <a:p>
            <a:pPr marL="0" indent="0">
              <a:buNone/>
            </a:pPr>
            <a:r>
              <a:rPr lang="en-US" b="1" dirty="0" smtClean="0"/>
              <a:t>(</a:t>
            </a:r>
            <a:r>
              <a:rPr lang="en-US" b="1" dirty="0" smtClean="0"/>
              <a:t>2) 56 		</a:t>
            </a:r>
            <a:endParaRPr lang="en-US" b="1" dirty="0" smtClean="0"/>
          </a:p>
          <a:p>
            <a:pPr marL="0" indent="0">
              <a:buNone/>
            </a:pPr>
            <a:r>
              <a:rPr lang="en-US" b="1" dirty="0" smtClean="0"/>
              <a:t>(</a:t>
            </a:r>
            <a:r>
              <a:rPr lang="en-US" b="1" dirty="0" smtClean="0"/>
              <a:t>3) 46 		</a:t>
            </a:r>
            <a:endParaRPr lang="en-US" b="1" dirty="0" smtClean="0"/>
          </a:p>
          <a:p>
            <a:pPr marL="0" indent="0">
              <a:buNone/>
            </a:pPr>
            <a:r>
              <a:rPr lang="en-US" b="1" dirty="0" smtClean="0"/>
              <a:t>(</a:t>
            </a:r>
            <a:r>
              <a:rPr lang="en-US" b="1" dirty="0" smtClean="0"/>
              <a:t>4) 76 		</a:t>
            </a:r>
            <a:endParaRPr lang="en-US" b="1" dirty="0" smtClean="0"/>
          </a:p>
          <a:p>
            <a:pPr marL="0" indent="0">
              <a:buNone/>
            </a:pPr>
            <a:r>
              <a:rPr lang="en-US" b="1" dirty="0" smtClean="0"/>
              <a:t>(</a:t>
            </a:r>
            <a:r>
              <a:rPr lang="en-US" b="1" dirty="0" smtClean="0"/>
              <a:t>5) None of these</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 Two numbers are in the ratio of 9 : 11. If sum of these two numbers is 660, find the difference between the numbers. </a:t>
            </a:r>
          </a:p>
          <a:p>
            <a:pPr>
              <a:buNone/>
            </a:pPr>
            <a:endParaRPr lang="en-US" b="1" dirty="0" smtClean="0"/>
          </a:p>
          <a:p>
            <a:pPr marL="457200" indent="-457200">
              <a:buAutoNum type="arabicParenBoth"/>
            </a:pPr>
            <a:r>
              <a:rPr lang="en-US" b="1" dirty="0" smtClean="0">
                <a:solidFill>
                  <a:srgbClr val="FF0000"/>
                </a:solidFill>
              </a:rPr>
              <a:t>66</a:t>
            </a:r>
            <a:r>
              <a:rPr lang="en-US" b="1" dirty="0" smtClean="0"/>
              <a:t> </a:t>
            </a:r>
            <a:r>
              <a:rPr lang="en-US" b="1" dirty="0" smtClean="0"/>
              <a:t>		</a:t>
            </a:r>
            <a:endParaRPr lang="en-US" b="1" dirty="0" smtClean="0"/>
          </a:p>
          <a:p>
            <a:pPr marL="0" indent="0">
              <a:buNone/>
            </a:pPr>
            <a:r>
              <a:rPr lang="en-US" b="1" dirty="0" smtClean="0"/>
              <a:t>(</a:t>
            </a:r>
            <a:r>
              <a:rPr lang="en-US" b="1" dirty="0" smtClean="0"/>
              <a:t>2) 56 		</a:t>
            </a:r>
            <a:endParaRPr lang="en-US" b="1" dirty="0" smtClean="0"/>
          </a:p>
          <a:p>
            <a:pPr marL="0" indent="0">
              <a:buNone/>
            </a:pPr>
            <a:r>
              <a:rPr lang="en-US" b="1" dirty="0" smtClean="0"/>
              <a:t>(</a:t>
            </a:r>
            <a:r>
              <a:rPr lang="en-US" b="1" dirty="0" smtClean="0"/>
              <a:t>3) 46 		</a:t>
            </a:r>
            <a:endParaRPr lang="en-US" b="1" dirty="0" smtClean="0"/>
          </a:p>
          <a:p>
            <a:pPr marL="0" indent="0">
              <a:buNone/>
            </a:pPr>
            <a:r>
              <a:rPr lang="en-US" b="1" dirty="0" smtClean="0"/>
              <a:t>(</a:t>
            </a:r>
            <a:r>
              <a:rPr lang="en-US" b="1" dirty="0" smtClean="0"/>
              <a:t>4) 76 		</a:t>
            </a:r>
            <a:endParaRPr lang="en-US" b="1" dirty="0" smtClean="0"/>
          </a:p>
          <a:p>
            <a:pPr marL="0" indent="0">
              <a:buNone/>
            </a:pPr>
            <a:r>
              <a:rPr lang="en-US" b="1" dirty="0" smtClean="0"/>
              <a:t>(</a:t>
            </a:r>
            <a:r>
              <a:rPr lang="en-US" b="1" dirty="0" smtClean="0"/>
              <a:t>5) None of these</a:t>
            </a:r>
            <a:endParaRPr lang="en-US" dirty="0" smtClean="0"/>
          </a:p>
          <a:p>
            <a:pPr>
              <a:buNone/>
            </a:pPr>
            <a:endParaRPr lang="en-US" dirty="0"/>
          </a:p>
        </p:txBody>
      </p:sp>
    </p:spTree>
    <p:extLst>
      <p:ext uri="{BB962C8B-B14F-4D97-AF65-F5344CB8AC3E}">
        <p14:creationId xmlns:p14="http://schemas.microsoft.com/office/powerpoint/2010/main" val="1488779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4. A bag contains rupee, 50-paise and 25-paise coins in the ratio 5 : 7 : 9. If the total amount in the bag is 430, find the number of coins of each kind. </a:t>
            </a:r>
          </a:p>
          <a:p>
            <a:pPr marL="0" indent="0">
              <a:buNone/>
            </a:pPr>
            <a:endParaRPr lang="en-US" b="1" dirty="0" smtClean="0"/>
          </a:p>
          <a:p>
            <a:pPr marL="457200" indent="-457200">
              <a:buAutoNum type="arabicParenBoth"/>
            </a:pPr>
            <a:r>
              <a:rPr lang="en-US" b="1" dirty="0" smtClean="0"/>
              <a:t>200</a:t>
            </a:r>
            <a:r>
              <a:rPr lang="en-US" b="1" dirty="0" smtClean="0"/>
              <a:t>, 280, 360 		</a:t>
            </a:r>
            <a:endParaRPr lang="en-US" b="1" dirty="0" smtClean="0"/>
          </a:p>
          <a:p>
            <a:pPr marL="0" indent="0">
              <a:buNone/>
            </a:pPr>
            <a:r>
              <a:rPr lang="en-US" b="1" dirty="0" smtClean="0"/>
              <a:t>(</a:t>
            </a:r>
            <a:r>
              <a:rPr lang="en-US" b="1" dirty="0" smtClean="0"/>
              <a:t>2) 280, 200, 360 		</a:t>
            </a:r>
            <a:endParaRPr lang="en-US" b="1" dirty="0" smtClean="0"/>
          </a:p>
          <a:p>
            <a:pPr marL="0" indent="0">
              <a:buNone/>
            </a:pPr>
            <a:r>
              <a:rPr lang="en-US" b="1" dirty="0" smtClean="0"/>
              <a:t>(</a:t>
            </a:r>
            <a:r>
              <a:rPr lang="en-US" b="1" dirty="0" smtClean="0"/>
              <a:t>3) 360, 280, 200 </a:t>
            </a:r>
          </a:p>
          <a:p>
            <a:pPr marL="457200" indent="-457200">
              <a:buNone/>
            </a:pPr>
            <a:r>
              <a:rPr lang="en-US" b="1" dirty="0" smtClean="0"/>
              <a:t>(4) 360, 200, 280 		</a:t>
            </a:r>
            <a:endParaRPr lang="en-US" b="1" dirty="0" smtClean="0"/>
          </a:p>
          <a:p>
            <a:pPr marL="457200" indent="-45720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4. A bag contains rupee, 50-paise and 25-paise coins in the ratio 5 : 7 : 9. If the total amount in the bag is 430, find the number of coins of each kind. </a:t>
            </a:r>
          </a:p>
          <a:p>
            <a:pPr marL="0" indent="0">
              <a:buNone/>
            </a:pPr>
            <a:endParaRPr lang="en-US" b="1" dirty="0" smtClean="0"/>
          </a:p>
          <a:p>
            <a:pPr marL="457200" indent="-457200">
              <a:buAutoNum type="arabicParenBoth"/>
            </a:pPr>
            <a:r>
              <a:rPr lang="en-US" b="1" dirty="0" smtClean="0">
                <a:solidFill>
                  <a:srgbClr val="FF0000"/>
                </a:solidFill>
              </a:rPr>
              <a:t>200</a:t>
            </a:r>
            <a:r>
              <a:rPr lang="en-US" b="1" dirty="0" smtClean="0">
                <a:solidFill>
                  <a:srgbClr val="FF0000"/>
                </a:solidFill>
              </a:rPr>
              <a:t>, 280, 360 </a:t>
            </a:r>
            <a:r>
              <a:rPr lang="en-US" b="1" dirty="0" smtClean="0"/>
              <a:t>		</a:t>
            </a:r>
            <a:endParaRPr lang="en-US" b="1" dirty="0" smtClean="0"/>
          </a:p>
          <a:p>
            <a:pPr marL="0" indent="0">
              <a:buNone/>
            </a:pPr>
            <a:r>
              <a:rPr lang="en-US" b="1" dirty="0" smtClean="0"/>
              <a:t>(</a:t>
            </a:r>
            <a:r>
              <a:rPr lang="en-US" b="1" dirty="0" smtClean="0"/>
              <a:t>2) 280, 200, 360 		</a:t>
            </a:r>
            <a:endParaRPr lang="en-US" b="1" dirty="0" smtClean="0"/>
          </a:p>
          <a:p>
            <a:pPr marL="0" indent="0">
              <a:buNone/>
            </a:pPr>
            <a:r>
              <a:rPr lang="en-US" b="1" dirty="0" smtClean="0"/>
              <a:t>(</a:t>
            </a:r>
            <a:r>
              <a:rPr lang="en-US" b="1" dirty="0" smtClean="0"/>
              <a:t>3) 360, 280, 200 </a:t>
            </a:r>
          </a:p>
          <a:p>
            <a:pPr marL="457200" indent="-457200">
              <a:buNone/>
            </a:pPr>
            <a:r>
              <a:rPr lang="en-US" b="1" dirty="0" smtClean="0"/>
              <a:t>(4) 360, 200, 280 		</a:t>
            </a:r>
            <a:endParaRPr lang="en-US" b="1" dirty="0" smtClean="0"/>
          </a:p>
          <a:p>
            <a:pPr marL="457200" indent="-45720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111387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5. A bag contains an equal number of 50-paise, 25-paise, 20 </a:t>
            </a:r>
            <a:r>
              <a:rPr lang="en-US" b="1" dirty="0" err="1" smtClean="0"/>
              <a:t>paise</a:t>
            </a:r>
            <a:r>
              <a:rPr lang="en-US" b="1" dirty="0" smtClean="0"/>
              <a:t> and 5-paise coins respectively. If the total value is 40, how many coins of each type are there? </a:t>
            </a:r>
          </a:p>
          <a:p>
            <a:pPr>
              <a:buNone/>
            </a:pPr>
            <a:endParaRPr lang="en-US" b="1" dirty="0" smtClean="0"/>
          </a:p>
          <a:p>
            <a:pPr marL="457200" indent="-457200">
              <a:buAutoNum type="arabicParenBoth"/>
            </a:pPr>
            <a:r>
              <a:rPr lang="en-US" b="1" dirty="0" smtClean="0"/>
              <a:t>40 </a:t>
            </a:r>
            <a:r>
              <a:rPr lang="en-US" b="1" dirty="0" smtClean="0"/>
              <a:t>		</a:t>
            </a:r>
            <a:endParaRPr lang="en-US" b="1" dirty="0" smtClean="0"/>
          </a:p>
          <a:p>
            <a:pPr marL="0" indent="0">
              <a:buNone/>
            </a:pPr>
            <a:r>
              <a:rPr lang="en-US" b="1" dirty="0" smtClean="0"/>
              <a:t>(</a:t>
            </a:r>
            <a:r>
              <a:rPr lang="en-US" b="1" dirty="0" smtClean="0"/>
              <a:t>2) 25 		</a:t>
            </a:r>
            <a:endParaRPr lang="en-US" b="1" dirty="0" smtClean="0"/>
          </a:p>
          <a:p>
            <a:pPr marL="0" indent="0">
              <a:buNone/>
            </a:pPr>
            <a:r>
              <a:rPr lang="en-US" b="1" dirty="0" smtClean="0"/>
              <a:t>(</a:t>
            </a:r>
            <a:r>
              <a:rPr lang="en-US" b="1" dirty="0" smtClean="0"/>
              <a:t>3) 30 		</a:t>
            </a:r>
            <a:endParaRPr lang="en-US" b="1" dirty="0" smtClean="0"/>
          </a:p>
          <a:p>
            <a:pPr marL="0" indent="0">
              <a:buNone/>
            </a:pPr>
            <a:r>
              <a:rPr lang="en-US" b="1" dirty="0" smtClean="0"/>
              <a:t>(</a:t>
            </a:r>
            <a:r>
              <a:rPr lang="en-US" b="1" dirty="0" smtClean="0"/>
              <a:t>4) 20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5. A bag contains an equal number of 50-paise, 25-paise, 20 </a:t>
            </a:r>
            <a:r>
              <a:rPr lang="en-US" b="1" dirty="0" err="1" smtClean="0"/>
              <a:t>paise</a:t>
            </a:r>
            <a:r>
              <a:rPr lang="en-US" b="1" dirty="0" smtClean="0"/>
              <a:t> and 5-paise coins respectively. If the total value is 40, how many coins of each type are there? </a:t>
            </a:r>
          </a:p>
          <a:p>
            <a:pPr>
              <a:buNone/>
            </a:pPr>
            <a:endParaRPr lang="en-US" b="1" dirty="0" smtClean="0"/>
          </a:p>
          <a:p>
            <a:pPr marL="457200" indent="-457200">
              <a:buAutoNum type="arabicParenBoth"/>
            </a:pPr>
            <a:r>
              <a:rPr lang="en-US" b="1" dirty="0" smtClean="0">
                <a:solidFill>
                  <a:srgbClr val="FF0000"/>
                </a:solidFill>
              </a:rPr>
              <a:t>40</a:t>
            </a:r>
            <a:r>
              <a:rPr lang="en-US" b="1" dirty="0" smtClean="0"/>
              <a:t> </a:t>
            </a:r>
            <a:r>
              <a:rPr lang="en-US" b="1" dirty="0" smtClean="0"/>
              <a:t>		</a:t>
            </a:r>
            <a:endParaRPr lang="en-US" b="1" dirty="0" smtClean="0"/>
          </a:p>
          <a:p>
            <a:pPr marL="0" indent="0">
              <a:buNone/>
            </a:pPr>
            <a:r>
              <a:rPr lang="en-US" b="1" dirty="0" smtClean="0"/>
              <a:t>(</a:t>
            </a:r>
            <a:r>
              <a:rPr lang="en-US" b="1" dirty="0" smtClean="0"/>
              <a:t>2) 25 		</a:t>
            </a:r>
            <a:endParaRPr lang="en-US" b="1" dirty="0" smtClean="0"/>
          </a:p>
          <a:p>
            <a:pPr marL="0" indent="0">
              <a:buNone/>
            </a:pPr>
            <a:r>
              <a:rPr lang="en-US" b="1" dirty="0" smtClean="0"/>
              <a:t>(</a:t>
            </a:r>
            <a:r>
              <a:rPr lang="en-US" b="1" dirty="0" smtClean="0"/>
              <a:t>3) 30 		</a:t>
            </a:r>
            <a:endParaRPr lang="en-US" b="1" dirty="0" smtClean="0"/>
          </a:p>
          <a:p>
            <a:pPr marL="0" indent="0">
              <a:buNone/>
            </a:pPr>
            <a:r>
              <a:rPr lang="en-US" b="1" dirty="0" smtClean="0"/>
              <a:t>(</a:t>
            </a:r>
            <a:r>
              <a:rPr lang="en-US" b="1" dirty="0" smtClean="0"/>
              <a:t>4) 20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1479438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6. One man adds 6 </a:t>
            </a:r>
            <a:r>
              <a:rPr lang="en-US" b="1" dirty="0" err="1" smtClean="0"/>
              <a:t>litres</a:t>
            </a:r>
            <a:r>
              <a:rPr lang="en-US" b="1" dirty="0" smtClean="0"/>
              <a:t> of water to 11 </a:t>
            </a:r>
            <a:r>
              <a:rPr lang="en-US" b="1" dirty="0" err="1" smtClean="0"/>
              <a:t>litres</a:t>
            </a:r>
            <a:r>
              <a:rPr lang="en-US" b="1" dirty="0" smtClean="0"/>
              <a:t> of milk and another 9 </a:t>
            </a:r>
            <a:r>
              <a:rPr lang="en-US" b="1" dirty="0" err="1" smtClean="0"/>
              <a:t>litres</a:t>
            </a:r>
            <a:r>
              <a:rPr lang="en-US" b="1" dirty="0" smtClean="0"/>
              <a:t> of water to 8 </a:t>
            </a:r>
            <a:r>
              <a:rPr lang="en-US" b="1" dirty="0" err="1" smtClean="0"/>
              <a:t>litres</a:t>
            </a:r>
            <a:r>
              <a:rPr lang="en-US" b="1" dirty="0" smtClean="0"/>
              <a:t> of milk. What is the ratio of the strengths of milk in the two mixtures? </a:t>
            </a:r>
          </a:p>
          <a:p>
            <a:pPr>
              <a:buNone/>
            </a:pPr>
            <a:endParaRPr lang="en-US" b="1" dirty="0" smtClean="0"/>
          </a:p>
          <a:p>
            <a:pPr marL="457200" indent="-457200">
              <a:buAutoNum type="arabicParenBoth"/>
            </a:pPr>
            <a:r>
              <a:rPr lang="en-US" b="1" dirty="0" smtClean="0"/>
              <a:t>2 </a:t>
            </a:r>
            <a:r>
              <a:rPr lang="en-US" b="1" dirty="0" smtClean="0"/>
              <a:t>: 3 	</a:t>
            </a:r>
            <a:endParaRPr lang="en-US" b="1" dirty="0" smtClean="0"/>
          </a:p>
          <a:p>
            <a:pPr marL="0" indent="0">
              <a:buNone/>
            </a:pPr>
            <a:r>
              <a:rPr lang="en-US" b="1" dirty="0" smtClean="0"/>
              <a:t>(</a:t>
            </a:r>
            <a:r>
              <a:rPr lang="en-US" b="1" dirty="0" smtClean="0"/>
              <a:t>2) 3 : 2 	</a:t>
            </a:r>
            <a:endParaRPr lang="en-US" b="1" dirty="0" smtClean="0"/>
          </a:p>
          <a:p>
            <a:pPr marL="0" indent="0">
              <a:buNone/>
            </a:pPr>
            <a:r>
              <a:rPr lang="en-US" b="1" dirty="0" smtClean="0"/>
              <a:t>(</a:t>
            </a:r>
            <a:r>
              <a:rPr lang="en-US" b="1" dirty="0" smtClean="0"/>
              <a:t>3) 11 : 8 	</a:t>
            </a:r>
            <a:endParaRPr lang="en-US" b="1" dirty="0" smtClean="0"/>
          </a:p>
          <a:p>
            <a:pPr marL="0" indent="0">
              <a:buNone/>
            </a:pPr>
            <a:r>
              <a:rPr lang="en-US" b="1" dirty="0" smtClean="0"/>
              <a:t>(</a:t>
            </a:r>
            <a:r>
              <a:rPr lang="en-US" b="1" dirty="0" smtClean="0"/>
              <a:t>4) 8 : 11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u="sng" dirty="0" smtClean="0">
                <a:solidFill>
                  <a:srgbClr val="FF0000"/>
                </a:solidFill>
              </a:rPr>
              <a:t>RATIO:-</a:t>
            </a:r>
            <a:endParaRPr lang="en-US" b="1" u="sng" dirty="0">
              <a:solidFill>
                <a:srgbClr val="FF0000"/>
              </a:solidFill>
            </a:endParaRPr>
          </a:p>
          <a:p>
            <a:pPr>
              <a:buNone/>
            </a:pPr>
            <a:r>
              <a:rPr lang="en-US" b="1" dirty="0">
                <a:solidFill>
                  <a:schemeClr val="tx1">
                    <a:lumMod val="95000"/>
                    <a:lumOff val="5000"/>
                  </a:schemeClr>
                </a:solidFill>
              </a:rPr>
              <a:t>A ratio is a comparison of two or more quantities of similar type. The ratio of a and b is written as  .</a:t>
            </a:r>
          </a:p>
          <a:p>
            <a:pPr>
              <a:buNone/>
            </a:pPr>
            <a:r>
              <a:rPr lang="en-US" b="1" dirty="0">
                <a:solidFill>
                  <a:schemeClr val="tx1">
                    <a:lumMod val="95000"/>
                    <a:lumOff val="5000"/>
                  </a:schemeClr>
                </a:solidFill>
              </a:rPr>
              <a:t>In the ratio a : b, a and b are called the terms of the ratio where ‘a’ is the antecedent and ‘b’ is the consequent.</a:t>
            </a:r>
          </a:p>
          <a:p>
            <a:pPr>
              <a:buNone/>
            </a:pPr>
            <a:endParaRPr lang="en-US" b="1" dirty="0" smtClean="0">
              <a:solidFill>
                <a:schemeClr val="tx1">
                  <a:lumMod val="95000"/>
                  <a:lumOff val="5000"/>
                </a:schemeClr>
              </a:solidFill>
              <a:latin typeface="Arial Black" pitchFamily="34" charset="0"/>
            </a:endParaRPr>
          </a:p>
          <a:p>
            <a:pPr marL="0" indent="0">
              <a:buNone/>
            </a:pPr>
            <a:r>
              <a:rPr lang="en-US" b="1" dirty="0" smtClean="0">
                <a:latin typeface="Arial Black" pitchFamily="34" charset="0"/>
              </a:rPr>
              <a:t> </a:t>
            </a:r>
            <a:r>
              <a:rPr lang="en-US" b="1" dirty="0">
                <a:solidFill>
                  <a:srgbClr val="C00000"/>
                </a:solidFill>
              </a:rPr>
              <a:t>Important Properties of Proportion</a:t>
            </a:r>
          </a:p>
          <a:p>
            <a:pPr>
              <a:buNone/>
            </a:pPr>
            <a:endParaRPr lang="en-US" b="1" dirty="0"/>
          </a:p>
        </p:txBody>
      </p:sp>
    </p:spTree>
    <p:extLst>
      <p:ext uri="{BB962C8B-B14F-4D97-AF65-F5344CB8AC3E}">
        <p14:creationId xmlns:p14="http://schemas.microsoft.com/office/powerpoint/2010/main" val="3889550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6. One man adds 6 </a:t>
            </a:r>
            <a:r>
              <a:rPr lang="en-US" b="1" dirty="0" err="1" smtClean="0"/>
              <a:t>litres</a:t>
            </a:r>
            <a:r>
              <a:rPr lang="en-US" b="1" dirty="0" smtClean="0"/>
              <a:t> of water to 11 </a:t>
            </a:r>
            <a:r>
              <a:rPr lang="en-US" b="1" dirty="0" err="1" smtClean="0"/>
              <a:t>litres</a:t>
            </a:r>
            <a:r>
              <a:rPr lang="en-US" b="1" dirty="0" smtClean="0"/>
              <a:t> of milk and another 9 </a:t>
            </a:r>
            <a:r>
              <a:rPr lang="en-US" b="1" dirty="0" err="1" smtClean="0"/>
              <a:t>litres</a:t>
            </a:r>
            <a:r>
              <a:rPr lang="en-US" b="1" dirty="0" smtClean="0"/>
              <a:t> of water to 8 </a:t>
            </a:r>
            <a:r>
              <a:rPr lang="en-US" b="1" dirty="0" err="1" smtClean="0"/>
              <a:t>litres</a:t>
            </a:r>
            <a:r>
              <a:rPr lang="en-US" b="1" dirty="0" smtClean="0"/>
              <a:t> of milk. What is the ratio of the strengths of milk in the two mixtures? </a:t>
            </a:r>
          </a:p>
          <a:p>
            <a:pPr>
              <a:buNone/>
            </a:pPr>
            <a:endParaRPr lang="en-US" b="1" dirty="0" smtClean="0"/>
          </a:p>
          <a:p>
            <a:pPr marL="457200" indent="-457200">
              <a:buAutoNum type="arabicParenBoth"/>
            </a:pPr>
            <a:r>
              <a:rPr lang="en-US" b="1" dirty="0" smtClean="0"/>
              <a:t>2 </a:t>
            </a:r>
            <a:r>
              <a:rPr lang="en-US" b="1" dirty="0" smtClean="0"/>
              <a:t>: 3 	</a:t>
            </a:r>
            <a:endParaRPr lang="en-US" b="1" dirty="0" smtClean="0"/>
          </a:p>
          <a:p>
            <a:pPr marL="0" indent="0">
              <a:buNone/>
            </a:pPr>
            <a:r>
              <a:rPr lang="en-US" b="1" dirty="0" smtClean="0"/>
              <a:t>(</a:t>
            </a:r>
            <a:r>
              <a:rPr lang="en-US" b="1" dirty="0" smtClean="0"/>
              <a:t>2) 3 : 2 	</a:t>
            </a:r>
            <a:endParaRPr lang="en-US" b="1" dirty="0" smtClean="0"/>
          </a:p>
          <a:p>
            <a:pPr marL="0" indent="0">
              <a:buNone/>
            </a:pPr>
            <a:r>
              <a:rPr lang="en-US" b="1" dirty="0" smtClean="0">
                <a:solidFill>
                  <a:srgbClr val="FF0000"/>
                </a:solidFill>
              </a:rPr>
              <a:t>(</a:t>
            </a:r>
            <a:r>
              <a:rPr lang="en-US" b="1" dirty="0" smtClean="0">
                <a:solidFill>
                  <a:srgbClr val="FF0000"/>
                </a:solidFill>
              </a:rPr>
              <a:t>3) 11 : 8 </a:t>
            </a:r>
            <a:r>
              <a:rPr lang="en-US" b="1" dirty="0" smtClean="0"/>
              <a:t>	</a:t>
            </a:r>
            <a:endParaRPr lang="en-US" b="1" dirty="0" smtClean="0"/>
          </a:p>
          <a:p>
            <a:pPr marL="0" indent="0">
              <a:buNone/>
            </a:pPr>
            <a:r>
              <a:rPr lang="en-US" b="1" dirty="0" smtClean="0"/>
              <a:t>(</a:t>
            </a:r>
            <a:r>
              <a:rPr lang="en-US" b="1" dirty="0" smtClean="0"/>
              <a:t>4) 8 : 11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4271107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7. Two vessels contain equal quantity of mixtures of milk and water in the ratio 8 : 9 and 12 : 5 respectively. Both the mixtures are now mixed thoroughly. Find the ratio of milk to water in the new mixture so obtained. </a:t>
            </a:r>
            <a:endParaRPr lang="en-US" b="1" dirty="0" smtClean="0"/>
          </a:p>
          <a:p>
            <a:pPr>
              <a:buNone/>
            </a:pPr>
            <a:endParaRPr lang="en-US" b="1" dirty="0"/>
          </a:p>
          <a:p>
            <a:pPr marL="457200" indent="-457200">
              <a:buAutoNum type="arabicParenBoth"/>
            </a:pPr>
            <a:r>
              <a:rPr lang="en-US" b="1" dirty="0" smtClean="0"/>
              <a:t>7 </a:t>
            </a:r>
            <a:r>
              <a:rPr lang="en-US" b="1" dirty="0" smtClean="0"/>
              <a:t>: 10 	</a:t>
            </a:r>
            <a:endParaRPr lang="en-US" b="1" dirty="0" smtClean="0"/>
          </a:p>
          <a:p>
            <a:pPr marL="0" indent="0">
              <a:buNone/>
            </a:pPr>
            <a:r>
              <a:rPr lang="en-US" b="1" dirty="0" smtClean="0"/>
              <a:t>(</a:t>
            </a:r>
            <a:r>
              <a:rPr lang="en-US" b="1" dirty="0" smtClean="0"/>
              <a:t>2) 13 : 21 	</a:t>
            </a:r>
            <a:endParaRPr lang="en-US" b="1" dirty="0" smtClean="0"/>
          </a:p>
          <a:p>
            <a:pPr marL="0" indent="0">
              <a:buNone/>
            </a:pPr>
            <a:r>
              <a:rPr lang="en-US" b="1" dirty="0" smtClean="0"/>
              <a:t>(</a:t>
            </a:r>
            <a:r>
              <a:rPr lang="en-US" b="1" dirty="0" smtClean="0"/>
              <a:t>3) 21 : 13 	</a:t>
            </a:r>
            <a:endParaRPr lang="en-US" b="1" dirty="0" smtClean="0"/>
          </a:p>
          <a:p>
            <a:pPr marL="0" indent="0">
              <a:buNone/>
            </a:pPr>
            <a:r>
              <a:rPr lang="en-US" b="1" dirty="0" smtClean="0"/>
              <a:t>(</a:t>
            </a:r>
            <a:r>
              <a:rPr lang="en-US" b="1" dirty="0" smtClean="0"/>
              <a:t>4) 10 : 7 	</a:t>
            </a:r>
            <a:endParaRPr lang="en-US" b="1" dirty="0" smtClean="0"/>
          </a:p>
          <a:p>
            <a:pPr marL="0" indent="0">
              <a:buNone/>
            </a:pPr>
            <a:r>
              <a:rPr lang="en-US" b="1" dirty="0" smtClean="0"/>
              <a:t>(</a:t>
            </a: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7. Two vessels contain equal quantity of mixtures of milk and water in the ratio 8 : 9 and 12 : 5 respectively. Both the mixtures are now mixed thoroughly. Find the ratio of milk to water in the new mixture so obtained. </a:t>
            </a:r>
            <a:endParaRPr lang="en-US" b="1" dirty="0" smtClean="0"/>
          </a:p>
          <a:p>
            <a:pPr>
              <a:buNone/>
            </a:pPr>
            <a:endParaRPr lang="en-US" b="1" dirty="0"/>
          </a:p>
          <a:p>
            <a:pPr marL="457200" indent="-457200">
              <a:buAutoNum type="arabicParenBoth"/>
            </a:pPr>
            <a:r>
              <a:rPr lang="en-US" b="1" dirty="0" smtClean="0"/>
              <a:t>7 </a:t>
            </a:r>
            <a:r>
              <a:rPr lang="en-US" b="1" dirty="0" smtClean="0"/>
              <a:t>: 10 	</a:t>
            </a:r>
            <a:endParaRPr lang="en-US" b="1" dirty="0" smtClean="0"/>
          </a:p>
          <a:p>
            <a:pPr marL="0" indent="0">
              <a:buNone/>
            </a:pPr>
            <a:r>
              <a:rPr lang="en-US" b="1" dirty="0" smtClean="0"/>
              <a:t>(</a:t>
            </a:r>
            <a:r>
              <a:rPr lang="en-US" b="1" dirty="0" smtClean="0"/>
              <a:t>2) 13 : 21 	</a:t>
            </a:r>
            <a:endParaRPr lang="en-US" b="1" dirty="0" smtClean="0"/>
          </a:p>
          <a:p>
            <a:pPr marL="0" indent="0">
              <a:buNone/>
            </a:pPr>
            <a:r>
              <a:rPr lang="en-US" b="1" dirty="0" smtClean="0"/>
              <a:t>(</a:t>
            </a:r>
            <a:r>
              <a:rPr lang="en-US" b="1" dirty="0" smtClean="0"/>
              <a:t>3) 21 : 13 	</a:t>
            </a:r>
            <a:endParaRPr lang="en-US" b="1" dirty="0" smtClean="0"/>
          </a:p>
          <a:p>
            <a:pPr marL="0" indent="0">
              <a:buNone/>
            </a:pPr>
            <a:r>
              <a:rPr lang="en-US" b="1" dirty="0" smtClean="0">
                <a:solidFill>
                  <a:srgbClr val="FF0000"/>
                </a:solidFill>
              </a:rPr>
              <a:t>(</a:t>
            </a:r>
            <a:r>
              <a:rPr lang="en-US" b="1" dirty="0" smtClean="0">
                <a:solidFill>
                  <a:srgbClr val="FF0000"/>
                </a:solidFill>
              </a:rPr>
              <a:t>4) 10 : 7 </a:t>
            </a:r>
            <a:r>
              <a:rPr lang="en-US" b="1" dirty="0" smtClean="0"/>
              <a:t>	</a:t>
            </a:r>
            <a:endParaRPr lang="en-US" b="1" dirty="0" smtClean="0"/>
          </a:p>
          <a:p>
            <a:pPr marL="0" indent="0">
              <a:buNone/>
            </a:pPr>
            <a:r>
              <a:rPr lang="en-US" b="1" dirty="0" smtClean="0"/>
              <a:t>(</a:t>
            </a:r>
            <a:r>
              <a:rPr lang="en-US" b="1" dirty="0" smtClean="0"/>
              <a:t>5) None of these</a:t>
            </a:r>
            <a:endParaRPr lang="en-US" b="1" dirty="0"/>
          </a:p>
        </p:txBody>
      </p:sp>
    </p:spTree>
    <p:extLst>
      <p:ext uri="{BB962C8B-B14F-4D97-AF65-F5344CB8AC3E}">
        <p14:creationId xmlns:p14="http://schemas.microsoft.com/office/powerpoint/2010/main" val="2451877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8. Two vessels contain equal quantity of mixtures of milk and water in the ratio 9 : 5 and 4 : 3 respectively. Both the mixtures are now mixed thoroughly. Find the ratio of milk to water in the new mixture so obtained. </a:t>
            </a:r>
          </a:p>
          <a:p>
            <a:pPr>
              <a:buNone/>
            </a:pPr>
            <a:endParaRPr lang="en-US" b="1" dirty="0" smtClean="0"/>
          </a:p>
          <a:p>
            <a:pPr marL="457200" indent="-457200">
              <a:buAutoNum type="arabicParenBoth"/>
            </a:pPr>
            <a:r>
              <a:rPr lang="en-US" b="1" dirty="0" smtClean="0"/>
              <a:t>17 </a:t>
            </a:r>
            <a:r>
              <a:rPr lang="en-US" b="1" dirty="0" smtClean="0"/>
              <a:t>: 11	 </a:t>
            </a:r>
            <a:endParaRPr lang="en-US" b="1" dirty="0" smtClean="0"/>
          </a:p>
          <a:p>
            <a:pPr marL="0" indent="0">
              <a:buNone/>
            </a:pPr>
            <a:r>
              <a:rPr lang="en-US" b="1" dirty="0" smtClean="0"/>
              <a:t>(</a:t>
            </a:r>
            <a:r>
              <a:rPr lang="en-US" b="1" dirty="0" smtClean="0"/>
              <a:t>2) 11 : 17 	</a:t>
            </a:r>
            <a:endParaRPr lang="en-US" b="1" dirty="0" smtClean="0"/>
          </a:p>
          <a:p>
            <a:pPr marL="0" indent="0">
              <a:buNone/>
            </a:pPr>
            <a:r>
              <a:rPr lang="en-US" b="1" dirty="0" smtClean="0"/>
              <a:t>(</a:t>
            </a:r>
            <a:r>
              <a:rPr lang="en-US" b="1" dirty="0" smtClean="0"/>
              <a:t>3) 8 : 13 	</a:t>
            </a:r>
            <a:endParaRPr lang="en-US" b="1" dirty="0" smtClean="0"/>
          </a:p>
          <a:p>
            <a:pPr marL="0" indent="0">
              <a:buNone/>
            </a:pPr>
            <a:r>
              <a:rPr lang="en-US" b="1" dirty="0" smtClean="0"/>
              <a:t>(</a:t>
            </a:r>
            <a:r>
              <a:rPr lang="en-US" b="1" dirty="0" smtClean="0"/>
              <a:t>4) 13 : 8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8. Two vessels contain equal quantity of mixtures of milk and water in the ratio 9 : 5 and 4 : 3 respectively. Both the mixtures are now mixed thoroughly. Find the ratio of milk to water in the new mixture so obtained. </a:t>
            </a:r>
          </a:p>
          <a:p>
            <a:pPr>
              <a:buNone/>
            </a:pPr>
            <a:endParaRPr lang="en-US" b="1" dirty="0" smtClean="0"/>
          </a:p>
          <a:p>
            <a:pPr marL="457200" indent="-457200">
              <a:buAutoNum type="arabicParenBoth"/>
            </a:pPr>
            <a:r>
              <a:rPr lang="en-US" b="1" dirty="0" smtClean="0">
                <a:solidFill>
                  <a:srgbClr val="FF0000"/>
                </a:solidFill>
              </a:rPr>
              <a:t>17 </a:t>
            </a:r>
            <a:r>
              <a:rPr lang="en-US" b="1" dirty="0" smtClean="0">
                <a:solidFill>
                  <a:srgbClr val="FF0000"/>
                </a:solidFill>
              </a:rPr>
              <a:t>: 11</a:t>
            </a:r>
            <a:r>
              <a:rPr lang="en-US" b="1" dirty="0" smtClean="0"/>
              <a:t>	 </a:t>
            </a:r>
            <a:endParaRPr lang="en-US" b="1" dirty="0" smtClean="0"/>
          </a:p>
          <a:p>
            <a:pPr marL="0" indent="0">
              <a:buNone/>
            </a:pPr>
            <a:r>
              <a:rPr lang="en-US" b="1" dirty="0" smtClean="0"/>
              <a:t>(</a:t>
            </a:r>
            <a:r>
              <a:rPr lang="en-US" b="1" dirty="0" smtClean="0"/>
              <a:t>2) 11 : 17 	</a:t>
            </a:r>
            <a:endParaRPr lang="en-US" b="1" dirty="0" smtClean="0"/>
          </a:p>
          <a:p>
            <a:pPr marL="0" indent="0">
              <a:buNone/>
            </a:pPr>
            <a:r>
              <a:rPr lang="en-US" b="1" dirty="0" smtClean="0"/>
              <a:t>(</a:t>
            </a:r>
            <a:r>
              <a:rPr lang="en-US" b="1" dirty="0" smtClean="0"/>
              <a:t>3) 8 : 13 	</a:t>
            </a:r>
            <a:endParaRPr lang="en-US" b="1" dirty="0" smtClean="0"/>
          </a:p>
          <a:p>
            <a:pPr marL="0" indent="0">
              <a:buNone/>
            </a:pPr>
            <a:r>
              <a:rPr lang="en-US" b="1" dirty="0" smtClean="0"/>
              <a:t>(</a:t>
            </a:r>
            <a:r>
              <a:rPr lang="en-US" b="1" dirty="0" smtClean="0"/>
              <a:t>4) 13 : 8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2583863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9. The contents of two vessels containing water and milk are in the ratio 2 : 3 and 4 : 5 are mixed in the ratio 1 : 2. The resulting mixture will have water and milk in the ratio________ . </a:t>
            </a:r>
          </a:p>
          <a:p>
            <a:pPr>
              <a:buNone/>
            </a:pPr>
            <a:endParaRPr lang="en-US" b="1" dirty="0" smtClean="0"/>
          </a:p>
          <a:p>
            <a:pPr marL="457200" indent="-457200">
              <a:buAutoNum type="arabicParenBoth"/>
            </a:pPr>
            <a:r>
              <a:rPr lang="en-US" b="1" dirty="0" smtClean="0"/>
              <a:t>77 </a:t>
            </a:r>
            <a:r>
              <a:rPr lang="en-US" b="1" dirty="0" smtClean="0"/>
              <a:t>: 58 	</a:t>
            </a:r>
            <a:endParaRPr lang="en-US" b="1" dirty="0" smtClean="0"/>
          </a:p>
          <a:p>
            <a:pPr marL="0" indent="0">
              <a:buNone/>
            </a:pPr>
            <a:r>
              <a:rPr lang="en-US" b="1" dirty="0" smtClean="0"/>
              <a:t>(</a:t>
            </a:r>
            <a:r>
              <a:rPr lang="en-US" b="1" dirty="0" smtClean="0"/>
              <a:t>2) 58 : 77 	</a:t>
            </a:r>
            <a:endParaRPr lang="en-US" b="1" dirty="0" smtClean="0"/>
          </a:p>
          <a:p>
            <a:pPr marL="0" indent="0">
              <a:buNone/>
            </a:pPr>
            <a:r>
              <a:rPr lang="en-US" b="1" dirty="0" smtClean="0"/>
              <a:t>(</a:t>
            </a:r>
            <a:r>
              <a:rPr lang="en-US" b="1" dirty="0" smtClean="0"/>
              <a:t>3) 68 : 77 	</a:t>
            </a:r>
            <a:endParaRPr lang="en-US" b="1" dirty="0" smtClean="0"/>
          </a:p>
          <a:p>
            <a:pPr marL="0" indent="0">
              <a:buNone/>
            </a:pPr>
            <a:r>
              <a:rPr lang="en-US" b="1" dirty="0" smtClean="0"/>
              <a:t>(</a:t>
            </a:r>
            <a:r>
              <a:rPr lang="en-US" b="1" dirty="0" smtClean="0"/>
              <a:t>4) 77 : 68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9. The contents of two vessels containing water and milk are in the ratio 2 : 3 and 4 : 5 are mixed in the ratio 1 : 2. The resulting mixture will have water and milk in the ratio________ . </a:t>
            </a:r>
          </a:p>
          <a:p>
            <a:pPr>
              <a:buNone/>
            </a:pPr>
            <a:endParaRPr lang="en-US" b="1" dirty="0" smtClean="0"/>
          </a:p>
          <a:p>
            <a:pPr marL="457200" indent="-457200">
              <a:buAutoNum type="arabicParenBoth"/>
            </a:pPr>
            <a:r>
              <a:rPr lang="en-US" b="1" dirty="0" smtClean="0"/>
              <a:t>77 </a:t>
            </a:r>
            <a:r>
              <a:rPr lang="en-US" b="1" dirty="0" smtClean="0"/>
              <a:t>: 58 	</a:t>
            </a:r>
            <a:endParaRPr lang="en-US" b="1" dirty="0" smtClean="0"/>
          </a:p>
          <a:p>
            <a:pPr marL="0" indent="0">
              <a:buNone/>
            </a:pPr>
            <a:r>
              <a:rPr lang="en-US" b="1" dirty="0" smtClean="0">
                <a:solidFill>
                  <a:srgbClr val="FF0000"/>
                </a:solidFill>
              </a:rPr>
              <a:t>(</a:t>
            </a:r>
            <a:r>
              <a:rPr lang="en-US" b="1" dirty="0" smtClean="0">
                <a:solidFill>
                  <a:srgbClr val="FF0000"/>
                </a:solidFill>
              </a:rPr>
              <a:t>2) 58 : 77 </a:t>
            </a:r>
            <a:r>
              <a:rPr lang="en-US" b="1" dirty="0" smtClean="0"/>
              <a:t>	</a:t>
            </a:r>
            <a:endParaRPr lang="en-US" b="1" dirty="0" smtClean="0"/>
          </a:p>
          <a:p>
            <a:pPr marL="0" indent="0">
              <a:buNone/>
            </a:pPr>
            <a:r>
              <a:rPr lang="en-US" b="1" dirty="0" smtClean="0"/>
              <a:t>(</a:t>
            </a:r>
            <a:r>
              <a:rPr lang="en-US" b="1" dirty="0" smtClean="0"/>
              <a:t>3) 68 : 77 	</a:t>
            </a:r>
            <a:endParaRPr lang="en-US" b="1" dirty="0" smtClean="0"/>
          </a:p>
          <a:p>
            <a:pPr marL="0" indent="0">
              <a:buNone/>
            </a:pPr>
            <a:r>
              <a:rPr lang="en-US" b="1" dirty="0" smtClean="0"/>
              <a:t>(</a:t>
            </a:r>
            <a:r>
              <a:rPr lang="en-US" b="1" dirty="0" smtClean="0"/>
              <a:t>4) 77 : 68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194984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10. The contents of two vessels containing water and milk are in the ratio 3 : 4 and 5 : 4 are mixed in the ratio 1 : 4. The resulting mixture will have water and milk in the ratio_______ . </a:t>
            </a:r>
          </a:p>
          <a:p>
            <a:pPr marL="0" indent="0">
              <a:buNone/>
            </a:pPr>
            <a:endParaRPr lang="en-US" b="1" dirty="0" smtClean="0"/>
          </a:p>
          <a:p>
            <a:pPr marL="457200" indent="-457200">
              <a:buAutoNum type="arabicParenBoth"/>
            </a:pPr>
            <a:r>
              <a:rPr lang="en-US" b="1" dirty="0" smtClean="0"/>
              <a:t>184 </a:t>
            </a:r>
            <a:r>
              <a:rPr lang="en-US" b="1" dirty="0" smtClean="0"/>
              <a:t>: 176 	</a:t>
            </a:r>
            <a:endParaRPr lang="en-US" b="1" dirty="0" smtClean="0"/>
          </a:p>
          <a:p>
            <a:pPr marL="0" indent="0">
              <a:buNone/>
            </a:pPr>
            <a:r>
              <a:rPr lang="en-US" b="1" dirty="0" smtClean="0"/>
              <a:t>(</a:t>
            </a:r>
            <a:r>
              <a:rPr lang="en-US" b="1" dirty="0" smtClean="0"/>
              <a:t>2) 167 : 184 	</a:t>
            </a:r>
            <a:endParaRPr lang="en-US" b="1" dirty="0" smtClean="0"/>
          </a:p>
          <a:p>
            <a:pPr marL="0" indent="0">
              <a:buNone/>
            </a:pPr>
            <a:r>
              <a:rPr lang="en-US" b="1" dirty="0" smtClean="0"/>
              <a:t>(</a:t>
            </a:r>
            <a:r>
              <a:rPr lang="en-US" b="1" dirty="0" smtClean="0"/>
              <a:t>3) 167 : 148 	</a:t>
            </a:r>
            <a:endParaRPr lang="en-US" b="1" dirty="0" smtClean="0"/>
          </a:p>
          <a:p>
            <a:pPr marL="0" indent="0">
              <a:buNone/>
            </a:pPr>
            <a:r>
              <a:rPr lang="en-US" b="1" dirty="0" smtClean="0"/>
              <a:t>(</a:t>
            </a:r>
            <a:r>
              <a:rPr lang="en-US" b="1" dirty="0" smtClean="0"/>
              <a:t>4) 148 : 167 </a:t>
            </a:r>
          </a:p>
          <a:p>
            <a:pPr marL="457200" indent="-457200">
              <a:buNone/>
            </a:pP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10. The contents of two vessels containing water and milk are in the ratio 3 : 4 and 5 : 4 are mixed in the ratio 1 : 4. The resulting mixture will have water and milk in the ratio_______ . </a:t>
            </a:r>
          </a:p>
          <a:p>
            <a:pPr marL="0" indent="0">
              <a:buNone/>
            </a:pPr>
            <a:endParaRPr lang="en-US" b="1" dirty="0" smtClean="0"/>
          </a:p>
          <a:p>
            <a:pPr marL="457200" indent="-457200">
              <a:buAutoNum type="arabicParenBoth"/>
            </a:pPr>
            <a:r>
              <a:rPr lang="en-US" b="1" dirty="0" smtClean="0"/>
              <a:t>184 </a:t>
            </a:r>
            <a:r>
              <a:rPr lang="en-US" b="1" dirty="0" smtClean="0"/>
              <a:t>: 176 	</a:t>
            </a:r>
            <a:endParaRPr lang="en-US" b="1" dirty="0" smtClean="0"/>
          </a:p>
          <a:p>
            <a:pPr marL="0" indent="0">
              <a:buNone/>
            </a:pPr>
            <a:r>
              <a:rPr lang="en-US" b="1" dirty="0" smtClean="0"/>
              <a:t>(</a:t>
            </a:r>
            <a:r>
              <a:rPr lang="en-US" b="1" dirty="0" smtClean="0"/>
              <a:t>2) 167 : 184 	</a:t>
            </a:r>
            <a:endParaRPr lang="en-US" b="1" dirty="0" smtClean="0"/>
          </a:p>
          <a:p>
            <a:pPr marL="0" indent="0">
              <a:buNone/>
            </a:pPr>
            <a:r>
              <a:rPr lang="en-US" b="1" dirty="0" smtClean="0">
                <a:solidFill>
                  <a:srgbClr val="FF0000"/>
                </a:solidFill>
              </a:rPr>
              <a:t>(</a:t>
            </a:r>
            <a:r>
              <a:rPr lang="en-US" b="1" dirty="0" smtClean="0">
                <a:solidFill>
                  <a:srgbClr val="FF0000"/>
                </a:solidFill>
              </a:rPr>
              <a:t>3) 167 : 148 </a:t>
            </a:r>
            <a:r>
              <a:rPr lang="en-US" b="1" dirty="0" smtClean="0"/>
              <a:t>	</a:t>
            </a:r>
            <a:endParaRPr lang="en-US" b="1" dirty="0" smtClean="0"/>
          </a:p>
          <a:p>
            <a:pPr marL="0" indent="0">
              <a:buNone/>
            </a:pPr>
            <a:r>
              <a:rPr lang="en-US" b="1" dirty="0" smtClean="0"/>
              <a:t>(</a:t>
            </a:r>
            <a:r>
              <a:rPr lang="en-US" b="1" dirty="0" smtClean="0"/>
              <a:t>4) 148 : 167 </a:t>
            </a:r>
          </a:p>
          <a:p>
            <a:pPr marL="457200" indent="-457200">
              <a:buNone/>
            </a:pPr>
            <a:r>
              <a:rPr lang="en-US" b="1" dirty="0" smtClean="0"/>
              <a:t>(5) None of these</a:t>
            </a:r>
            <a:endParaRPr lang="en-US" dirty="0"/>
          </a:p>
        </p:txBody>
      </p:sp>
    </p:spTree>
    <p:extLst>
      <p:ext uri="{BB962C8B-B14F-4D97-AF65-F5344CB8AC3E}">
        <p14:creationId xmlns:p14="http://schemas.microsoft.com/office/powerpoint/2010/main" val="6256404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11. An amount of 950 is distributed among A, B and C in the ratio of 5 : 11 : 3, what is the difference between the share of B and A? </a:t>
            </a:r>
          </a:p>
          <a:p>
            <a:pPr>
              <a:buNone/>
            </a:pPr>
            <a:endParaRPr lang="en-US" b="1" dirty="0" smtClean="0"/>
          </a:p>
          <a:p>
            <a:pPr marL="457200" indent="-457200">
              <a:buAutoNum type="arabicParenBoth"/>
            </a:pPr>
            <a:r>
              <a:rPr lang="en-US" b="1" dirty="0" smtClean="0"/>
              <a:t>550 </a:t>
            </a:r>
            <a:r>
              <a:rPr lang="en-US" b="1" dirty="0" smtClean="0"/>
              <a:t>	</a:t>
            </a:r>
            <a:endParaRPr lang="en-US" b="1" dirty="0" smtClean="0"/>
          </a:p>
          <a:p>
            <a:pPr marL="0" indent="0">
              <a:buNone/>
            </a:pPr>
            <a:r>
              <a:rPr lang="en-US" b="1" dirty="0" smtClean="0"/>
              <a:t>(</a:t>
            </a:r>
            <a:r>
              <a:rPr lang="en-US" b="1" dirty="0" smtClean="0"/>
              <a:t>2) 250 	</a:t>
            </a:r>
            <a:endParaRPr lang="en-US" b="1" dirty="0" smtClean="0"/>
          </a:p>
          <a:p>
            <a:pPr marL="0" indent="0">
              <a:buNone/>
            </a:pPr>
            <a:r>
              <a:rPr lang="en-US" b="1" dirty="0" smtClean="0"/>
              <a:t>(</a:t>
            </a:r>
            <a:r>
              <a:rPr lang="en-US" b="1" dirty="0" smtClean="0"/>
              <a:t>3) 200 	</a:t>
            </a:r>
            <a:endParaRPr lang="en-US" b="1" dirty="0" smtClean="0"/>
          </a:p>
          <a:p>
            <a:pPr marL="0" indent="0">
              <a:buNone/>
            </a:pPr>
            <a:r>
              <a:rPr lang="en-US" b="1" dirty="0" smtClean="0"/>
              <a:t>(</a:t>
            </a:r>
            <a:r>
              <a:rPr lang="en-US" b="1" dirty="0" smtClean="0"/>
              <a:t>4) 300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861751"/>
            <a:ext cx="11733048" cy="5554816"/>
          </a:xfrm>
        </p:spPr>
        <p:txBody>
          <a:bodyPr>
            <a:normAutofit fontScale="92500" lnSpcReduction="10000"/>
          </a:bodyPr>
          <a:lstStyle/>
          <a:p>
            <a:pPr>
              <a:buNone/>
            </a:pPr>
            <a:r>
              <a:rPr lang="en-US" sz="2600" b="1" dirty="0" smtClean="0">
                <a:solidFill>
                  <a:schemeClr val="tx1">
                    <a:lumMod val="95000"/>
                    <a:lumOff val="5000"/>
                  </a:schemeClr>
                </a:solidFill>
                <a:latin typeface="Arial Black" pitchFamily="34" charset="0"/>
              </a:rPr>
              <a:t>		RATIO AND PROPORTION</a:t>
            </a:r>
          </a:p>
          <a:p>
            <a:pPr>
              <a:buNone/>
            </a:pPr>
            <a:r>
              <a:rPr lang="en-US" sz="2600" b="1" u="sng" dirty="0">
                <a:solidFill>
                  <a:srgbClr val="FF0000"/>
                </a:solidFill>
                <a:latin typeface="Arial Black" pitchFamily="34" charset="0"/>
              </a:rPr>
              <a:t>Properties of </a:t>
            </a:r>
            <a:r>
              <a:rPr lang="en-US" sz="2600" b="1" u="sng" dirty="0" smtClean="0">
                <a:solidFill>
                  <a:srgbClr val="FF0000"/>
                </a:solidFill>
                <a:latin typeface="Arial Black" pitchFamily="34" charset="0"/>
              </a:rPr>
              <a:t>Ratio:-</a:t>
            </a:r>
            <a:endParaRPr lang="en-US" sz="2600" b="1" u="sng" dirty="0">
              <a:solidFill>
                <a:srgbClr val="FF0000"/>
              </a:solidFill>
              <a:latin typeface="Arial Black" pitchFamily="34" charset="0"/>
            </a:endParaRPr>
          </a:p>
          <a:p>
            <a:pPr>
              <a:lnSpc>
                <a:spcPct val="120000"/>
              </a:lnSpc>
              <a:buFont typeface="Wingdings" panose="05000000000000000000" pitchFamily="2" charset="2"/>
              <a:buChar char="Ø"/>
            </a:pPr>
            <a:r>
              <a:rPr lang="en-US" sz="2600" b="1" dirty="0" smtClean="0">
                <a:solidFill>
                  <a:schemeClr val="tx1">
                    <a:lumMod val="95000"/>
                    <a:lumOff val="5000"/>
                  </a:schemeClr>
                </a:solidFill>
              </a:rPr>
              <a:t> In </a:t>
            </a:r>
            <a:r>
              <a:rPr lang="en-US" sz="2600" b="1" dirty="0">
                <a:solidFill>
                  <a:schemeClr val="tx1">
                    <a:lumMod val="95000"/>
                    <a:lumOff val="5000"/>
                  </a:schemeClr>
                </a:solidFill>
              </a:rPr>
              <a:t>a ratio, the quantities which has to be compared must be of the same kind, i.e. they must be expressed in the same units.</a:t>
            </a:r>
          </a:p>
          <a:p>
            <a:pPr>
              <a:lnSpc>
                <a:spcPct val="120000"/>
              </a:lnSpc>
              <a:buFont typeface="Wingdings" panose="05000000000000000000" pitchFamily="2" charset="2"/>
              <a:buChar char="Ø"/>
            </a:pPr>
            <a:r>
              <a:rPr lang="en-US" sz="2600" b="1" dirty="0" smtClean="0">
                <a:solidFill>
                  <a:schemeClr val="tx1">
                    <a:lumMod val="95000"/>
                    <a:lumOff val="5000"/>
                  </a:schemeClr>
                </a:solidFill>
              </a:rPr>
              <a:t>The </a:t>
            </a:r>
            <a:r>
              <a:rPr lang="en-US" sz="2600" b="1" dirty="0">
                <a:solidFill>
                  <a:schemeClr val="tx1">
                    <a:lumMod val="95000"/>
                    <a:lumOff val="5000"/>
                  </a:schemeClr>
                </a:solidFill>
              </a:rPr>
              <a:t>ratio of two quantities determines how many times of one quantity is contained by the other.</a:t>
            </a:r>
          </a:p>
          <a:p>
            <a:pPr>
              <a:lnSpc>
                <a:spcPct val="120000"/>
              </a:lnSpc>
              <a:buFont typeface="Wingdings" panose="05000000000000000000" pitchFamily="2" charset="2"/>
              <a:buChar char="Ø"/>
            </a:pPr>
            <a:r>
              <a:rPr lang="en-US" sz="2600" b="1" dirty="0" smtClean="0">
                <a:solidFill>
                  <a:schemeClr val="tx1">
                    <a:lumMod val="95000"/>
                    <a:lumOff val="5000"/>
                  </a:schemeClr>
                </a:solidFill>
              </a:rPr>
              <a:t>The </a:t>
            </a:r>
            <a:r>
              <a:rPr lang="en-US" sz="2600" b="1" dirty="0">
                <a:solidFill>
                  <a:schemeClr val="tx1">
                    <a:lumMod val="95000"/>
                    <a:lumOff val="5000"/>
                  </a:schemeClr>
                </a:solidFill>
              </a:rPr>
              <a:t>order of the terms in a ratio </a:t>
            </a:r>
            <a:r>
              <a:rPr lang="en-US" sz="2600" b="1" dirty="0" err="1">
                <a:solidFill>
                  <a:schemeClr val="tx1">
                    <a:lumMod val="95000"/>
                    <a:lumOff val="5000"/>
                  </a:schemeClr>
                </a:solidFill>
              </a:rPr>
              <a:t>ʻa</a:t>
            </a:r>
            <a:r>
              <a:rPr lang="en-US" sz="2600" b="1" dirty="0">
                <a:solidFill>
                  <a:schemeClr val="tx1">
                    <a:lumMod val="95000"/>
                    <a:lumOff val="5000"/>
                  </a:schemeClr>
                </a:solidFill>
              </a:rPr>
              <a:t> : </a:t>
            </a:r>
            <a:r>
              <a:rPr lang="en-US" sz="2600" b="1" dirty="0" err="1">
                <a:solidFill>
                  <a:schemeClr val="tx1">
                    <a:lumMod val="95000"/>
                    <a:lumOff val="5000"/>
                  </a:schemeClr>
                </a:solidFill>
              </a:rPr>
              <a:t>bʼ</a:t>
            </a:r>
            <a:r>
              <a:rPr lang="en-US" sz="2600" b="1" dirty="0">
                <a:solidFill>
                  <a:schemeClr val="tx1">
                    <a:lumMod val="95000"/>
                    <a:lumOff val="5000"/>
                  </a:schemeClr>
                </a:solidFill>
              </a:rPr>
              <a:t> is very important. Since 4 : 5 is different from 5 : 4</a:t>
            </a:r>
            <a:r>
              <a:rPr lang="en-US" sz="2600" b="1" dirty="0" smtClean="0">
                <a:solidFill>
                  <a:schemeClr val="tx1">
                    <a:lumMod val="95000"/>
                    <a:lumOff val="5000"/>
                  </a:schemeClr>
                </a:solidFill>
              </a:rPr>
              <a:t>.</a:t>
            </a:r>
          </a:p>
          <a:p>
            <a:pPr>
              <a:lnSpc>
                <a:spcPct val="120000"/>
              </a:lnSpc>
              <a:buFont typeface="Wingdings" panose="05000000000000000000" pitchFamily="2" charset="2"/>
              <a:buChar char="Ø"/>
            </a:pPr>
            <a:r>
              <a:rPr lang="en-US" sz="2600" b="1" dirty="0"/>
              <a:t>a</a:t>
            </a:r>
            <a:r>
              <a:rPr lang="en-US" sz="2600" b="1" baseline="30000" dirty="0"/>
              <a:t>2</a:t>
            </a:r>
            <a:r>
              <a:rPr lang="en-US" sz="2600" b="1" dirty="0"/>
              <a:t>:b</a:t>
            </a:r>
            <a:r>
              <a:rPr lang="en-US" sz="2600" b="1" baseline="30000" dirty="0"/>
              <a:t>2</a:t>
            </a:r>
            <a:r>
              <a:rPr lang="en-US" sz="2600" b="1" dirty="0"/>
              <a:t> is a duplicate ratio</a:t>
            </a:r>
          </a:p>
          <a:p>
            <a:pPr>
              <a:lnSpc>
                <a:spcPct val="120000"/>
              </a:lnSpc>
              <a:buFont typeface="Wingdings" panose="05000000000000000000" pitchFamily="2" charset="2"/>
              <a:buChar char="Ø"/>
            </a:pPr>
            <a:r>
              <a:rPr lang="en-US" sz="2600" b="1" dirty="0"/>
              <a:t>√a:√b is the sub-duplicate ratio</a:t>
            </a:r>
          </a:p>
          <a:p>
            <a:pPr>
              <a:lnSpc>
                <a:spcPct val="120000"/>
              </a:lnSpc>
              <a:buFont typeface="Wingdings" panose="05000000000000000000" pitchFamily="2" charset="2"/>
              <a:buChar char="Ø"/>
            </a:pPr>
            <a:r>
              <a:rPr lang="en-US" sz="2600" b="1" dirty="0"/>
              <a:t>a</a:t>
            </a:r>
            <a:r>
              <a:rPr lang="en-US" sz="2600" b="1" baseline="30000" dirty="0"/>
              <a:t>3</a:t>
            </a:r>
            <a:r>
              <a:rPr lang="en-US" sz="2600" b="1" dirty="0"/>
              <a:t>:b</a:t>
            </a:r>
            <a:r>
              <a:rPr lang="en-US" sz="2600" b="1" baseline="30000" dirty="0"/>
              <a:t>3</a:t>
            </a:r>
            <a:r>
              <a:rPr lang="en-US" sz="2600" b="1" dirty="0"/>
              <a:t> is a triplicate ratio</a:t>
            </a:r>
          </a:p>
          <a:p>
            <a:pPr>
              <a:buNone/>
            </a:pPr>
            <a:endParaRPr lang="en-US" sz="2600" b="1" dirty="0">
              <a:solidFill>
                <a:schemeClr val="tx1">
                  <a:lumMod val="95000"/>
                  <a:lumOff val="5000"/>
                </a:schemeClr>
              </a:solidFill>
            </a:endParaRPr>
          </a:p>
          <a:p>
            <a:pPr>
              <a:buNone/>
            </a:pPr>
            <a:endParaRPr lang="en-US" b="1" dirty="0">
              <a:solidFill>
                <a:schemeClr val="tx1">
                  <a:lumMod val="95000"/>
                  <a:lumOff val="5000"/>
                </a:schemeClr>
              </a:solidFill>
            </a:endParaRPr>
          </a:p>
        </p:txBody>
      </p:sp>
    </p:spTree>
    <p:extLst>
      <p:ext uri="{BB962C8B-B14F-4D97-AF65-F5344CB8AC3E}">
        <p14:creationId xmlns:p14="http://schemas.microsoft.com/office/powerpoint/2010/main" val="91893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11. An amount of 950 is distributed among A, B and C in the ratio of 5 : 11 : 3, what is the difference between the share of B and A? </a:t>
            </a:r>
          </a:p>
          <a:p>
            <a:pPr>
              <a:buNone/>
            </a:pPr>
            <a:endParaRPr lang="en-US" b="1" dirty="0" smtClean="0"/>
          </a:p>
          <a:p>
            <a:pPr marL="457200" indent="-457200">
              <a:buAutoNum type="arabicParenBoth"/>
            </a:pPr>
            <a:r>
              <a:rPr lang="en-US" b="1" dirty="0" smtClean="0"/>
              <a:t>550 </a:t>
            </a:r>
            <a:r>
              <a:rPr lang="en-US" b="1" dirty="0" smtClean="0"/>
              <a:t>	</a:t>
            </a:r>
            <a:endParaRPr lang="en-US" b="1" dirty="0" smtClean="0"/>
          </a:p>
          <a:p>
            <a:pPr marL="0" indent="0">
              <a:buNone/>
            </a:pPr>
            <a:r>
              <a:rPr lang="en-US" b="1" dirty="0" smtClean="0"/>
              <a:t>(</a:t>
            </a:r>
            <a:r>
              <a:rPr lang="en-US" b="1" dirty="0" smtClean="0"/>
              <a:t>2) 250 	</a:t>
            </a:r>
            <a:endParaRPr lang="en-US" b="1" dirty="0" smtClean="0"/>
          </a:p>
          <a:p>
            <a:pPr marL="0" indent="0">
              <a:buNone/>
            </a:pPr>
            <a:r>
              <a:rPr lang="en-US" b="1" dirty="0" smtClean="0"/>
              <a:t>(</a:t>
            </a:r>
            <a:r>
              <a:rPr lang="en-US" b="1" dirty="0" smtClean="0"/>
              <a:t>3) 200 	</a:t>
            </a:r>
            <a:endParaRPr lang="en-US" b="1" dirty="0" smtClean="0"/>
          </a:p>
          <a:p>
            <a:pPr marL="0" indent="0">
              <a:buNone/>
            </a:pPr>
            <a:r>
              <a:rPr lang="en-US" b="1" dirty="0" smtClean="0">
                <a:solidFill>
                  <a:srgbClr val="FF0000"/>
                </a:solidFill>
              </a:rPr>
              <a:t>(</a:t>
            </a:r>
            <a:r>
              <a:rPr lang="en-US" b="1" dirty="0" smtClean="0">
                <a:solidFill>
                  <a:srgbClr val="FF0000"/>
                </a:solidFill>
              </a:rPr>
              <a:t>4) 300 </a:t>
            </a:r>
            <a:r>
              <a:rPr lang="en-US" b="1" dirty="0" smtClean="0"/>
              <a:t>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3924088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12. A and B are two alloys of gold and copper prepared by mixing metals in proportions 7 : 2 and 7 : 11 respectively. If equal quantities of alloys are melted to form a third alloy C, the proportion of gold and copper in C will be : </a:t>
            </a:r>
            <a:endParaRPr lang="en-US" b="1" dirty="0" smtClean="0"/>
          </a:p>
          <a:p>
            <a:pPr marL="457200" indent="-457200">
              <a:buAutoNum type="arabicParenBoth"/>
            </a:pPr>
            <a:r>
              <a:rPr lang="en-US" b="1" dirty="0" smtClean="0"/>
              <a:t>5 </a:t>
            </a:r>
            <a:r>
              <a:rPr lang="en-US" b="1" dirty="0" smtClean="0"/>
              <a:t>: 9 	</a:t>
            </a:r>
            <a:endParaRPr lang="en-US" b="1" dirty="0" smtClean="0"/>
          </a:p>
          <a:p>
            <a:pPr marL="0" indent="0">
              <a:buNone/>
            </a:pPr>
            <a:r>
              <a:rPr lang="en-US" b="1" dirty="0" smtClean="0"/>
              <a:t>(</a:t>
            </a:r>
            <a:r>
              <a:rPr lang="en-US" b="1" dirty="0" smtClean="0"/>
              <a:t>2) 5 : 7 	</a:t>
            </a:r>
            <a:endParaRPr lang="en-US" b="1" dirty="0" smtClean="0"/>
          </a:p>
          <a:p>
            <a:pPr marL="0" indent="0">
              <a:buNone/>
            </a:pPr>
            <a:r>
              <a:rPr lang="en-US" b="1" dirty="0" smtClean="0"/>
              <a:t>(</a:t>
            </a:r>
            <a:r>
              <a:rPr lang="en-US" b="1" dirty="0" smtClean="0"/>
              <a:t>3) 7 : 5 	</a:t>
            </a:r>
            <a:endParaRPr lang="en-US" b="1" dirty="0" smtClean="0"/>
          </a:p>
          <a:p>
            <a:pPr marL="0" indent="0">
              <a:buNone/>
            </a:pPr>
            <a:r>
              <a:rPr lang="en-US" b="1" dirty="0" smtClean="0"/>
              <a:t>(</a:t>
            </a:r>
            <a:r>
              <a:rPr lang="en-US" b="1" dirty="0" smtClean="0"/>
              <a:t>4) 9 : 5 	</a:t>
            </a:r>
            <a:endParaRPr lang="en-US" b="1" dirty="0" smtClean="0"/>
          </a:p>
          <a:p>
            <a:pPr marL="0" indent="0">
              <a:buNone/>
            </a:pPr>
            <a:r>
              <a:rPr lang="en-US" b="1" dirty="0" smtClean="0"/>
              <a:t>(</a:t>
            </a:r>
            <a:r>
              <a:rPr lang="en-US" b="1" dirty="0" smtClean="0"/>
              <a:t>5) None of these</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12. A and B are two alloys of gold and copper prepared by mixing metals in proportions 7 : 2 and 7 : 11 respectively. If equal quantities of alloys are melted to form a third alloy C, the proportion of gold and copper in C will be : </a:t>
            </a:r>
            <a:endParaRPr lang="en-US" b="1" dirty="0" smtClean="0"/>
          </a:p>
          <a:p>
            <a:pPr marL="457200" indent="-457200">
              <a:buAutoNum type="arabicParenBoth"/>
            </a:pPr>
            <a:r>
              <a:rPr lang="en-US" b="1" dirty="0" smtClean="0"/>
              <a:t>5 </a:t>
            </a:r>
            <a:r>
              <a:rPr lang="en-US" b="1" dirty="0" smtClean="0"/>
              <a:t>: 9 	</a:t>
            </a:r>
            <a:endParaRPr lang="en-US" b="1" dirty="0" smtClean="0"/>
          </a:p>
          <a:p>
            <a:pPr marL="0" indent="0">
              <a:buNone/>
            </a:pPr>
            <a:r>
              <a:rPr lang="en-US" b="1" dirty="0" smtClean="0"/>
              <a:t>(</a:t>
            </a:r>
            <a:r>
              <a:rPr lang="en-US" b="1" dirty="0" smtClean="0"/>
              <a:t>2) 5 : 7 	</a:t>
            </a:r>
            <a:endParaRPr lang="en-US" b="1" dirty="0" smtClean="0"/>
          </a:p>
          <a:p>
            <a:pPr marL="0" indent="0">
              <a:buNone/>
            </a:pPr>
            <a:r>
              <a:rPr lang="en-US" b="1" dirty="0" smtClean="0">
                <a:solidFill>
                  <a:srgbClr val="FF0000"/>
                </a:solidFill>
              </a:rPr>
              <a:t>(</a:t>
            </a:r>
            <a:r>
              <a:rPr lang="en-US" b="1" dirty="0" smtClean="0">
                <a:solidFill>
                  <a:srgbClr val="FF0000"/>
                </a:solidFill>
              </a:rPr>
              <a:t>3) 7 : 5 </a:t>
            </a:r>
            <a:r>
              <a:rPr lang="en-US" b="1" dirty="0" smtClean="0"/>
              <a:t>	</a:t>
            </a:r>
            <a:endParaRPr lang="en-US" b="1" dirty="0" smtClean="0"/>
          </a:p>
          <a:p>
            <a:pPr marL="0" indent="0">
              <a:buNone/>
            </a:pPr>
            <a:r>
              <a:rPr lang="en-US" b="1" dirty="0" smtClean="0"/>
              <a:t>(</a:t>
            </a:r>
            <a:r>
              <a:rPr lang="en-US" b="1" dirty="0" smtClean="0"/>
              <a:t>4) 9 : 5 	</a:t>
            </a:r>
            <a:endParaRPr lang="en-US" b="1" dirty="0" smtClean="0"/>
          </a:p>
          <a:p>
            <a:pPr marL="0" indent="0">
              <a:buNone/>
            </a:pPr>
            <a:r>
              <a:rPr lang="en-US" b="1" dirty="0" smtClean="0"/>
              <a:t>(</a:t>
            </a:r>
            <a:r>
              <a:rPr lang="en-US" b="1" dirty="0" smtClean="0"/>
              <a:t>5) None of these</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3045255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13. The sum of three numbers is 105. If the ratio between the first and second be 2 : 3 and that between the second and third be 4 : 5, then find the second number. </a:t>
            </a:r>
          </a:p>
          <a:p>
            <a:pPr>
              <a:buNone/>
            </a:pPr>
            <a:endParaRPr lang="en-US" b="1" dirty="0" smtClean="0"/>
          </a:p>
          <a:p>
            <a:pPr marL="457200" indent="-457200">
              <a:buAutoNum type="arabicParenBoth"/>
            </a:pPr>
            <a:r>
              <a:rPr lang="en-US" b="1" dirty="0" smtClean="0"/>
              <a:t>35 </a:t>
            </a:r>
            <a:r>
              <a:rPr lang="en-US" b="1" dirty="0" smtClean="0"/>
              <a:t>		</a:t>
            </a:r>
            <a:endParaRPr lang="en-US" b="1" dirty="0" smtClean="0"/>
          </a:p>
          <a:p>
            <a:pPr marL="0" indent="0">
              <a:buNone/>
            </a:pPr>
            <a:r>
              <a:rPr lang="en-US" b="1" dirty="0" smtClean="0"/>
              <a:t>(</a:t>
            </a:r>
            <a:r>
              <a:rPr lang="en-US" b="1" dirty="0" smtClean="0"/>
              <a:t>2) 24 		</a:t>
            </a:r>
            <a:endParaRPr lang="en-US" b="1" dirty="0" smtClean="0"/>
          </a:p>
          <a:p>
            <a:pPr marL="0" indent="0">
              <a:buNone/>
            </a:pPr>
            <a:r>
              <a:rPr lang="en-US" b="1" dirty="0" smtClean="0"/>
              <a:t>(</a:t>
            </a:r>
            <a:r>
              <a:rPr lang="en-US" b="1" dirty="0" smtClean="0"/>
              <a:t>3) 36 		</a:t>
            </a:r>
            <a:endParaRPr lang="en-US" b="1" dirty="0" smtClean="0"/>
          </a:p>
          <a:p>
            <a:pPr marL="0" indent="0">
              <a:buNone/>
            </a:pPr>
            <a:r>
              <a:rPr lang="en-US" b="1" dirty="0" smtClean="0"/>
              <a:t>(</a:t>
            </a:r>
            <a:r>
              <a:rPr lang="en-US" b="1" dirty="0" smtClean="0"/>
              <a:t>4) 45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13. The sum of three numbers is 105. If the ratio between the first and second be 2 : 3 and that between the second and third be 4 : 5, then find the second number. </a:t>
            </a:r>
          </a:p>
          <a:p>
            <a:pPr>
              <a:buNone/>
            </a:pPr>
            <a:endParaRPr lang="en-US" b="1" dirty="0" smtClean="0"/>
          </a:p>
          <a:p>
            <a:pPr marL="457200" indent="-457200">
              <a:buAutoNum type="arabicParenBoth"/>
            </a:pPr>
            <a:r>
              <a:rPr lang="en-US" b="1" dirty="0" smtClean="0"/>
              <a:t>35 </a:t>
            </a:r>
            <a:r>
              <a:rPr lang="en-US" b="1" dirty="0" smtClean="0"/>
              <a:t>		</a:t>
            </a:r>
            <a:endParaRPr lang="en-US" b="1" dirty="0" smtClean="0"/>
          </a:p>
          <a:p>
            <a:pPr marL="0" indent="0">
              <a:buNone/>
            </a:pPr>
            <a:r>
              <a:rPr lang="en-US" b="1" dirty="0" smtClean="0"/>
              <a:t>(</a:t>
            </a:r>
            <a:r>
              <a:rPr lang="en-US" b="1" dirty="0" smtClean="0"/>
              <a:t>2) 24 		</a:t>
            </a:r>
            <a:endParaRPr lang="en-US" b="1" dirty="0" smtClean="0"/>
          </a:p>
          <a:p>
            <a:pPr marL="0" indent="0">
              <a:buNone/>
            </a:pPr>
            <a:r>
              <a:rPr lang="en-US" b="1" dirty="0" smtClean="0">
                <a:solidFill>
                  <a:srgbClr val="FF0000"/>
                </a:solidFill>
              </a:rPr>
              <a:t>(</a:t>
            </a:r>
            <a:r>
              <a:rPr lang="en-US" b="1" dirty="0" smtClean="0">
                <a:solidFill>
                  <a:srgbClr val="FF0000"/>
                </a:solidFill>
              </a:rPr>
              <a:t>3) 36 </a:t>
            </a:r>
            <a:r>
              <a:rPr lang="en-US" b="1" dirty="0" smtClean="0"/>
              <a:t>		</a:t>
            </a:r>
            <a:endParaRPr lang="en-US" b="1" dirty="0" smtClean="0"/>
          </a:p>
          <a:p>
            <a:pPr marL="0" indent="0">
              <a:buNone/>
            </a:pPr>
            <a:r>
              <a:rPr lang="en-US" b="1" dirty="0" smtClean="0"/>
              <a:t>(</a:t>
            </a:r>
            <a:r>
              <a:rPr lang="en-US" b="1" dirty="0" smtClean="0"/>
              <a:t>4) 45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3577959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14. The sum of three numbers is 275. If the ratio between the first and second be 3 : 7 and that between the second and third be 2 : 5, then find the second number. </a:t>
            </a:r>
          </a:p>
          <a:p>
            <a:pPr>
              <a:buNone/>
            </a:pPr>
            <a:endParaRPr lang="en-US" b="1" dirty="0" smtClean="0"/>
          </a:p>
          <a:p>
            <a:pPr marL="457200" indent="-457200">
              <a:buAutoNum type="arabicParenBoth"/>
            </a:pPr>
            <a:r>
              <a:rPr lang="en-US" b="1" dirty="0" smtClean="0"/>
              <a:t>30 </a:t>
            </a:r>
            <a:r>
              <a:rPr lang="en-US" b="1" dirty="0" smtClean="0"/>
              <a:t>		</a:t>
            </a:r>
            <a:endParaRPr lang="en-US" b="1" dirty="0" smtClean="0"/>
          </a:p>
          <a:p>
            <a:pPr marL="0" indent="0">
              <a:buNone/>
            </a:pPr>
            <a:r>
              <a:rPr lang="en-US" b="1" dirty="0" smtClean="0"/>
              <a:t>(</a:t>
            </a:r>
            <a:r>
              <a:rPr lang="en-US" b="1" dirty="0" smtClean="0"/>
              <a:t>2) 175 	</a:t>
            </a:r>
            <a:endParaRPr lang="en-US" b="1" dirty="0" smtClean="0"/>
          </a:p>
          <a:p>
            <a:pPr marL="0" indent="0">
              <a:buNone/>
            </a:pPr>
            <a:r>
              <a:rPr lang="en-US" b="1" dirty="0" smtClean="0"/>
              <a:t>(</a:t>
            </a:r>
            <a:r>
              <a:rPr lang="en-US" b="1" dirty="0" smtClean="0"/>
              <a:t>3) 70 		</a:t>
            </a:r>
            <a:endParaRPr lang="en-US" b="1" dirty="0" smtClean="0"/>
          </a:p>
          <a:p>
            <a:pPr marL="0" indent="0">
              <a:buNone/>
            </a:pPr>
            <a:r>
              <a:rPr lang="en-US" b="1" dirty="0" smtClean="0"/>
              <a:t>(</a:t>
            </a:r>
            <a:r>
              <a:rPr lang="en-US" b="1" dirty="0" smtClean="0"/>
              <a:t>4) 80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b="1"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14. The sum of three numbers is 275. If the ratio between the first and second be 3 : 7 and that between the second and third be 2 : 5, then find the second number. </a:t>
            </a:r>
          </a:p>
          <a:p>
            <a:pPr>
              <a:buNone/>
            </a:pPr>
            <a:endParaRPr lang="en-US" b="1" dirty="0" smtClean="0"/>
          </a:p>
          <a:p>
            <a:pPr marL="457200" indent="-457200">
              <a:buAutoNum type="arabicParenBoth"/>
            </a:pPr>
            <a:r>
              <a:rPr lang="en-US" b="1" dirty="0" smtClean="0"/>
              <a:t>30 </a:t>
            </a:r>
            <a:r>
              <a:rPr lang="en-US" b="1" dirty="0" smtClean="0"/>
              <a:t>		</a:t>
            </a:r>
            <a:endParaRPr lang="en-US" b="1" dirty="0" smtClean="0"/>
          </a:p>
          <a:p>
            <a:pPr marL="0" indent="0">
              <a:buNone/>
            </a:pPr>
            <a:r>
              <a:rPr lang="en-US" b="1" dirty="0" smtClean="0"/>
              <a:t>(</a:t>
            </a:r>
            <a:r>
              <a:rPr lang="en-US" b="1" dirty="0" smtClean="0"/>
              <a:t>2) 175 	</a:t>
            </a:r>
            <a:endParaRPr lang="en-US" b="1" dirty="0" smtClean="0"/>
          </a:p>
          <a:p>
            <a:pPr marL="0" indent="0">
              <a:buNone/>
            </a:pPr>
            <a:r>
              <a:rPr lang="en-US" b="1" dirty="0" smtClean="0">
                <a:solidFill>
                  <a:srgbClr val="FF0000"/>
                </a:solidFill>
              </a:rPr>
              <a:t>(</a:t>
            </a:r>
            <a:r>
              <a:rPr lang="en-US" b="1" dirty="0" smtClean="0">
                <a:solidFill>
                  <a:srgbClr val="FF0000"/>
                </a:solidFill>
              </a:rPr>
              <a:t>3) 70 </a:t>
            </a:r>
            <a:r>
              <a:rPr lang="en-US" b="1" dirty="0" smtClean="0"/>
              <a:t>		</a:t>
            </a:r>
            <a:endParaRPr lang="en-US" b="1" dirty="0" smtClean="0"/>
          </a:p>
          <a:p>
            <a:pPr marL="0" indent="0">
              <a:buNone/>
            </a:pPr>
            <a:r>
              <a:rPr lang="en-US" b="1" dirty="0" smtClean="0"/>
              <a:t>(</a:t>
            </a:r>
            <a:r>
              <a:rPr lang="en-US" b="1" dirty="0" smtClean="0"/>
              <a:t>4) 80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b="1"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1446204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15. If A : B = 3 : 4, B : C = 5 : 7 and C : D = 3 : 5, then find A : B : C : D. </a:t>
            </a:r>
          </a:p>
          <a:p>
            <a:pPr marL="0" indent="0">
              <a:buNone/>
            </a:pPr>
            <a:endParaRPr lang="en-US" b="1" dirty="0" smtClean="0"/>
          </a:p>
          <a:p>
            <a:pPr marL="457200" indent="-457200">
              <a:buAutoNum type="arabicParenBoth"/>
            </a:pPr>
            <a:r>
              <a:rPr lang="en-US" b="1" dirty="0" smtClean="0"/>
              <a:t>9 </a:t>
            </a:r>
            <a:r>
              <a:rPr lang="en-US" b="1" dirty="0" smtClean="0"/>
              <a:t>: 21 : 12 : 28 		</a:t>
            </a:r>
            <a:endParaRPr lang="en-US" b="1" dirty="0" smtClean="0"/>
          </a:p>
          <a:p>
            <a:pPr marL="0" indent="0">
              <a:buNone/>
            </a:pPr>
            <a:r>
              <a:rPr lang="en-US" b="1" dirty="0" smtClean="0"/>
              <a:t>(</a:t>
            </a:r>
            <a:r>
              <a:rPr lang="en-US" b="1" dirty="0" smtClean="0"/>
              <a:t>2) 45 : 60 : 84 : 140 		</a:t>
            </a:r>
            <a:endParaRPr lang="en-US" b="1" dirty="0" smtClean="0"/>
          </a:p>
          <a:p>
            <a:pPr marL="0" indent="0">
              <a:buNone/>
            </a:pPr>
            <a:r>
              <a:rPr lang="en-US" b="1" dirty="0" smtClean="0"/>
              <a:t>(</a:t>
            </a:r>
            <a:r>
              <a:rPr lang="en-US" b="1" dirty="0" smtClean="0"/>
              <a:t>3) 9 : 12 : 28 : 21 </a:t>
            </a:r>
          </a:p>
          <a:p>
            <a:pPr marL="457200" indent="-457200">
              <a:buNone/>
            </a:pPr>
            <a:r>
              <a:rPr lang="en-US" b="1" dirty="0" smtClean="0"/>
              <a:t>(4) 9 : 12 : 21 : 82 		</a:t>
            </a:r>
            <a:endParaRPr lang="en-US" b="1" dirty="0" smtClean="0"/>
          </a:p>
          <a:p>
            <a:pPr marL="457200" indent="-457200">
              <a:buNone/>
            </a:pPr>
            <a:r>
              <a:rPr lang="en-US" b="1" dirty="0" smtClean="0"/>
              <a:t>(</a:t>
            </a: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15. If A : B = 3 : 4, B : C = 5 : 7 and C : D = 3 : 5, then find A : B : C : D. </a:t>
            </a:r>
          </a:p>
          <a:p>
            <a:pPr marL="0" indent="0">
              <a:buNone/>
            </a:pPr>
            <a:endParaRPr lang="en-US" b="1" dirty="0" smtClean="0"/>
          </a:p>
          <a:p>
            <a:pPr marL="457200" indent="-457200">
              <a:buAutoNum type="arabicParenBoth"/>
            </a:pPr>
            <a:r>
              <a:rPr lang="en-US" b="1" dirty="0" smtClean="0"/>
              <a:t>9 </a:t>
            </a:r>
            <a:r>
              <a:rPr lang="en-US" b="1" dirty="0" smtClean="0"/>
              <a:t>: 21 : 12 : 28 		</a:t>
            </a:r>
            <a:endParaRPr lang="en-US" b="1" dirty="0" smtClean="0"/>
          </a:p>
          <a:p>
            <a:pPr marL="0" indent="0">
              <a:buNone/>
            </a:pPr>
            <a:r>
              <a:rPr lang="en-US" b="1" dirty="0" smtClean="0">
                <a:solidFill>
                  <a:srgbClr val="FF0000"/>
                </a:solidFill>
              </a:rPr>
              <a:t>(</a:t>
            </a:r>
            <a:r>
              <a:rPr lang="en-US" b="1" dirty="0" smtClean="0">
                <a:solidFill>
                  <a:srgbClr val="FF0000"/>
                </a:solidFill>
              </a:rPr>
              <a:t>2) 45 : 60 : 84 : 140 </a:t>
            </a:r>
            <a:r>
              <a:rPr lang="en-US" b="1" dirty="0" smtClean="0"/>
              <a:t>		</a:t>
            </a:r>
            <a:endParaRPr lang="en-US" b="1" dirty="0" smtClean="0"/>
          </a:p>
          <a:p>
            <a:pPr marL="0" indent="0">
              <a:buNone/>
            </a:pPr>
            <a:r>
              <a:rPr lang="en-US" b="1" dirty="0" smtClean="0"/>
              <a:t>(</a:t>
            </a:r>
            <a:r>
              <a:rPr lang="en-US" b="1" dirty="0" smtClean="0"/>
              <a:t>3) 9 : 12 : 28 : 21 </a:t>
            </a:r>
          </a:p>
          <a:p>
            <a:pPr marL="457200" indent="-457200">
              <a:buNone/>
            </a:pPr>
            <a:r>
              <a:rPr lang="en-US" b="1" dirty="0" smtClean="0"/>
              <a:t>(4) 9 : 12 : 21 : 82 		</a:t>
            </a:r>
            <a:endParaRPr lang="en-US" b="1" dirty="0" smtClean="0"/>
          </a:p>
          <a:p>
            <a:pPr marL="457200" indent="-457200">
              <a:buNone/>
            </a:pPr>
            <a:r>
              <a:rPr lang="en-US" b="1" dirty="0" smtClean="0"/>
              <a:t>(</a:t>
            </a:r>
            <a:r>
              <a:rPr lang="en-US" b="1" dirty="0" smtClean="0"/>
              <a:t>5) None of these</a:t>
            </a:r>
            <a:endParaRPr lang="en-US" b="1" dirty="0"/>
          </a:p>
        </p:txBody>
      </p:sp>
    </p:spTree>
    <p:extLst>
      <p:ext uri="{BB962C8B-B14F-4D97-AF65-F5344CB8AC3E}">
        <p14:creationId xmlns:p14="http://schemas.microsoft.com/office/powerpoint/2010/main" val="33652941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16. A hound pursues a hare and takes 6 leaps for every 7 leaps of the hare, but 5 leaps of the hound are equal to 6 leaps of the hare. Compare the rates of the hound and the hare. </a:t>
            </a:r>
          </a:p>
          <a:p>
            <a:pPr>
              <a:buNone/>
            </a:pPr>
            <a:endParaRPr lang="en-US" b="1" dirty="0" smtClean="0"/>
          </a:p>
          <a:p>
            <a:pPr marL="457200" indent="-457200">
              <a:buAutoNum type="arabicParenBoth"/>
            </a:pPr>
            <a:r>
              <a:rPr lang="en-US" b="1" dirty="0" smtClean="0"/>
              <a:t>36 </a:t>
            </a:r>
            <a:r>
              <a:rPr lang="en-US" b="1" dirty="0" smtClean="0"/>
              <a:t>: 35 	</a:t>
            </a:r>
            <a:endParaRPr lang="en-US" b="1" dirty="0" smtClean="0"/>
          </a:p>
          <a:p>
            <a:pPr marL="0" indent="0">
              <a:buNone/>
            </a:pPr>
            <a:r>
              <a:rPr lang="en-US" b="1" dirty="0" smtClean="0"/>
              <a:t>(</a:t>
            </a:r>
            <a:r>
              <a:rPr lang="en-US" b="1" dirty="0" smtClean="0"/>
              <a:t>2) 35 : 34 	</a:t>
            </a:r>
            <a:endParaRPr lang="en-US" b="1" dirty="0" smtClean="0"/>
          </a:p>
          <a:p>
            <a:pPr marL="0" indent="0">
              <a:buNone/>
            </a:pPr>
            <a:r>
              <a:rPr lang="en-US" b="1" dirty="0" smtClean="0"/>
              <a:t>(</a:t>
            </a:r>
            <a:r>
              <a:rPr lang="en-US" b="1" dirty="0" smtClean="0"/>
              <a:t>3) 34 : 33 	</a:t>
            </a:r>
            <a:endParaRPr lang="en-US" b="1" dirty="0" smtClean="0"/>
          </a:p>
          <a:p>
            <a:pPr marL="0" indent="0">
              <a:buNone/>
            </a:pPr>
            <a:r>
              <a:rPr lang="en-US" b="1" dirty="0" smtClean="0"/>
              <a:t>(</a:t>
            </a:r>
            <a:r>
              <a:rPr lang="en-US" b="1" dirty="0" smtClean="0"/>
              <a:t>4) 3 : 32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marL="0" indent="0">
              <a:buNone/>
            </a:pPr>
            <a:r>
              <a:rPr lang="en-US" b="1" dirty="0">
                <a:solidFill>
                  <a:srgbClr val="C00000"/>
                </a:solidFill>
              </a:rPr>
              <a:t>Definition of </a:t>
            </a:r>
            <a:r>
              <a:rPr lang="en-US" b="1" dirty="0" smtClean="0">
                <a:solidFill>
                  <a:srgbClr val="C00000"/>
                </a:solidFill>
              </a:rPr>
              <a:t>Proportion:-</a:t>
            </a:r>
            <a:endParaRPr lang="en-US" b="1" dirty="0">
              <a:solidFill>
                <a:srgbClr val="C00000"/>
              </a:solidFill>
            </a:endParaRPr>
          </a:p>
          <a:p>
            <a:pPr>
              <a:buFont typeface="Wingdings" panose="05000000000000000000" pitchFamily="2" charset="2"/>
              <a:buChar char="Ø"/>
            </a:pPr>
            <a:r>
              <a:rPr lang="en-US" b="1" dirty="0"/>
              <a:t>Proportion is an equation that defines that the two given ratios are equivalent to each other. In other words, the proportion states the equality of the two fractions or the ratios. In proportion, if two sets of given numbers are increasing or decreasing in the same ratio, then the ratios are said to be directly proportional to each other.</a:t>
            </a:r>
          </a:p>
          <a:p>
            <a:pPr>
              <a:buNone/>
            </a:pPr>
            <a:endParaRPr lang="en-US" b="1" dirty="0">
              <a:solidFill>
                <a:schemeClr val="tx1">
                  <a:lumMod val="95000"/>
                  <a:lumOff val="5000"/>
                </a:schemeClr>
              </a:solidFill>
            </a:endParaRPr>
          </a:p>
          <a:p>
            <a:pPr>
              <a:buNone/>
            </a:pPr>
            <a:r>
              <a:rPr lang="en-US" b="1" dirty="0" smtClean="0">
                <a:latin typeface="Arial Black" pitchFamily="34" charset="0"/>
              </a:rPr>
              <a:t> </a:t>
            </a:r>
            <a:endParaRPr lang="en-US" b="1" dirty="0"/>
          </a:p>
        </p:txBody>
      </p:sp>
    </p:spTree>
    <p:extLst>
      <p:ext uri="{BB962C8B-B14F-4D97-AF65-F5344CB8AC3E}">
        <p14:creationId xmlns:p14="http://schemas.microsoft.com/office/powerpoint/2010/main" val="249493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16. A hound pursues a hare and takes 6 leaps for every 7 leaps of the hare, but 5 leaps of the hound are equal to 6 leaps of the hare. Compare the rates of the hound and the hare. </a:t>
            </a:r>
          </a:p>
          <a:p>
            <a:pPr>
              <a:buNone/>
            </a:pPr>
            <a:endParaRPr lang="en-US" b="1" dirty="0" smtClean="0"/>
          </a:p>
          <a:p>
            <a:pPr marL="457200" indent="-457200">
              <a:buAutoNum type="arabicParenBoth"/>
            </a:pPr>
            <a:r>
              <a:rPr lang="en-US" b="1" dirty="0" smtClean="0"/>
              <a:t>36 </a:t>
            </a:r>
            <a:r>
              <a:rPr lang="en-US" b="1" dirty="0" smtClean="0"/>
              <a:t>: 35 	</a:t>
            </a:r>
            <a:endParaRPr lang="en-US" b="1" dirty="0" smtClean="0"/>
          </a:p>
          <a:p>
            <a:pPr marL="0" indent="0">
              <a:buNone/>
            </a:pPr>
            <a:r>
              <a:rPr lang="en-US" b="1" dirty="0" smtClean="0"/>
              <a:t>(</a:t>
            </a:r>
            <a:r>
              <a:rPr lang="en-US" b="1" dirty="0" smtClean="0"/>
              <a:t>2) 35 : 34 	</a:t>
            </a:r>
            <a:endParaRPr lang="en-US" b="1" dirty="0" smtClean="0"/>
          </a:p>
          <a:p>
            <a:pPr marL="0" indent="0">
              <a:buNone/>
            </a:pPr>
            <a:r>
              <a:rPr lang="en-US" b="1" dirty="0" smtClean="0"/>
              <a:t>(</a:t>
            </a:r>
            <a:r>
              <a:rPr lang="en-US" b="1" dirty="0" smtClean="0"/>
              <a:t>3) 34 : 33 	</a:t>
            </a:r>
            <a:endParaRPr lang="en-US" b="1" dirty="0" smtClean="0"/>
          </a:p>
          <a:p>
            <a:pPr marL="0" indent="0">
              <a:buNone/>
            </a:pPr>
            <a:r>
              <a:rPr lang="en-US" b="1" dirty="0" smtClean="0"/>
              <a:t>(</a:t>
            </a:r>
            <a:r>
              <a:rPr lang="en-US" b="1" dirty="0" smtClean="0"/>
              <a:t>4) 3 : 32 	</a:t>
            </a:r>
            <a:endParaRPr lang="en-US" b="1" dirty="0" smtClean="0"/>
          </a:p>
          <a:p>
            <a:pPr marL="0" indent="0">
              <a:buNone/>
            </a:pPr>
            <a:r>
              <a:rPr lang="en-US" b="1" dirty="0" smtClean="0">
                <a:solidFill>
                  <a:srgbClr val="FF0000"/>
                </a:solidFill>
              </a:rPr>
              <a:t>(</a:t>
            </a:r>
            <a:r>
              <a:rPr lang="en-US" b="1" dirty="0" smtClean="0">
                <a:solidFill>
                  <a:srgbClr val="FF0000"/>
                </a:solidFill>
              </a:rPr>
              <a:t>5) None of these</a:t>
            </a:r>
            <a:endParaRPr lang="en-US" dirty="0">
              <a:solidFill>
                <a:srgbClr val="FF0000"/>
              </a:solidFill>
            </a:endParaRPr>
          </a:p>
        </p:txBody>
      </p:sp>
    </p:spTree>
    <p:extLst>
      <p:ext uri="{BB962C8B-B14F-4D97-AF65-F5344CB8AC3E}">
        <p14:creationId xmlns:p14="http://schemas.microsoft.com/office/powerpoint/2010/main" val="3283106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17. A hound pursues a hare and takes 3 leaps for every 4 leaps of the hare, but 2 leaps of the hound are equal to 3 leaps of the hare. Compare the rates of the hound and the hare. </a:t>
            </a:r>
          </a:p>
          <a:p>
            <a:pPr>
              <a:buNone/>
            </a:pPr>
            <a:endParaRPr lang="en-US" b="1" dirty="0" smtClean="0"/>
          </a:p>
          <a:p>
            <a:pPr marL="457200" indent="-457200">
              <a:buAutoNum type="arabicParenBoth"/>
            </a:pPr>
            <a:r>
              <a:rPr lang="en-US" b="1" dirty="0" smtClean="0"/>
              <a:t>9 </a:t>
            </a:r>
            <a:r>
              <a:rPr lang="en-US" b="1" dirty="0" smtClean="0"/>
              <a:t>: 8 	</a:t>
            </a:r>
            <a:endParaRPr lang="en-US" b="1" dirty="0" smtClean="0"/>
          </a:p>
          <a:p>
            <a:pPr marL="0" indent="0">
              <a:buNone/>
            </a:pPr>
            <a:r>
              <a:rPr lang="en-US" b="1" dirty="0" smtClean="0"/>
              <a:t>(</a:t>
            </a:r>
            <a:r>
              <a:rPr lang="en-US" b="1" dirty="0" smtClean="0"/>
              <a:t>2) 7 : 6 	</a:t>
            </a:r>
            <a:endParaRPr lang="en-US" b="1" dirty="0" smtClean="0"/>
          </a:p>
          <a:p>
            <a:pPr marL="0" indent="0">
              <a:buNone/>
            </a:pPr>
            <a:r>
              <a:rPr lang="en-US" b="1" dirty="0" smtClean="0"/>
              <a:t>(</a:t>
            </a:r>
            <a:r>
              <a:rPr lang="en-US" b="1" dirty="0" smtClean="0"/>
              <a:t>3) 5 : 6 	</a:t>
            </a:r>
            <a:endParaRPr lang="en-US" b="1" dirty="0" smtClean="0"/>
          </a:p>
          <a:p>
            <a:pPr marL="0" indent="0">
              <a:buNone/>
            </a:pPr>
            <a:r>
              <a:rPr lang="en-US" b="1" dirty="0" smtClean="0"/>
              <a:t>(</a:t>
            </a:r>
            <a:r>
              <a:rPr lang="en-US" b="1" dirty="0" smtClean="0"/>
              <a:t>4) 8 : 9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b="1" dirty="0" smtClean="0"/>
          </a:p>
          <a:p>
            <a:pPr>
              <a:buNone/>
            </a:pPr>
            <a:endParaRPr lang="en-US" dirty="0" smtClean="0"/>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17. A hound pursues a hare and takes 3 leaps for every 4 leaps of the hare, but 2 leaps of the hound are equal to 3 leaps of the hare. Compare the rates of the hound and the hare. </a:t>
            </a:r>
          </a:p>
          <a:p>
            <a:pPr>
              <a:buNone/>
            </a:pPr>
            <a:endParaRPr lang="en-US" b="1" dirty="0" smtClean="0"/>
          </a:p>
          <a:p>
            <a:pPr marL="457200" indent="-457200">
              <a:buAutoNum type="arabicParenBoth"/>
            </a:pPr>
            <a:r>
              <a:rPr lang="en-US" b="1" dirty="0" smtClean="0">
                <a:solidFill>
                  <a:srgbClr val="FF0000"/>
                </a:solidFill>
              </a:rPr>
              <a:t>9 </a:t>
            </a:r>
            <a:r>
              <a:rPr lang="en-US" b="1" dirty="0" smtClean="0">
                <a:solidFill>
                  <a:srgbClr val="FF0000"/>
                </a:solidFill>
              </a:rPr>
              <a:t>: 8 </a:t>
            </a:r>
            <a:r>
              <a:rPr lang="en-US" b="1" dirty="0" smtClean="0"/>
              <a:t>	</a:t>
            </a:r>
            <a:endParaRPr lang="en-US" b="1" dirty="0" smtClean="0"/>
          </a:p>
          <a:p>
            <a:pPr marL="0" indent="0">
              <a:buNone/>
            </a:pPr>
            <a:r>
              <a:rPr lang="en-US" b="1" dirty="0" smtClean="0"/>
              <a:t>(</a:t>
            </a:r>
            <a:r>
              <a:rPr lang="en-US" b="1" dirty="0" smtClean="0"/>
              <a:t>2) 7 : 6 	</a:t>
            </a:r>
            <a:endParaRPr lang="en-US" b="1" dirty="0" smtClean="0"/>
          </a:p>
          <a:p>
            <a:pPr marL="0" indent="0">
              <a:buNone/>
            </a:pPr>
            <a:r>
              <a:rPr lang="en-US" b="1" dirty="0" smtClean="0"/>
              <a:t>(</a:t>
            </a:r>
            <a:r>
              <a:rPr lang="en-US" b="1" dirty="0" smtClean="0"/>
              <a:t>3) 5 : 6 	</a:t>
            </a:r>
            <a:endParaRPr lang="en-US" b="1" dirty="0" smtClean="0"/>
          </a:p>
          <a:p>
            <a:pPr marL="0" indent="0">
              <a:buNone/>
            </a:pPr>
            <a:r>
              <a:rPr lang="en-US" b="1" dirty="0" smtClean="0"/>
              <a:t>(</a:t>
            </a:r>
            <a:r>
              <a:rPr lang="en-US" b="1" dirty="0" smtClean="0"/>
              <a:t>4) 8 : 9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b="1" dirty="0" smtClean="0"/>
          </a:p>
          <a:p>
            <a:pPr>
              <a:buNone/>
            </a:pPr>
            <a:endParaRPr lang="en-US" dirty="0" smtClean="0"/>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3008642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18. In 28 </a:t>
            </a:r>
            <a:r>
              <a:rPr lang="en-US" b="1" dirty="0" err="1" smtClean="0"/>
              <a:t>litres</a:t>
            </a:r>
            <a:r>
              <a:rPr lang="en-US" b="1" dirty="0" smtClean="0"/>
              <a:t> mixture of milk and water the ratio of milk and water is 5 : 2. How much water should be added in the mixture so that the ratio of milk to water becomes 2 : 5? </a:t>
            </a:r>
          </a:p>
          <a:p>
            <a:pPr marL="0" indent="0">
              <a:buNone/>
            </a:pPr>
            <a:endParaRPr lang="en-US" b="1" dirty="0" smtClean="0"/>
          </a:p>
          <a:p>
            <a:pPr marL="457200" indent="-457200">
              <a:buAutoNum type="arabicParenBoth"/>
            </a:pPr>
            <a:r>
              <a:rPr lang="en-US" b="1" dirty="0" smtClean="0"/>
              <a:t>42 </a:t>
            </a:r>
            <a:r>
              <a:rPr lang="en-US" b="1" dirty="0" err="1" smtClean="0"/>
              <a:t>litres</a:t>
            </a:r>
            <a:r>
              <a:rPr lang="en-US" b="1" dirty="0" smtClean="0"/>
              <a:t> 		</a:t>
            </a:r>
            <a:endParaRPr lang="en-US" b="1" dirty="0" smtClean="0"/>
          </a:p>
          <a:p>
            <a:pPr marL="0" indent="0">
              <a:buNone/>
            </a:pPr>
            <a:r>
              <a:rPr lang="en-US" b="1" dirty="0" smtClean="0"/>
              <a:t>(</a:t>
            </a:r>
            <a:r>
              <a:rPr lang="en-US" b="1" dirty="0" smtClean="0"/>
              <a:t>2) 32 </a:t>
            </a:r>
            <a:r>
              <a:rPr lang="en-US" b="1" dirty="0" err="1" smtClean="0"/>
              <a:t>litres</a:t>
            </a:r>
            <a:r>
              <a:rPr lang="en-US" b="1" dirty="0" smtClean="0"/>
              <a:t> 		</a:t>
            </a:r>
            <a:endParaRPr lang="en-US" b="1" dirty="0" smtClean="0"/>
          </a:p>
          <a:p>
            <a:pPr marL="0" indent="0">
              <a:buNone/>
            </a:pPr>
            <a:r>
              <a:rPr lang="en-US" b="1" dirty="0" smtClean="0"/>
              <a:t>(</a:t>
            </a:r>
            <a:r>
              <a:rPr lang="en-US" b="1" dirty="0" smtClean="0"/>
              <a:t>3) 24 </a:t>
            </a:r>
            <a:r>
              <a:rPr lang="en-US" b="1" dirty="0" err="1" smtClean="0"/>
              <a:t>litres</a:t>
            </a:r>
            <a:r>
              <a:rPr lang="en-US" b="1" dirty="0" smtClean="0"/>
              <a:t> 		</a:t>
            </a:r>
            <a:endParaRPr lang="en-US" b="1" dirty="0" smtClean="0"/>
          </a:p>
          <a:p>
            <a:pPr marL="0" indent="0">
              <a:buNone/>
            </a:pPr>
            <a:r>
              <a:rPr lang="en-US" b="1" dirty="0" smtClean="0"/>
              <a:t>(</a:t>
            </a:r>
            <a:r>
              <a:rPr lang="en-US" b="1" dirty="0" smtClean="0"/>
              <a:t>4) 39 </a:t>
            </a:r>
            <a:r>
              <a:rPr lang="en-US" b="1" dirty="0" err="1" smtClean="0"/>
              <a:t>litres</a:t>
            </a:r>
            <a:r>
              <a:rPr lang="en-US" b="1" dirty="0" smtClean="0"/>
              <a:t>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18. In 28 </a:t>
            </a:r>
            <a:r>
              <a:rPr lang="en-US" b="1" dirty="0" err="1" smtClean="0"/>
              <a:t>litres</a:t>
            </a:r>
            <a:r>
              <a:rPr lang="en-US" b="1" dirty="0" smtClean="0"/>
              <a:t> mixture of milk and water the ratio of milk and water is 5 : 2. How much water should be added in the mixture so that the ratio of milk to water becomes 2 : 5? </a:t>
            </a:r>
          </a:p>
          <a:p>
            <a:pPr marL="0" indent="0">
              <a:buNone/>
            </a:pPr>
            <a:endParaRPr lang="en-US" b="1" dirty="0" smtClean="0"/>
          </a:p>
          <a:p>
            <a:pPr marL="457200" indent="-457200">
              <a:buAutoNum type="arabicParenBoth"/>
            </a:pPr>
            <a:r>
              <a:rPr lang="en-US" b="1" dirty="0" smtClean="0">
                <a:solidFill>
                  <a:srgbClr val="FF0000"/>
                </a:solidFill>
              </a:rPr>
              <a:t>42 </a:t>
            </a:r>
            <a:r>
              <a:rPr lang="en-US" b="1" dirty="0" err="1" smtClean="0">
                <a:solidFill>
                  <a:srgbClr val="FF0000"/>
                </a:solidFill>
              </a:rPr>
              <a:t>litres</a:t>
            </a:r>
            <a:r>
              <a:rPr lang="en-US" b="1" dirty="0" smtClean="0">
                <a:solidFill>
                  <a:srgbClr val="FF0000"/>
                </a:solidFill>
              </a:rPr>
              <a:t> </a:t>
            </a:r>
            <a:r>
              <a:rPr lang="en-US" b="1" dirty="0" smtClean="0"/>
              <a:t>		</a:t>
            </a:r>
            <a:endParaRPr lang="en-US" b="1" dirty="0" smtClean="0"/>
          </a:p>
          <a:p>
            <a:pPr marL="0" indent="0">
              <a:buNone/>
            </a:pPr>
            <a:r>
              <a:rPr lang="en-US" b="1" dirty="0" smtClean="0"/>
              <a:t>(</a:t>
            </a:r>
            <a:r>
              <a:rPr lang="en-US" b="1" dirty="0" smtClean="0"/>
              <a:t>2) 32 </a:t>
            </a:r>
            <a:r>
              <a:rPr lang="en-US" b="1" dirty="0" err="1" smtClean="0"/>
              <a:t>litres</a:t>
            </a:r>
            <a:r>
              <a:rPr lang="en-US" b="1" dirty="0" smtClean="0"/>
              <a:t> 		</a:t>
            </a:r>
            <a:endParaRPr lang="en-US" b="1" dirty="0" smtClean="0"/>
          </a:p>
          <a:p>
            <a:pPr marL="0" indent="0">
              <a:buNone/>
            </a:pPr>
            <a:r>
              <a:rPr lang="en-US" b="1" dirty="0" smtClean="0"/>
              <a:t>(</a:t>
            </a:r>
            <a:r>
              <a:rPr lang="en-US" b="1" dirty="0" smtClean="0"/>
              <a:t>3) 24 </a:t>
            </a:r>
            <a:r>
              <a:rPr lang="en-US" b="1" dirty="0" err="1" smtClean="0"/>
              <a:t>litres</a:t>
            </a:r>
            <a:r>
              <a:rPr lang="en-US" b="1" dirty="0" smtClean="0"/>
              <a:t> 		</a:t>
            </a:r>
            <a:endParaRPr lang="en-US" b="1" dirty="0" smtClean="0"/>
          </a:p>
          <a:p>
            <a:pPr marL="0" indent="0">
              <a:buNone/>
            </a:pPr>
            <a:r>
              <a:rPr lang="en-US" b="1" dirty="0" smtClean="0"/>
              <a:t>(</a:t>
            </a:r>
            <a:r>
              <a:rPr lang="en-US" b="1" dirty="0" smtClean="0"/>
              <a:t>4) 39 </a:t>
            </a:r>
            <a:r>
              <a:rPr lang="en-US" b="1" dirty="0" err="1" smtClean="0"/>
              <a:t>litres</a:t>
            </a:r>
            <a:r>
              <a:rPr lang="en-US" b="1" dirty="0" smtClean="0"/>
              <a:t>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1407875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19. In a mixture of 60 </a:t>
            </a:r>
            <a:r>
              <a:rPr lang="en-US" b="1" dirty="0" err="1" smtClean="0"/>
              <a:t>litres</a:t>
            </a:r>
            <a:r>
              <a:rPr lang="en-US" b="1" dirty="0" smtClean="0"/>
              <a:t>, the ratio of milk and water is 2 : 1. If the ratio of milk and water is to be 1 : 2, then the amount of water to be further added is : </a:t>
            </a:r>
            <a:endParaRPr lang="en-US" b="1" dirty="0" smtClean="0"/>
          </a:p>
          <a:p>
            <a:pPr>
              <a:buNone/>
            </a:pPr>
            <a:endParaRPr lang="en-US" b="1" dirty="0"/>
          </a:p>
          <a:p>
            <a:pPr marL="457200" indent="-457200">
              <a:buAutoNum type="arabicParenBoth"/>
            </a:pPr>
            <a:r>
              <a:rPr lang="en-US" b="1" dirty="0" smtClean="0"/>
              <a:t>42 </a:t>
            </a:r>
            <a:r>
              <a:rPr lang="en-US" b="1" dirty="0" err="1" smtClean="0"/>
              <a:t>litres</a:t>
            </a:r>
            <a:r>
              <a:rPr lang="en-US" b="1" dirty="0" smtClean="0"/>
              <a:t> 	</a:t>
            </a:r>
            <a:endParaRPr lang="en-US" b="1" dirty="0" smtClean="0"/>
          </a:p>
          <a:p>
            <a:pPr marL="0" indent="0">
              <a:buNone/>
            </a:pPr>
            <a:r>
              <a:rPr lang="en-US" b="1" dirty="0" smtClean="0"/>
              <a:t>(</a:t>
            </a:r>
            <a:r>
              <a:rPr lang="en-US" b="1" dirty="0" smtClean="0"/>
              <a:t>2) 56 </a:t>
            </a:r>
            <a:r>
              <a:rPr lang="en-US" b="1" dirty="0" err="1" smtClean="0"/>
              <a:t>litres</a:t>
            </a:r>
            <a:r>
              <a:rPr lang="en-US" b="1" dirty="0" smtClean="0"/>
              <a:t> 		</a:t>
            </a:r>
            <a:endParaRPr lang="en-US" b="1" dirty="0" smtClean="0"/>
          </a:p>
          <a:p>
            <a:pPr marL="0" indent="0">
              <a:buNone/>
            </a:pPr>
            <a:r>
              <a:rPr lang="en-US" b="1" dirty="0" smtClean="0"/>
              <a:t>(</a:t>
            </a:r>
            <a:r>
              <a:rPr lang="en-US" b="1" dirty="0" smtClean="0"/>
              <a:t>3) 60 </a:t>
            </a:r>
            <a:r>
              <a:rPr lang="en-US" b="1" dirty="0" err="1" smtClean="0"/>
              <a:t>litres</a:t>
            </a:r>
            <a:r>
              <a:rPr lang="en-US" b="1" dirty="0" smtClean="0"/>
              <a:t> 		</a:t>
            </a:r>
            <a:endParaRPr lang="en-US" b="1" dirty="0" smtClean="0"/>
          </a:p>
          <a:p>
            <a:pPr marL="0" indent="0">
              <a:buNone/>
            </a:pPr>
            <a:r>
              <a:rPr lang="en-US" b="1" dirty="0" smtClean="0"/>
              <a:t>(</a:t>
            </a:r>
            <a:r>
              <a:rPr lang="en-US" b="1" dirty="0" smtClean="0"/>
              <a:t>4) 77 </a:t>
            </a:r>
            <a:r>
              <a:rPr lang="en-US" b="1" dirty="0" err="1" smtClean="0"/>
              <a:t>litres</a:t>
            </a:r>
            <a:r>
              <a:rPr lang="en-US" b="1" dirty="0" smtClean="0"/>
              <a:t> </a:t>
            </a:r>
          </a:p>
          <a:p>
            <a:pPr>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19. In a mixture of 60 </a:t>
            </a:r>
            <a:r>
              <a:rPr lang="en-US" b="1" dirty="0" err="1" smtClean="0"/>
              <a:t>litres</a:t>
            </a:r>
            <a:r>
              <a:rPr lang="en-US" b="1" dirty="0" smtClean="0"/>
              <a:t>, the ratio of milk and water is 2 : 1. If the ratio of milk and water is to be 1 : 2, then the amount of water to be further added is : </a:t>
            </a:r>
            <a:endParaRPr lang="en-US" b="1" dirty="0" smtClean="0"/>
          </a:p>
          <a:p>
            <a:pPr>
              <a:buNone/>
            </a:pPr>
            <a:endParaRPr lang="en-US" b="1" dirty="0"/>
          </a:p>
          <a:p>
            <a:pPr marL="457200" indent="-457200">
              <a:buAutoNum type="arabicParenBoth"/>
            </a:pPr>
            <a:r>
              <a:rPr lang="en-US" b="1" dirty="0" smtClean="0"/>
              <a:t>42 </a:t>
            </a:r>
            <a:r>
              <a:rPr lang="en-US" b="1" dirty="0" err="1" smtClean="0"/>
              <a:t>litres</a:t>
            </a:r>
            <a:r>
              <a:rPr lang="en-US" b="1" dirty="0" smtClean="0"/>
              <a:t> 	</a:t>
            </a:r>
            <a:endParaRPr lang="en-US" b="1" dirty="0" smtClean="0"/>
          </a:p>
          <a:p>
            <a:pPr marL="0" indent="0">
              <a:buNone/>
            </a:pPr>
            <a:r>
              <a:rPr lang="en-US" b="1" dirty="0" smtClean="0"/>
              <a:t>(</a:t>
            </a:r>
            <a:r>
              <a:rPr lang="en-US" b="1" dirty="0" smtClean="0"/>
              <a:t>2) 56 </a:t>
            </a:r>
            <a:r>
              <a:rPr lang="en-US" b="1" dirty="0" err="1" smtClean="0"/>
              <a:t>litres</a:t>
            </a:r>
            <a:r>
              <a:rPr lang="en-US" b="1" dirty="0" smtClean="0"/>
              <a:t> 		</a:t>
            </a:r>
            <a:endParaRPr lang="en-US" b="1" dirty="0" smtClean="0"/>
          </a:p>
          <a:p>
            <a:pPr marL="0" indent="0">
              <a:buNone/>
            </a:pPr>
            <a:r>
              <a:rPr lang="en-US" b="1" dirty="0" smtClean="0">
                <a:solidFill>
                  <a:srgbClr val="FF0000"/>
                </a:solidFill>
              </a:rPr>
              <a:t>(</a:t>
            </a:r>
            <a:r>
              <a:rPr lang="en-US" b="1" dirty="0" smtClean="0">
                <a:solidFill>
                  <a:srgbClr val="FF0000"/>
                </a:solidFill>
              </a:rPr>
              <a:t>3) 60 </a:t>
            </a:r>
            <a:r>
              <a:rPr lang="en-US" b="1" dirty="0" err="1" smtClean="0">
                <a:solidFill>
                  <a:srgbClr val="FF0000"/>
                </a:solidFill>
              </a:rPr>
              <a:t>litres</a:t>
            </a:r>
            <a:r>
              <a:rPr lang="en-US" b="1" dirty="0" smtClean="0">
                <a:solidFill>
                  <a:srgbClr val="FF0000"/>
                </a:solidFill>
              </a:rPr>
              <a:t> </a:t>
            </a:r>
            <a:r>
              <a:rPr lang="en-US" b="1" dirty="0" smtClean="0"/>
              <a:t>		</a:t>
            </a:r>
            <a:endParaRPr lang="en-US" b="1" dirty="0" smtClean="0"/>
          </a:p>
          <a:p>
            <a:pPr marL="0" indent="0">
              <a:buNone/>
            </a:pPr>
            <a:r>
              <a:rPr lang="en-US" b="1" dirty="0" smtClean="0"/>
              <a:t>(</a:t>
            </a:r>
            <a:r>
              <a:rPr lang="en-US" b="1" dirty="0" smtClean="0"/>
              <a:t>4) 77 </a:t>
            </a:r>
            <a:r>
              <a:rPr lang="en-US" b="1" dirty="0" err="1" smtClean="0"/>
              <a:t>litres</a:t>
            </a:r>
            <a:r>
              <a:rPr lang="en-US" b="1" dirty="0" smtClean="0"/>
              <a:t> </a:t>
            </a:r>
          </a:p>
          <a:p>
            <a:pPr>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37008763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20. A mixture contains milk and water in the ratio of 9 : 4. On adding 4 </a:t>
            </a:r>
            <a:r>
              <a:rPr lang="en-US" b="1" dirty="0" err="1" smtClean="0"/>
              <a:t>litres</a:t>
            </a:r>
            <a:r>
              <a:rPr lang="en-US" b="1" dirty="0" smtClean="0"/>
              <a:t> of water, the ratio of milk to water becomes 3 : 2. Find the total quantity of the original mixture. </a:t>
            </a:r>
          </a:p>
          <a:p>
            <a:pPr marL="0" indent="0">
              <a:buNone/>
            </a:pPr>
            <a:endParaRPr lang="en-US" b="1" dirty="0" smtClean="0"/>
          </a:p>
          <a:p>
            <a:pPr marL="457200" indent="-457200">
              <a:buAutoNum type="arabicParenBoth"/>
            </a:pPr>
            <a:r>
              <a:rPr lang="en-US" b="1" dirty="0" smtClean="0"/>
              <a:t>26 </a:t>
            </a:r>
            <a:r>
              <a:rPr lang="en-US" b="1" dirty="0" err="1" smtClean="0"/>
              <a:t>litres</a:t>
            </a:r>
            <a:r>
              <a:rPr lang="en-US" b="1" dirty="0" smtClean="0"/>
              <a:t> 		</a:t>
            </a:r>
            <a:endParaRPr lang="en-US" b="1" dirty="0" smtClean="0"/>
          </a:p>
          <a:p>
            <a:pPr marL="0" indent="0">
              <a:buNone/>
            </a:pPr>
            <a:r>
              <a:rPr lang="en-US" b="1" dirty="0" smtClean="0"/>
              <a:t>(</a:t>
            </a:r>
            <a:r>
              <a:rPr lang="en-US" b="1" dirty="0" smtClean="0"/>
              <a:t>2) 18 </a:t>
            </a:r>
            <a:r>
              <a:rPr lang="en-US" b="1" dirty="0" err="1" smtClean="0"/>
              <a:t>litres</a:t>
            </a:r>
            <a:r>
              <a:rPr lang="en-US" b="1" dirty="0" smtClean="0"/>
              <a:t> 		</a:t>
            </a:r>
            <a:endParaRPr lang="en-US" b="1" dirty="0" smtClean="0"/>
          </a:p>
          <a:p>
            <a:pPr marL="0" indent="0">
              <a:buNone/>
            </a:pPr>
            <a:r>
              <a:rPr lang="en-US" b="1" dirty="0" smtClean="0"/>
              <a:t>(</a:t>
            </a:r>
            <a:r>
              <a:rPr lang="en-US" b="1" dirty="0" smtClean="0"/>
              <a:t>3) 10 </a:t>
            </a:r>
            <a:r>
              <a:rPr lang="en-US" b="1" dirty="0" err="1" smtClean="0"/>
              <a:t>litres</a:t>
            </a:r>
            <a:r>
              <a:rPr lang="en-US" b="1" dirty="0" smtClean="0"/>
              <a:t> 		</a:t>
            </a:r>
            <a:endParaRPr lang="en-US" b="1" dirty="0" smtClean="0"/>
          </a:p>
          <a:p>
            <a:pPr marL="0" indent="0">
              <a:buNone/>
            </a:pPr>
            <a:r>
              <a:rPr lang="en-US" b="1" dirty="0" smtClean="0"/>
              <a:t>(</a:t>
            </a:r>
            <a:r>
              <a:rPr lang="en-US" b="1" dirty="0" smtClean="0"/>
              <a:t>4) 30 </a:t>
            </a:r>
            <a:r>
              <a:rPr lang="en-US" b="1" dirty="0" err="1" smtClean="0"/>
              <a:t>litres</a:t>
            </a:r>
            <a:r>
              <a:rPr lang="en-US" b="1" dirty="0" smtClean="0"/>
              <a:t> </a:t>
            </a:r>
          </a:p>
          <a:p>
            <a:pPr marL="457200" indent="-457200">
              <a:buNone/>
            </a:pP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20. A mixture contains milk and water in the ratio of 9 : 4. On adding 4 </a:t>
            </a:r>
            <a:r>
              <a:rPr lang="en-US" b="1" dirty="0" err="1" smtClean="0"/>
              <a:t>litres</a:t>
            </a:r>
            <a:r>
              <a:rPr lang="en-US" b="1" dirty="0" smtClean="0"/>
              <a:t> of water, the ratio of milk to water becomes 3 : 2. Find the total quantity of the original mixture. </a:t>
            </a:r>
          </a:p>
          <a:p>
            <a:pPr marL="0" indent="0">
              <a:buNone/>
            </a:pPr>
            <a:endParaRPr lang="en-US" b="1" dirty="0" smtClean="0"/>
          </a:p>
          <a:p>
            <a:pPr marL="457200" indent="-457200">
              <a:buAutoNum type="arabicParenBoth"/>
            </a:pPr>
            <a:r>
              <a:rPr lang="en-US" b="1" dirty="0" smtClean="0">
                <a:solidFill>
                  <a:srgbClr val="FF0000"/>
                </a:solidFill>
              </a:rPr>
              <a:t>26 </a:t>
            </a:r>
            <a:r>
              <a:rPr lang="en-US" b="1" dirty="0" err="1" smtClean="0">
                <a:solidFill>
                  <a:srgbClr val="FF0000"/>
                </a:solidFill>
              </a:rPr>
              <a:t>litres</a:t>
            </a:r>
            <a:r>
              <a:rPr lang="en-US" b="1" dirty="0" smtClean="0">
                <a:solidFill>
                  <a:srgbClr val="FF0000"/>
                </a:solidFill>
              </a:rPr>
              <a:t> </a:t>
            </a:r>
            <a:r>
              <a:rPr lang="en-US" b="1" dirty="0" smtClean="0"/>
              <a:t>		</a:t>
            </a:r>
            <a:endParaRPr lang="en-US" b="1" dirty="0" smtClean="0"/>
          </a:p>
          <a:p>
            <a:pPr marL="0" indent="0">
              <a:buNone/>
            </a:pPr>
            <a:r>
              <a:rPr lang="en-US" b="1" dirty="0" smtClean="0"/>
              <a:t>(</a:t>
            </a:r>
            <a:r>
              <a:rPr lang="en-US" b="1" dirty="0" smtClean="0"/>
              <a:t>2) 18 </a:t>
            </a:r>
            <a:r>
              <a:rPr lang="en-US" b="1" dirty="0" err="1" smtClean="0"/>
              <a:t>litres</a:t>
            </a:r>
            <a:r>
              <a:rPr lang="en-US" b="1" dirty="0" smtClean="0"/>
              <a:t> 		</a:t>
            </a:r>
            <a:endParaRPr lang="en-US" b="1" dirty="0" smtClean="0"/>
          </a:p>
          <a:p>
            <a:pPr marL="0" indent="0">
              <a:buNone/>
            </a:pPr>
            <a:r>
              <a:rPr lang="en-US" b="1" dirty="0" smtClean="0"/>
              <a:t>(</a:t>
            </a:r>
            <a:r>
              <a:rPr lang="en-US" b="1" dirty="0" smtClean="0"/>
              <a:t>3) 10 </a:t>
            </a:r>
            <a:r>
              <a:rPr lang="en-US" b="1" dirty="0" err="1" smtClean="0"/>
              <a:t>litres</a:t>
            </a:r>
            <a:r>
              <a:rPr lang="en-US" b="1" dirty="0" smtClean="0"/>
              <a:t> 		</a:t>
            </a:r>
            <a:endParaRPr lang="en-US" b="1" dirty="0" smtClean="0"/>
          </a:p>
          <a:p>
            <a:pPr marL="0" indent="0">
              <a:buNone/>
            </a:pPr>
            <a:r>
              <a:rPr lang="en-US" b="1" dirty="0" smtClean="0"/>
              <a:t>(</a:t>
            </a:r>
            <a:r>
              <a:rPr lang="en-US" b="1" dirty="0" smtClean="0"/>
              <a:t>4) 30 </a:t>
            </a:r>
            <a:r>
              <a:rPr lang="en-US" b="1" dirty="0" err="1" smtClean="0"/>
              <a:t>litres</a:t>
            </a:r>
            <a:r>
              <a:rPr lang="en-US" b="1" dirty="0" smtClean="0"/>
              <a:t> </a:t>
            </a:r>
          </a:p>
          <a:p>
            <a:pPr marL="457200" indent="-457200">
              <a:buNone/>
            </a:pPr>
            <a:r>
              <a:rPr lang="en-US" b="1" dirty="0" smtClean="0"/>
              <a:t>(5) None of these</a:t>
            </a:r>
            <a:endParaRPr lang="en-US" dirty="0"/>
          </a:p>
        </p:txBody>
      </p:sp>
    </p:spTree>
    <p:extLst>
      <p:ext uri="{BB962C8B-B14F-4D97-AF65-F5344CB8AC3E}">
        <p14:creationId xmlns:p14="http://schemas.microsoft.com/office/powerpoint/2010/main" val="10360028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21. A mixture contains milk and water in the ratio of 4 : 3. On adding 2 </a:t>
            </a:r>
            <a:r>
              <a:rPr lang="en-US" b="1" dirty="0" err="1" smtClean="0"/>
              <a:t>litres</a:t>
            </a:r>
            <a:r>
              <a:rPr lang="en-US" b="1" dirty="0" smtClean="0"/>
              <a:t> of water, the ratio of milk to water becomes 8 : 7. Find the total quantity of the final mixture. </a:t>
            </a:r>
          </a:p>
          <a:p>
            <a:pPr marL="0" indent="0">
              <a:buNone/>
            </a:pPr>
            <a:endParaRPr lang="en-US" b="1" dirty="0" smtClean="0"/>
          </a:p>
          <a:p>
            <a:pPr marL="457200" indent="-457200">
              <a:buAutoNum type="arabicParenBoth"/>
            </a:pPr>
            <a:r>
              <a:rPr lang="en-US" b="1" dirty="0" smtClean="0"/>
              <a:t>16 </a:t>
            </a:r>
            <a:r>
              <a:rPr lang="en-US" b="1" dirty="0" err="1" smtClean="0"/>
              <a:t>litres</a:t>
            </a:r>
            <a:r>
              <a:rPr lang="en-US" b="1" dirty="0" smtClean="0"/>
              <a:t> 		</a:t>
            </a:r>
            <a:endParaRPr lang="en-US" b="1" dirty="0" smtClean="0"/>
          </a:p>
          <a:p>
            <a:pPr marL="0" indent="0">
              <a:buNone/>
            </a:pPr>
            <a:r>
              <a:rPr lang="en-US" b="1" dirty="0" smtClean="0"/>
              <a:t>(</a:t>
            </a:r>
            <a:r>
              <a:rPr lang="en-US" b="1" dirty="0" smtClean="0"/>
              <a:t>2) 12 </a:t>
            </a:r>
            <a:r>
              <a:rPr lang="en-US" b="1" dirty="0" err="1" smtClean="0"/>
              <a:t>litres</a:t>
            </a:r>
            <a:r>
              <a:rPr lang="en-US" b="1" dirty="0" smtClean="0"/>
              <a:t> 		</a:t>
            </a:r>
            <a:endParaRPr lang="en-US" b="1" dirty="0" smtClean="0"/>
          </a:p>
          <a:p>
            <a:pPr marL="0" indent="0">
              <a:buNone/>
            </a:pPr>
            <a:r>
              <a:rPr lang="en-US" b="1" dirty="0" smtClean="0"/>
              <a:t>(</a:t>
            </a:r>
            <a:r>
              <a:rPr lang="en-US" b="1" dirty="0" smtClean="0"/>
              <a:t>3) 28 </a:t>
            </a:r>
            <a:r>
              <a:rPr lang="en-US" b="1" dirty="0" err="1" smtClean="0"/>
              <a:t>litres</a:t>
            </a:r>
            <a:r>
              <a:rPr lang="en-US" b="1" dirty="0" smtClean="0"/>
              <a:t> 		</a:t>
            </a:r>
            <a:endParaRPr lang="en-US" b="1" dirty="0" smtClean="0"/>
          </a:p>
          <a:p>
            <a:pPr marL="0" indent="0">
              <a:buNone/>
            </a:pPr>
            <a:r>
              <a:rPr lang="en-US" b="1" dirty="0" smtClean="0"/>
              <a:t>(</a:t>
            </a:r>
            <a:r>
              <a:rPr lang="en-US" b="1" dirty="0" smtClean="0"/>
              <a:t>4) 30 </a:t>
            </a:r>
            <a:r>
              <a:rPr lang="en-US" b="1" dirty="0" err="1" smtClean="0"/>
              <a:t>litres</a:t>
            </a:r>
            <a:r>
              <a:rPr lang="en-US" b="1" dirty="0" smtClean="0"/>
              <a:t> </a:t>
            </a:r>
          </a:p>
          <a:p>
            <a:pPr marL="457200" indent="-457200">
              <a:buNone/>
            </a:pP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a:solidFill>
                  <a:srgbClr val="FF0000"/>
                </a:solidFill>
              </a:rPr>
              <a:t>Now, let us assume that</a:t>
            </a:r>
            <a:r>
              <a:rPr lang="en-US" b="1" dirty="0"/>
              <a:t>, </a:t>
            </a:r>
            <a:r>
              <a:rPr lang="en-US" dirty="0"/>
              <a:t>in proportion, the two ratios are </a:t>
            </a:r>
            <a:r>
              <a:rPr lang="en-US" b="1" dirty="0"/>
              <a:t>a:b</a:t>
            </a:r>
            <a:r>
              <a:rPr lang="en-US" dirty="0"/>
              <a:t> &amp; </a:t>
            </a:r>
            <a:r>
              <a:rPr lang="en-US" b="1" dirty="0"/>
              <a:t>c:d. </a:t>
            </a:r>
            <a:r>
              <a:rPr lang="en-US" dirty="0"/>
              <a:t>The two terms </a:t>
            </a:r>
            <a:r>
              <a:rPr lang="en-US" b="1" dirty="0"/>
              <a:t>‘b’</a:t>
            </a:r>
            <a:r>
              <a:rPr lang="en-US" dirty="0"/>
              <a:t> and </a:t>
            </a:r>
            <a:r>
              <a:rPr lang="en-US" b="1" dirty="0"/>
              <a:t>‘c’</a:t>
            </a:r>
            <a:r>
              <a:rPr lang="en-US" dirty="0"/>
              <a:t> are called </a:t>
            </a:r>
            <a:r>
              <a:rPr lang="en-US" b="1" dirty="0"/>
              <a:t>‘means or mean term,’</a:t>
            </a:r>
            <a:r>
              <a:rPr lang="en-US" dirty="0"/>
              <a:t> whereas the terms </a:t>
            </a:r>
            <a:r>
              <a:rPr lang="en-US" b="1" dirty="0"/>
              <a:t>‘a’</a:t>
            </a:r>
            <a:r>
              <a:rPr lang="en-US" dirty="0"/>
              <a:t> and </a:t>
            </a:r>
            <a:r>
              <a:rPr lang="en-US" b="1" dirty="0"/>
              <a:t>‘d’</a:t>
            </a:r>
            <a:r>
              <a:rPr lang="en-US" dirty="0"/>
              <a:t> are known as ‘</a:t>
            </a:r>
            <a:r>
              <a:rPr lang="en-US" b="1" dirty="0"/>
              <a:t>extremes or extreme terms.’</a:t>
            </a:r>
            <a:endParaRPr lang="en-US" b="1" dirty="0" smtClean="0">
              <a:solidFill>
                <a:schemeClr val="tx1">
                  <a:lumMod val="95000"/>
                  <a:lumOff val="5000"/>
                </a:schemeClr>
              </a:solidFill>
              <a:latin typeface="Arial Black" pitchFamily="34" charset="0"/>
            </a:endParaRPr>
          </a:p>
          <a:p>
            <a:pPr>
              <a:buNone/>
            </a:pPr>
            <a:r>
              <a:rPr lang="en-US" b="1" dirty="0" smtClean="0">
                <a:solidFill>
                  <a:schemeClr val="tx1">
                    <a:lumMod val="95000"/>
                    <a:lumOff val="5000"/>
                  </a:schemeClr>
                </a:solidFill>
                <a:latin typeface="Arial Black" pitchFamily="34" charset="0"/>
              </a:rPr>
              <a:t>a/b </a:t>
            </a:r>
            <a:r>
              <a:rPr lang="en-US" b="1" dirty="0">
                <a:solidFill>
                  <a:schemeClr val="tx1">
                    <a:lumMod val="95000"/>
                    <a:lumOff val="5000"/>
                  </a:schemeClr>
                </a:solidFill>
                <a:latin typeface="Arial Black" pitchFamily="34" charset="0"/>
              </a:rPr>
              <a:t>= c/d or  a : </a:t>
            </a:r>
            <a:r>
              <a:rPr lang="en-US" b="1" dirty="0" smtClean="0">
                <a:solidFill>
                  <a:schemeClr val="tx1">
                    <a:lumMod val="95000"/>
                    <a:lumOff val="5000"/>
                  </a:schemeClr>
                </a:solidFill>
                <a:latin typeface="Arial Black" pitchFamily="34" charset="0"/>
              </a:rPr>
              <a:t>b </a:t>
            </a:r>
            <a:r>
              <a:rPr lang="en-US" b="1" dirty="0">
                <a:solidFill>
                  <a:schemeClr val="tx1">
                    <a:lumMod val="95000"/>
                    <a:lumOff val="5000"/>
                  </a:schemeClr>
                </a:solidFill>
                <a:latin typeface="Arial Black" pitchFamily="34" charset="0"/>
              </a:rPr>
              <a:t>:: c : </a:t>
            </a:r>
            <a:r>
              <a:rPr lang="en-US" b="1" dirty="0" smtClean="0">
                <a:solidFill>
                  <a:schemeClr val="tx1">
                    <a:lumMod val="95000"/>
                    <a:lumOff val="5000"/>
                  </a:schemeClr>
                </a:solidFill>
                <a:latin typeface="Arial Black" pitchFamily="34" charset="0"/>
              </a:rPr>
              <a:t>d</a:t>
            </a:r>
          </a:p>
          <a:p>
            <a:pPr>
              <a:buNone/>
            </a:pPr>
            <a:r>
              <a:rPr lang="en-US" sz="2800" b="1" dirty="0" smtClean="0">
                <a:solidFill>
                  <a:srgbClr val="FF0000"/>
                </a:solidFill>
                <a:latin typeface="Arial Black" pitchFamily="34" charset="0"/>
              </a:rPr>
              <a:t>Note:-      </a:t>
            </a:r>
            <a:r>
              <a:rPr lang="en-US" sz="2800" b="1" dirty="0" smtClean="0">
                <a:latin typeface="Arial Black" pitchFamily="34" charset="0"/>
              </a:rPr>
              <a:t>Product of extremes = Product of means</a:t>
            </a:r>
            <a:endParaRPr lang="en-US" sz="2800" b="1" dirty="0"/>
          </a:p>
        </p:txBody>
      </p:sp>
      <p:pic>
        <p:nvPicPr>
          <p:cNvPr id="4" name="Picture 3"/>
          <p:cNvPicPr>
            <a:picLocks noChangeAspect="1"/>
          </p:cNvPicPr>
          <p:nvPr/>
        </p:nvPicPr>
        <p:blipFill>
          <a:blip r:embed="rId2"/>
          <a:stretch>
            <a:fillRect/>
          </a:stretch>
        </p:blipFill>
        <p:spPr>
          <a:xfrm>
            <a:off x="1418216" y="3775934"/>
            <a:ext cx="8608336" cy="2452743"/>
          </a:xfrm>
          <a:prstGeom prst="rect">
            <a:avLst/>
          </a:prstGeom>
        </p:spPr>
      </p:pic>
    </p:spTree>
    <p:extLst>
      <p:ext uri="{BB962C8B-B14F-4D97-AF65-F5344CB8AC3E}">
        <p14:creationId xmlns:p14="http://schemas.microsoft.com/office/powerpoint/2010/main" val="28514404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21. A mixture contains milk and water in the ratio of 4 : 3. On adding 2 </a:t>
            </a:r>
            <a:r>
              <a:rPr lang="en-US" b="1" dirty="0" err="1" smtClean="0"/>
              <a:t>litres</a:t>
            </a:r>
            <a:r>
              <a:rPr lang="en-US" b="1" dirty="0" smtClean="0"/>
              <a:t> of water, the ratio of milk to water becomes 8 : 7. Find the total quantity of the final mixture. </a:t>
            </a:r>
          </a:p>
          <a:p>
            <a:pPr marL="0" indent="0">
              <a:buNone/>
            </a:pPr>
            <a:endParaRPr lang="en-US" b="1" dirty="0" smtClean="0"/>
          </a:p>
          <a:p>
            <a:pPr marL="457200" indent="-457200">
              <a:buAutoNum type="arabicParenBoth"/>
            </a:pPr>
            <a:r>
              <a:rPr lang="en-US" b="1" dirty="0" smtClean="0"/>
              <a:t>16 </a:t>
            </a:r>
            <a:r>
              <a:rPr lang="en-US" b="1" dirty="0" err="1" smtClean="0"/>
              <a:t>litres</a:t>
            </a:r>
            <a:r>
              <a:rPr lang="en-US" b="1" dirty="0" smtClean="0"/>
              <a:t> 		</a:t>
            </a:r>
            <a:endParaRPr lang="en-US" b="1" dirty="0" smtClean="0"/>
          </a:p>
          <a:p>
            <a:pPr marL="0" indent="0">
              <a:buNone/>
            </a:pPr>
            <a:r>
              <a:rPr lang="en-US" b="1" dirty="0" smtClean="0"/>
              <a:t>(</a:t>
            </a:r>
            <a:r>
              <a:rPr lang="en-US" b="1" dirty="0" smtClean="0"/>
              <a:t>2) 12 </a:t>
            </a:r>
            <a:r>
              <a:rPr lang="en-US" b="1" dirty="0" err="1" smtClean="0"/>
              <a:t>litres</a:t>
            </a:r>
            <a:r>
              <a:rPr lang="en-US" b="1" dirty="0" smtClean="0"/>
              <a:t> 		</a:t>
            </a:r>
            <a:endParaRPr lang="en-US" b="1" dirty="0" smtClean="0"/>
          </a:p>
          <a:p>
            <a:pPr marL="0" indent="0">
              <a:buNone/>
            </a:pPr>
            <a:r>
              <a:rPr lang="en-US" b="1" dirty="0" smtClean="0"/>
              <a:t>(</a:t>
            </a:r>
            <a:r>
              <a:rPr lang="en-US" b="1" dirty="0" smtClean="0"/>
              <a:t>3) 28 </a:t>
            </a:r>
            <a:r>
              <a:rPr lang="en-US" b="1" dirty="0" err="1" smtClean="0"/>
              <a:t>litres</a:t>
            </a:r>
            <a:r>
              <a:rPr lang="en-US" b="1" dirty="0" smtClean="0"/>
              <a:t> 		</a:t>
            </a:r>
            <a:endParaRPr lang="en-US" b="1" dirty="0" smtClean="0"/>
          </a:p>
          <a:p>
            <a:pPr marL="0" indent="0">
              <a:buNone/>
            </a:pPr>
            <a:r>
              <a:rPr lang="en-US" b="1" dirty="0" smtClean="0">
                <a:solidFill>
                  <a:srgbClr val="FF0000"/>
                </a:solidFill>
              </a:rPr>
              <a:t>(</a:t>
            </a:r>
            <a:r>
              <a:rPr lang="en-US" b="1" dirty="0" smtClean="0">
                <a:solidFill>
                  <a:srgbClr val="FF0000"/>
                </a:solidFill>
              </a:rPr>
              <a:t>4) 30 </a:t>
            </a:r>
            <a:r>
              <a:rPr lang="en-US" b="1" dirty="0" err="1" smtClean="0">
                <a:solidFill>
                  <a:srgbClr val="FF0000"/>
                </a:solidFill>
              </a:rPr>
              <a:t>litres</a:t>
            </a:r>
            <a:r>
              <a:rPr lang="en-US" b="1" dirty="0" smtClean="0">
                <a:solidFill>
                  <a:srgbClr val="FF0000"/>
                </a:solidFill>
              </a:rPr>
              <a:t> </a:t>
            </a:r>
          </a:p>
          <a:p>
            <a:pPr marL="457200" indent="-457200">
              <a:buNone/>
            </a:pPr>
            <a:r>
              <a:rPr lang="en-US" b="1" dirty="0" smtClean="0"/>
              <a:t>(5) None of these</a:t>
            </a:r>
            <a:endParaRPr lang="en-US" dirty="0"/>
          </a:p>
        </p:txBody>
      </p:sp>
    </p:spTree>
    <p:extLst>
      <p:ext uri="{BB962C8B-B14F-4D97-AF65-F5344CB8AC3E}">
        <p14:creationId xmlns:p14="http://schemas.microsoft.com/office/powerpoint/2010/main" val="19609514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22. The ratio between two numbers is 15 : 7. If each number be decreased by 2, the ratio becomes 7 : 3. Find the numbers. </a:t>
            </a:r>
          </a:p>
          <a:p>
            <a:pPr>
              <a:buNone/>
            </a:pPr>
            <a:endParaRPr lang="en-US" b="1" dirty="0" smtClean="0"/>
          </a:p>
          <a:p>
            <a:pPr marL="457200" indent="-457200">
              <a:buAutoNum type="arabicParenBoth"/>
            </a:pPr>
            <a:r>
              <a:rPr lang="en-US" b="1" dirty="0" smtClean="0"/>
              <a:t>15</a:t>
            </a:r>
            <a:r>
              <a:rPr lang="en-US" b="1" dirty="0" smtClean="0"/>
              <a:t>, 7 	</a:t>
            </a:r>
            <a:endParaRPr lang="en-US" b="1" dirty="0" smtClean="0"/>
          </a:p>
          <a:p>
            <a:pPr marL="0" indent="0">
              <a:buNone/>
            </a:pPr>
            <a:r>
              <a:rPr lang="en-US" b="1" dirty="0" smtClean="0"/>
              <a:t>(</a:t>
            </a:r>
            <a:r>
              <a:rPr lang="en-US" b="1" dirty="0" smtClean="0"/>
              <a:t>2) 30, 14 	</a:t>
            </a:r>
            <a:endParaRPr lang="en-US" b="1" dirty="0" smtClean="0"/>
          </a:p>
          <a:p>
            <a:pPr marL="0" indent="0">
              <a:buNone/>
            </a:pPr>
            <a:r>
              <a:rPr lang="en-US" b="1" dirty="0" smtClean="0"/>
              <a:t>(</a:t>
            </a:r>
            <a:r>
              <a:rPr lang="en-US" b="1" dirty="0" smtClean="0"/>
              <a:t>3) 45, 21 	</a:t>
            </a:r>
            <a:endParaRPr lang="en-US" b="1" dirty="0" smtClean="0"/>
          </a:p>
          <a:p>
            <a:pPr marL="0" indent="0">
              <a:buNone/>
            </a:pPr>
            <a:r>
              <a:rPr lang="en-US" b="1" dirty="0" smtClean="0"/>
              <a:t>(</a:t>
            </a:r>
            <a:r>
              <a:rPr lang="en-US" b="1" dirty="0" smtClean="0"/>
              <a:t>4) 60, 28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22. The ratio between two numbers is 15 : 7. If each number be decreased by 2, the ratio becomes 7 : 3. Find the numbers. </a:t>
            </a:r>
          </a:p>
          <a:p>
            <a:pPr>
              <a:buNone/>
            </a:pPr>
            <a:endParaRPr lang="en-US" b="1" dirty="0" smtClean="0"/>
          </a:p>
          <a:p>
            <a:pPr marL="457200" indent="-457200">
              <a:buAutoNum type="arabicParenBoth"/>
            </a:pPr>
            <a:r>
              <a:rPr lang="en-US" b="1" dirty="0" smtClean="0"/>
              <a:t>15</a:t>
            </a:r>
            <a:r>
              <a:rPr lang="en-US" b="1" dirty="0" smtClean="0"/>
              <a:t>, 7 	</a:t>
            </a:r>
            <a:endParaRPr lang="en-US" b="1" dirty="0" smtClean="0"/>
          </a:p>
          <a:p>
            <a:pPr marL="0" indent="0">
              <a:buNone/>
            </a:pPr>
            <a:r>
              <a:rPr lang="en-US" b="1" dirty="0" smtClean="0">
                <a:solidFill>
                  <a:srgbClr val="FF0000"/>
                </a:solidFill>
              </a:rPr>
              <a:t>(</a:t>
            </a:r>
            <a:r>
              <a:rPr lang="en-US" b="1" dirty="0" smtClean="0">
                <a:solidFill>
                  <a:srgbClr val="FF0000"/>
                </a:solidFill>
              </a:rPr>
              <a:t>2) 30, 14 </a:t>
            </a:r>
            <a:r>
              <a:rPr lang="en-US" b="1" dirty="0" smtClean="0"/>
              <a:t>	</a:t>
            </a:r>
            <a:endParaRPr lang="en-US" b="1" dirty="0" smtClean="0"/>
          </a:p>
          <a:p>
            <a:pPr marL="0" indent="0">
              <a:buNone/>
            </a:pPr>
            <a:r>
              <a:rPr lang="en-US" b="1" dirty="0" smtClean="0"/>
              <a:t>(</a:t>
            </a:r>
            <a:r>
              <a:rPr lang="en-US" b="1" dirty="0" smtClean="0"/>
              <a:t>3) 45, 21 	</a:t>
            </a:r>
            <a:endParaRPr lang="en-US" b="1" dirty="0" smtClean="0"/>
          </a:p>
          <a:p>
            <a:pPr marL="0" indent="0">
              <a:buNone/>
            </a:pPr>
            <a:r>
              <a:rPr lang="en-US" b="1" dirty="0" smtClean="0"/>
              <a:t>(</a:t>
            </a:r>
            <a:r>
              <a:rPr lang="en-US" b="1" dirty="0" smtClean="0"/>
              <a:t>4) 60, 28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30083064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23. The incomes of A and B are in the ratio 9 : 4 and their expenditures are in the ratio 7 : 3. If each saves 2000, what are their incomes? </a:t>
            </a:r>
          </a:p>
          <a:p>
            <a:pPr marL="0" indent="0">
              <a:buNone/>
            </a:pPr>
            <a:endParaRPr lang="en-US" b="1" dirty="0" smtClean="0"/>
          </a:p>
          <a:p>
            <a:pPr marL="457200" indent="-457200">
              <a:buAutoNum type="arabicParenBoth"/>
            </a:pPr>
            <a:r>
              <a:rPr lang="en-US" b="1" dirty="0" smtClean="0"/>
              <a:t>90000</a:t>
            </a:r>
            <a:r>
              <a:rPr lang="en-US" b="1" dirty="0" smtClean="0"/>
              <a:t>, 4000 	</a:t>
            </a:r>
            <a:endParaRPr lang="en-US" b="1" dirty="0" smtClean="0"/>
          </a:p>
          <a:p>
            <a:pPr marL="0" indent="0">
              <a:buNone/>
            </a:pPr>
            <a:r>
              <a:rPr lang="en-US" b="1" dirty="0" smtClean="0"/>
              <a:t>(</a:t>
            </a:r>
            <a:r>
              <a:rPr lang="en-US" b="1" dirty="0" smtClean="0"/>
              <a:t>2) 27000, 12000 	</a:t>
            </a:r>
            <a:endParaRPr lang="en-US" b="1" dirty="0" smtClean="0"/>
          </a:p>
          <a:p>
            <a:pPr marL="0" indent="0">
              <a:buNone/>
            </a:pPr>
            <a:r>
              <a:rPr lang="en-US" b="1" dirty="0" smtClean="0"/>
              <a:t>(</a:t>
            </a:r>
            <a:r>
              <a:rPr lang="en-US" b="1" dirty="0" smtClean="0"/>
              <a:t>3) 72000, 16000 	</a:t>
            </a:r>
            <a:endParaRPr lang="en-US" b="1" dirty="0" smtClean="0"/>
          </a:p>
          <a:p>
            <a:pPr marL="0" indent="0">
              <a:buNone/>
            </a:pPr>
            <a:r>
              <a:rPr lang="en-US" b="1" dirty="0" smtClean="0"/>
              <a:t>(</a:t>
            </a:r>
            <a:r>
              <a:rPr lang="en-US" b="1" dirty="0" smtClean="0"/>
              <a:t>4) 72000, 32000 </a:t>
            </a:r>
          </a:p>
          <a:p>
            <a:pPr marL="457200" indent="-457200">
              <a:buNone/>
            </a:pP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23. The incomes of A and B are in the ratio 9 : 4 and their expenditures are in the ratio 7 : 3. If each saves 2000, what are their incomes? </a:t>
            </a:r>
          </a:p>
          <a:p>
            <a:pPr marL="0" indent="0">
              <a:buNone/>
            </a:pPr>
            <a:endParaRPr lang="en-US" b="1" dirty="0" smtClean="0"/>
          </a:p>
          <a:p>
            <a:pPr marL="457200" indent="-457200">
              <a:buAutoNum type="arabicParenBoth"/>
            </a:pPr>
            <a:r>
              <a:rPr lang="en-US" b="1" dirty="0" smtClean="0"/>
              <a:t>90000</a:t>
            </a:r>
            <a:r>
              <a:rPr lang="en-US" b="1" dirty="0" smtClean="0"/>
              <a:t>, 4000 	</a:t>
            </a:r>
            <a:endParaRPr lang="en-US" b="1" dirty="0" smtClean="0"/>
          </a:p>
          <a:p>
            <a:pPr marL="0" indent="0">
              <a:buNone/>
            </a:pPr>
            <a:r>
              <a:rPr lang="en-US" b="1" dirty="0" smtClean="0"/>
              <a:t>(</a:t>
            </a:r>
            <a:r>
              <a:rPr lang="en-US" b="1" dirty="0" smtClean="0"/>
              <a:t>2) 27000, 12000 	</a:t>
            </a:r>
            <a:endParaRPr lang="en-US" b="1" dirty="0" smtClean="0"/>
          </a:p>
          <a:p>
            <a:pPr marL="0" indent="0">
              <a:buNone/>
            </a:pPr>
            <a:r>
              <a:rPr lang="en-US" b="1" dirty="0" smtClean="0"/>
              <a:t>(</a:t>
            </a:r>
            <a:r>
              <a:rPr lang="en-US" b="1" dirty="0" smtClean="0"/>
              <a:t>3) 72000, 16000 	</a:t>
            </a:r>
            <a:endParaRPr lang="en-US" b="1" dirty="0" smtClean="0"/>
          </a:p>
          <a:p>
            <a:pPr marL="0" indent="0">
              <a:buNone/>
            </a:pPr>
            <a:r>
              <a:rPr lang="en-US" b="1" dirty="0" smtClean="0">
                <a:solidFill>
                  <a:srgbClr val="FF0000"/>
                </a:solidFill>
              </a:rPr>
              <a:t>(</a:t>
            </a:r>
            <a:r>
              <a:rPr lang="en-US" b="1" dirty="0" smtClean="0">
                <a:solidFill>
                  <a:srgbClr val="FF0000"/>
                </a:solidFill>
              </a:rPr>
              <a:t>4) 72000, 32000 </a:t>
            </a:r>
          </a:p>
          <a:p>
            <a:pPr marL="457200" indent="-457200">
              <a:buNone/>
            </a:pPr>
            <a:r>
              <a:rPr lang="en-US" b="1" dirty="0" smtClean="0"/>
              <a:t>(5) None of these</a:t>
            </a:r>
            <a:endParaRPr lang="en-US" dirty="0"/>
          </a:p>
        </p:txBody>
      </p:sp>
    </p:spTree>
    <p:extLst>
      <p:ext uri="{BB962C8B-B14F-4D97-AF65-F5344CB8AC3E}">
        <p14:creationId xmlns:p14="http://schemas.microsoft.com/office/powerpoint/2010/main" val="22842960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24. A mixture contains milk and water in the ratio of 9 : 4. On adding 8 </a:t>
            </a:r>
            <a:r>
              <a:rPr lang="en-US" b="1" dirty="0" err="1" smtClean="0"/>
              <a:t>litres</a:t>
            </a:r>
            <a:r>
              <a:rPr lang="en-US" b="1" dirty="0" smtClean="0"/>
              <a:t> of water, the ratio of milk to water becomes 3 : 2. Find the total quantity of the original mixture. </a:t>
            </a:r>
          </a:p>
          <a:p>
            <a:pPr marL="0" indent="0">
              <a:buNone/>
            </a:pPr>
            <a:endParaRPr lang="en-US" b="1" dirty="0" smtClean="0"/>
          </a:p>
          <a:p>
            <a:pPr marL="457200" indent="-457200">
              <a:buAutoNum type="arabicParenBoth"/>
            </a:pPr>
            <a:r>
              <a:rPr lang="en-US" b="1" dirty="0" smtClean="0"/>
              <a:t>52 </a:t>
            </a:r>
            <a:r>
              <a:rPr lang="en-US" b="1" dirty="0" err="1" smtClean="0"/>
              <a:t>litres</a:t>
            </a:r>
            <a:r>
              <a:rPr lang="en-US" b="1" dirty="0" smtClean="0"/>
              <a:t> 		</a:t>
            </a:r>
            <a:endParaRPr lang="en-US" b="1" dirty="0" smtClean="0"/>
          </a:p>
          <a:p>
            <a:pPr marL="0" indent="0">
              <a:buNone/>
            </a:pPr>
            <a:r>
              <a:rPr lang="en-US" b="1" dirty="0" smtClean="0"/>
              <a:t>(</a:t>
            </a:r>
            <a:r>
              <a:rPr lang="en-US" b="1" dirty="0" smtClean="0"/>
              <a:t>2) 26 </a:t>
            </a:r>
            <a:r>
              <a:rPr lang="en-US" b="1" dirty="0" err="1" smtClean="0"/>
              <a:t>litres</a:t>
            </a:r>
            <a:r>
              <a:rPr lang="en-US" b="1" dirty="0" smtClean="0"/>
              <a:t> 		</a:t>
            </a:r>
            <a:endParaRPr lang="en-US" b="1" dirty="0" smtClean="0"/>
          </a:p>
          <a:p>
            <a:pPr marL="0" indent="0">
              <a:buNone/>
            </a:pPr>
            <a:r>
              <a:rPr lang="en-US" b="1" dirty="0" smtClean="0"/>
              <a:t>(</a:t>
            </a:r>
            <a:r>
              <a:rPr lang="en-US" b="1" dirty="0" smtClean="0"/>
              <a:t>3) 104 </a:t>
            </a:r>
            <a:r>
              <a:rPr lang="en-US" b="1" dirty="0" err="1" smtClean="0"/>
              <a:t>litres</a:t>
            </a:r>
            <a:r>
              <a:rPr lang="en-US" b="1" dirty="0" smtClean="0"/>
              <a:t> 	</a:t>
            </a:r>
            <a:endParaRPr lang="en-US" b="1" dirty="0" smtClean="0"/>
          </a:p>
          <a:p>
            <a:pPr marL="0" indent="0">
              <a:buNone/>
            </a:pPr>
            <a:r>
              <a:rPr lang="en-US" b="1" dirty="0" smtClean="0"/>
              <a:t>(</a:t>
            </a:r>
            <a:r>
              <a:rPr lang="en-US" b="1" dirty="0" smtClean="0"/>
              <a:t>4) 30 </a:t>
            </a:r>
            <a:r>
              <a:rPr lang="en-US" b="1" dirty="0" err="1" smtClean="0"/>
              <a:t>litres</a:t>
            </a:r>
            <a:r>
              <a:rPr lang="en-US" b="1" dirty="0" smtClean="0"/>
              <a:t> </a:t>
            </a:r>
          </a:p>
          <a:p>
            <a:pPr marL="457200" indent="-457200">
              <a:buNone/>
            </a:pPr>
            <a:r>
              <a:rPr lang="en-US" b="1" dirty="0" smtClean="0"/>
              <a:t>(5) None of these</a:t>
            </a: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24. A mixture contains milk and water in the ratio of 9 : 4. On adding 8 </a:t>
            </a:r>
            <a:r>
              <a:rPr lang="en-US" b="1" dirty="0" err="1" smtClean="0"/>
              <a:t>litres</a:t>
            </a:r>
            <a:r>
              <a:rPr lang="en-US" b="1" dirty="0" smtClean="0"/>
              <a:t> of water, the ratio of milk to water becomes 3 : 2. Find the total quantity of the original mixture. </a:t>
            </a:r>
          </a:p>
          <a:p>
            <a:pPr marL="0" indent="0">
              <a:buNone/>
            </a:pPr>
            <a:endParaRPr lang="en-US" b="1" dirty="0" smtClean="0"/>
          </a:p>
          <a:p>
            <a:pPr marL="457200" indent="-457200">
              <a:buAutoNum type="arabicParenBoth"/>
            </a:pPr>
            <a:r>
              <a:rPr lang="en-US" b="1" dirty="0" smtClean="0">
                <a:solidFill>
                  <a:srgbClr val="FF0000"/>
                </a:solidFill>
              </a:rPr>
              <a:t>52 </a:t>
            </a:r>
            <a:r>
              <a:rPr lang="en-US" b="1" dirty="0" err="1" smtClean="0">
                <a:solidFill>
                  <a:srgbClr val="FF0000"/>
                </a:solidFill>
              </a:rPr>
              <a:t>litres</a:t>
            </a:r>
            <a:r>
              <a:rPr lang="en-US" b="1" dirty="0" smtClean="0">
                <a:solidFill>
                  <a:srgbClr val="FF0000"/>
                </a:solidFill>
              </a:rPr>
              <a:t> </a:t>
            </a:r>
            <a:r>
              <a:rPr lang="en-US" b="1" dirty="0" smtClean="0"/>
              <a:t>		</a:t>
            </a:r>
            <a:endParaRPr lang="en-US" b="1" dirty="0" smtClean="0"/>
          </a:p>
          <a:p>
            <a:pPr marL="0" indent="0">
              <a:buNone/>
            </a:pPr>
            <a:r>
              <a:rPr lang="en-US" b="1" dirty="0" smtClean="0"/>
              <a:t>(</a:t>
            </a:r>
            <a:r>
              <a:rPr lang="en-US" b="1" dirty="0" smtClean="0"/>
              <a:t>2) 26 </a:t>
            </a:r>
            <a:r>
              <a:rPr lang="en-US" b="1" dirty="0" err="1" smtClean="0"/>
              <a:t>litres</a:t>
            </a:r>
            <a:r>
              <a:rPr lang="en-US" b="1" dirty="0" smtClean="0"/>
              <a:t> 		</a:t>
            </a:r>
            <a:endParaRPr lang="en-US" b="1" dirty="0" smtClean="0"/>
          </a:p>
          <a:p>
            <a:pPr marL="0" indent="0">
              <a:buNone/>
            </a:pPr>
            <a:r>
              <a:rPr lang="en-US" b="1" dirty="0" smtClean="0"/>
              <a:t>(</a:t>
            </a:r>
            <a:r>
              <a:rPr lang="en-US" b="1" dirty="0" smtClean="0"/>
              <a:t>3) 104 </a:t>
            </a:r>
            <a:r>
              <a:rPr lang="en-US" b="1" dirty="0" err="1" smtClean="0"/>
              <a:t>litres</a:t>
            </a:r>
            <a:r>
              <a:rPr lang="en-US" b="1" dirty="0" smtClean="0"/>
              <a:t> 	</a:t>
            </a:r>
            <a:endParaRPr lang="en-US" b="1" dirty="0" smtClean="0"/>
          </a:p>
          <a:p>
            <a:pPr marL="0" indent="0">
              <a:buNone/>
            </a:pPr>
            <a:r>
              <a:rPr lang="en-US" b="1" dirty="0" smtClean="0"/>
              <a:t>(</a:t>
            </a:r>
            <a:r>
              <a:rPr lang="en-US" b="1" dirty="0" smtClean="0"/>
              <a:t>4) 30 </a:t>
            </a:r>
            <a:r>
              <a:rPr lang="en-US" b="1" dirty="0" err="1" smtClean="0"/>
              <a:t>litres</a:t>
            </a:r>
            <a:r>
              <a:rPr lang="en-US" b="1" dirty="0" smtClean="0"/>
              <a:t> </a:t>
            </a:r>
          </a:p>
          <a:p>
            <a:pPr marL="457200" indent="-457200">
              <a:buNone/>
            </a:pPr>
            <a:r>
              <a:rPr lang="en-US" b="1" dirty="0" smtClean="0"/>
              <a:t>(5) None of these</a:t>
            </a: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2407757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25. A mixture contains milk and water in the ratio of 4 : 3. On adding 6 </a:t>
            </a:r>
            <a:r>
              <a:rPr lang="en-US" b="1" dirty="0" err="1" smtClean="0"/>
              <a:t>litres</a:t>
            </a:r>
            <a:r>
              <a:rPr lang="en-US" b="1" dirty="0" smtClean="0"/>
              <a:t> of water, the ratio of milk to water becomes 8 : 7. Find the total quantity of the final mixture. </a:t>
            </a:r>
          </a:p>
          <a:p>
            <a:pPr marL="0" indent="0">
              <a:buNone/>
            </a:pPr>
            <a:endParaRPr lang="en-US" b="1" dirty="0" smtClean="0"/>
          </a:p>
          <a:p>
            <a:pPr marL="457200" indent="-457200">
              <a:buAutoNum type="arabicParenBoth"/>
            </a:pPr>
            <a:r>
              <a:rPr lang="en-US" b="1" dirty="0" smtClean="0"/>
              <a:t>168 </a:t>
            </a:r>
            <a:r>
              <a:rPr lang="en-US" b="1" dirty="0" err="1" smtClean="0"/>
              <a:t>litres</a:t>
            </a:r>
            <a:r>
              <a:rPr lang="en-US" b="1" dirty="0" smtClean="0"/>
              <a:t> 	</a:t>
            </a:r>
            <a:endParaRPr lang="en-US" b="1" dirty="0" smtClean="0"/>
          </a:p>
          <a:p>
            <a:pPr marL="0" indent="0">
              <a:buNone/>
            </a:pPr>
            <a:r>
              <a:rPr lang="en-US" b="1" dirty="0" smtClean="0"/>
              <a:t>(2</a:t>
            </a:r>
            <a:r>
              <a:rPr lang="en-US" b="1" dirty="0" smtClean="0"/>
              <a:t>) 12 </a:t>
            </a:r>
            <a:r>
              <a:rPr lang="en-US" b="1" dirty="0" err="1" smtClean="0"/>
              <a:t>litres</a:t>
            </a:r>
            <a:r>
              <a:rPr lang="en-US" b="1" dirty="0" smtClean="0"/>
              <a:t> 		</a:t>
            </a:r>
            <a:endParaRPr lang="en-US" b="1" dirty="0" smtClean="0"/>
          </a:p>
          <a:p>
            <a:pPr marL="0" indent="0">
              <a:buNone/>
            </a:pPr>
            <a:r>
              <a:rPr lang="en-US" b="1" dirty="0" smtClean="0"/>
              <a:t>(</a:t>
            </a:r>
            <a:r>
              <a:rPr lang="en-US" b="1" dirty="0" smtClean="0"/>
              <a:t>3) 42 </a:t>
            </a:r>
            <a:r>
              <a:rPr lang="en-US" b="1" dirty="0" err="1" smtClean="0"/>
              <a:t>litres</a:t>
            </a:r>
            <a:r>
              <a:rPr lang="en-US" b="1" dirty="0" smtClean="0"/>
              <a:t> 		</a:t>
            </a:r>
            <a:endParaRPr lang="en-US" b="1" dirty="0" smtClean="0"/>
          </a:p>
          <a:p>
            <a:pPr marL="0" indent="0">
              <a:buNone/>
            </a:pPr>
            <a:r>
              <a:rPr lang="en-US" b="1" dirty="0" smtClean="0"/>
              <a:t>(</a:t>
            </a:r>
            <a:r>
              <a:rPr lang="en-US" b="1" dirty="0" smtClean="0"/>
              <a:t>4) 84 </a:t>
            </a:r>
            <a:r>
              <a:rPr lang="en-US" b="1" dirty="0" err="1" smtClean="0"/>
              <a:t>litres</a:t>
            </a:r>
            <a:r>
              <a:rPr lang="en-US" b="1" dirty="0" smtClean="0"/>
              <a:t>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25. A mixture contains milk and water in the ratio of 4 : 3. On adding 6 </a:t>
            </a:r>
            <a:r>
              <a:rPr lang="en-US" b="1" dirty="0" err="1" smtClean="0"/>
              <a:t>litres</a:t>
            </a:r>
            <a:r>
              <a:rPr lang="en-US" b="1" dirty="0" smtClean="0"/>
              <a:t> of water, the ratio of milk to water becomes 8 : 7. Find the total quantity of the final mixture. </a:t>
            </a:r>
          </a:p>
          <a:p>
            <a:pPr marL="0" indent="0">
              <a:buNone/>
            </a:pPr>
            <a:endParaRPr lang="en-US" b="1" dirty="0" smtClean="0"/>
          </a:p>
          <a:p>
            <a:pPr marL="457200" indent="-457200">
              <a:buAutoNum type="arabicParenBoth"/>
            </a:pPr>
            <a:r>
              <a:rPr lang="en-US" b="1" dirty="0" smtClean="0"/>
              <a:t>168 </a:t>
            </a:r>
            <a:r>
              <a:rPr lang="en-US" b="1" dirty="0" err="1" smtClean="0"/>
              <a:t>litres</a:t>
            </a:r>
            <a:r>
              <a:rPr lang="en-US" b="1" dirty="0" smtClean="0"/>
              <a:t> 	</a:t>
            </a:r>
            <a:endParaRPr lang="en-US" b="1" dirty="0" smtClean="0"/>
          </a:p>
          <a:p>
            <a:pPr marL="0" indent="0">
              <a:buNone/>
            </a:pPr>
            <a:r>
              <a:rPr lang="en-US" b="1" dirty="0" smtClean="0"/>
              <a:t>(2</a:t>
            </a:r>
            <a:r>
              <a:rPr lang="en-US" b="1" dirty="0" smtClean="0"/>
              <a:t>) 12 </a:t>
            </a:r>
            <a:r>
              <a:rPr lang="en-US" b="1" dirty="0" err="1" smtClean="0"/>
              <a:t>litres</a:t>
            </a:r>
            <a:r>
              <a:rPr lang="en-US" b="1" dirty="0" smtClean="0"/>
              <a:t> 		</a:t>
            </a:r>
            <a:endParaRPr lang="en-US" b="1" dirty="0" smtClean="0"/>
          </a:p>
          <a:p>
            <a:pPr marL="0" indent="0">
              <a:buNone/>
            </a:pPr>
            <a:r>
              <a:rPr lang="en-US" b="1" dirty="0" smtClean="0"/>
              <a:t>(</a:t>
            </a:r>
            <a:r>
              <a:rPr lang="en-US" b="1" dirty="0" smtClean="0"/>
              <a:t>3) 42 </a:t>
            </a:r>
            <a:r>
              <a:rPr lang="en-US" b="1" dirty="0" err="1" smtClean="0"/>
              <a:t>litres</a:t>
            </a:r>
            <a:r>
              <a:rPr lang="en-US" b="1" dirty="0" smtClean="0"/>
              <a:t> 		</a:t>
            </a:r>
            <a:endParaRPr lang="en-US" b="1" dirty="0" smtClean="0"/>
          </a:p>
          <a:p>
            <a:pPr marL="0" indent="0">
              <a:buNone/>
            </a:pPr>
            <a:r>
              <a:rPr lang="en-US" b="1" dirty="0" smtClean="0"/>
              <a:t>(</a:t>
            </a:r>
            <a:r>
              <a:rPr lang="en-US" b="1" dirty="0" smtClean="0"/>
              <a:t>4) 84 </a:t>
            </a:r>
            <a:r>
              <a:rPr lang="en-US" b="1" dirty="0" err="1" smtClean="0"/>
              <a:t>litres</a:t>
            </a:r>
            <a:r>
              <a:rPr lang="en-US" b="1" dirty="0" smtClean="0"/>
              <a:t> </a:t>
            </a:r>
          </a:p>
          <a:p>
            <a:pPr marL="457200" indent="-457200">
              <a:buNone/>
            </a:pPr>
            <a:r>
              <a:rPr lang="en-US" b="1" dirty="0" smtClean="0">
                <a:solidFill>
                  <a:srgbClr val="FF0000"/>
                </a:solidFill>
              </a:rPr>
              <a:t>(5) None of these</a:t>
            </a:r>
            <a:endParaRPr lang="en-US" b="1" dirty="0">
              <a:solidFill>
                <a:srgbClr val="FF0000"/>
              </a:solidFill>
            </a:endParaRPr>
          </a:p>
        </p:txBody>
      </p:sp>
    </p:spTree>
    <p:extLst>
      <p:ext uri="{BB962C8B-B14F-4D97-AF65-F5344CB8AC3E}">
        <p14:creationId xmlns:p14="http://schemas.microsoft.com/office/powerpoint/2010/main" val="38384137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26. Find the number which, when added to the terms of the ratio 13 : 28 makes it equal to the ratio 1 : 2. </a:t>
            </a:r>
          </a:p>
          <a:p>
            <a:pPr>
              <a:buNone/>
            </a:pPr>
            <a:endParaRPr lang="en-US" b="1" dirty="0" smtClean="0"/>
          </a:p>
          <a:p>
            <a:pPr marL="457200" indent="-457200">
              <a:buAutoNum type="arabicParenBoth"/>
            </a:pPr>
            <a:r>
              <a:rPr lang="en-US" b="1" dirty="0" smtClean="0"/>
              <a:t>4 </a:t>
            </a:r>
            <a:r>
              <a:rPr lang="en-US" b="1" dirty="0" smtClean="0"/>
              <a:t>		</a:t>
            </a:r>
            <a:endParaRPr lang="en-US" b="1" dirty="0" smtClean="0"/>
          </a:p>
          <a:p>
            <a:pPr marL="0" indent="0">
              <a:buNone/>
            </a:pPr>
            <a:r>
              <a:rPr lang="en-US" b="1" dirty="0" smtClean="0"/>
              <a:t>(</a:t>
            </a:r>
            <a:r>
              <a:rPr lang="en-US" b="1" dirty="0" smtClean="0"/>
              <a:t>2) 3		 </a:t>
            </a:r>
            <a:endParaRPr lang="en-US" b="1" dirty="0" smtClean="0"/>
          </a:p>
          <a:p>
            <a:pPr marL="0" indent="0">
              <a:buNone/>
            </a:pPr>
            <a:r>
              <a:rPr lang="en-US" b="1" dirty="0" smtClean="0"/>
              <a:t>(</a:t>
            </a:r>
            <a:r>
              <a:rPr lang="en-US" b="1" dirty="0" smtClean="0"/>
              <a:t>3) 2		 </a:t>
            </a:r>
            <a:endParaRPr lang="en-US" b="1" dirty="0" smtClean="0"/>
          </a:p>
          <a:p>
            <a:pPr marL="0" indent="0">
              <a:buNone/>
            </a:pPr>
            <a:r>
              <a:rPr lang="en-US" b="1" dirty="0" smtClean="0"/>
              <a:t>(</a:t>
            </a:r>
            <a:r>
              <a:rPr lang="en-US" b="1" dirty="0" smtClean="0"/>
              <a:t>4) 1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marL="0" indent="0">
              <a:buNone/>
            </a:pPr>
            <a:r>
              <a:rPr lang="en-US" b="1" dirty="0" smtClean="0">
                <a:solidFill>
                  <a:srgbClr val="C00000"/>
                </a:solidFill>
              </a:rPr>
              <a:t>Important Properties of Proportion</a:t>
            </a:r>
          </a:p>
          <a:p>
            <a:pPr>
              <a:buFont typeface="Wingdings" panose="05000000000000000000" pitchFamily="2" charset="2"/>
              <a:buChar char="Ø"/>
            </a:pPr>
            <a:r>
              <a:rPr lang="en-US" dirty="0" smtClean="0"/>
              <a:t>The </a:t>
            </a:r>
            <a:r>
              <a:rPr lang="en-US" dirty="0"/>
              <a:t>following are the important properties of proportion:</a:t>
            </a:r>
          </a:p>
          <a:p>
            <a:pPr>
              <a:buFont typeface="Wingdings" panose="05000000000000000000" pitchFamily="2" charset="2"/>
              <a:buChar char="Ø"/>
            </a:pPr>
            <a:r>
              <a:rPr lang="en-US" dirty="0"/>
              <a:t>Addendo – If a : b = c : d, then a + c : b + d</a:t>
            </a:r>
          </a:p>
          <a:p>
            <a:pPr>
              <a:buFont typeface="Wingdings" panose="05000000000000000000" pitchFamily="2" charset="2"/>
              <a:buChar char="Ø"/>
            </a:pPr>
            <a:r>
              <a:rPr lang="en-US" dirty="0"/>
              <a:t>Subtrahendo – If a : b = c : d, then a – c : b – d</a:t>
            </a:r>
          </a:p>
          <a:p>
            <a:pPr>
              <a:buFont typeface="Wingdings" panose="05000000000000000000" pitchFamily="2" charset="2"/>
              <a:buChar char="Ø"/>
            </a:pPr>
            <a:r>
              <a:rPr lang="en-US" dirty="0"/>
              <a:t>Dividendo – If a : b = c : d, then a – b : b = c – d : d</a:t>
            </a:r>
          </a:p>
          <a:p>
            <a:pPr>
              <a:buFont typeface="Wingdings" panose="05000000000000000000" pitchFamily="2" charset="2"/>
              <a:buChar char="Ø"/>
            </a:pPr>
            <a:r>
              <a:rPr lang="en-US" dirty="0"/>
              <a:t>Componendo – If a : b = c : d, then a + b : b = c+d : d</a:t>
            </a:r>
          </a:p>
          <a:p>
            <a:pPr>
              <a:buFont typeface="Wingdings" panose="05000000000000000000" pitchFamily="2" charset="2"/>
              <a:buChar char="Ø"/>
            </a:pPr>
            <a:r>
              <a:rPr lang="en-US" dirty="0"/>
              <a:t>Alternendo – If a : b = c : d, then a : c = b: d</a:t>
            </a:r>
          </a:p>
          <a:p>
            <a:pPr>
              <a:buFont typeface="Wingdings" panose="05000000000000000000" pitchFamily="2" charset="2"/>
              <a:buChar char="Ø"/>
            </a:pPr>
            <a:r>
              <a:rPr lang="en-US" dirty="0"/>
              <a:t>Invertendo – If a : b = c : d, then b : a = d : c</a:t>
            </a:r>
          </a:p>
          <a:p>
            <a:pPr>
              <a:buFont typeface="Wingdings" panose="05000000000000000000" pitchFamily="2" charset="2"/>
              <a:buChar char="Ø"/>
            </a:pPr>
            <a:r>
              <a:rPr lang="en-US" dirty="0"/>
              <a:t>Componendo and dividendo – If a : b = c : d, then a + b : a – b = c + d : c – </a:t>
            </a:r>
            <a:r>
              <a:rPr lang="en-US" dirty="0" smtClean="0"/>
              <a:t>d</a:t>
            </a:r>
          </a:p>
          <a:p>
            <a:pPr>
              <a:buNone/>
            </a:pPr>
            <a:endParaRPr lang="en-US" b="1" dirty="0" smtClean="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16236725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26. Find the number which, when added to the terms of the ratio 13 : 28 makes it equal to the ratio 1 : 2. </a:t>
            </a:r>
          </a:p>
          <a:p>
            <a:pPr>
              <a:buNone/>
            </a:pPr>
            <a:endParaRPr lang="en-US" b="1" dirty="0" smtClean="0"/>
          </a:p>
          <a:p>
            <a:pPr marL="457200" indent="-457200">
              <a:buAutoNum type="arabicParenBoth"/>
            </a:pPr>
            <a:r>
              <a:rPr lang="en-US" b="1" dirty="0" smtClean="0"/>
              <a:t>4 </a:t>
            </a:r>
            <a:r>
              <a:rPr lang="en-US" b="1" dirty="0" smtClean="0"/>
              <a:t>		</a:t>
            </a:r>
            <a:endParaRPr lang="en-US" b="1" dirty="0" smtClean="0"/>
          </a:p>
          <a:p>
            <a:pPr marL="0" indent="0">
              <a:buNone/>
            </a:pPr>
            <a:r>
              <a:rPr lang="en-US" b="1" dirty="0" smtClean="0"/>
              <a:t>(</a:t>
            </a:r>
            <a:r>
              <a:rPr lang="en-US" b="1" dirty="0" smtClean="0"/>
              <a:t>2) 3		 </a:t>
            </a:r>
            <a:endParaRPr lang="en-US" b="1" dirty="0" smtClean="0"/>
          </a:p>
          <a:p>
            <a:pPr marL="0" indent="0">
              <a:buNone/>
            </a:pPr>
            <a:r>
              <a:rPr lang="en-US" b="1" dirty="0" smtClean="0">
                <a:solidFill>
                  <a:srgbClr val="FF0000"/>
                </a:solidFill>
              </a:rPr>
              <a:t>(</a:t>
            </a:r>
            <a:r>
              <a:rPr lang="en-US" b="1" dirty="0" smtClean="0">
                <a:solidFill>
                  <a:srgbClr val="FF0000"/>
                </a:solidFill>
              </a:rPr>
              <a:t>3) 2</a:t>
            </a:r>
            <a:r>
              <a:rPr lang="en-US" b="1" dirty="0" smtClean="0"/>
              <a:t>		 </a:t>
            </a:r>
            <a:endParaRPr lang="en-US" b="1" dirty="0" smtClean="0"/>
          </a:p>
          <a:p>
            <a:pPr marL="0" indent="0">
              <a:buNone/>
            </a:pPr>
            <a:r>
              <a:rPr lang="en-US" b="1" dirty="0" smtClean="0"/>
              <a:t>(</a:t>
            </a:r>
            <a:r>
              <a:rPr lang="en-US" b="1" dirty="0" smtClean="0"/>
              <a:t>4) 1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27102342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27. Find the number which, when subtracted from the terms of the ratio 11 : 25 makes it equal to the ratio 4 : 11. </a:t>
            </a:r>
          </a:p>
          <a:p>
            <a:pPr>
              <a:buNone/>
            </a:pPr>
            <a:endParaRPr lang="en-US" b="1" dirty="0" smtClean="0"/>
          </a:p>
          <a:p>
            <a:pPr marL="457200" indent="-457200">
              <a:buAutoNum type="arabicParenBoth"/>
            </a:pPr>
            <a:r>
              <a:rPr lang="en-US" b="1" dirty="0" smtClean="0"/>
              <a:t>4 </a:t>
            </a:r>
            <a:r>
              <a:rPr lang="en-US" b="1" dirty="0" smtClean="0"/>
              <a:t>		</a:t>
            </a:r>
            <a:endParaRPr lang="en-US" b="1" dirty="0" smtClean="0"/>
          </a:p>
          <a:p>
            <a:pPr marL="0" indent="0">
              <a:buNone/>
            </a:pPr>
            <a:r>
              <a:rPr lang="en-US" b="1" dirty="0" smtClean="0"/>
              <a:t>(</a:t>
            </a:r>
            <a:r>
              <a:rPr lang="en-US" b="1" dirty="0" smtClean="0"/>
              <a:t>2) 3 		</a:t>
            </a:r>
            <a:endParaRPr lang="en-US" b="1" dirty="0" smtClean="0"/>
          </a:p>
          <a:p>
            <a:pPr marL="0" indent="0">
              <a:buNone/>
            </a:pPr>
            <a:r>
              <a:rPr lang="en-US" b="1" dirty="0" smtClean="0"/>
              <a:t>(</a:t>
            </a:r>
            <a:r>
              <a:rPr lang="en-US" b="1" dirty="0" smtClean="0"/>
              <a:t>3) 2 		</a:t>
            </a:r>
            <a:endParaRPr lang="en-US" b="1" dirty="0" smtClean="0"/>
          </a:p>
          <a:p>
            <a:pPr marL="0" indent="0">
              <a:buNone/>
            </a:pPr>
            <a:r>
              <a:rPr lang="en-US" b="1" dirty="0" smtClean="0"/>
              <a:t>(</a:t>
            </a:r>
            <a:r>
              <a:rPr lang="en-US" b="1" dirty="0" smtClean="0"/>
              <a:t>4) 1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27. Find the number which, when subtracted from the terms of the ratio 11 : 25 makes it equal to the ratio 4 : 11. </a:t>
            </a:r>
          </a:p>
          <a:p>
            <a:pPr>
              <a:buNone/>
            </a:pPr>
            <a:endParaRPr lang="en-US" b="1" dirty="0" smtClean="0"/>
          </a:p>
          <a:p>
            <a:pPr marL="457200" indent="-457200">
              <a:buAutoNum type="arabicParenBoth"/>
            </a:pPr>
            <a:r>
              <a:rPr lang="en-US" b="1" dirty="0" smtClean="0"/>
              <a:t>4 </a:t>
            </a:r>
            <a:r>
              <a:rPr lang="en-US" b="1" dirty="0" smtClean="0"/>
              <a:t>		</a:t>
            </a:r>
            <a:endParaRPr lang="en-US" b="1" dirty="0" smtClean="0"/>
          </a:p>
          <a:p>
            <a:pPr marL="0" indent="0">
              <a:buNone/>
            </a:pPr>
            <a:r>
              <a:rPr lang="en-US" b="1" dirty="0" smtClean="0">
                <a:solidFill>
                  <a:srgbClr val="FF0000"/>
                </a:solidFill>
              </a:rPr>
              <a:t>(</a:t>
            </a:r>
            <a:r>
              <a:rPr lang="en-US" b="1" dirty="0" smtClean="0">
                <a:solidFill>
                  <a:srgbClr val="FF0000"/>
                </a:solidFill>
              </a:rPr>
              <a:t>2) 3 </a:t>
            </a:r>
            <a:r>
              <a:rPr lang="en-US" b="1" dirty="0" smtClean="0"/>
              <a:t>		</a:t>
            </a:r>
            <a:endParaRPr lang="en-US" b="1" dirty="0" smtClean="0"/>
          </a:p>
          <a:p>
            <a:pPr marL="0" indent="0">
              <a:buNone/>
            </a:pPr>
            <a:r>
              <a:rPr lang="en-US" b="1" dirty="0" smtClean="0"/>
              <a:t>(</a:t>
            </a:r>
            <a:r>
              <a:rPr lang="en-US" b="1" dirty="0" smtClean="0"/>
              <a:t>3) 2 		</a:t>
            </a:r>
            <a:endParaRPr lang="en-US" b="1" dirty="0" smtClean="0"/>
          </a:p>
          <a:p>
            <a:pPr marL="0" indent="0">
              <a:buNone/>
            </a:pPr>
            <a:r>
              <a:rPr lang="en-US" b="1" dirty="0" smtClean="0"/>
              <a:t>(</a:t>
            </a:r>
            <a:r>
              <a:rPr lang="en-US" b="1" dirty="0" smtClean="0"/>
              <a:t>4) 1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18442556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28</a:t>
            </a:r>
            <a:r>
              <a:rPr lang="en-US" b="1" dirty="0" smtClean="0"/>
              <a:t>. A bucket contains a mixture of two liquids A and B in the proportion 5 : 3. If 16 </a:t>
            </a:r>
            <a:r>
              <a:rPr lang="en-US" b="1" dirty="0" err="1" smtClean="0"/>
              <a:t>litres</a:t>
            </a:r>
            <a:r>
              <a:rPr lang="en-US" b="1" dirty="0" smtClean="0"/>
              <a:t> of the mixture is replaced by 16 </a:t>
            </a:r>
            <a:r>
              <a:rPr lang="en-US" b="1" dirty="0" err="1" smtClean="0"/>
              <a:t>litres</a:t>
            </a:r>
            <a:r>
              <a:rPr lang="en-US" b="1" dirty="0" smtClean="0"/>
              <a:t> of liquid B, then the ratio of the two liquids becomes 3 : 5. How much of the liquid B was there in the bucket? </a:t>
            </a:r>
            <a:endParaRPr lang="en-US" b="1" dirty="0" smtClean="0"/>
          </a:p>
          <a:p>
            <a:pPr>
              <a:buNone/>
            </a:pPr>
            <a:endParaRPr lang="en-US" b="1" dirty="0" smtClean="0"/>
          </a:p>
          <a:p>
            <a:pPr marL="457200" indent="-457200">
              <a:buAutoNum type="arabicParenBoth"/>
            </a:pPr>
            <a:r>
              <a:rPr lang="en-US" b="1" dirty="0" smtClean="0"/>
              <a:t>25 </a:t>
            </a:r>
            <a:r>
              <a:rPr lang="en-US" b="1" dirty="0" err="1" smtClean="0"/>
              <a:t>litres</a:t>
            </a:r>
            <a:r>
              <a:rPr lang="en-US" b="1" dirty="0" smtClean="0"/>
              <a:t> </a:t>
            </a:r>
            <a:r>
              <a:rPr lang="en-US" b="1" dirty="0" smtClean="0"/>
              <a:t>		</a:t>
            </a:r>
            <a:endParaRPr lang="en-US" b="1" dirty="0" smtClean="0"/>
          </a:p>
          <a:p>
            <a:pPr marL="0" indent="0">
              <a:buNone/>
            </a:pPr>
            <a:r>
              <a:rPr lang="en-US" b="1" dirty="0" smtClean="0"/>
              <a:t>(</a:t>
            </a:r>
            <a:r>
              <a:rPr lang="en-US" b="1" dirty="0" smtClean="0"/>
              <a:t>2) 15 </a:t>
            </a:r>
            <a:r>
              <a:rPr lang="en-US" b="1" dirty="0" err="1" smtClean="0"/>
              <a:t>litres</a:t>
            </a:r>
            <a:r>
              <a:rPr lang="en-US" b="1" dirty="0" smtClean="0"/>
              <a:t> 		</a:t>
            </a:r>
            <a:endParaRPr lang="en-US" b="1" dirty="0" smtClean="0"/>
          </a:p>
          <a:p>
            <a:pPr marL="0" indent="0">
              <a:buNone/>
            </a:pPr>
            <a:r>
              <a:rPr lang="en-US" b="1" dirty="0" smtClean="0"/>
              <a:t>(</a:t>
            </a:r>
            <a:r>
              <a:rPr lang="en-US" b="1" dirty="0" smtClean="0"/>
              <a:t>3) 18 </a:t>
            </a:r>
            <a:r>
              <a:rPr lang="en-US" b="1" dirty="0" err="1" smtClean="0"/>
              <a:t>litres</a:t>
            </a:r>
            <a:r>
              <a:rPr lang="en-US" b="1" dirty="0" smtClean="0"/>
              <a:t> 		</a:t>
            </a:r>
            <a:endParaRPr lang="en-US" b="1" dirty="0" smtClean="0"/>
          </a:p>
          <a:p>
            <a:pPr marL="0" indent="0">
              <a:buNone/>
            </a:pPr>
            <a:r>
              <a:rPr lang="en-US" b="1" dirty="0" smtClean="0"/>
              <a:t>(</a:t>
            </a:r>
            <a:r>
              <a:rPr lang="en-US" b="1" dirty="0" smtClean="0"/>
              <a:t>4) 24 </a:t>
            </a:r>
            <a:r>
              <a:rPr lang="en-US" b="1" dirty="0" err="1" smtClean="0"/>
              <a:t>litres</a:t>
            </a:r>
            <a:r>
              <a:rPr lang="en-US" b="1" dirty="0" smtClean="0"/>
              <a:t> </a:t>
            </a:r>
          </a:p>
          <a:p>
            <a:pPr marL="457200" indent="-457200">
              <a:buNone/>
            </a:pP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28</a:t>
            </a:r>
            <a:r>
              <a:rPr lang="en-US" b="1" dirty="0" smtClean="0"/>
              <a:t>. A bucket contains a mixture of two liquids A and B in the proportion 5 : 3. If 16 </a:t>
            </a:r>
            <a:r>
              <a:rPr lang="en-US" b="1" dirty="0" err="1" smtClean="0"/>
              <a:t>litres</a:t>
            </a:r>
            <a:r>
              <a:rPr lang="en-US" b="1" dirty="0" smtClean="0"/>
              <a:t> of the mixture is replaced by 16 </a:t>
            </a:r>
            <a:r>
              <a:rPr lang="en-US" b="1" dirty="0" err="1" smtClean="0"/>
              <a:t>litres</a:t>
            </a:r>
            <a:r>
              <a:rPr lang="en-US" b="1" dirty="0" smtClean="0"/>
              <a:t> of liquid B, then the ratio of the two liquids becomes 3 : 5. How much of the liquid B was there in the bucket? </a:t>
            </a:r>
            <a:endParaRPr lang="en-US" b="1" dirty="0" smtClean="0"/>
          </a:p>
          <a:p>
            <a:pPr>
              <a:buNone/>
            </a:pPr>
            <a:endParaRPr lang="en-US" b="1" dirty="0" smtClean="0"/>
          </a:p>
          <a:p>
            <a:pPr marL="457200" indent="-457200">
              <a:buAutoNum type="arabicParenBoth"/>
            </a:pPr>
            <a:r>
              <a:rPr lang="en-US" b="1" dirty="0" smtClean="0"/>
              <a:t>25 </a:t>
            </a:r>
            <a:r>
              <a:rPr lang="en-US" b="1" dirty="0" err="1" smtClean="0"/>
              <a:t>litres</a:t>
            </a:r>
            <a:r>
              <a:rPr lang="en-US" b="1" dirty="0" smtClean="0"/>
              <a:t> </a:t>
            </a:r>
            <a:r>
              <a:rPr lang="en-US" b="1" dirty="0" smtClean="0"/>
              <a:t>		</a:t>
            </a:r>
            <a:endParaRPr lang="en-US" b="1" dirty="0" smtClean="0"/>
          </a:p>
          <a:p>
            <a:pPr marL="0" indent="0">
              <a:buNone/>
            </a:pPr>
            <a:r>
              <a:rPr lang="en-US" b="1" dirty="0" smtClean="0">
                <a:solidFill>
                  <a:srgbClr val="FF0000"/>
                </a:solidFill>
              </a:rPr>
              <a:t>(</a:t>
            </a:r>
            <a:r>
              <a:rPr lang="en-US" b="1" dirty="0" smtClean="0">
                <a:solidFill>
                  <a:srgbClr val="FF0000"/>
                </a:solidFill>
              </a:rPr>
              <a:t>2) 15 </a:t>
            </a:r>
            <a:r>
              <a:rPr lang="en-US" b="1" dirty="0" err="1" smtClean="0">
                <a:solidFill>
                  <a:srgbClr val="FF0000"/>
                </a:solidFill>
              </a:rPr>
              <a:t>litres</a:t>
            </a:r>
            <a:r>
              <a:rPr lang="en-US" b="1" dirty="0" smtClean="0">
                <a:solidFill>
                  <a:srgbClr val="FF0000"/>
                </a:solidFill>
              </a:rPr>
              <a:t> </a:t>
            </a:r>
            <a:r>
              <a:rPr lang="en-US" b="1" dirty="0" smtClean="0"/>
              <a:t>		</a:t>
            </a:r>
            <a:endParaRPr lang="en-US" b="1" dirty="0" smtClean="0"/>
          </a:p>
          <a:p>
            <a:pPr marL="0" indent="0">
              <a:buNone/>
            </a:pPr>
            <a:r>
              <a:rPr lang="en-US" b="1" dirty="0" smtClean="0"/>
              <a:t>(</a:t>
            </a:r>
            <a:r>
              <a:rPr lang="en-US" b="1" dirty="0" smtClean="0"/>
              <a:t>3) 18 </a:t>
            </a:r>
            <a:r>
              <a:rPr lang="en-US" b="1" dirty="0" err="1" smtClean="0"/>
              <a:t>litres</a:t>
            </a:r>
            <a:r>
              <a:rPr lang="en-US" b="1" dirty="0" smtClean="0"/>
              <a:t> 		</a:t>
            </a:r>
            <a:endParaRPr lang="en-US" b="1" dirty="0" smtClean="0"/>
          </a:p>
          <a:p>
            <a:pPr marL="0" indent="0">
              <a:buNone/>
            </a:pPr>
            <a:r>
              <a:rPr lang="en-US" b="1" dirty="0" smtClean="0"/>
              <a:t>(</a:t>
            </a:r>
            <a:r>
              <a:rPr lang="en-US" b="1" dirty="0" smtClean="0"/>
              <a:t>4) 24 </a:t>
            </a:r>
            <a:r>
              <a:rPr lang="en-US" b="1" dirty="0" err="1" smtClean="0"/>
              <a:t>litres</a:t>
            </a:r>
            <a:r>
              <a:rPr lang="en-US" b="1" dirty="0" smtClean="0"/>
              <a:t> </a:t>
            </a:r>
          </a:p>
          <a:p>
            <a:pPr marL="457200" indent="-457200">
              <a:buNone/>
            </a:pPr>
            <a:r>
              <a:rPr lang="en-US" b="1" dirty="0" smtClean="0"/>
              <a:t>(5) None of these</a:t>
            </a:r>
            <a:endParaRPr lang="en-US" dirty="0"/>
          </a:p>
        </p:txBody>
      </p:sp>
    </p:spTree>
    <p:extLst>
      <p:ext uri="{BB962C8B-B14F-4D97-AF65-F5344CB8AC3E}">
        <p14:creationId xmlns:p14="http://schemas.microsoft.com/office/powerpoint/2010/main" val="21391836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29</a:t>
            </a:r>
            <a:r>
              <a:rPr lang="en-US" b="1" dirty="0" smtClean="0"/>
              <a:t>. A bucket contains a mixture of two liquids A and B in the proportion 6 : 5. If 33 </a:t>
            </a:r>
            <a:r>
              <a:rPr lang="en-US" b="1" dirty="0" err="1" smtClean="0"/>
              <a:t>litres</a:t>
            </a:r>
            <a:r>
              <a:rPr lang="en-US" b="1" dirty="0" smtClean="0"/>
              <a:t> of the mixture is replaced by 33 </a:t>
            </a:r>
            <a:r>
              <a:rPr lang="en-US" b="1" dirty="0" err="1" smtClean="0"/>
              <a:t>litres</a:t>
            </a:r>
            <a:r>
              <a:rPr lang="en-US" b="1" dirty="0" smtClean="0"/>
              <a:t> of liquid B, then the ratio of the two liquids becomes 3 : 4. How much of the liquid A was there in the bucket? </a:t>
            </a:r>
          </a:p>
          <a:p>
            <a:pPr marL="0" indent="0">
              <a:buNone/>
            </a:pPr>
            <a:endParaRPr lang="en-US" b="1" dirty="0" smtClean="0"/>
          </a:p>
          <a:p>
            <a:pPr marL="457200" indent="-457200">
              <a:buAutoNum type="arabicParenBoth"/>
            </a:pPr>
            <a:r>
              <a:rPr lang="en-US" b="1" dirty="0" smtClean="0"/>
              <a:t>84 </a:t>
            </a:r>
            <a:r>
              <a:rPr lang="en-US" b="1" dirty="0" err="1" smtClean="0"/>
              <a:t>litres</a:t>
            </a:r>
            <a:r>
              <a:rPr lang="en-US" b="1" dirty="0" smtClean="0"/>
              <a:t> 		</a:t>
            </a:r>
            <a:endParaRPr lang="en-US" b="1" dirty="0" smtClean="0"/>
          </a:p>
          <a:p>
            <a:pPr marL="0" indent="0">
              <a:buNone/>
            </a:pPr>
            <a:r>
              <a:rPr lang="en-US" b="1" dirty="0" smtClean="0"/>
              <a:t>(</a:t>
            </a:r>
            <a:r>
              <a:rPr lang="en-US" b="1" dirty="0" smtClean="0"/>
              <a:t>2) 48 </a:t>
            </a:r>
            <a:r>
              <a:rPr lang="en-US" b="1" dirty="0" err="1" smtClean="0"/>
              <a:t>litres</a:t>
            </a:r>
            <a:r>
              <a:rPr lang="en-US" b="1" dirty="0" smtClean="0"/>
              <a:t> 		</a:t>
            </a:r>
            <a:endParaRPr lang="en-US" b="1" dirty="0" smtClean="0"/>
          </a:p>
          <a:p>
            <a:pPr marL="0" indent="0">
              <a:buNone/>
            </a:pPr>
            <a:r>
              <a:rPr lang="en-US" b="1" dirty="0" smtClean="0"/>
              <a:t>(</a:t>
            </a:r>
            <a:r>
              <a:rPr lang="en-US" b="1" dirty="0" smtClean="0"/>
              <a:t>3) 70 </a:t>
            </a:r>
            <a:r>
              <a:rPr lang="en-US" b="1" dirty="0" err="1" smtClean="0"/>
              <a:t>litres</a:t>
            </a:r>
            <a:r>
              <a:rPr lang="en-US" b="1" dirty="0" smtClean="0"/>
              <a:t> 		</a:t>
            </a:r>
            <a:endParaRPr lang="en-US" b="1" dirty="0" smtClean="0"/>
          </a:p>
          <a:p>
            <a:pPr marL="0" indent="0">
              <a:buNone/>
            </a:pPr>
            <a:r>
              <a:rPr lang="en-US" b="1" dirty="0" smtClean="0"/>
              <a:t>(</a:t>
            </a:r>
            <a:r>
              <a:rPr lang="en-US" b="1" dirty="0" smtClean="0"/>
              <a:t>4) 64 </a:t>
            </a:r>
            <a:r>
              <a:rPr lang="en-US" b="1" dirty="0" err="1" smtClean="0"/>
              <a:t>litres</a:t>
            </a:r>
            <a:r>
              <a:rPr lang="en-US" b="1" dirty="0" smtClean="0"/>
              <a:t> </a:t>
            </a:r>
          </a:p>
          <a:p>
            <a:pPr marL="457200" indent="-457200">
              <a:buNone/>
            </a:pP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29</a:t>
            </a:r>
            <a:r>
              <a:rPr lang="en-US" b="1" dirty="0" smtClean="0"/>
              <a:t>. A bucket contains a mixture of two liquids A and B in the proportion 6 : 5. If 33 </a:t>
            </a:r>
            <a:r>
              <a:rPr lang="en-US" b="1" dirty="0" err="1" smtClean="0"/>
              <a:t>litres</a:t>
            </a:r>
            <a:r>
              <a:rPr lang="en-US" b="1" dirty="0" smtClean="0"/>
              <a:t> of the mixture is replaced by 33 </a:t>
            </a:r>
            <a:r>
              <a:rPr lang="en-US" b="1" dirty="0" err="1" smtClean="0"/>
              <a:t>litres</a:t>
            </a:r>
            <a:r>
              <a:rPr lang="en-US" b="1" dirty="0" smtClean="0"/>
              <a:t> of liquid B, then the ratio of the two liquids becomes 3 : 4. How much of the liquid A was there in the bucket? </a:t>
            </a:r>
          </a:p>
          <a:p>
            <a:pPr marL="0" indent="0">
              <a:buNone/>
            </a:pPr>
            <a:endParaRPr lang="en-US" b="1" dirty="0" smtClean="0"/>
          </a:p>
          <a:p>
            <a:pPr marL="457200" indent="-457200">
              <a:buAutoNum type="arabicParenBoth"/>
            </a:pPr>
            <a:r>
              <a:rPr lang="en-US" b="1" dirty="0" smtClean="0">
                <a:solidFill>
                  <a:srgbClr val="FF0000"/>
                </a:solidFill>
              </a:rPr>
              <a:t>84 </a:t>
            </a:r>
            <a:r>
              <a:rPr lang="en-US" b="1" dirty="0" err="1" smtClean="0">
                <a:solidFill>
                  <a:srgbClr val="FF0000"/>
                </a:solidFill>
              </a:rPr>
              <a:t>litres</a:t>
            </a:r>
            <a:r>
              <a:rPr lang="en-US" b="1" dirty="0" smtClean="0">
                <a:solidFill>
                  <a:srgbClr val="FF0000"/>
                </a:solidFill>
              </a:rPr>
              <a:t> </a:t>
            </a:r>
            <a:r>
              <a:rPr lang="en-US" b="1" dirty="0" smtClean="0"/>
              <a:t>		</a:t>
            </a:r>
            <a:endParaRPr lang="en-US" b="1" dirty="0" smtClean="0"/>
          </a:p>
          <a:p>
            <a:pPr marL="0" indent="0">
              <a:buNone/>
            </a:pPr>
            <a:r>
              <a:rPr lang="en-US" b="1" dirty="0" smtClean="0"/>
              <a:t>(</a:t>
            </a:r>
            <a:r>
              <a:rPr lang="en-US" b="1" dirty="0" smtClean="0"/>
              <a:t>2) 48 </a:t>
            </a:r>
            <a:r>
              <a:rPr lang="en-US" b="1" dirty="0" err="1" smtClean="0"/>
              <a:t>litres</a:t>
            </a:r>
            <a:r>
              <a:rPr lang="en-US" b="1" dirty="0" smtClean="0"/>
              <a:t> 		</a:t>
            </a:r>
            <a:endParaRPr lang="en-US" b="1" dirty="0" smtClean="0"/>
          </a:p>
          <a:p>
            <a:pPr marL="0" indent="0">
              <a:buNone/>
            </a:pPr>
            <a:r>
              <a:rPr lang="en-US" b="1" dirty="0" smtClean="0"/>
              <a:t>(</a:t>
            </a:r>
            <a:r>
              <a:rPr lang="en-US" b="1" dirty="0" smtClean="0"/>
              <a:t>3) 70 </a:t>
            </a:r>
            <a:r>
              <a:rPr lang="en-US" b="1" dirty="0" err="1" smtClean="0"/>
              <a:t>litres</a:t>
            </a:r>
            <a:r>
              <a:rPr lang="en-US" b="1" dirty="0" smtClean="0"/>
              <a:t> 		</a:t>
            </a:r>
            <a:endParaRPr lang="en-US" b="1" dirty="0" smtClean="0"/>
          </a:p>
          <a:p>
            <a:pPr marL="0" indent="0">
              <a:buNone/>
            </a:pPr>
            <a:r>
              <a:rPr lang="en-US" b="1" dirty="0" smtClean="0"/>
              <a:t>(</a:t>
            </a:r>
            <a:r>
              <a:rPr lang="en-US" b="1" dirty="0" smtClean="0"/>
              <a:t>4) 64 </a:t>
            </a:r>
            <a:r>
              <a:rPr lang="en-US" b="1" dirty="0" err="1" smtClean="0"/>
              <a:t>litres</a:t>
            </a:r>
            <a:r>
              <a:rPr lang="en-US" b="1" dirty="0" smtClean="0"/>
              <a:t> </a:t>
            </a:r>
          </a:p>
          <a:p>
            <a:pPr marL="457200" indent="-457200">
              <a:buNone/>
            </a:pPr>
            <a:r>
              <a:rPr lang="en-US" b="1" dirty="0" smtClean="0"/>
              <a:t>(5) None of these</a:t>
            </a:r>
            <a:endParaRPr lang="en-US" dirty="0"/>
          </a:p>
        </p:txBody>
      </p:sp>
    </p:spTree>
    <p:extLst>
      <p:ext uri="{BB962C8B-B14F-4D97-AF65-F5344CB8AC3E}">
        <p14:creationId xmlns:p14="http://schemas.microsoft.com/office/powerpoint/2010/main" val="17223240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30</a:t>
            </a:r>
            <a:r>
              <a:rPr lang="en-US" b="1" dirty="0" smtClean="0"/>
              <a:t>. A vessel contains liquids A and B in ratio 3 : 1. If 8 </a:t>
            </a:r>
            <a:r>
              <a:rPr lang="en-US" b="1" dirty="0" err="1" smtClean="0"/>
              <a:t>litres</a:t>
            </a:r>
            <a:r>
              <a:rPr lang="en-US" b="1" dirty="0" smtClean="0"/>
              <a:t> of the mixture are removed and the same quantity of liquid B is added, the ratio becomes 1 : 3. What quantity does the vessel hold? </a:t>
            </a:r>
          </a:p>
          <a:p>
            <a:pPr marL="0" indent="0">
              <a:buNone/>
            </a:pPr>
            <a:endParaRPr lang="en-US" b="1" dirty="0" smtClean="0"/>
          </a:p>
          <a:p>
            <a:pPr marL="457200" indent="-457200">
              <a:buAutoNum type="arabicParenBoth"/>
            </a:pPr>
            <a:r>
              <a:rPr lang="en-US" b="1" dirty="0" smtClean="0"/>
              <a:t>12 </a:t>
            </a:r>
            <a:r>
              <a:rPr lang="en-US" b="1" dirty="0" err="1" smtClean="0"/>
              <a:t>litres</a:t>
            </a:r>
            <a:r>
              <a:rPr lang="en-US" b="1" dirty="0" smtClean="0"/>
              <a:t> 		</a:t>
            </a:r>
            <a:endParaRPr lang="en-US" b="1" dirty="0" smtClean="0"/>
          </a:p>
          <a:p>
            <a:pPr marL="0" indent="0">
              <a:buNone/>
            </a:pPr>
            <a:r>
              <a:rPr lang="en-US" b="1" dirty="0" smtClean="0"/>
              <a:t>(</a:t>
            </a:r>
            <a:r>
              <a:rPr lang="en-US" b="1" dirty="0" smtClean="0"/>
              <a:t>2) 14 </a:t>
            </a:r>
            <a:r>
              <a:rPr lang="en-US" b="1" dirty="0" err="1" smtClean="0"/>
              <a:t>litres</a:t>
            </a:r>
            <a:r>
              <a:rPr lang="en-US" b="1" dirty="0" smtClean="0"/>
              <a:t> 		</a:t>
            </a:r>
            <a:endParaRPr lang="en-US" b="1" dirty="0" smtClean="0"/>
          </a:p>
          <a:p>
            <a:pPr marL="0" indent="0">
              <a:buNone/>
            </a:pPr>
            <a:r>
              <a:rPr lang="en-US" b="1" dirty="0" smtClean="0"/>
              <a:t>(</a:t>
            </a:r>
            <a:r>
              <a:rPr lang="en-US" b="1" dirty="0" smtClean="0"/>
              <a:t>3) 16 </a:t>
            </a:r>
            <a:r>
              <a:rPr lang="en-US" b="1" dirty="0" err="1" smtClean="0"/>
              <a:t>litres</a:t>
            </a:r>
            <a:r>
              <a:rPr lang="en-US" b="1" dirty="0" smtClean="0"/>
              <a:t> 		</a:t>
            </a:r>
            <a:endParaRPr lang="en-US" b="1" dirty="0" smtClean="0"/>
          </a:p>
          <a:p>
            <a:pPr marL="0" indent="0">
              <a:buNone/>
            </a:pPr>
            <a:r>
              <a:rPr lang="en-US" b="1" dirty="0" smtClean="0"/>
              <a:t>(</a:t>
            </a:r>
            <a:r>
              <a:rPr lang="en-US" b="1" dirty="0" smtClean="0"/>
              <a:t>4) 10 </a:t>
            </a:r>
            <a:r>
              <a:rPr lang="en-US" b="1" dirty="0" err="1" smtClean="0"/>
              <a:t>litres</a:t>
            </a:r>
            <a:r>
              <a:rPr lang="en-US" b="1" dirty="0" smtClean="0"/>
              <a:t> </a:t>
            </a:r>
          </a:p>
          <a:p>
            <a:pPr marL="457200" indent="-457200">
              <a:buNone/>
            </a:pP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30</a:t>
            </a:r>
            <a:r>
              <a:rPr lang="en-US" b="1" dirty="0" smtClean="0"/>
              <a:t>. A vessel contains liquids A and B in ratio 3 : 1. If 8 </a:t>
            </a:r>
            <a:r>
              <a:rPr lang="en-US" b="1" dirty="0" err="1" smtClean="0"/>
              <a:t>litres</a:t>
            </a:r>
            <a:r>
              <a:rPr lang="en-US" b="1" dirty="0" smtClean="0"/>
              <a:t> of the mixture are removed and the same quantity of liquid B is added, the ratio becomes 1 : 3. What quantity does the vessel hold? </a:t>
            </a:r>
          </a:p>
          <a:p>
            <a:pPr marL="0" indent="0">
              <a:buNone/>
            </a:pPr>
            <a:endParaRPr lang="en-US" b="1" dirty="0" smtClean="0"/>
          </a:p>
          <a:p>
            <a:pPr marL="457200" indent="-457200">
              <a:buAutoNum type="arabicParenBoth"/>
            </a:pPr>
            <a:r>
              <a:rPr lang="en-US" b="1" dirty="0" smtClean="0">
                <a:solidFill>
                  <a:srgbClr val="FF0000"/>
                </a:solidFill>
              </a:rPr>
              <a:t>12 </a:t>
            </a:r>
            <a:r>
              <a:rPr lang="en-US" b="1" dirty="0" err="1" smtClean="0">
                <a:solidFill>
                  <a:srgbClr val="FF0000"/>
                </a:solidFill>
              </a:rPr>
              <a:t>litres</a:t>
            </a:r>
            <a:r>
              <a:rPr lang="en-US" b="1" dirty="0" smtClean="0">
                <a:solidFill>
                  <a:srgbClr val="FF0000"/>
                </a:solidFill>
              </a:rPr>
              <a:t> </a:t>
            </a:r>
            <a:r>
              <a:rPr lang="en-US" b="1" dirty="0" smtClean="0"/>
              <a:t>		</a:t>
            </a:r>
            <a:endParaRPr lang="en-US" b="1" dirty="0" smtClean="0"/>
          </a:p>
          <a:p>
            <a:pPr marL="0" indent="0">
              <a:buNone/>
            </a:pPr>
            <a:r>
              <a:rPr lang="en-US" b="1" dirty="0" smtClean="0"/>
              <a:t>(</a:t>
            </a:r>
            <a:r>
              <a:rPr lang="en-US" b="1" dirty="0" smtClean="0"/>
              <a:t>2) 14 </a:t>
            </a:r>
            <a:r>
              <a:rPr lang="en-US" b="1" dirty="0" err="1" smtClean="0"/>
              <a:t>litres</a:t>
            </a:r>
            <a:r>
              <a:rPr lang="en-US" b="1" dirty="0" smtClean="0"/>
              <a:t> 		</a:t>
            </a:r>
            <a:endParaRPr lang="en-US" b="1" dirty="0" smtClean="0"/>
          </a:p>
          <a:p>
            <a:pPr marL="0" indent="0">
              <a:buNone/>
            </a:pPr>
            <a:r>
              <a:rPr lang="en-US" b="1" dirty="0" smtClean="0"/>
              <a:t>(</a:t>
            </a:r>
            <a:r>
              <a:rPr lang="en-US" b="1" dirty="0" smtClean="0"/>
              <a:t>3) 16 </a:t>
            </a:r>
            <a:r>
              <a:rPr lang="en-US" b="1" dirty="0" err="1" smtClean="0"/>
              <a:t>litres</a:t>
            </a:r>
            <a:r>
              <a:rPr lang="en-US" b="1" dirty="0" smtClean="0"/>
              <a:t> 		</a:t>
            </a:r>
            <a:endParaRPr lang="en-US" b="1" dirty="0" smtClean="0"/>
          </a:p>
          <a:p>
            <a:pPr marL="0" indent="0">
              <a:buNone/>
            </a:pPr>
            <a:r>
              <a:rPr lang="en-US" b="1" dirty="0" smtClean="0"/>
              <a:t>(</a:t>
            </a:r>
            <a:r>
              <a:rPr lang="en-US" b="1" dirty="0" smtClean="0"/>
              <a:t>4) 10 </a:t>
            </a:r>
            <a:r>
              <a:rPr lang="en-US" b="1" dirty="0" err="1" smtClean="0"/>
              <a:t>litres</a:t>
            </a:r>
            <a:r>
              <a:rPr lang="en-US" b="1" dirty="0" smtClean="0"/>
              <a:t> </a:t>
            </a:r>
          </a:p>
          <a:p>
            <a:pPr marL="457200" indent="-457200">
              <a:buNone/>
            </a:pPr>
            <a:r>
              <a:rPr lang="en-US" b="1" dirty="0" smtClean="0"/>
              <a:t>(5) None of these</a:t>
            </a:r>
            <a:endParaRPr lang="en-US" dirty="0"/>
          </a:p>
        </p:txBody>
      </p:sp>
    </p:spTree>
    <p:extLst>
      <p:ext uri="{BB962C8B-B14F-4D97-AF65-F5344CB8AC3E}">
        <p14:creationId xmlns:p14="http://schemas.microsoft.com/office/powerpoint/2010/main" val="4911826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31. A vessel contains liquids A and B in ratio 7 : 6. If 26 </a:t>
            </a:r>
            <a:r>
              <a:rPr lang="en-US" b="1" dirty="0" err="1" smtClean="0"/>
              <a:t>litres</a:t>
            </a:r>
            <a:r>
              <a:rPr lang="en-US" b="1" dirty="0" smtClean="0"/>
              <a:t> of the mixture are removed and the same quantity of liquid B is added, the ratio becomes 6 : 7. What quantity does the vessel hold? </a:t>
            </a:r>
          </a:p>
          <a:p>
            <a:pPr marL="0" indent="0">
              <a:buNone/>
            </a:pPr>
            <a:endParaRPr lang="en-US" b="1" dirty="0" smtClean="0"/>
          </a:p>
          <a:p>
            <a:pPr marL="457200" indent="-457200">
              <a:buAutoNum type="arabicParenBoth"/>
            </a:pPr>
            <a:r>
              <a:rPr lang="en-US" b="1" dirty="0" smtClean="0"/>
              <a:t>142 </a:t>
            </a:r>
            <a:r>
              <a:rPr lang="en-US" b="1" dirty="0" err="1" smtClean="0"/>
              <a:t>litres</a:t>
            </a:r>
            <a:r>
              <a:rPr lang="en-US" b="1" dirty="0" smtClean="0"/>
              <a:t> 	</a:t>
            </a:r>
            <a:endParaRPr lang="en-US" b="1" dirty="0" smtClean="0"/>
          </a:p>
          <a:p>
            <a:pPr marL="0" indent="0">
              <a:buNone/>
            </a:pPr>
            <a:r>
              <a:rPr lang="en-US" b="1" dirty="0" smtClean="0"/>
              <a:t>(</a:t>
            </a:r>
            <a:r>
              <a:rPr lang="en-US" b="1" dirty="0" smtClean="0"/>
              <a:t>2) 172 </a:t>
            </a:r>
            <a:r>
              <a:rPr lang="en-US" b="1" dirty="0" err="1" smtClean="0"/>
              <a:t>litres</a:t>
            </a:r>
            <a:r>
              <a:rPr lang="en-US" b="1" dirty="0" smtClean="0"/>
              <a:t> 	</a:t>
            </a:r>
            <a:endParaRPr lang="en-US" b="1" dirty="0" smtClean="0"/>
          </a:p>
          <a:p>
            <a:pPr marL="0" indent="0">
              <a:buNone/>
            </a:pPr>
            <a:r>
              <a:rPr lang="en-US" b="1" dirty="0" smtClean="0"/>
              <a:t>(</a:t>
            </a:r>
            <a:r>
              <a:rPr lang="en-US" b="1" dirty="0" smtClean="0"/>
              <a:t>3) 156 </a:t>
            </a:r>
            <a:r>
              <a:rPr lang="en-US" b="1" dirty="0" err="1" smtClean="0"/>
              <a:t>litres</a:t>
            </a:r>
            <a:r>
              <a:rPr lang="en-US" b="1" dirty="0" smtClean="0"/>
              <a:t> 	</a:t>
            </a:r>
            <a:endParaRPr lang="en-US" b="1" dirty="0" smtClean="0"/>
          </a:p>
          <a:p>
            <a:pPr marL="0" indent="0">
              <a:buNone/>
            </a:pPr>
            <a:r>
              <a:rPr lang="en-US" b="1" dirty="0" smtClean="0"/>
              <a:t>(</a:t>
            </a:r>
            <a:r>
              <a:rPr lang="en-US" b="1" dirty="0" smtClean="0"/>
              <a:t>4) 182 </a:t>
            </a:r>
            <a:r>
              <a:rPr lang="en-US" b="1" dirty="0" err="1" smtClean="0"/>
              <a:t>litres</a:t>
            </a:r>
            <a:r>
              <a:rPr lang="en-US" b="1" dirty="0" smtClean="0"/>
              <a:t> </a:t>
            </a:r>
          </a:p>
          <a:p>
            <a:pPr marL="457200" indent="-457200">
              <a:buNone/>
            </a:pPr>
            <a:r>
              <a:rPr lang="en-US" b="1" dirty="0" smtClean="0"/>
              <a:t>(5) None of these</a:t>
            </a:r>
            <a:r>
              <a:rPr lang="en-US" b="1" dirty="0" smtClean="0">
                <a:latin typeface="Arial Black" pitchFamily="34" charset="0"/>
              </a:rPr>
              <a:t> </a:t>
            </a:r>
            <a:endParaRPr lang="en-US" b="1"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endParaRPr lang="en-US" dirty="0" smtClean="0"/>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marL="0" indent="0">
              <a:buNone/>
            </a:pPr>
            <a:r>
              <a:rPr lang="en-US" dirty="0">
                <a:solidFill>
                  <a:srgbClr val="C00000"/>
                </a:solidFill>
              </a:rPr>
              <a:t>Difference Between Ratio and Proportion</a:t>
            </a:r>
          </a:p>
          <a:p>
            <a:r>
              <a:rPr lang="en-US" dirty="0"/>
              <a:t>To understand the concept of ratio and proportion, go through the difference between ratio and proportion given here.</a:t>
            </a:r>
          </a:p>
          <a:p>
            <a:pPr>
              <a:buNone/>
            </a:pPr>
            <a:endParaRPr lang="en-US" b="1" dirty="0" smtClean="0">
              <a:solidFill>
                <a:schemeClr val="tx1">
                  <a:lumMod val="95000"/>
                  <a:lumOff val="5000"/>
                </a:schemeClr>
              </a:solidFill>
              <a:latin typeface="Arial Black" pitchFamily="34" charset="0"/>
            </a:endParaRPr>
          </a:p>
          <a:p>
            <a:pPr>
              <a:buNone/>
            </a:pPr>
            <a:r>
              <a:rPr lang="en-US" b="1" u="sng" dirty="0" smtClean="0">
                <a:solidFill>
                  <a:srgbClr val="FF0000"/>
                </a:solidFill>
                <a:latin typeface="Arial Black" pitchFamily="34" charset="0"/>
              </a:rPr>
              <a:t> </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550307219"/>
              </p:ext>
            </p:extLst>
          </p:nvPr>
        </p:nvGraphicFramePr>
        <p:xfrm>
          <a:off x="548638" y="2861534"/>
          <a:ext cx="11389363" cy="3302598"/>
        </p:xfrm>
        <a:graphic>
          <a:graphicData uri="http://schemas.openxmlformats.org/drawingml/2006/table">
            <a:tbl>
              <a:tblPr>
                <a:tableStyleId>{D113A9D2-9D6B-4929-AA2D-F23B5EE8CBE7}</a:tableStyleId>
              </a:tblPr>
              <a:tblGrid>
                <a:gridCol w="778355">
                  <a:extLst>
                    <a:ext uri="{9D8B030D-6E8A-4147-A177-3AD203B41FA5}">
                      <a16:colId xmlns:a16="http://schemas.microsoft.com/office/drawing/2014/main" val="2533985012"/>
                    </a:ext>
                  </a:extLst>
                </a:gridCol>
                <a:gridCol w="5095322">
                  <a:extLst>
                    <a:ext uri="{9D8B030D-6E8A-4147-A177-3AD203B41FA5}">
                      <a16:colId xmlns:a16="http://schemas.microsoft.com/office/drawing/2014/main" val="1837723396"/>
                    </a:ext>
                  </a:extLst>
                </a:gridCol>
                <a:gridCol w="5515686">
                  <a:extLst>
                    <a:ext uri="{9D8B030D-6E8A-4147-A177-3AD203B41FA5}">
                      <a16:colId xmlns:a16="http://schemas.microsoft.com/office/drawing/2014/main" val="3809063058"/>
                    </a:ext>
                  </a:extLst>
                </a:gridCol>
              </a:tblGrid>
              <a:tr h="344303">
                <a:tc>
                  <a:txBody>
                    <a:bodyPr/>
                    <a:lstStyle/>
                    <a:p>
                      <a:r>
                        <a:rPr lang="en-IN" sz="1800" dirty="0" err="1">
                          <a:effectLst/>
                        </a:rPr>
                        <a:t>S.No</a:t>
                      </a:r>
                      <a:endParaRPr lang="en-IN" sz="1800" dirty="0">
                        <a:effectLst/>
                      </a:endParaRPr>
                    </a:p>
                  </a:txBody>
                  <a:tcPr marL="28275" marR="28275" marT="20564" marB="20564" anchor="ctr"/>
                </a:tc>
                <a:tc>
                  <a:txBody>
                    <a:bodyPr/>
                    <a:lstStyle/>
                    <a:p>
                      <a:r>
                        <a:rPr lang="en-IN" sz="1800">
                          <a:effectLst/>
                        </a:rPr>
                        <a:t>Ratio</a:t>
                      </a:r>
                    </a:p>
                  </a:txBody>
                  <a:tcPr marL="28275" marR="28275" marT="20564" marB="20564" anchor="ctr"/>
                </a:tc>
                <a:tc>
                  <a:txBody>
                    <a:bodyPr/>
                    <a:lstStyle/>
                    <a:p>
                      <a:r>
                        <a:rPr lang="en-IN" sz="1800">
                          <a:effectLst/>
                        </a:rPr>
                        <a:t>Proportion</a:t>
                      </a:r>
                    </a:p>
                  </a:txBody>
                  <a:tcPr marL="28275" marR="28275" marT="20564" marB="20564" anchor="ctr"/>
                </a:tc>
                <a:extLst>
                  <a:ext uri="{0D108BD9-81ED-4DB2-BD59-A6C34878D82A}">
                    <a16:rowId xmlns:a16="http://schemas.microsoft.com/office/drawing/2014/main" val="2300853098"/>
                  </a:ext>
                </a:extLst>
              </a:tr>
              <a:tr h="871330">
                <a:tc>
                  <a:txBody>
                    <a:bodyPr/>
                    <a:lstStyle/>
                    <a:p>
                      <a:r>
                        <a:rPr lang="en-IN" sz="1800">
                          <a:effectLst/>
                        </a:rPr>
                        <a:t>1</a:t>
                      </a:r>
                    </a:p>
                  </a:txBody>
                  <a:tcPr marL="28275" marR="28275" marT="20564" marB="20564" anchor="ctr"/>
                </a:tc>
                <a:tc>
                  <a:txBody>
                    <a:bodyPr/>
                    <a:lstStyle/>
                    <a:p>
                      <a:r>
                        <a:rPr lang="en-US" sz="1800" dirty="0">
                          <a:effectLst/>
                        </a:rPr>
                        <a:t>The ratio is used to compare the size of two things with the same unit</a:t>
                      </a:r>
                    </a:p>
                  </a:txBody>
                  <a:tcPr marL="28275" marR="28275" marT="20564" marB="20564" anchor="ctr"/>
                </a:tc>
                <a:tc>
                  <a:txBody>
                    <a:bodyPr/>
                    <a:lstStyle/>
                    <a:p>
                      <a:r>
                        <a:rPr lang="en-US" sz="1800">
                          <a:effectLst/>
                        </a:rPr>
                        <a:t>The proportion is used to express the relation of two ratios</a:t>
                      </a:r>
                    </a:p>
                  </a:txBody>
                  <a:tcPr marL="28275" marR="28275" marT="20564" marB="20564" anchor="ctr"/>
                </a:tc>
                <a:extLst>
                  <a:ext uri="{0D108BD9-81ED-4DB2-BD59-A6C34878D82A}">
                    <a16:rowId xmlns:a16="http://schemas.microsoft.com/office/drawing/2014/main" val="3231313229"/>
                  </a:ext>
                </a:extLst>
              </a:tr>
              <a:tr h="964847">
                <a:tc>
                  <a:txBody>
                    <a:bodyPr/>
                    <a:lstStyle/>
                    <a:p>
                      <a:r>
                        <a:rPr lang="en-IN" sz="1800" dirty="0">
                          <a:effectLst/>
                        </a:rPr>
                        <a:t>2</a:t>
                      </a:r>
                    </a:p>
                  </a:txBody>
                  <a:tcPr marL="28275" marR="28275" marT="20564" marB="20564" anchor="ctr"/>
                </a:tc>
                <a:tc>
                  <a:txBody>
                    <a:bodyPr/>
                    <a:lstStyle/>
                    <a:p>
                      <a:r>
                        <a:rPr lang="en-US" sz="1800" dirty="0">
                          <a:effectLst/>
                        </a:rPr>
                        <a:t>It is expressed using a colon (:), slash (/)</a:t>
                      </a:r>
                    </a:p>
                  </a:txBody>
                  <a:tcPr marL="28275" marR="28275" marT="20564" marB="20564" anchor="ctr"/>
                </a:tc>
                <a:tc>
                  <a:txBody>
                    <a:bodyPr/>
                    <a:lstStyle/>
                    <a:p>
                      <a:r>
                        <a:rPr lang="en-US" sz="1800">
                          <a:effectLst/>
                        </a:rPr>
                        <a:t>It is expressed using the double colon (::) or equal to the symbol (=)</a:t>
                      </a:r>
                    </a:p>
                  </a:txBody>
                  <a:tcPr marL="28275" marR="28275" marT="20564" marB="20564" anchor="ctr"/>
                </a:tc>
                <a:extLst>
                  <a:ext uri="{0D108BD9-81ED-4DB2-BD59-A6C34878D82A}">
                    <a16:rowId xmlns:a16="http://schemas.microsoft.com/office/drawing/2014/main" val="4216293094"/>
                  </a:ext>
                </a:extLst>
              </a:tr>
              <a:tr h="344303">
                <a:tc>
                  <a:txBody>
                    <a:bodyPr/>
                    <a:lstStyle/>
                    <a:p>
                      <a:r>
                        <a:rPr lang="en-IN" sz="1800">
                          <a:effectLst/>
                        </a:rPr>
                        <a:t>3</a:t>
                      </a:r>
                    </a:p>
                  </a:txBody>
                  <a:tcPr marL="28275" marR="28275" marT="20564" marB="20564" anchor="ctr"/>
                </a:tc>
                <a:tc>
                  <a:txBody>
                    <a:bodyPr/>
                    <a:lstStyle/>
                    <a:p>
                      <a:r>
                        <a:rPr lang="en-IN" sz="1800">
                          <a:effectLst/>
                        </a:rPr>
                        <a:t>It is an expression</a:t>
                      </a:r>
                    </a:p>
                  </a:txBody>
                  <a:tcPr marL="28275" marR="28275" marT="20564" marB="20564" anchor="ctr"/>
                </a:tc>
                <a:tc>
                  <a:txBody>
                    <a:bodyPr/>
                    <a:lstStyle/>
                    <a:p>
                      <a:r>
                        <a:rPr lang="en-IN" sz="1800">
                          <a:effectLst/>
                        </a:rPr>
                        <a:t>It is an equation</a:t>
                      </a:r>
                    </a:p>
                  </a:txBody>
                  <a:tcPr marL="28275" marR="28275" marT="20564" marB="20564" anchor="ctr"/>
                </a:tc>
                <a:extLst>
                  <a:ext uri="{0D108BD9-81ED-4DB2-BD59-A6C34878D82A}">
                    <a16:rowId xmlns:a16="http://schemas.microsoft.com/office/drawing/2014/main" val="630535827"/>
                  </a:ext>
                </a:extLst>
              </a:tr>
              <a:tr h="777815">
                <a:tc>
                  <a:txBody>
                    <a:bodyPr/>
                    <a:lstStyle/>
                    <a:p>
                      <a:r>
                        <a:rPr lang="en-IN" sz="1800">
                          <a:effectLst/>
                        </a:rPr>
                        <a:t>4</a:t>
                      </a:r>
                    </a:p>
                  </a:txBody>
                  <a:tcPr marL="28275" marR="28275" marT="20564" marB="20564" anchor="ctr"/>
                </a:tc>
                <a:tc>
                  <a:txBody>
                    <a:bodyPr/>
                    <a:lstStyle/>
                    <a:p>
                      <a:r>
                        <a:rPr lang="en-US" sz="1800">
                          <a:effectLst/>
                        </a:rPr>
                        <a:t>Keyword to identify ratio in a problem is “to every”</a:t>
                      </a:r>
                    </a:p>
                  </a:txBody>
                  <a:tcPr marL="28275" marR="28275" marT="20564" marB="20564" anchor="ctr"/>
                </a:tc>
                <a:tc>
                  <a:txBody>
                    <a:bodyPr/>
                    <a:lstStyle/>
                    <a:p>
                      <a:r>
                        <a:rPr lang="en-US" sz="1800" dirty="0">
                          <a:effectLst/>
                        </a:rPr>
                        <a:t>Keyword to identify proportion in a problem is “out of”</a:t>
                      </a:r>
                    </a:p>
                  </a:txBody>
                  <a:tcPr marL="28275" marR="28275" marT="20564" marB="20564" anchor="ctr"/>
                </a:tc>
                <a:extLst>
                  <a:ext uri="{0D108BD9-81ED-4DB2-BD59-A6C34878D82A}">
                    <a16:rowId xmlns:a16="http://schemas.microsoft.com/office/drawing/2014/main" val="3572916940"/>
                  </a:ext>
                </a:extLst>
              </a:tr>
            </a:tbl>
          </a:graphicData>
        </a:graphic>
      </p:graphicFrame>
    </p:spTree>
    <p:extLst>
      <p:ext uri="{BB962C8B-B14F-4D97-AF65-F5344CB8AC3E}">
        <p14:creationId xmlns:p14="http://schemas.microsoft.com/office/powerpoint/2010/main" val="26010740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31. A vessel contains liquids A and B in ratio 7 : 6. If 26 </a:t>
            </a:r>
            <a:r>
              <a:rPr lang="en-US" b="1" dirty="0" err="1" smtClean="0"/>
              <a:t>litres</a:t>
            </a:r>
            <a:r>
              <a:rPr lang="en-US" b="1" dirty="0" smtClean="0"/>
              <a:t> of the mixture are removed and the same quantity of liquid B is added, the ratio becomes 6 : 7. What quantity does the vessel hold? </a:t>
            </a:r>
          </a:p>
          <a:p>
            <a:pPr marL="0" indent="0">
              <a:buNone/>
            </a:pPr>
            <a:endParaRPr lang="en-US" b="1" dirty="0" smtClean="0"/>
          </a:p>
          <a:p>
            <a:pPr marL="457200" indent="-457200">
              <a:buAutoNum type="arabicParenBoth"/>
            </a:pPr>
            <a:r>
              <a:rPr lang="en-US" b="1" dirty="0" smtClean="0"/>
              <a:t>142 </a:t>
            </a:r>
            <a:r>
              <a:rPr lang="en-US" b="1" dirty="0" err="1" smtClean="0"/>
              <a:t>litres</a:t>
            </a:r>
            <a:r>
              <a:rPr lang="en-US" b="1" dirty="0" smtClean="0"/>
              <a:t> 	</a:t>
            </a:r>
            <a:endParaRPr lang="en-US" b="1" dirty="0" smtClean="0"/>
          </a:p>
          <a:p>
            <a:pPr marL="0" indent="0">
              <a:buNone/>
            </a:pPr>
            <a:r>
              <a:rPr lang="en-US" b="1" dirty="0" smtClean="0"/>
              <a:t>(</a:t>
            </a:r>
            <a:r>
              <a:rPr lang="en-US" b="1" dirty="0" smtClean="0"/>
              <a:t>2) 172 </a:t>
            </a:r>
            <a:r>
              <a:rPr lang="en-US" b="1" dirty="0" err="1" smtClean="0"/>
              <a:t>litres</a:t>
            </a:r>
            <a:r>
              <a:rPr lang="en-US" b="1" dirty="0" smtClean="0"/>
              <a:t> 	</a:t>
            </a:r>
            <a:endParaRPr lang="en-US" b="1" dirty="0" smtClean="0"/>
          </a:p>
          <a:p>
            <a:pPr marL="0" indent="0">
              <a:buNone/>
            </a:pPr>
            <a:r>
              <a:rPr lang="en-US" b="1" dirty="0" smtClean="0"/>
              <a:t>(</a:t>
            </a:r>
            <a:r>
              <a:rPr lang="en-US" b="1" dirty="0" smtClean="0"/>
              <a:t>3) 156 </a:t>
            </a:r>
            <a:r>
              <a:rPr lang="en-US" b="1" dirty="0" err="1" smtClean="0"/>
              <a:t>litres</a:t>
            </a:r>
            <a:r>
              <a:rPr lang="en-US" b="1" dirty="0" smtClean="0"/>
              <a:t> 	</a:t>
            </a:r>
            <a:endParaRPr lang="en-US" b="1" dirty="0" smtClean="0"/>
          </a:p>
          <a:p>
            <a:pPr marL="0" indent="0">
              <a:buNone/>
            </a:pPr>
            <a:r>
              <a:rPr lang="en-US" b="1" dirty="0" smtClean="0">
                <a:solidFill>
                  <a:srgbClr val="FF0000"/>
                </a:solidFill>
              </a:rPr>
              <a:t>(</a:t>
            </a:r>
            <a:r>
              <a:rPr lang="en-US" b="1" dirty="0" smtClean="0">
                <a:solidFill>
                  <a:srgbClr val="FF0000"/>
                </a:solidFill>
              </a:rPr>
              <a:t>4) 182 </a:t>
            </a:r>
            <a:r>
              <a:rPr lang="en-US" b="1" dirty="0" err="1" smtClean="0">
                <a:solidFill>
                  <a:srgbClr val="FF0000"/>
                </a:solidFill>
              </a:rPr>
              <a:t>litres</a:t>
            </a:r>
            <a:r>
              <a:rPr lang="en-US" b="1" dirty="0" smtClean="0">
                <a:solidFill>
                  <a:srgbClr val="FF0000"/>
                </a:solidFill>
              </a:rPr>
              <a:t> </a:t>
            </a:r>
          </a:p>
          <a:p>
            <a:pPr marL="457200" indent="-457200">
              <a:buNone/>
            </a:pPr>
            <a:r>
              <a:rPr lang="en-US" b="1" dirty="0" smtClean="0"/>
              <a:t>(5) None of these</a:t>
            </a:r>
            <a:r>
              <a:rPr lang="en-US" b="1" dirty="0" smtClean="0">
                <a:latin typeface="Arial Black" pitchFamily="34" charset="0"/>
              </a:rPr>
              <a:t> </a:t>
            </a:r>
            <a:endParaRPr lang="en-US" b="1"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smtClean="0"/>
          </a:p>
          <a:p>
            <a:pPr>
              <a:buNone/>
            </a:pPr>
            <a:endParaRPr lang="en-US" dirty="0" smtClean="0"/>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1769753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32. An employer reduces the number of his employees in the ratio 9 : 4 and increases their wages in the ratio 2 : 5. State whether his bill of total wages increases or decreases, and in what ratio? </a:t>
            </a:r>
          </a:p>
          <a:p>
            <a:pPr marL="0" indent="0">
              <a:buNone/>
            </a:pPr>
            <a:endParaRPr lang="en-US" b="1" dirty="0" smtClean="0"/>
          </a:p>
          <a:p>
            <a:pPr marL="457200" indent="-457200">
              <a:buAutoNum type="arabicParenBoth"/>
            </a:pPr>
            <a:r>
              <a:rPr lang="en-US" b="1" dirty="0" smtClean="0"/>
              <a:t>Decrease</a:t>
            </a:r>
            <a:r>
              <a:rPr lang="en-US" b="1" dirty="0" smtClean="0"/>
              <a:t>, 10 : 9 	</a:t>
            </a:r>
            <a:endParaRPr lang="en-US" b="1" dirty="0" smtClean="0"/>
          </a:p>
          <a:p>
            <a:pPr marL="0" indent="0">
              <a:buNone/>
            </a:pPr>
            <a:r>
              <a:rPr lang="en-US" b="1" dirty="0" smtClean="0"/>
              <a:t>(</a:t>
            </a:r>
            <a:r>
              <a:rPr lang="en-US" b="1" dirty="0" smtClean="0"/>
              <a:t>2) Increase, 10 : 9 		</a:t>
            </a:r>
            <a:endParaRPr lang="en-US" b="1" dirty="0" smtClean="0"/>
          </a:p>
          <a:p>
            <a:pPr marL="0" indent="0">
              <a:buNone/>
            </a:pPr>
            <a:r>
              <a:rPr lang="en-US" b="1" dirty="0" smtClean="0"/>
              <a:t>(</a:t>
            </a:r>
            <a:r>
              <a:rPr lang="en-US" b="1" dirty="0" smtClean="0"/>
              <a:t>3) Decrease 9 : 11 </a:t>
            </a:r>
          </a:p>
          <a:p>
            <a:pPr marL="457200" indent="-457200">
              <a:buNone/>
            </a:pPr>
            <a:r>
              <a:rPr lang="en-US" b="1" dirty="0" smtClean="0"/>
              <a:t>(4) Increase, 9 : 10 		</a:t>
            </a:r>
            <a:endParaRPr lang="en-US" b="1" dirty="0" smtClean="0"/>
          </a:p>
          <a:p>
            <a:pPr marL="457200" indent="-457200">
              <a:buNone/>
            </a:pPr>
            <a:r>
              <a:rPr lang="en-US" b="1" dirty="0" smtClean="0"/>
              <a:t>(</a:t>
            </a: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32. An employer reduces the number of his employees in the ratio 9 : 4 and increases their wages in the ratio 2 : 5. State whether his bill of total wages increases or decreases, and in what ratio? </a:t>
            </a:r>
          </a:p>
          <a:p>
            <a:pPr marL="0" indent="0">
              <a:buNone/>
            </a:pPr>
            <a:endParaRPr lang="en-US" b="1" dirty="0" smtClean="0"/>
          </a:p>
          <a:p>
            <a:pPr marL="457200" indent="-457200">
              <a:buAutoNum type="arabicParenBoth"/>
            </a:pPr>
            <a:r>
              <a:rPr lang="en-US" b="1" dirty="0" smtClean="0"/>
              <a:t>Decrease</a:t>
            </a:r>
            <a:r>
              <a:rPr lang="en-US" b="1" dirty="0" smtClean="0"/>
              <a:t>, 10 : 9 	</a:t>
            </a:r>
            <a:endParaRPr lang="en-US" b="1" dirty="0" smtClean="0"/>
          </a:p>
          <a:p>
            <a:pPr marL="0" indent="0">
              <a:buNone/>
            </a:pPr>
            <a:r>
              <a:rPr lang="en-US" b="1" dirty="0" smtClean="0"/>
              <a:t>(</a:t>
            </a:r>
            <a:r>
              <a:rPr lang="en-US" b="1" dirty="0" smtClean="0"/>
              <a:t>2) Increase, 10 : 9 		</a:t>
            </a:r>
            <a:endParaRPr lang="en-US" b="1" dirty="0" smtClean="0"/>
          </a:p>
          <a:p>
            <a:pPr marL="0" indent="0">
              <a:buNone/>
            </a:pPr>
            <a:r>
              <a:rPr lang="en-US" b="1" dirty="0" smtClean="0"/>
              <a:t>(</a:t>
            </a:r>
            <a:r>
              <a:rPr lang="en-US" b="1" dirty="0" smtClean="0"/>
              <a:t>3) Decrease 9 : 11 </a:t>
            </a:r>
          </a:p>
          <a:p>
            <a:pPr marL="457200" indent="-457200">
              <a:buNone/>
            </a:pPr>
            <a:r>
              <a:rPr lang="en-US" b="1" dirty="0" smtClean="0">
                <a:solidFill>
                  <a:srgbClr val="FF0000"/>
                </a:solidFill>
              </a:rPr>
              <a:t>(4) Increase, 9 : 10 </a:t>
            </a:r>
            <a:r>
              <a:rPr lang="en-US" b="1" dirty="0" smtClean="0"/>
              <a:t>		</a:t>
            </a:r>
            <a:endParaRPr lang="en-US" b="1" dirty="0" smtClean="0"/>
          </a:p>
          <a:p>
            <a:pPr marL="457200" indent="-457200">
              <a:buNone/>
            </a:pPr>
            <a:r>
              <a:rPr lang="en-US" b="1" dirty="0" smtClean="0"/>
              <a:t>(</a:t>
            </a:r>
            <a:r>
              <a:rPr lang="en-US" b="1" dirty="0" smtClean="0"/>
              <a:t>5) None of these</a:t>
            </a:r>
            <a:endParaRPr lang="en-US" b="1" dirty="0"/>
          </a:p>
        </p:txBody>
      </p:sp>
    </p:spTree>
    <p:extLst>
      <p:ext uri="{BB962C8B-B14F-4D97-AF65-F5344CB8AC3E}">
        <p14:creationId xmlns:p14="http://schemas.microsoft.com/office/powerpoint/2010/main" val="39257653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smtClean="0"/>
              <a:t>5 </a:t>
            </a:r>
            <a:r>
              <a:rPr lang="en-US" b="1" dirty="0" smtClean="0"/>
              <a:t>hours 36 minutes 		</a:t>
            </a:r>
            <a:endParaRPr lang="en-US" b="1" dirty="0" smtClean="0"/>
          </a:p>
          <a:p>
            <a:pPr marL="0" indent="0">
              <a:buNone/>
            </a:pPr>
            <a:r>
              <a:rPr lang="en-US" b="1" dirty="0" smtClean="0"/>
              <a:t>(</a:t>
            </a:r>
            <a:r>
              <a:rPr lang="en-US" b="1" dirty="0" smtClean="0"/>
              <a:t>2) 5 hours 		</a:t>
            </a:r>
            <a:endParaRPr lang="en-US" b="1" dirty="0" smtClean="0"/>
          </a:p>
          <a:p>
            <a:pPr marL="0" indent="0">
              <a:buNone/>
            </a:pPr>
            <a:r>
              <a:rPr lang="en-US" b="1" dirty="0" smtClean="0"/>
              <a:t>(</a:t>
            </a:r>
            <a:r>
              <a:rPr lang="en-US" b="1" dirty="0" smtClean="0"/>
              <a:t>3) 5 hours 60 minutes </a:t>
            </a:r>
          </a:p>
          <a:p>
            <a:pPr marL="457200" indent="-457200">
              <a:buNone/>
            </a:pPr>
            <a:r>
              <a:rPr lang="en-US" b="1" dirty="0" smtClean="0"/>
              <a:t>(4) 6 hours 				</a:t>
            </a:r>
            <a:endParaRPr lang="en-US" b="1" dirty="0" smtClean="0"/>
          </a:p>
          <a:p>
            <a:pPr marL="457200" indent="-457200">
              <a:buNone/>
            </a:pPr>
            <a:r>
              <a:rPr lang="en-US" b="1" dirty="0" smtClean="0"/>
              <a:t>(</a:t>
            </a:r>
            <a:r>
              <a:rPr lang="en-US" b="1" dirty="0" smtClean="0"/>
              <a:t>5) None of these</a:t>
            </a:r>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smtClean="0">
                <a:solidFill>
                  <a:srgbClr val="FF0000"/>
                </a:solidFill>
              </a:rPr>
              <a:t>5 </a:t>
            </a:r>
            <a:r>
              <a:rPr lang="en-US" b="1" dirty="0" smtClean="0">
                <a:solidFill>
                  <a:srgbClr val="FF0000"/>
                </a:solidFill>
              </a:rPr>
              <a:t>hours 36 minutes </a:t>
            </a:r>
            <a:r>
              <a:rPr lang="en-US" b="1" dirty="0" smtClean="0"/>
              <a:t>		</a:t>
            </a:r>
            <a:endParaRPr lang="en-US" b="1" dirty="0" smtClean="0"/>
          </a:p>
          <a:p>
            <a:pPr marL="0" indent="0">
              <a:buNone/>
            </a:pPr>
            <a:r>
              <a:rPr lang="en-US" b="1" dirty="0" smtClean="0"/>
              <a:t>(</a:t>
            </a:r>
            <a:r>
              <a:rPr lang="en-US" b="1" dirty="0" smtClean="0"/>
              <a:t>2) 5 hours 		</a:t>
            </a:r>
            <a:endParaRPr lang="en-US" b="1" dirty="0" smtClean="0"/>
          </a:p>
          <a:p>
            <a:pPr marL="0" indent="0">
              <a:buNone/>
            </a:pPr>
            <a:r>
              <a:rPr lang="en-US" b="1" dirty="0" smtClean="0"/>
              <a:t>(</a:t>
            </a:r>
            <a:r>
              <a:rPr lang="en-US" b="1" dirty="0" smtClean="0"/>
              <a:t>3) 5 hours 60 minutes </a:t>
            </a:r>
          </a:p>
          <a:p>
            <a:pPr marL="457200" indent="-457200">
              <a:buNone/>
            </a:pPr>
            <a:r>
              <a:rPr lang="en-US" b="1" dirty="0" smtClean="0"/>
              <a:t>(4) 6 hours 				</a:t>
            </a:r>
            <a:endParaRPr lang="en-US" b="1" dirty="0" smtClean="0"/>
          </a:p>
          <a:p>
            <a:pPr marL="457200" indent="-457200">
              <a:buNone/>
            </a:pPr>
            <a:r>
              <a:rPr lang="en-US" b="1" dirty="0" smtClean="0"/>
              <a:t>(</a:t>
            </a:r>
            <a:r>
              <a:rPr lang="en-US" b="1" dirty="0" smtClean="0"/>
              <a:t>5) None of these</a:t>
            </a:r>
          </a:p>
          <a:p>
            <a:pPr>
              <a:buNone/>
            </a:pPr>
            <a:r>
              <a:rPr lang="en-US" b="1" dirty="0" smtClean="0">
                <a:latin typeface="Arial Black" pitchFamily="34" charset="0"/>
              </a:rPr>
              <a:t> </a:t>
            </a:r>
            <a:endParaRPr lang="en-US" dirty="0" smtClean="0"/>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35666186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smtClean="0"/>
          </a:p>
          <a:p>
            <a:pPr marL="457200" indent="-457200">
              <a:buAutoNum type="arabicParenBoth"/>
            </a:pPr>
            <a:r>
              <a:rPr lang="en-US" b="1" dirty="0" smtClean="0"/>
              <a:t>48 </a:t>
            </a:r>
            <a:r>
              <a:rPr lang="en-US" b="1" dirty="0" smtClean="0"/>
              <a:t>minutes 	</a:t>
            </a:r>
            <a:endParaRPr lang="en-US" b="1" dirty="0" smtClean="0"/>
          </a:p>
          <a:p>
            <a:pPr marL="0" indent="0">
              <a:buNone/>
            </a:pPr>
            <a:r>
              <a:rPr lang="en-US" b="1" dirty="0" smtClean="0"/>
              <a:t>(</a:t>
            </a:r>
            <a:r>
              <a:rPr lang="en-US" b="1" dirty="0" smtClean="0"/>
              <a:t>2) 1 hour 36 min 		</a:t>
            </a:r>
            <a:endParaRPr lang="en-US" b="1" dirty="0" smtClean="0"/>
          </a:p>
          <a:p>
            <a:pPr marL="0" indent="0">
              <a:buNone/>
            </a:pPr>
            <a:r>
              <a:rPr lang="en-US" b="1" dirty="0" smtClean="0"/>
              <a:t>(</a:t>
            </a:r>
            <a:r>
              <a:rPr lang="en-US" b="1" dirty="0" smtClean="0"/>
              <a:t>3) 36 minutes 	</a:t>
            </a:r>
            <a:endParaRPr lang="en-US" b="1" dirty="0" smtClean="0"/>
          </a:p>
          <a:p>
            <a:pPr marL="0" indent="0">
              <a:buNone/>
            </a:pPr>
            <a:r>
              <a:rPr lang="en-US" b="1" dirty="0" smtClean="0"/>
              <a:t>(</a:t>
            </a:r>
            <a:r>
              <a:rPr lang="en-US" b="1" dirty="0" smtClean="0"/>
              <a:t>4) 60 minutes </a:t>
            </a:r>
            <a:endParaRPr lang="en-US" b="1" dirty="0" smtClean="0"/>
          </a:p>
          <a:p>
            <a:pPr marL="0" indent="0">
              <a:buNone/>
            </a:pPr>
            <a:r>
              <a:rPr lang="en-US" b="1" dirty="0" smtClean="0"/>
              <a:t>(</a:t>
            </a: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smtClean="0"/>
          </a:p>
          <a:p>
            <a:pPr marL="457200" indent="-457200">
              <a:buAutoNum type="arabicParenBoth"/>
            </a:pPr>
            <a:r>
              <a:rPr lang="en-US" b="1" dirty="0" smtClean="0"/>
              <a:t>48 </a:t>
            </a:r>
            <a:r>
              <a:rPr lang="en-US" b="1" dirty="0" smtClean="0"/>
              <a:t>minutes 	</a:t>
            </a:r>
            <a:endParaRPr lang="en-US" b="1" dirty="0" smtClean="0"/>
          </a:p>
          <a:p>
            <a:pPr marL="0" indent="0">
              <a:buNone/>
            </a:pPr>
            <a:r>
              <a:rPr lang="en-US" b="1" dirty="0" smtClean="0"/>
              <a:t>(</a:t>
            </a:r>
            <a:r>
              <a:rPr lang="en-US" b="1" dirty="0" smtClean="0"/>
              <a:t>2) 1 hour 36 min 		</a:t>
            </a:r>
            <a:endParaRPr lang="en-US" b="1" dirty="0" smtClean="0"/>
          </a:p>
          <a:p>
            <a:pPr marL="0" indent="0">
              <a:buNone/>
            </a:pPr>
            <a:r>
              <a:rPr lang="en-US" b="1" dirty="0" smtClean="0">
                <a:solidFill>
                  <a:srgbClr val="FF0000"/>
                </a:solidFill>
              </a:rPr>
              <a:t>(</a:t>
            </a:r>
            <a:r>
              <a:rPr lang="en-US" b="1" dirty="0" smtClean="0">
                <a:solidFill>
                  <a:srgbClr val="FF0000"/>
                </a:solidFill>
              </a:rPr>
              <a:t>3) 36 minutes </a:t>
            </a:r>
            <a:r>
              <a:rPr lang="en-US" b="1" dirty="0" smtClean="0"/>
              <a:t>	</a:t>
            </a:r>
            <a:endParaRPr lang="en-US" b="1" dirty="0" smtClean="0"/>
          </a:p>
          <a:p>
            <a:pPr marL="0" indent="0">
              <a:buNone/>
            </a:pPr>
            <a:r>
              <a:rPr lang="en-US" b="1" dirty="0" smtClean="0"/>
              <a:t>(</a:t>
            </a:r>
            <a:r>
              <a:rPr lang="en-US" b="1" dirty="0" smtClean="0"/>
              <a:t>4) 60 minutes </a:t>
            </a:r>
            <a:endParaRPr lang="en-US" b="1" dirty="0" smtClean="0"/>
          </a:p>
          <a:p>
            <a:pPr marL="0" indent="0">
              <a:buNone/>
            </a:pPr>
            <a:r>
              <a:rPr lang="en-US" b="1" dirty="0" smtClean="0"/>
              <a:t>(</a:t>
            </a:r>
            <a:r>
              <a:rPr lang="en-US" b="1" dirty="0" smtClean="0"/>
              <a:t>5) None of these</a:t>
            </a:r>
            <a:endParaRPr lang="en-US" b="1" dirty="0"/>
          </a:p>
        </p:txBody>
      </p:sp>
    </p:spTree>
    <p:extLst>
      <p:ext uri="{BB962C8B-B14F-4D97-AF65-F5344CB8AC3E}">
        <p14:creationId xmlns:p14="http://schemas.microsoft.com/office/powerpoint/2010/main" val="30774852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35. Divide 1162 into three parts such that 4 times the first is equal to 5 times the second and 7 times the third. Find the value of smallest part. </a:t>
            </a:r>
          </a:p>
          <a:p>
            <a:pPr>
              <a:buNone/>
            </a:pPr>
            <a:endParaRPr lang="en-US" b="1" dirty="0" smtClean="0"/>
          </a:p>
          <a:p>
            <a:pPr marL="457200" indent="-457200">
              <a:buAutoNum type="arabicParenBoth"/>
            </a:pPr>
            <a:r>
              <a:rPr lang="en-US" b="1" dirty="0" smtClean="0"/>
              <a:t>490 </a:t>
            </a:r>
            <a:r>
              <a:rPr lang="en-US" b="1" dirty="0" smtClean="0"/>
              <a:t>	</a:t>
            </a:r>
            <a:endParaRPr lang="en-US" b="1" dirty="0" smtClean="0"/>
          </a:p>
          <a:p>
            <a:pPr marL="0" indent="0">
              <a:buNone/>
            </a:pPr>
            <a:r>
              <a:rPr lang="en-US" b="1" dirty="0" smtClean="0"/>
              <a:t>(</a:t>
            </a:r>
            <a:r>
              <a:rPr lang="en-US" b="1" dirty="0" smtClean="0"/>
              <a:t>2) 492 	</a:t>
            </a:r>
            <a:endParaRPr lang="en-US" b="1" dirty="0" smtClean="0"/>
          </a:p>
          <a:p>
            <a:pPr marL="0" indent="0">
              <a:buNone/>
            </a:pPr>
            <a:r>
              <a:rPr lang="en-US" b="1" dirty="0" smtClean="0"/>
              <a:t>(</a:t>
            </a:r>
            <a:r>
              <a:rPr lang="en-US" b="1" dirty="0" smtClean="0"/>
              <a:t>3) 390 	</a:t>
            </a:r>
            <a:endParaRPr lang="en-US" b="1" dirty="0" smtClean="0"/>
          </a:p>
          <a:p>
            <a:pPr marL="0" indent="0">
              <a:buNone/>
            </a:pPr>
            <a:r>
              <a:rPr lang="en-US" b="1" dirty="0" smtClean="0"/>
              <a:t>(</a:t>
            </a:r>
            <a:r>
              <a:rPr lang="en-US" b="1" dirty="0" smtClean="0"/>
              <a:t>4) 280 	</a:t>
            </a:r>
            <a:endParaRPr lang="en-US" b="1" dirty="0" smtClean="0"/>
          </a:p>
          <a:p>
            <a:pPr marL="0" indent="0">
              <a:buNone/>
            </a:pPr>
            <a:r>
              <a:rPr lang="en-US" b="1" dirty="0" smtClean="0"/>
              <a:t>(</a:t>
            </a:r>
            <a:r>
              <a:rPr lang="en-US" b="1" dirty="0" smtClean="0"/>
              <a:t>5) None of these</a:t>
            </a:r>
          </a:p>
          <a:p>
            <a:pPr>
              <a:buNone/>
            </a:pPr>
            <a:r>
              <a:rPr lang="en-US" b="1" dirty="0" smtClean="0">
                <a:latin typeface="Arial Black" pitchFamily="34" charset="0"/>
              </a:rPr>
              <a:t>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35. Divide 1162 into three parts such that 4 times the first is equal to 5 times the second and 7 times the third. Find the value of smallest part. </a:t>
            </a:r>
          </a:p>
          <a:p>
            <a:pPr>
              <a:buNone/>
            </a:pPr>
            <a:endParaRPr lang="en-US" b="1" dirty="0" smtClean="0"/>
          </a:p>
          <a:p>
            <a:pPr marL="457200" indent="-457200">
              <a:buAutoNum type="arabicParenBoth"/>
            </a:pPr>
            <a:r>
              <a:rPr lang="en-US" b="1" dirty="0" smtClean="0"/>
              <a:t>490 </a:t>
            </a:r>
            <a:r>
              <a:rPr lang="en-US" b="1" dirty="0" smtClean="0"/>
              <a:t>	</a:t>
            </a:r>
            <a:endParaRPr lang="en-US" b="1" dirty="0" smtClean="0"/>
          </a:p>
          <a:p>
            <a:pPr marL="0" indent="0">
              <a:buNone/>
            </a:pPr>
            <a:r>
              <a:rPr lang="en-US" b="1" dirty="0" smtClean="0"/>
              <a:t>(</a:t>
            </a:r>
            <a:r>
              <a:rPr lang="en-US" b="1" dirty="0" smtClean="0"/>
              <a:t>2) 492 	</a:t>
            </a:r>
            <a:endParaRPr lang="en-US" b="1" dirty="0" smtClean="0"/>
          </a:p>
          <a:p>
            <a:pPr marL="0" indent="0">
              <a:buNone/>
            </a:pPr>
            <a:r>
              <a:rPr lang="en-US" b="1" dirty="0" smtClean="0"/>
              <a:t>(</a:t>
            </a:r>
            <a:r>
              <a:rPr lang="en-US" b="1" dirty="0" smtClean="0"/>
              <a:t>3) 390 	</a:t>
            </a:r>
            <a:endParaRPr lang="en-US" b="1" dirty="0" smtClean="0"/>
          </a:p>
          <a:p>
            <a:pPr marL="0" indent="0">
              <a:buNone/>
            </a:pPr>
            <a:r>
              <a:rPr lang="en-US" b="1" dirty="0" smtClean="0">
                <a:solidFill>
                  <a:srgbClr val="FF0000"/>
                </a:solidFill>
              </a:rPr>
              <a:t>(</a:t>
            </a:r>
            <a:r>
              <a:rPr lang="en-US" b="1" dirty="0" smtClean="0">
                <a:solidFill>
                  <a:srgbClr val="FF0000"/>
                </a:solidFill>
              </a:rPr>
              <a:t>4) 280 </a:t>
            </a:r>
            <a:r>
              <a:rPr lang="en-US" b="1" dirty="0" smtClean="0"/>
              <a:t>	</a:t>
            </a:r>
            <a:endParaRPr lang="en-US" b="1" dirty="0" smtClean="0"/>
          </a:p>
          <a:p>
            <a:pPr marL="0" indent="0">
              <a:buNone/>
            </a:pPr>
            <a:r>
              <a:rPr lang="en-US" b="1" dirty="0" smtClean="0"/>
              <a:t>(</a:t>
            </a:r>
            <a:r>
              <a:rPr lang="en-US" b="1" dirty="0" smtClean="0"/>
              <a:t>5) None of these</a:t>
            </a:r>
          </a:p>
          <a:p>
            <a:pPr>
              <a:buNone/>
            </a:pPr>
            <a:r>
              <a:rPr lang="en-US" b="1" dirty="0" smtClean="0">
                <a:latin typeface="Arial Black" pitchFamily="34" charset="0"/>
              </a:rPr>
              <a:t> </a:t>
            </a:r>
            <a:endParaRPr lang="en-US" dirty="0"/>
          </a:p>
        </p:txBody>
      </p:sp>
    </p:spTree>
    <p:extLst>
      <p:ext uri="{BB962C8B-B14F-4D97-AF65-F5344CB8AC3E}">
        <p14:creationId xmlns:p14="http://schemas.microsoft.com/office/powerpoint/2010/main" val="22545287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36. Divide 680 among A, B and C such that A gets 2/3 of what B gets and B gets 1/4th of what C gets. What is C’s share? </a:t>
            </a:r>
          </a:p>
          <a:p>
            <a:pPr>
              <a:buNone/>
            </a:pPr>
            <a:endParaRPr lang="en-US" b="1" dirty="0" smtClean="0"/>
          </a:p>
          <a:p>
            <a:pPr marL="457200" indent="-457200">
              <a:buAutoNum type="arabicParenBoth"/>
            </a:pPr>
            <a:r>
              <a:rPr lang="en-US" b="1" dirty="0" smtClean="0"/>
              <a:t>280 </a:t>
            </a:r>
            <a:r>
              <a:rPr lang="en-US" b="1" dirty="0" smtClean="0"/>
              <a:t>	</a:t>
            </a:r>
            <a:endParaRPr lang="en-US" b="1" dirty="0" smtClean="0"/>
          </a:p>
          <a:p>
            <a:pPr marL="0" indent="0">
              <a:buNone/>
            </a:pPr>
            <a:r>
              <a:rPr lang="en-US" b="1" dirty="0" smtClean="0"/>
              <a:t>(</a:t>
            </a:r>
            <a:r>
              <a:rPr lang="en-US" b="1" dirty="0" smtClean="0"/>
              <a:t>2) 380 	</a:t>
            </a:r>
            <a:endParaRPr lang="en-US" b="1" dirty="0" smtClean="0"/>
          </a:p>
          <a:p>
            <a:pPr marL="0" indent="0">
              <a:buNone/>
            </a:pPr>
            <a:r>
              <a:rPr lang="en-US" b="1" dirty="0" smtClean="0"/>
              <a:t>(</a:t>
            </a:r>
            <a:r>
              <a:rPr lang="en-US" b="1" dirty="0" smtClean="0"/>
              <a:t>3) 480 	</a:t>
            </a:r>
            <a:endParaRPr lang="en-US" b="1" dirty="0" smtClean="0"/>
          </a:p>
          <a:p>
            <a:pPr marL="0" indent="0">
              <a:buNone/>
            </a:pPr>
            <a:r>
              <a:rPr lang="en-US" b="1" dirty="0" smtClean="0"/>
              <a:t>(</a:t>
            </a:r>
            <a:r>
              <a:rPr lang="en-US" b="1" dirty="0" smtClean="0"/>
              <a:t>4) 120 	</a:t>
            </a:r>
            <a:endParaRPr lang="en-US" b="1" dirty="0" smtClean="0"/>
          </a:p>
          <a:p>
            <a:pPr marL="0" indent="0">
              <a:buNone/>
            </a:pPr>
            <a:r>
              <a:rPr lang="en-US" b="1" dirty="0" smtClean="0"/>
              <a:t>(</a:t>
            </a: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u="sng" dirty="0">
                <a:solidFill>
                  <a:srgbClr val="FF0000"/>
                </a:solidFill>
              </a:rPr>
              <a:t>Dividing a number in the given </a:t>
            </a:r>
            <a:r>
              <a:rPr lang="en-US" b="1" u="sng" dirty="0" smtClean="0">
                <a:solidFill>
                  <a:srgbClr val="FF0000"/>
                </a:solidFill>
              </a:rPr>
              <a:t>Ratio:-</a:t>
            </a:r>
            <a:endParaRPr lang="en-US" b="1" u="sng" dirty="0">
              <a:solidFill>
                <a:srgbClr val="FF0000"/>
              </a:solidFill>
            </a:endParaRPr>
          </a:p>
          <a:p>
            <a:pPr>
              <a:buNone/>
            </a:pPr>
            <a:r>
              <a:rPr lang="en-US" b="1" dirty="0">
                <a:solidFill>
                  <a:schemeClr val="tx1">
                    <a:lumMod val="95000"/>
                    <a:lumOff val="5000"/>
                  </a:schemeClr>
                </a:solidFill>
              </a:rPr>
              <a:t>Let ‘A’ be the number. The ratio given is a1 : a2. Here ‘A’ is to be divided in the ratio a1 : a2. It implies that A is divided in two parts such that value of first part : value of second part = a1 : a2</a:t>
            </a:r>
            <a:r>
              <a:rPr lang="en-US" b="1" dirty="0" smtClean="0">
                <a:solidFill>
                  <a:schemeClr val="tx1">
                    <a:lumMod val="95000"/>
                    <a:lumOff val="5000"/>
                  </a:schemeClr>
                </a:solidFill>
              </a:rPr>
              <a:t>.</a:t>
            </a:r>
          </a:p>
          <a:p>
            <a:pPr>
              <a:buNone/>
            </a:pPr>
            <a:r>
              <a:rPr lang="en-US" b="1" dirty="0" smtClean="0">
                <a:solidFill>
                  <a:schemeClr val="tx1">
                    <a:lumMod val="95000"/>
                    <a:lumOff val="5000"/>
                  </a:schemeClr>
                </a:solidFill>
              </a:rPr>
              <a:t>Therefore, first part  =	a1/(a1 +a2)</a:t>
            </a:r>
          </a:p>
          <a:p>
            <a:pPr>
              <a:buNone/>
            </a:pPr>
            <a:r>
              <a:rPr lang="en-US" b="1" dirty="0">
                <a:solidFill>
                  <a:schemeClr val="tx1">
                    <a:lumMod val="95000"/>
                    <a:lumOff val="5000"/>
                  </a:schemeClr>
                </a:solidFill>
              </a:rPr>
              <a:t>	</a:t>
            </a:r>
            <a:r>
              <a:rPr lang="en-US" b="1" dirty="0" smtClean="0">
                <a:solidFill>
                  <a:schemeClr val="tx1">
                    <a:lumMod val="95000"/>
                    <a:lumOff val="5000"/>
                  </a:schemeClr>
                </a:solidFill>
              </a:rPr>
              <a:t>	  second part  = 	a2/(</a:t>
            </a:r>
            <a:r>
              <a:rPr lang="en-US" b="1" dirty="0">
                <a:solidFill>
                  <a:schemeClr val="tx1">
                    <a:lumMod val="95000"/>
                    <a:lumOff val="5000"/>
                  </a:schemeClr>
                </a:solidFill>
              </a:rPr>
              <a:t>a1 +a2)</a:t>
            </a:r>
          </a:p>
          <a:p>
            <a:pPr>
              <a:buNone/>
            </a:pPr>
            <a:r>
              <a:rPr lang="en-US" b="1" dirty="0" smtClean="0">
                <a:solidFill>
                  <a:srgbClr val="FF0000"/>
                </a:solidFill>
              </a:rPr>
              <a:t>Note</a:t>
            </a:r>
            <a:r>
              <a:rPr lang="en-US" b="1" dirty="0">
                <a:solidFill>
                  <a:srgbClr val="FF0000"/>
                </a:solidFill>
              </a:rPr>
              <a:t>:</a:t>
            </a:r>
          </a:p>
          <a:p>
            <a:pPr>
              <a:buNone/>
            </a:pPr>
            <a:r>
              <a:rPr lang="en-US" b="1" dirty="0">
                <a:solidFill>
                  <a:schemeClr val="tx1">
                    <a:lumMod val="95000"/>
                    <a:lumOff val="5000"/>
                  </a:schemeClr>
                </a:solidFill>
              </a:rPr>
              <a:t>These relations are also true when we divide a number into more than two ratios (i.e. into more than two parts).</a:t>
            </a:r>
            <a:endParaRPr lang="en-US" b="1" dirty="0" smtClean="0">
              <a:solidFill>
                <a:schemeClr val="tx1">
                  <a:lumMod val="95000"/>
                  <a:lumOff val="5000"/>
                </a:schemeClr>
              </a:solidFill>
              <a:latin typeface="Arial Black" pitchFamily="34" charset="0"/>
            </a:endParaRPr>
          </a:p>
          <a:p>
            <a:pPr>
              <a:buNone/>
            </a:pPr>
            <a:r>
              <a:rPr lang="en-US" b="1" dirty="0" smtClean="0">
                <a:latin typeface="Arial Black" pitchFamily="34" charset="0"/>
              </a:rPr>
              <a:t> </a:t>
            </a:r>
            <a:endParaRPr lang="en-US" b="1" dirty="0"/>
          </a:p>
        </p:txBody>
      </p:sp>
    </p:spTree>
    <p:extLst>
      <p:ext uri="{BB962C8B-B14F-4D97-AF65-F5344CB8AC3E}">
        <p14:creationId xmlns:p14="http://schemas.microsoft.com/office/powerpoint/2010/main" val="21151155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36. Divide 680 among A, B and C such that A gets 2/3 of what B gets and B gets 1/4th of what C gets. What is C’s share? </a:t>
            </a:r>
          </a:p>
          <a:p>
            <a:pPr>
              <a:buNone/>
            </a:pPr>
            <a:endParaRPr lang="en-US" b="1" dirty="0" smtClean="0"/>
          </a:p>
          <a:p>
            <a:pPr marL="457200" indent="-457200">
              <a:buAutoNum type="arabicParenBoth"/>
            </a:pPr>
            <a:r>
              <a:rPr lang="en-US" b="1" dirty="0" smtClean="0"/>
              <a:t>280 </a:t>
            </a:r>
            <a:r>
              <a:rPr lang="en-US" b="1" dirty="0" smtClean="0"/>
              <a:t>	</a:t>
            </a:r>
            <a:endParaRPr lang="en-US" b="1" dirty="0" smtClean="0"/>
          </a:p>
          <a:p>
            <a:pPr marL="0" indent="0">
              <a:buNone/>
            </a:pPr>
            <a:r>
              <a:rPr lang="en-US" b="1" dirty="0" smtClean="0"/>
              <a:t>(</a:t>
            </a:r>
            <a:r>
              <a:rPr lang="en-US" b="1" dirty="0" smtClean="0"/>
              <a:t>2) 380 	</a:t>
            </a:r>
            <a:endParaRPr lang="en-US" b="1" dirty="0" smtClean="0"/>
          </a:p>
          <a:p>
            <a:pPr marL="0" indent="0">
              <a:buNone/>
            </a:pPr>
            <a:r>
              <a:rPr lang="en-US" b="1" dirty="0" smtClean="0">
                <a:solidFill>
                  <a:srgbClr val="FF0000"/>
                </a:solidFill>
              </a:rPr>
              <a:t>(</a:t>
            </a:r>
            <a:r>
              <a:rPr lang="en-US" b="1" dirty="0" smtClean="0">
                <a:solidFill>
                  <a:srgbClr val="FF0000"/>
                </a:solidFill>
              </a:rPr>
              <a:t>3) 480 </a:t>
            </a:r>
            <a:r>
              <a:rPr lang="en-US" b="1" dirty="0" smtClean="0"/>
              <a:t>	</a:t>
            </a:r>
            <a:endParaRPr lang="en-US" b="1" dirty="0" smtClean="0"/>
          </a:p>
          <a:p>
            <a:pPr marL="0" indent="0">
              <a:buNone/>
            </a:pPr>
            <a:r>
              <a:rPr lang="en-US" b="1" dirty="0" smtClean="0"/>
              <a:t>(</a:t>
            </a:r>
            <a:r>
              <a:rPr lang="en-US" b="1" dirty="0" smtClean="0"/>
              <a:t>4) 120 	</a:t>
            </a:r>
            <a:endParaRPr lang="en-US" b="1" dirty="0" smtClean="0"/>
          </a:p>
          <a:p>
            <a:pPr marL="0" indent="0">
              <a:buNone/>
            </a:pPr>
            <a:r>
              <a:rPr lang="en-US" b="1" dirty="0" smtClean="0"/>
              <a:t>(</a:t>
            </a:r>
            <a:r>
              <a:rPr lang="en-US" b="1" dirty="0" smtClean="0"/>
              <a:t>5) None of these</a:t>
            </a:r>
            <a:endParaRPr lang="en-US" b="1" dirty="0"/>
          </a:p>
        </p:txBody>
      </p:sp>
    </p:spTree>
    <p:extLst>
      <p:ext uri="{BB962C8B-B14F-4D97-AF65-F5344CB8AC3E}">
        <p14:creationId xmlns:p14="http://schemas.microsoft.com/office/powerpoint/2010/main" val="65653887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37</a:t>
            </a:r>
            <a:r>
              <a:rPr lang="en-US" b="1" dirty="0" smtClean="0"/>
              <a:t>. When 50% of one number is added to a second number, the second number increases to its four-thirds. What is the ratio between the first number and the second number? </a:t>
            </a:r>
          </a:p>
          <a:p>
            <a:pPr>
              <a:buNone/>
            </a:pPr>
            <a:endParaRPr lang="en-US" b="1" dirty="0" smtClean="0"/>
          </a:p>
          <a:p>
            <a:pPr marL="457200" indent="-457200">
              <a:buAutoNum type="arabicParenBoth"/>
            </a:pPr>
            <a:r>
              <a:rPr lang="en-US" b="1" dirty="0" smtClean="0"/>
              <a:t>3 </a:t>
            </a:r>
            <a:r>
              <a:rPr lang="en-US" b="1" dirty="0" smtClean="0"/>
              <a:t>: 2 	</a:t>
            </a:r>
            <a:endParaRPr lang="en-US" b="1" dirty="0" smtClean="0"/>
          </a:p>
          <a:p>
            <a:pPr marL="0" indent="0">
              <a:buNone/>
            </a:pPr>
            <a:r>
              <a:rPr lang="en-US" b="1" dirty="0" smtClean="0"/>
              <a:t>(</a:t>
            </a:r>
            <a:r>
              <a:rPr lang="en-US" b="1" dirty="0" smtClean="0"/>
              <a:t>2) 3 : 4 	</a:t>
            </a:r>
            <a:endParaRPr lang="en-US" b="1" dirty="0" smtClean="0"/>
          </a:p>
          <a:p>
            <a:pPr marL="0" indent="0">
              <a:buNone/>
            </a:pPr>
            <a:r>
              <a:rPr lang="en-US" b="1" dirty="0" smtClean="0"/>
              <a:t>(</a:t>
            </a:r>
            <a:r>
              <a:rPr lang="en-US" b="1" dirty="0" smtClean="0"/>
              <a:t>3) 2 : 3 	</a:t>
            </a:r>
            <a:endParaRPr lang="en-US" b="1" dirty="0" smtClean="0"/>
          </a:p>
          <a:p>
            <a:pPr marL="0" indent="0">
              <a:buNone/>
            </a:pPr>
            <a:r>
              <a:rPr lang="en-US" b="1" dirty="0" smtClean="0"/>
              <a:t>(</a:t>
            </a:r>
            <a:r>
              <a:rPr lang="en-US" b="1" dirty="0" smtClean="0"/>
              <a:t>4) Data inadequate 	</a:t>
            </a:r>
          </a:p>
          <a:p>
            <a:pPr>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37</a:t>
            </a:r>
            <a:r>
              <a:rPr lang="en-US" b="1" dirty="0" smtClean="0"/>
              <a:t>. When 50% of one number is added to a second number, the second number increases to its four-thirds. What is the ratio between the first number and the second number? </a:t>
            </a:r>
          </a:p>
          <a:p>
            <a:pPr>
              <a:buNone/>
            </a:pPr>
            <a:endParaRPr lang="en-US" b="1" dirty="0" smtClean="0"/>
          </a:p>
          <a:p>
            <a:pPr marL="457200" indent="-457200">
              <a:buAutoNum type="arabicParenBoth"/>
            </a:pPr>
            <a:r>
              <a:rPr lang="en-US" b="1" dirty="0" smtClean="0"/>
              <a:t>3 </a:t>
            </a:r>
            <a:r>
              <a:rPr lang="en-US" b="1" dirty="0" smtClean="0"/>
              <a:t>: 2 	</a:t>
            </a:r>
            <a:endParaRPr lang="en-US" b="1" dirty="0" smtClean="0"/>
          </a:p>
          <a:p>
            <a:pPr marL="0" indent="0">
              <a:buNone/>
            </a:pPr>
            <a:r>
              <a:rPr lang="en-US" b="1" dirty="0" smtClean="0"/>
              <a:t>(</a:t>
            </a:r>
            <a:r>
              <a:rPr lang="en-US" b="1" dirty="0" smtClean="0"/>
              <a:t>2) 3 : 4 	</a:t>
            </a:r>
            <a:endParaRPr lang="en-US" b="1" dirty="0" smtClean="0"/>
          </a:p>
          <a:p>
            <a:pPr marL="0" indent="0">
              <a:buNone/>
            </a:pPr>
            <a:r>
              <a:rPr lang="en-US" b="1" dirty="0" smtClean="0">
                <a:solidFill>
                  <a:srgbClr val="FF0000"/>
                </a:solidFill>
              </a:rPr>
              <a:t>(</a:t>
            </a:r>
            <a:r>
              <a:rPr lang="en-US" b="1" dirty="0" smtClean="0">
                <a:solidFill>
                  <a:srgbClr val="FF0000"/>
                </a:solidFill>
              </a:rPr>
              <a:t>3) 2 : 3 </a:t>
            </a:r>
            <a:r>
              <a:rPr lang="en-US" b="1" dirty="0" smtClean="0"/>
              <a:t>	</a:t>
            </a:r>
            <a:endParaRPr lang="en-US" b="1" dirty="0" smtClean="0"/>
          </a:p>
          <a:p>
            <a:pPr marL="0" indent="0">
              <a:buNone/>
            </a:pPr>
            <a:r>
              <a:rPr lang="en-US" b="1" dirty="0" smtClean="0"/>
              <a:t>(</a:t>
            </a:r>
            <a:r>
              <a:rPr lang="en-US" b="1" dirty="0" smtClean="0"/>
              <a:t>4) Data inadequate 	</a:t>
            </a:r>
          </a:p>
          <a:p>
            <a:pPr>
              <a:buNone/>
            </a:pPr>
            <a:r>
              <a:rPr lang="en-US" b="1" dirty="0" smtClean="0"/>
              <a:t>(5) None of these</a:t>
            </a:r>
            <a:endParaRPr lang="en-US" b="1" dirty="0"/>
          </a:p>
        </p:txBody>
      </p:sp>
    </p:spTree>
    <p:extLst>
      <p:ext uri="{BB962C8B-B14F-4D97-AF65-F5344CB8AC3E}">
        <p14:creationId xmlns:p14="http://schemas.microsoft.com/office/powerpoint/2010/main" val="37210153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38</a:t>
            </a:r>
            <a:r>
              <a:rPr lang="en-US" b="1" dirty="0" smtClean="0"/>
              <a:t>. 600 has been divided among A, B and C in such a way that 40 more than (2/5) of A’s share, 20 more than (2/7) of B’s share, 10 more than (9/17) of C’s share, are all equal. A’s share is : </a:t>
            </a:r>
          </a:p>
          <a:p>
            <a:pPr>
              <a:buNone/>
            </a:pPr>
            <a:endParaRPr lang="en-US" b="1" dirty="0" smtClean="0"/>
          </a:p>
          <a:p>
            <a:pPr marL="457200" indent="-457200">
              <a:buAutoNum type="arabicParenBoth"/>
            </a:pPr>
            <a:r>
              <a:rPr lang="en-US" b="1" dirty="0" smtClean="0"/>
              <a:t>280 </a:t>
            </a:r>
            <a:r>
              <a:rPr lang="en-US" b="1" dirty="0" smtClean="0"/>
              <a:t>	</a:t>
            </a:r>
            <a:endParaRPr lang="en-US" b="1" dirty="0" smtClean="0"/>
          </a:p>
          <a:p>
            <a:pPr marL="0" indent="0">
              <a:buNone/>
            </a:pPr>
            <a:r>
              <a:rPr lang="en-US" b="1" dirty="0" smtClean="0"/>
              <a:t>(</a:t>
            </a:r>
            <a:r>
              <a:rPr lang="en-US" b="1" dirty="0" smtClean="0"/>
              <a:t>2) 170 	</a:t>
            </a:r>
            <a:endParaRPr lang="en-US" b="1" dirty="0" smtClean="0"/>
          </a:p>
          <a:p>
            <a:pPr marL="0" indent="0">
              <a:buNone/>
            </a:pPr>
            <a:r>
              <a:rPr lang="en-US" b="1" dirty="0" smtClean="0"/>
              <a:t>(</a:t>
            </a:r>
            <a:r>
              <a:rPr lang="en-US" b="1" dirty="0" smtClean="0"/>
              <a:t>3) 150 	</a:t>
            </a:r>
            <a:endParaRPr lang="en-US" b="1" dirty="0" smtClean="0"/>
          </a:p>
          <a:p>
            <a:pPr marL="0" indent="0">
              <a:buNone/>
            </a:pPr>
            <a:r>
              <a:rPr lang="en-US" b="1" dirty="0" smtClean="0"/>
              <a:t>(</a:t>
            </a:r>
            <a:r>
              <a:rPr lang="en-US" b="1" dirty="0" smtClean="0"/>
              <a:t>4) 200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38</a:t>
            </a:r>
            <a:r>
              <a:rPr lang="en-US" b="1" dirty="0" smtClean="0"/>
              <a:t>. 600 has been divided among A, B and C in such a way that 40 more than (2/5) of A’s share, 20 more than (2/7) of B’s share, 10 more than (9/17) of C’s share, are all equal. A’s share is : </a:t>
            </a:r>
          </a:p>
          <a:p>
            <a:pPr>
              <a:buNone/>
            </a:pPr>
            <a:endParaRPr lang="en-US" b="1" dirty="0" smtClean="0"/>
          </a:p>
          <a:p>
            <a:pPr marL="457200" indent="-457200">
              <a:buAutoNum type="arabicParenBoth"/>
            </a:pPr>
            <a:r>
              <a:rPr lang="en-US" b="1" dirty="0" smtClean="0"/>
              <a:t>280 </a:t>
            </a:r>
            <a:r>
              <a:rPr lang="en-US" b="1" dirty="0" smtClean="0"/>
              <a:t>	</a:t>
            </a:r>
            <a:endParaRPr lang="en-US" b="1" dirty="0" smtClean="0"/>
          </a:p>
          <a:p>
            <a:pPr marL="0" indent="0">
              <a:buNone/>
            </a:pPr>
            <a:r>
              <a:rPr lang="en-US" b="1" dirty="0" smtClean="0"/>
              <a:t>(</a:t>
            </a:r>
            <a:r>
              <a:rPr lang="en-US" b="1" dirty="0" smtClean="0"/>
              <a:t>2) 170 	</a:t>
            </a:r>
            <a:endParaRPr lang="en-US" b="1" dirty="0" smtClean="0"/>
          </a:p>
          <a:p>
            <a:pPr marL="0" indent="0">
              <a:buNone/>
            </a:pPr>
            <a:r>
              <a:rPr lang="en-US" b="1" dirty="0" smtClean="0">
                <a:solidFill>
                  <a:srgbClr val="FF0000"/>
                </a:solidFill>
              </a:rPr>
              <a:t>(</a:t>
            </a:r>
            <a:r>
              <a:rPr lang="en-US" b="1" dirty="0" smtClean="0">
                <a:solidFill>
                  <a:srgbClr val="FF0000"/>
                </a:solidFill>
              </a:rPr>
              <a:t>3) 150 </a:t>
            </a:r>
            <a:r>
              <a:rPr lang="en-US" b="1" dirty="0" smtClean="0"/>
              <a:t>	</a:t>
            </a:r>
            <a:endParaRPr lang="en-US" b="1" dirty="0" smtClean="0"/>
          </a:p>
          <a:p>
            <a:pPr marL="0" indent="0">
              <a:buNone/>
            </a:pPr>
            <a:r>
              <a:rPr lang="en-US" b="1" dirty="0" smtClean="0"/>
              <a:t>(</a:t>
            </a:r>
            <a:r>
              <a:rPr lang="en-US" b="1" dirty="0" smtClean="0"/>
              <a:t>4) 200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1335648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39</a:t>
            </a:r>
            <a:r>
              <a:rPr lang="en-US" b="1" dirty="0" smtClean="0"/>
              <a:t>. Gold is 19 times as heavy as water and copper 9 times as heavy as water. The ratio in which these two metals be mixed so that the mixture is 15 times as heavy as water, is : </a:t>
            </a:r>
          </a:p>
          <a:p>
            <a:pPr>
              <a:buNone/>
            </a:pPr>
            <a:endParaRPr lang="en-US" b="1" dirty="0" smtClean="0"/>
          </a:p>
          <a:p>
            <a:pPr marL="457200" indent="-457200">
              <a:buAutoNum type="arabicParenBoth"/>
            </a:pPr>
            <a:r>
              <a:rPr lang="en-US" b="1" dirty="0" smtClean="0"/>
              <a:t>1 </a:t>
            </a:r>
            <a:r>
              <a:rPr lang="en-US" b="1" dirty="0" smtClean="0"/>
              <a:t>: 2 	</a:t>
            </a:r>
            <a:endParaRPr lang="en-US" b="1" dirty="0" smtClean="0"/>
          </a:p>
          <a:p>
            <a:pPr marL="0" indent="0">
              <a:buNone/>
            </a:pPr>
            <a:r>
              <a:rPr lang="en-US" b="1" dirty="0" smtClean="0"/>
              <a:t>(</a:t>
            </a:r>
            <a:r>
              <a:rPr lang="en-US" b="1" dirty="0" smtClean="0"/>
              <a:t>2) 2 : 3 	</a:t>
            </a:r>
            <a:endParaRPr lang="en-US" b="1" dirty="0" smtClean="0"/>
          </a:p>
          <a:p>
            <a:pPr marL="0" indent="0">
              <a:buNone/>
            </a:pPr>
            <a:r>
              <a:rPr lang="en-US" b="1" dirty="0" smtClean="0"/>
              <a:t>(</a:t>
            </a:r>
            <a:r>
              <a:rPr lang="en-US" b="1" dirty="0" smtClean="0"/>
              <a:t>3) 3 : 2 	</a:t>
            </a:r>
            <a:endParaRPr lang="en-US" b="1" dirty="0" smtClean="0"/>
          </a:p>
          <a:p>
            <a:pPr marL="0" indent="0">
              <a:buNone/>
            </a:pPr>
            <a:r>
              <a:rPr lang="en-US" b="1" dirty="0" smtClean="0"/>
              <a:t>(</a:t>
            </a:r>
            <a:r>
              <a:rPr lang="en-US" b="1" dirty="0" smtClean="0"/>
              <a:t>4) 19 : 135 		</a:t>
            </a:r>
            <a:endParaRPr lang="en-US" b="1" dirty="0" smtClean="0"/>
          </a:p>
          <a:p>
            <a:pPr marL="0" indent="0">
              <a:buNone/>
            </a:pPr>
            <a:r>
              <a:rPr lang="en-US" b="1" dirty="0" smtClean="0"/>
              <a:t>(</a:t>
            </a:r>
            <a:r>
              <a:rPr lang="en-US" b="1" dirty="0" smtClean="0"/>
              <a:t>5) None of these</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39</a:t>
            </a:r>
            <a:r>
              <a:rPr lang="en-US" b="1" dirty="0" smtClean="0"/>
              <a:t>. Gold is 19 times as heavy as water and copper 9 times as heavy as water. The ratio in which these two metals be mixed so that the mixture is 15 times as heavy as water, is : </a:t>
            </a:r>
          </a:p>
          <a:p>
            <a:pPr>
              <a:buNone/>
            </a:pPr>
            <a:endParaRPr lang="en-US" b="1" dirty="0" smtClean="0"/>
          </a:p>
          <a:p>
            <a:pPr marL="457200" indent="-457200">
              <a:buAutoNum type="arabicParenBoth"/>
            </a:pPr>
            <a:r>
              <a:rPr lang="en-US" b="1" dirty="0" smtClean="0"/>
              <a:t>1 </a:t>
            </a:r>
            <a:r>
              <a:rPr lang="en-US" b="1" dirty="0" smtClean="0"/>
              <a:t>: 2 	</a:t>
            </a:r>
            <a:endParaRPr lang="en-US" b="1" dirty="0" smtClean="0"/>
          </a:p>
          <a:p>
            <a:pPr marL="0" indent="0">
              <a:buNone/>
            </a:pPr>
            <a:r>
              <a:rPr lang="en-US" b="1" dirty="0" smtClean="0"/>
              <a:t>(</a:t>
            </a:r>
            <a:r>
              <a:rPr lang="en-US" b="1" dirty="0" smtClean="0"/>
              <a:t>2) 2 : 3 	</a:t>
            </a:r>
            <a:endParaRPr lang="en-US" b="1" dirty="0" smtClean="0"/>
          </a:p>
          <a:p>
            <a:pPr marL="0" indent="0">
              <a:buNone/>
            </a:pPr>
            <a:r>
              <a:rPr lang="en-US" b="1" dirty="0" smtClean="0">
                <a:solidFill>
                  <a:srgbClr val="FF0000"/>
                </a:solidFill>
              </a:rPr>
              <a:t>(</a:t>
            </a:r>
            <a:r>
              <a:rPr lang="en-US" b="1" dirty="0" smtClean="0">
                <a:solidFill>
                  <a:srgbClr val="FF0000"/>
                </a:solidFill>
              </a:rPr>
              <a:t>3) 3 : 2 </a:t>
            </a:r>
            <a:r>
              <a:rPr lang="en-US" b="1" dirty="0" smtClean="0"/>
              <a:t>	</a:t>
            </a:r>
            <a:endParaRPr lang="en-US" b="1" dirty="0" smtClean="0"/>
          </a:p>
          <a:p>
            <a:pPr marL="0" indent="0">
              <a:buNone/>
            </a:pPr>
            <a:r>
              <a:rPr lang="en-US" b="1" dirty="0" smtClean="0"/>
              <a:t>(</a:t>
            </a:r>
            <a:r>
              <a:rPr lang="en-US" b="1" dirty="0" smtClean="0"/>
              <a:t>4) 19 : 135 		</a:t>
            </a:r>
            <a:endParaRPr lang="en-US" b="1" dirty="0" smtClean="0"/>
          </a:p>
          <a:p>
            <a:pPr marL="0" indent="0">
              <a:buNone/>
            </a:pPr>
            <a:r>
              <a:rPr lang="en-US" b="1" dirty="0" smtClean="0"/>
              <a:t>(</a:t>
            </a:r>
            <a:r>
              <a:rPr lang="en-US" b="1" dirty="0" smtClean="0"/>
              <a:t>5) None of these</a:t>
            </a:r>
            <a:endParaRPr lang="en-US" dirty="0"/>
          </a:p>
        </p:txBody>
      </p:sp>
    </p:spTree>
    <p:extLst>
      <p:ext uri="{BB962C8B-B14F-4D97-AF65-F5344CB8AC3E}">
        <p14:creationId xmlns:p14="http://schemas.microsoft.com/office/powerpoint/2010/main" val="19401679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40. One year ago the ratio between </a:t>
            </a:r>
            <a:r>
              <a:rPr lang="en-US" b="1" dirty="0" err="1" smtClean="0"/>
              <a:t>Laxman’s</a:t>
            </a:r>
            <a:r>
              <a:rPr lang="en-US" b="1" dirty="0" smtClean="0"/>
              <a:t> and </a:t>
            </a:r>
            <a:r>
              <a:rPr lang="en-US" b="1" dirty="0" err="1" smtClean="0"/>
              <a:t>Gopal’s</a:t>
            </a:r>
            <a:r>
              <a:rPr lang="en-US" b="1" dirty="0" smtClean="0"/>
              <a:t> salary was 3 : 4. The individual ratios between their last year’s and this year’s salaries are 4 : 5 and 2 : 3 respectively. At present the total of their salary is 4160. The salary of </a:t>
            </a:r>
            <a:r>
              <a:rPr lang="en-US" b="1" dirty="0" err="1" smtClean="0"/>
              <a:t>Laxman</a:t>
            </a:r>
            <a:r>
              <a:rPr lang="en-US" b="1" dirty="0" smtClean="0"/>
              <a:t> now, is– </a:t>
            </a:r>
          </a:p>
          <a:p>
            <a:pPr>
              <a:buNone/>
            </a:pPr>
            <a:endParaRPr lang="en-US" b="1" dirty="0" smtClean="0"/>
          </a:p>
          <a:p>
            <a:pPr marL="457200" indent="-457200">
              <a:buAutoNum type="arabicParenBoth"/>
            </a:pPr>
            <a:r>
              <a:rPr lang="en-US" b="1" dirty="0" smtClean="0"/>
              <a:t>1600 </a:t>
            </a:r>
            <a:r>
              <a:rPr lang="en-US" b="1" dirty="0" smtClean="0"/>
              <a:t>	</a:t>
            </a:r>
            <a:endParaRPr lang="en-US" b="1" dirty="0" smtClean="0"/>
          </a:p>
          <a:p>
            <a:pPr marL="0" indent="0">
              <a:buNone/>
            </a:pPr>
            <a:r>
              <a:rPr lang="en-US" b="1" dirty="0" smtClean="0"/>
              <a:t>(</a:t>
            </a:r>
            <a:r>
              <a:rPr lang="en-US" b="1" dirty="0" smtClean="0"/>
              <a:t>2) 2560 	</a:t>
            </a:r>
            <a:endParaRPr lang="en-US" b="1" dirty="0" smtClean="0"/>
          </a:p>
          <a:p>
            <a:pPr marL="0" indent="0">
              <a:buNone/>
            </a:pPr>
            <a:r>
              <a:rPr lang="en-US" b="1" dirty="0" smtClean="0"/>
              <a:t>(</a:t>
            </a:r>
            <a:r>
              <a:rPr lang="en-US" b="1" dirty="0" smtClean="0"/>
              <a:t>3) 1040 	</a:t>
            </a:r>
            <a:endParaRPr lang="en-US" b="1" dirty="0" smtClean="0"/>
          </a:p>
          <a:p>
            <a:pPr marL="0" indent="0">
              <a:buNone/>
            </a:pPr>
            <a:r>
              <a:rPr lang="en-US" b="1" dirty="0" smtClean="0"/>
              <a:t>(</a:t>
            </a:r>
            <a:r>
              <a:rPr lang="en-US" b="1" dirty="0" smtClean="0"/>
              <a:t>4) 3120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40. One year ago the ratio between </a:t>
            </a:r>
            <a:r>
              <a:rPr lang="en-US" b="1" dirty="0" err="1" smtClean="0"/>
              <a:t>Laxman’s</a:t>
            </a:r>
            <a:r>
              <a:rPr lang="en-US" b="1" dirty="0" smtClean="0"/>
              <a:t> and </a:t>
            </a:r>
            <a:r>
              <a:rPr lang="en-US" b="1" dirty="0" err="1" smtClean="0"/>
              <a:t>Gopal’s</a:t>
            </a:r>
            <a:r>
              <a:rPr lang="en-US" b="1" dirty="0" smtClean="0"/>
              <a:t> salary was 3 : 4. The individual ratios between their last year’s and this year’s salaries are 4 : 5 and 2 : 3 respectively. At present the total of their salary is 4160. The salary of </a:t>
            </a:r>
            <a:r>
              <a:rPr lang="en-US" b="1" dirty="0" err="1" smtClean="0"/>
              <a:t>Laxman</a:t>
            </a:r>
            <a:r>
              <a:rPr lang="en-US" b="1" dirty="0" smtClean="0"/>
              <a:t> now, is– </a:t>
            </a:r>
          </a:p>
          <a:p>
            <a:pPr>
              <a:buNone/>
            </a:pPr>
            <a:endParaRPr lang="en-US" b="1" dirty="0" smtClean="0"/>
          </a:p>
          <a:p>
            <a:pPr marL="457200" indent="-457200">
              <a:buAutoNum type="arabicParenBoth"/>
            </a:pPr>
            <a:r>
              <a:rPr lang="en-US" b="1" dirty="0" smtClean="0">
                <a:solidFill>
                  <a:srgbClr val="FF0000"/>
                </a:solidFill>
              </a:rPr>
              <a:t>1600</a:t>
            </a:r>
            <a:r>
              <a:rPr lang="en-US" b="1" dirty="0" smtClean="0"/>
              <a:t> </a:t>
            </a:r>
            <a:r>
              <a:rPr lang="en-US" b="1" dirty="0" smtClean="0"/>
              <a:t>	</a:t>
            </a:r>
            <a:endParaRPr lang="en-US" b="1" dirty="0" smtClean="0"/>
          </a:p>
          <a:p>
            <a:pPr marL="0" indent="0">
              <a:buNone/>
            </a:pPr>
            <a:r>
              <a:rPr lang="en-US" b="1" dirty="0" smtClean="0"/>
              <a:t>(</a:t>
            </a:r>
            <a:r>
              <a:rPr lang="en-US" b="1" dirty="0" smtClean="0"/>
              <a:t>2) 2560 	</a:t>
            </a:r>
            <a:endParaRPr lang="en-US" b="1" dirty="0" smtClean="0"/>
          </a:p>
          <a:p>
            <a:pPr marL="0" indent="0">
              <a:buNone/>
            </a:pPr>
            <a:r>
              <a:rPr lang="en-US" b="1" dirty="0" smtClean="0"/>
              <a:t>(</a:t>
            </a:r>
            <a:r>
              <a:rPr lang="en-US" b="1" dirty="0" smtClean="0"/>
              <a:t>3) 1040 	</a:t>
            </a:r>
            <a:endParaRPr lang="en-US" b="1" dirty="0" smtClean="0"/>
          </a:p>
          <a:p>
            <a:pPr marL="0" indent="0">
              <a:buNone/>
            </a:pPr>
            <a:r>
              <a:rPr lang="en-US" b="1" dirty="0" smtClean="0"/>
              <a:t>(</a:t>
            </a:r>
            <a:r>
              <a:rPr lang="en-US" b="1" dirty="0" smtClean="0"/>
              <a:t>4) 3120 	</a:t>
            </a:r>
            <a:endParaRPr lang="en-US" b="1" dirty="0" smtClean="0"/>
          </a:p>
          <a:p>
            <a:pPr marL="0" indent="0">
              <a:buNone/>
            </a:pPr>
            <a:r>
              <a:rPr lang="en-US" b="1" dirty="0" smtClean="0"/>
              <a:t>(</a:t>
            </a:r>
            <a:r>
              <a:rPr lang="en-US" b="1" dirty="0" smtClean="0"/>
              <a:t>5) None of these</a:t>
            </a:r>
            <a:r>
              <a:rPr lang="en-US" b="1" dirty="0" smtClean="0">
                <a:latin typeface="Arial Black" pitchFamily="34" charset="0"/>
              </a:rPr>
              <a:t> </a:t>
            </a:r>
            <a:endParaRPr lang="en-US" b="1" dirty="0" smtClean="0"/>
          </a:p>
          <a:p>
            <a:pPr>
              <a:buNone/>
            </a:pPr>
            <a:endParaRPr lang="en-US" dirty="0"/>
          </a:p>
        </p:txBody>
      </p:sp>
    </p:spTree>
    <p:extLst>
      <p:ext uri="{BB962C8B-B14F-4D97-AF65-F5344CB8AC3E}">
        <p14:creationId xmlns:p14="http://schemas.microsoft.com/office/powerpoint/2010/main" val="39782429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smtClean="0"/>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185333"/>
            <a:ext cx="11582400" cy="5068447"/>
          </a:xfrm>
        </p:spPr>
        <p:txBody>
          <a:bodyPr>
            <a:normAutofit/>
          </a:bodyPr>
          <a:lstStyle/>
          <a:p>
            <a:pPr marL="0" indent="0" algn="ctr">
              <a:buNone/>
            </a:pPr>
            <a:endParaRPr lang="en-US" sz="6600" b="1" dirty="0" smtClean="0">
              <a:latin typeface="Arial Black" panose="020B0A04020102020204" pitchFamily="34" charset="0"/>
            </a:endParaRPr>
          </a:p>
          <a:p>
            <a:pPr marL="0" indent="0" algn="ctr">
              <a:buNone/>
            </a:pPr>
            <a:endParaRPr lang="en-US" sz="6600" b="1" dirty="0" smtClean="0">
              <a:latin typeface="Arial Black" panose="020B0A04020102020204" pitchFamily="34" charset="0"/>
            </a:endParaRPr>
          </a:p>
          <a:p>
            <a:pPr marL="0" indent="0" algn="ctr">
              <a:buNone/>
            </a:pPr>
            <a:r>
              <a:rPr lang="en-US" sz="6600" b="1" dirty="0" smtClean="0">
                <a:solidFill>
                  <a:srgbClr val="FF0000"/>
                </a:solidFill>
                <a:latin typeface="Arial Black" panose="020B0A04020102020204" pitchFamily="34" charset="0"/>
              </a:rPr>
              <a:t>THANK YOU </a:t>
            </a:r>
            <a:endParaRPr lang="en-US" sz="66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84779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RATIO AND PROPORTION</a:t>
            </a:r>
          </a:p>
          <a:p>
            <a:pPr>
              <a:buNone/>
            </a:pPr>
            <a:r>
              <a:rPr lang="en-US" b="1" dirty="0" smtClean="0">
                <a:latin typeface="Arial Black" pitchFamily="34" charset="0"/>
              </a:rPr>
              <a:t>Q </a:t>
            </a:r>
            <a:r>
              <a:rPr lang="en-US" b="1" dirty="0" smtClean="0"/>
              <a:t>1. Find a fourth proportional to the numbers 6, 8, 9. </a:t>
            </a:r>
          </a:p>
          <a:p>
            <a:pPr>
              <a:buNone/>
            </a:pPr>
            <a:endParaRPr lang="en-US" b="1" dirty="0" smtClean="0"/>
          </a:p>
          <a:p>
            <a:pPr marL="457200" indent="-457200">
              <a:buAutoNum type="arabicParenBoth"/>
            </a:pPr>
            <a:r>
              <a:rPr lang="en-US" b="1" dirty="0" smtClean="0"/>
              <a:t>12 </a:t>
            </a:r>
            <a:r>
              <a:rPr lang="en-US" b="1" dirty="0" smtClean="0"/>
              <a:t>		</a:t>
            </a:r>
            <a:endParaRPr lang="en-US" b="1" dirty="0" smtClean="0"/>
          </a:p>
          <a:p>
            <a:pPr marL="0" indent="0">
              <a:buNone/>
            </a:pPr>
            <a:r>
              <a:rPr lang="en-US" b="1" dirty="0" smtClean="0"/>
              <a:t>(</a:t>
            </a:r>
            <a:r>
              <a:rPr lang="en-US" b="1" dirty="0" smtClean="0"/>
              <a:t>2) 7 		</a:t>
            </a:r>
            <a:endParaRPr lang="en-US" b="1" dirty="0" smtClean="0"/>
          </a:p>
          <a:p>
            <a:pPr marL="0" indent="0">
              <a:buNone/>
            </a:pPr>
            <a:r>
              <a:rPr lang="en-US" b="1" dirty="0" smtClean="0"/>
              <a:t>(</a:t>
            </a:r>
            <a:r>
              <a:rPr lang="en-US" b="1" dirty="0" smtClean="0"/>
              <a:t>3) 5 		</a:t>
            </a:r>
            <a:endParaRPr lang="en-US" b="1" dirty="0" smtClean="0"/>
          </a:p>
          <a:p>
            <a:pPr marL="0" indent="0">
              <a:buNone/>
            </a:pPr>
            <a:r>
              <a:rPr lang="en-US" b="1" dirty="0" smtClean="0"/>
              <a:t>(</a:t>
            </a:r>
            <a:r>
              <a:rPr lang="en-US" b="1" dirty="0" smtClean="0"/>
              <a:t>4) 14 		</a:t>
            </a:r>
            <a:endParaRPr lang="en-US" b="1" dirty="0" smtClean="0"/>
          </a:p>
          <a:p>
            <a:pPr marL="0" indent="0">
              <a:buNone/>
            </a:pPr>
            <a:r>
              <a:rPr lang="en-US" b="1" dirty="0" smtClean="0"/>
              <a:t>(</a:t>
            </a:r>
            <a:r>
              <a:rPr lang="en-US" b="1" dirty="0" smtClean="0"/>
              <a:t>5) None of these</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docProps/app.xml><?xml version="1.0" encoding="utf-8"?>
<Properties xmlns="http://schemas.openxmlformats.org/officeDocument/2006/extended-properties" xmlns:vt="http://schemas.openxmlformats.org/officeDocument/2006/docPropsVTypes">
  <Template>TesturPrep-Template</Template>
  <TotalTime>762</TotalTime>
  <Words>179</Words>
  <Application>Microsoft Office PowerPoint</Application>
  <PresentationFormat>Widescreen</PresentationFormat>
  <Paragraphs>836</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Arial Black</vt:lpstr>
      <vt:lpstr>Calibri</vt:lpstr>
      <vt:lpstr>Calibri Light</vt:lpstr>
      <vt:lpstr>Wingdings</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DELL</cp:lastModifiedBy>
  <cp:revision>123</cp:revision>
  <dcterms:created xsi:type="dcterms:W3CDTF">2020-02-23T06:37:57Z</dcterms:created>
  <dcterms:modified xsi:type="dcterms:W3CDTF">2023-04-12T04:34:26Z</dcterms:modified>
</cp:coreProperties>
</file>