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89" r:id="rId5"/>
    <p:sldId id="258" r:id="rId6"/>
    <p:sldId id="290" r:id="rId7"/>
    <p:sldId id="259" r:id="rId8"/>
    <p:sldId id="291" r:id="rId9"/>
    <p:sldId id="260" r:id="rId10"/>
    <p:sldId id="292" r:id="rId11"/>
    <p:sldId id="261" r:id="rId12"/>
    <p:sldId id="293" r:id="rId13"/>
    <p:sldId id="262" r:id="rId14"/>
    <p:sldId id="294" r:id="rId15"/>
    <p:sldId id="263" r:id="rId16"/>
    <p:sldId id="298" r:id="rId17"/>
    <p:sldId id="264" r:id="rId18"/>
    <p:sldId id="297" r:id="rId19"/>
    <p:sldId id="265" r:id="rId20"/>
    <p:sldId id="296" r:id="rId21"/>
    <p:sldId id="266" r:id="rId22"/>
    <p:sldId id="295" r:id="rId23"/>
    <p:sldId id="28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C4A3198-6726-4435-8733-628756732137}" type="datetimeFigureOut">
              <a:rPr lang="en-IN" smtClean="0"/>
              <a:pPr/>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1D682-9D13-4003-932B-2E567B656760}" type="slidenum">
              <a:rPr lang="en-IN" smtClean="0"/>
              <a:pPr/>
              <a:t>‹#›</a:t>
            </a:fld>
            <a:endParaRPr lang="en-IN"/>
          </a:p>
        </p:txBody>
      </p:sp>
    </p:spTree>
    <p:extLst>
      <p:ext uri="{BB962C8B-B14F-4D97-AF65-F5344CB8AC3E}">
        <p14:creationId xmlns:p14="http://schemas.microsoft.com/office/powerpoint/2010/main" xmlns="" val="51139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C4A3198-6726-4435-8733-628756732137}" type="datetimeFigureOut">
              <a:rPr lang="en-IN" smtClean="0"/>
              <a:pPr/>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1D682-9D13-4003-932B-2E567B656760}" type="slidenum">
              <a:rPr lang="en-IN" smtClean="0"/>
              <a:pPr/>
              <a:t>‹#›</a:t>
            </a:fld>
            <a:endParaRPr lang="en-IN"/>
          </a:p>
        </p:txBody>
      </p:sp>
    </p:spTree>
    <p:extLst>
      <p:ext uri="{BB962C8B-B14F-4D97-AF65-F5344CB8AC3E}">
        <p14:creationId xmlns:p14="http://schemas.microsoft.com/office/powerpoint/2010/main" xmlns="" val="1605713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C4A3198-6726-4435-8733-628756732137}" type="datetimeFigureOut">
              <a:rPr lang="en-IN" smtClean="0"/>
              <a:pPr/>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1D682-9D13-4003-932B-2E567B656760}" type="slidenum">
              <a:rPr lang="en-IN" smtClean="0"/>
              <a:pPr/>
              <a:t>‹#›</a:t>
            </a:fld>
            <a:endParaRPr lang="en-IN"/>
          </a:p>
        </p:txBody>
      </p:sp>
    </p:spTree>
    <p:extLst>
      <p:ext uri="{BB962C8B-B14F-4D97-AF65-F5344CB8AC3E}">
        <p14:creationId xmlns:p14="http://schemas.microsoft.com/office/powerpoint/2010/main" xmlns="" val="3635679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C4A3198-6726-4435-8733-628756732137}" type="datetimeFigureOut">
              <a:rPr lang="en-IN" smtClean="0"/>
              <a:pPr/>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1D682-9D13-4003-932B-2E567B656760}" type="slidenum">
              <a:rPr lang="en-IN" smtClean="0"/>
              <a:pPr/>
              <a:t>‹#›</a:t>
            </a:fld>
            <a:endParaRPr lang="en-IN"/>
          </a:p>
        </p:txBody>
      </p:sp>
    </p:spTree>
    <p:extLst>
      <p:ext uri="{BB962C8B-B14F-4D97-AF65-F5344CB8AC3E}">
        <p14:creationId xmlns:p14="http://schemas.microsoft.com/office/powerpoint/2010/main" xmlns="" val="2629033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4A3198-6726-4435-8733-628756732137}" type="datetimeFigureOut">
              <a:rPr lang="en-IN" smtClean="0"/>
              <a:pPr/>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1D682-9D13-4003-932B-2E567B656760}" type="slidenum">
              <a:rPr lang="en-IN" smtClean="0"/>
              <a:pPr/>
              <a:t>‹#›</a:t>
            </a:fld>
            <a:endParaRPr lang="en-IN"/>
          </a:p>
        </p:txBody>
      </p:sp>
    </p:spTree>
    <p:extLst>
      <p:ext uri="{BB962C8B-B14F-4D97-AF65-F5344CB8AC3E}">
        <p14:creationId xmlns:p14="http://schemas.microsoft.com/office/powerpoint/2010/main" xmlns="" val="3903820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C4A3198-6726-4435-8733-628756732137}" type="datetimeFigureOut">
              <a:rPr lang="en-IN" smtClean="0"/>
              <a:pPr/>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B1D682-9D13-4003-932B-2E567B656760}" type="slidenum">
              <a:rPr lang="en-IN" smtClean="0"/>
              <a:pPr/>
              <a:t>‹#›</a:t>
            </a:fld>
            <a:endParaRPr lang="en-IN"/>
          </a:p>
        </p:txBody>
      </p:sp>
    </p:spTree>
    <p:extLst>
      <p:ext uri="{BB962C8B-B14F-4D97-AF65-F5344CB8AC3E}">
        <p14:creationId xmlns:p14="http://schemas.microsoft.com/office/powerpoint/2010/main" xmlns="" val="3811489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C4A3198-6726-4435-8733-628756732137}" type="datetimeFigureOut">
              <a:rPr lang="en-IN" smtClean="0"/>
              <a:pPr/>
              <a:t>12-04-2023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B1D682-9D13-4003-932B-2E567B656760}" type="slidenum">
              <a:rPr lang="en-IN" smtClean="0"/>
              <a:pPr/>
              <a:t>‹#›</a:t>
            </a:fld>
            <a:endParaRPr lang="en-IN"/>
          </a:p>
        </p:txBody>
      </p:sp>
    </p:spTree>
    <p:extLst>
      <p:ext uri="{BB962C8B-B14F-4D97-AF65-F5344CB8AC3E}">
        <p14:creationId xmlns:p14="http://schemas.microsoft.com/office/powerpoint/2010/main" xmlns="" val="1625514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C4A3198-6726-4435-8733-628756732137}" type="datetimeFigureOut">
              <a:rPr lang="en-IN" smtClean="0"/>
              <a:pPr/>
              <a:t>12-04-2023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B1D682-9D13-4003-932B-2E567B656760}" type="slidenum">
              <a:rPr lang="en-IN" smtClean="0"/>
              <a:pPr/>
              <a:t>‹#›</a:t>
            </a:fld>
            <a:endParaRPr lang="en-IN"/>
          </a:p>
        </p:txBody>
      </p:sp>
    </p:spTree>
    <p:extLst>
      <p:ext uri="{BB962C8B-B14F-4D97-AF65-F5344CB8AC3E}">
        <p14:creationId xmlns:p14="http://schemas.microsoft.com/office/powerpoint/2010/main" xmlns="" val="3027278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4A3198-6726-4435-8733-628756732137}" type="datetimeFigureOut">
              <a:rPr lang="en-IN" smtClean="0"/>
              <a:pPr/>
              <a:t>12-04-2023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B1D682-9D13-4003-932B-2E567B656760}" type="slidenum">
              <a:rPr lang="en-IN" smtClean="0"/>
              <a:pPr/>
              <a:t>‹#›</a:t>
            </a:fld>
            <a:endParaRPr lang="en-IN"/>
          </a:p>
        </p:txBody>
      </p:sp>
    </p:spTree>
    <p:extLst>
      <p:ext uri="{BB962C8B-B14F-4D97-AF65-F5344CB8AC3E}">
        <p14:creationId xmlns:p14="http://schemas.microsoft.com/office/powerpoint/2010/main" xmlns="" val="260204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4A3198-6726-4435-8733-628756732137}" type="datetimeFigureOut">
              <a:rPr lang="en-IN" smtClean="0"/>
              <a:pPr/>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B1D682-9D13-4003-932B-2E567B656760}" type="slidenum">
              <a:rPr lang="en-IN" smtClean="0"/>
              <a:pPr/>
              <a:t>‹#›</a:t>
            </a:fld>
            <a:endParaRPr lang="en-IN"/>
          </a:p>
        </p:txBody>
      </p:sp>
    </p:spTree>
    <p:extLst>
      <p:ext uri="{BB962C8B-B14F-4D97-AF65-F5344CB8AC3E}">
        <p14:creationId xmlns:p14="http://schemas.microsoft.com/office/powerpoint/2010/main" xmlns="" val="1737705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4A3198-6726-4435-8733-628756732137}" type="datetimeFigureOut">
              <a:rPr lang="en-IN" smtClean="0"/>
              <a:pPr/>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B1D682-9D13-4003-932B-2E567B656760}" type="slidenum">
              <a:rPr lang="en-IN" smtClean="0"/>
              <a:pPr/>
              <a:t>‹#›</a:t>
            </a:fld>
            <a:endParaRPr lang="en-IN"/>
          </a:p>
        </p:txBody>
      </p:sp>
    </p:spTree>
    <p:extLst>
      <p:ext uri="{BB962C8B-B14F-4D97-AF65-F5344CB8AC3E}">
        <p14:creationId xmlns:p14="http://schemas.microsoft.com/office/powerpoint/2010/main" xmlns="" val="2374719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4A3198-6726-4435-8733-628756732137}" type="datetimeFigureOut">
              <a:rPr lang="en-IN" smtClean="0"/>
              <a:pPr/>
              <a:t>12-04-2023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B1D682-9D13-4003-932B-2E567B656760}" type="slidenum">
              <a:rPr lang="en-IN" smtClean="0"/>
              <a:pPr/>
              <a:t>‹#›</a:t>
            </a:fld>
            <a:endParaRPr lang="en-IN"/>
          </a:p>
        </p:txBody>
      </p:sp>
    </p:spTree>
    <p:extLst>
      <p:ext uri="{BB962C8B-B14F-4D97-AF65-F5344CB8AC3E}">
        <p14:creationId xmlns:p14="http://schemas.microsoft.com/office/powerpoint/2010/main" xmlns="" val="3490190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FEF79CF-F5AF-10EA-4F28-798C0BC778AA}"/>
              </a:ext>
            </a:extLst>
          </p:cNvPr>
          <p:cNvSpPr txBox="1"/>
          <p:nvPr/>
        </p:nvSpPr>
        <p:spPr>
          <a:xfrm>
            <a:off x="142504" y="1484416"/>
            <a:ext cx="11738758" cy="5509200"/>
          </a:xfrm>
          <a:prstGeom prst="rect">
            <a:avLst/>
          </a:prstGeom>
          <a:noFill/>
        </p:spPr>
        <p:txBody>
          <a:bodyPr wrap="square" rtlCol="0">
            <a:spAutoFit/>
          </a:bodyPr>
          <a:lstStyle/>
          <a:p>
            <a:pPr algn="ctr"/>
            <a:r>
              <a:rPr lang="en-GB" sz="8800" b="1" dirty="0" err="1">
                <a:solidFill>
                  <a:srgbClr val="FF0000"/>
                </a:solidFill>
                <a:latin typeface="Arial" panose="020B0604020202020204" pitchFamily="34" charset="0"/>
                <a:cs typeface="Arial" panose="020B0604020202020204" pitchFamily="34" charset="0"/>
              </a:rPr>
              <a:t>Alligation</a:t>
            </a:r>
            <a:r>
              <a:rPr lang="en-GB" sz="8800" b="1" dirty="0">
                <a:solidFill>
                  <a:srgbClr val="FF0000"/>
                </a:solidFill>
                <a:latin typeface="Arial" panose="020B0604020202020204" pitchFamily="34" charset="0"/>
                <a:cs typeface="Arial" panose="020B0604020202020204" pitchFamily="34" charset="0"/>
              </a:rPr>
              <a:t> </a:t>
            </a:r>
          </a:p>
          <a:p>
            <a:pPr algn="ctr"/>
            <a:r>
              <a:rPr lang="en-GB" sz="8800" b="1" dirty="0">
                <a:solidFill>
                  <a:srgbClr val="FF0000"/>
                </a:solidFill>
                <a:latin typeface="Arial" panose="020B0604020202020204" pitchFamily="34" charset="0"/>
                <a:cs typeface="Arial" panose="020B0604020202020204" pitchFamily="34" charset="0"/>
              </a:rPr>
              <a:t>and </a:t>
            </a:r>
          </a:p>
          <a:p>
            <a:pPr algn="ctr"/>
            <a:r>
              <a:rPr lang="en-GB" sz="8800" b="1" dirty="0">
                <a:solidFill>
                  <a:srgbClr val="FF0000"/>
                </a:solidFill>
                <a:latin typeface="Arial" panose="020B0604020202020204" pitchFamily="34" charset="0"/>
                <a:cs typeface="Arial" panose="020B0604020202020204" pitchFamily="34" charset="0"/>
              </a:rPr>
              <a:t>Mixture </a:t>
            </a:r>
          </a:p>
          <a:p>
            <a:endParaRPr lang="en-GB" sz="8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301754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FEF79CF-F5AF-10EA-4F28-798C0BC778AA}"/>
              </a:ext>
            </a:extLst>
          </p:cNvPr>
          <p:cNvSpPr txBox="1"/>
          <p:nvPr/>
        </p:nvSpPr>
        <p:spPr>
          <a:xfrm>
            <a:off x="213756" y="950026"/>
            <a:ext cx="11738758" cy="2492990"/>
          </a:xfrm>
          <a:prstGeom prst="rect">
            <a:avLst/>
          </a:prstGeom>
          <a:noFill/>
        </p:spPr>
        <p:txBody>
          <a:bodyPr wrap="square" rtlCol="0">
            <a:spAutoFit/>
          </a:bodyPr>
          <a:lstStyle/>
          <a:p>
            <a:pPr algn="ctr"/>
            <a:r>
              <a:rPr lang="en-GB" sz="2800" b="1" dirty="0" err="1">
                <a:solidFill>
                  <a:srgbClr val="FF0000"/>
                </a:solidFill>
                <a:latin typeface="Arial Black" panose="020B0A04020102020204" pitchFamily="34" charset="0"/>
                <a:cs typeface="Arial" panose="020B0604020202020204" pitchFamily="34" charset="0"/>
              </a:rPr>
              <a:t>Alligation</a:t>
            </a:r>
            <a:r>
              <a:rPr lang="en-GB" sz="2800" b="1" dirty="0">
                <a:solidFill>
                  <a:srgbClr val="FF0000"/>
                </a:solidFill>
                <a:latin typeface="Arial Black" panose="020B0A04020102020204" pitchFamily="34" charset="0"/>
                <a:cs typeface="Arial" panose="020B0604020202020204" pitchFamily="34" charset="0"/>
              </a:rPr>
              <a:t> and Mixture </a:t>
            </a:r>
          </a:p>
          <a:p>
            <a:r>
              <a:rPr lang="en-US" sz="2400" b="1" dirty="0">
                <a:solidFill>
                  <a:srgbClr val="FF0000"/>
                </a:solidFill>
                <a:latin typeface="Arial" panose="020B0604020202020204" pitchFamily="34" charset="0"/>
                <a:cs typeface="Arial" panose="020B0604020202020204" pitchFamily="34" charset="0"/>
              </a:rPr>
              <a:t>4. </a:t>
            </a:r>
            <a:r>
              <a:rPr lang="en-US" sz="2400" b="1" dirty="0" smtClean="0">
                <a:solidFill>
                  <a:srgbClr val="FF0000"/>
                </a:solidFill>
                <a:latin typeface="Arial" panose="020B0604020202020204" pitchFamily="34" charset="0"/>
                <a:cs typeface="Arial" panose="020B0604020202020204" pitchFamily="34" charset="0"/>
              </a:rPr>
              <a:t> </a:t>
            </a:r>
            <a:r>
              <a:rPr lang="en-US" sz="2400" b="1" dirty="0" smtClean="0">
                <a:solidFill>
                  <a:schemeClr val="tx1">
                    <a:lumMod val="95000"/>
                    <a:lumOff val="5000"/>
                  </a:schemeClr>
                </a:solidFill>
                <a:latin typeface="Arial" panose="020B0604020202020204" pitchFamily="34" charset="0"/>
                <a:cs typeface="Arial" panose="020B0604020202020204" pitchFamily="34" charset="0"/>
              </a:rPr>
              <a:t>One </a:t>
            </a:r>
            <a:r>
              <a:rPr lang="en-US" sz="2400" b="1" dirty="0">
                <a:solidFill>
                  <a:schemeClr val="tx1">
                    <a:lumMod val="95000"/>
                    <a:lumOff val="5000"/>
                  </a:schemeClr>
                </a:solidFill>
                <a:latin typeface="Arial" panose="020B0604020202020204" pitchFamily="34" charset="0"/>
                <a:cs typeface="Arial" panose="020B0604020202020204" pitchFamily="34" charset="0"/>
              </a:rPr>
              <a:t>glass has juice and water in the ratio 5:2 while other glass has them in the ratio 7:4 respectively. If both glasses poured in a vessel, then what will be final ratio of water to juice in the vessel?</a:t>
            </a:r>
            <a:r>
              <a:rPr lang="en-US" sz="2400" b="1" dirty="0">
                <a:latin typeface="Arial" panose="020B0604020202020204" pitchFamily="34" charset="0"/>
                <a:cs typeface="Arial" panose="020B0604020202020204" pitchFamily="34" charset="0"/>
              </a:rPr>
              <a:t> </a:t>
            </a:r>
            <a:r>
              <a:rPr lang="en-US" sz="2800" b="1" dirty="0">
                <a:solidFill>
                  <a:schemeClr val="tx1">
                    <a:lumMod val="95000"/>
                    <a:lumOff val="5000"/>
                  </a:schemeClr>
                </a:solidFill>
                <a:latin typeface="Arial" panose="020B0604020202020204" pitchFamily="34" charset="0"/>
                <a:cs typeface="Arial" panose="020B0604020202020204" pitchFamily="34" charset="0"/>
              </a:rPr>
              <a:t/>
            </a:r>
            <a:br>
              <a:rPr lang="en-US" sz="2800" b="1" dirty="0">
                <a:solidFill>
                  <a:schemeClr val="tx1">
                    <a:lumMod val="95000"/>
                    <a:lumOff val="5000"/>
                  </a:schemeClr>
                </a:solidFill>
                <a:latin typeface="Arial" panose="020B0604020202020204" pitchFamily="34" charset="0"/>
                <a:cs typeface="Arial" panose="020B0604020202020204" pitchFamily="34" charset="0"/>
              </a:rPr>
            </a:br>
            <a:r>
              <a:rPr lang="en-US" sz="2400" b="1" dirty="0">
                <a:solidFill>
                  <a:schemeClr val="tx1">
                    <a:lumMod val="95000"/>
                    <a:lumOff val="5000"/>
                  </a:schemeClr>
                </a:solidFill>
                <a:latin typeface="Arial" panose="020B0604020202020204" pitchFamily="34" charset="0"/>
                <a:cs typeface="Arial" panose="020B0604020202020204" pitchFamily="34" charset="0"/>
              </a:rPr>
              <a:t>a.8:35        </a:t>
            </a:r>
            <a:r>
              <a:rPr lang="en-US" sz="2400" b="1" dirty="0">
                <a:solidFill>
                  <a:srgbClr val="FF0000"/>
                </a:solidFill>
                <a:latin typeface="Arial" panose="020B0604020202020204" pitchFamily="34" charset="0"/>
                <a:cs typeface="Arial" panose="020B0604020202020204" pitchFamily="34" charset="0"/>
              </a:rPr>
              <a:t> b.52:25              </a:t>
            </a:r>
            <a:r>
              <a:rPr lang="en-US" sz="2400" b="1" dirty="0">
                <a:solidFill>
                  <a:schemeClr val="tx1">
                    <a:lumMod val="95000"/>
                    <a:lumOff val="5000"/>
                  </a:schemeClr>
                </a:solidFill>
                <a:latin typeface="Arial" panose="020B0604020202020204" pitchFamily="34" charset="0"/>
                <a:cs typeface="Arial" panose="020B0604020202020204" pitchFamily="34" charset="0"/>
              </a:rPr>
              <a:t>c.35:8          d.25:52</a:t>
            </a:r>
          </a:p>
          <a:p>
            <a:endParaRPr lang="en-GB"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924026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FEF79CF-F5AF-10EA-4F28-798C0BC778AA}"/>
              </a:ext>
            </a:extLst>
          </p:cNvPr>
          <p:cNvSpPr txBox="1"/>
          <p:nvPr/>
        </p:nvSpPr>
        <p:spPr>
          <a:xfrm>
            <a:off x="213756" y="950026"/>
            <a:ext cx="11738758" cy="2800767"/>
          </a:xfrm>
          <a:prstGeom prst="rect">
            <a:avLst/>
          </a:prstGeom>
          <a:noFill/>
        </p:spPr>
        <p:txBody>
          <a:bodyPr wrap="square" rtlCol="0">
            <a:spAutoFit/>
          </a:bodyPr>
          <a:lstStyle/>
          <a:p>
            <a:pPr algn="ctr"/>
            <a:r>
              <a:rPr lang="en-GB" sz="2800" b="1" dirty="0" err="1">
                <a:solidFill>
                  <a:srgbClr val="FF0000"/>
                </a:solidFill>
                <a:latin typeface="Arial Black" panose="020B0A04020102020204" pitchFamily="34" charset="0"/>
                <a:cs typeface="Arial" panose="020B0604020202020204" pitchFamily="34" charset="0"/>
              </a:rPr>
              <a:t>Alligation</a:t>
            </a:r>
            <a:r>
              <a:rPr lang="en-GB" sz="2800" b="1" dirty="0">
                <a:solidFill>
                  <a:srgbClr val="FF0000"/>
                </a:solidFill>
                <a:latin typeface="Arial Black" panose="020B0A04020102020204" pitchFamily="34" charset="0"/>
                <a:cs typeface="Arial" panose="020B0604020202020204" pitchFamily="34" charset="0"/>
              </a:rPr>
              <a:t> and Mixture </a:t>
            </a:r>
          </a:p>
          <a:p>
            <a:r>
              <a:rPr lang="en-US" sz="2400" b="1" dirty="0" smtClean="0">
                <a:solidFill>
                  <a:srgbClr val="FF0000"/>
                </a:solidFill>
                <a:effectLst/>
                <a:latin typeface="Arial" panose="020B0604020202020204" pitchFamily="34" charset="0"/>
                <a:cs typeface="Arial" panose="020B0604020202020204" pitchFamily="34" charset="0"/>
              </a:rPr>
              <a:t>5. </a:t>
            </a:r>
            <a:r>
              <a:rPr lang="en-US" sz="2400" b="1" dirty="0" smtClean="0">
                <a:effectLst/>
                <a:latin typeface="Arial" panose="020B0604020202020204" pitchFamily="34" charset="0"/>
                <a:cs typeface="Arial" panose="020B0604020202020204" pitchFamily="34" charset="0"/>
              </a:rPr>
              <a:t>A </a:t>
            </a:r>
            <a:r>
              <a:rPr lang="en-US" sz="2400" b="1" dirty="0">
                <a:effectLst/>
                <a:latin typeface="Arial" panose="020B0604020202020204" pitchFamily="34" charset="0"/>
                <a:cs typeface="Arial" panose="020B0604020202020204" pitchFamily="34" charset="0"/>
              </a:rPr>
              <a:t>milk vendor has 2 cans of milk. The first contains 25% water and the rest milk. The second contains 50% water. How much milk should he mix from each of the containers so as to get 12 </a:t>
            </a:r>
            <a:r>
              <a:rPr lang="en-US" sz="2400" b="1" dirty="0" err="1">
                <a:effectLst/>
                <a:latin typeface="Arial" panose="020B0604020202020204" pitchFamily="34" charset="0"/>
                <a:cs typeface="Arial" panose="020B0604020202020204" pitchFamily="34" charset="0"/>
              </a:rPr>
              <a:t>litres</a:t>
            </a:r>
            <a:r>
              <a:rPr lang="en-US" sz="2400" b="1" dirty="0">
                <a:effectLst/>
                <a:latin typeface="Arial" panose="020B0604020202020204" pitchFamily="34" charset="0"/>
                <a:cs typeface="Arial" panose="020B0604020202020204" pitchFamily="34" charset="0"/>
              </a:rPr>
              <a:t> of milk such that the ratio of water to milk is 3 : 5?</a:t>
            </a:r>
            <a:r>
              <a:rPr lang="en-US" sz="2400" b="1" baseline="0" dirty="0">
                <a:latin typeface="Arial" panose="020B0604020202020204" pitchFamily="34" charset="0"/>
                <a:cs typeface="Arial" panose="020B0604020202020204" pitchFamily="34" charset="0"/>
              </a:rPr>
              <a:t> </a:t>
            </a:r>
            <a:br>
              <a:rPr lang="en-US" sz="2400" b="1" baseline="0"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a</a:t>
            </a:r>
            <a:r>
              <a:rPr lang="en-US" sz="2400" b="1" dirty="0">
                <a:effectLst/>
                <a:latin typeface="Arial" panose="020B0604020202020204" pitchFamily="34" charset="0"/>
                <a:cs typeface="Arial" panose="020B0604020202020204" pitchFamily="34" charset="0"/>
              </a:rPr>
              <a:t>.5,7            b.7,4                  c.6,6                  d.4,8</a:t>
            </a:r>
          </a:p>
          <a:p>
            <a:endParaRPr lang="en-GB"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01151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FEF79CF-F5AF-10EA-4F28-798C0BC778AA}"/>
              </a:ext>
            </a:extLst>
          </p:cNvPr>
          <p:cNvSpPr txBox="1"/>
          <p:nvPr/>
        </p:nvSpPr>
        <p:spPr>
          <a:xfrm>
            <a:off x="213756" y="950026"/>
            <a:ext cx="11738758" cy="2800767"/>
          </a:xfrm>
          <a:prstGeom prst="rect">
            <a:avLst/>
          </a:prstGeom>
          <a:noFill/>
        </p:spPr>
        <p:txBody>
          <a:bodyPr wrap="square" rtlCol="0">
            <a:spAutoFit/>
          </a:bodyPr>
          <a:lstStyle/>
          <a:p>
            <a:pPr algn="ctr"/>
            <a:r>
              <a:rPr lang="en-GB" sz="2800" b="1" dirty="0" err="1">
                <a:solidFill>
                  <a:srgbClr val="FF0000"/>
                </a:solidFill>
                <a:latin typeface="Arial Black" panose="020B0A04020102020204" pitchFamily="34" charset="0"/>
                <a:cs typeface="Arial" panose="020B0604020202020204" pitchFamily="34" charset="0"/>
              </a:rPr>
              <a:t>Alligation</a:t>
            </a:r>
            <a:r>
              <a:rPr lang="en-GB" sz="2800" b="1" dirty="0">
                <a:solidFill>
                  <a:srgbClr val="FF0000"/>
                </a:solidFill>
                <a:latin typeface="Arial Black" panose="020B0A04020102020204" pitchFamily="34" charset="0"/>
                <a:cs typeface="Arial" panose="020B0604020202020204" pitchFamily="34" charset="0"/>
              </a:rPr>
              <a:t> and Mixture </a:t>
            </a:r>
          </a:p>
          <a:p>
            <a:r>
              <a:rPr lang="en-US" sz="2400" b="1" dirty="0" smtClean="0">
                <a:solidFill>
                  <a:srgbClr val="FF0000"/>
                </a:solidFill>
                <a:effectLst/>
                <a:latin typeface="Arial" panose="020B0604020202020204" pitchFamily="34" charset="0"/>
                <a:cs typeface="Arial" panose="020B0604020202020204" pitchFamily="34" charset="0"/>
              </a:rPr>
              <a:t>5. </a:t>
            </a:r>
            <a:r>
              <a:rPr lang="en-US" sz="2400" b="1" dirty="0" smtClean="0">
                <a:effectLst/>
                <a:latin typeface="Arial" panose="020B0604020202020204" pitchFamily="34" charset="0"/>
                <a:cs typeface="Arial" panose="020B0604020202020204" pitchFamily="34" charset="0"/>
              </a:rPr>
              <a:t>A </a:t>
            </a:r>
            <a:r>
              <a:rPr lang="en-US" sz="2400" b="1" dirty="0">
                <a:effectLst/>
                <a:latin typeface="Arial" panose="020B0604020202020204" pitchFamily="34" charset="0"/>
                <a:cs typeface="Arial" panose="020B0604020202020204" pitchFamily="34" charset="0"/>
              </a:rPr>
              <a:t>milk vendor has 2 cans of milk. The first contains 25% water and the rest milk. The second contains 50% water. How much milk should he mix from each of the containers so as to get 12 </a:t>
            </a:r>
            <a:r>
              <a:rPr lang="en-US" sz="2400" b="1" dirty="0" err="1">
                <a:effectLst/>
                <a:latin typeface="Arial" panose="020B0604020202020204" pitchFamily="34" charset="0"/>
                <a:cs typeface="Arial" panose="020B0604020202020204" pitchFamily="34" charset="0"/>
              </a:rPr>
              <a:t>litres</a:t>
            </a:r>
            <a:r>
              <a:rPr lang="en-US" sz="2400" b="1" dirty="0">
                <a:effectLst/>
                <a:latin typeface="Arial" panose="020B0604020202020204" pitchFamily="34" charset="0"/>
                <a:cs typeface="Arial" panose="020B0604020202020204" pitchFamily="34" charset="0"/>
              </a:rPr>
              <a:t> of milk such that the ratio of water to milk is 3 : 5?</a:t>
            </a:r>
            <a:r>
              <a:rPr lang="en-US" sz="2400" b="1" baseline="0" dirty="0">
                <a:latin typeface="Arial" panose="020B0604020202020204" pitchFamily="34" charset="0"/>
                <a:cs typeface="Arial" panose="020B0604020202020204" pitchFamily="34" charset="0"/>
              </a:rPr>
              <a:t> </a:t>
            </a:r>
            <a:br>
              <a:rPr lang="en-US" sz="2400" b="1" baseline="0"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a</a:t>
            </a:r>
            <a:r>
              <a:rPr lang="en-US" sz="2400" b="1" dirty="0">
                <a:effectLst/>
                <a:latin typeface="Arial" panose="020B0604020202020204" pitchFamily="34" charset="0"/>
                <a:cs typeface="Arial" panose="020B0604020202020204" pitchFamily="34" charset="0"/>
              </a:rPr>
              <a:t>.5,7            b.7,4                 </a:t>
            </a:r>
            <a:r>
              <a:rPr lang="en-US" sz="2400" b="1" dirty="0">
                <a:solidFill>
                  <a:srgbClr val="FF0000"/>
                </a:solidFill>
                <a:effectLst/>
                <a:latin typeface="Arial" panose="020B0604020202020204" pitchFamily="34" charset="0"/>
                <a:cs typeface="Arial" panose="020B0604020202020204" pitchFamily="34" charset="0"/>
              </a:rPr>
              <a:t> c.6,6                  </a:t>
            </a:r>
            <a:r>
              <a:rPr lang="en-US" sz="2400" b="1" dirty="0">
                <a:effectLst/>
                <a:latin typeface="Arial" panose="020B0604020202020204" pitchFamily="34" charset="0"/>
                <a:cs typeface="Arial" panose="020B0604020202020204" pitchFamily="34" charset="0"/>
              </a:rPr>
              <a:t>d.4,8</a:t>
            </a:r>
          </a:p>
          <a:p>
            <a:endParaRPr lang="en-GB"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011516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FEF79CF-F5AF-10EA-4F28-798C0BC778AA}"/>
              </a:ext>
            </a:extLst>
          </p:cNvPr>
          <p:cNvSpPr txBox="1"/>
          <p:nvPr/>
        </p:nvSpPr>
        <p:spPr>
          <a:xfrm>
            <a:off x="213756" y="950026"/>
            <a:ext cx="11738758" cy="2800767"/>
          </a:xfrm>
          <a:prstGeom prst="rect">
            <a:avLst/>
          </a:prstGeom>
          <a:noFill/>
        </p:spPr>
        <p:txBody>
          <a:bodyPr wrap="square" rtlCol="0">
            <a:spAutoFit/>
          </a:bodyPr>
          <a:lstStyle/>
          <a:p>
            <a:pPr algn="ctr"/>
            <a:r>
              <a:rPr lang="en-GB" sz="2800" b="1" dirty="0" err="1">
                <a:solidFill>
                  <a:srgbClr val="FF0000"/>
                </a:solidFill>
                <a:latin typeface="Arial" panose="020B0604020202020204" pitchFamily="34" charset="0"/>
                <a:cs typeface="Arial" panose="020B0604020202020204" pitchFamily="34" charset="0"/>
              </a:rPr>
              <a:t>Alligation</a:t>
            </a:r>
            <a:r>
              <a:rPr lang="en-GB" sz="2800" b="1" dirty="0">
                <a:solidFill>
                  <a:srgbClr val="FF0000"/>
                </a:solidFill>
                <a:latin typeface="Arial" panose="020B0604020202020204" pitchFamily="34" charset="0"/>
                <a:cs typeface="Arial" panose="020B0604020202020204" pitchFamily="34" charset="0"/>
              </a:rPr>
              <a:t> and Mixture </a:t>
            </a:r>
          </a:p>
          <a:p>
            <a:pPr algn="just"/>
            <a:r>
              <a:rPr lang="en-US" sz="2400" b="1" dirty="0" smtClean="0">
                <a:solidFill>
                  <a:srgbClr val="FF0000"/>
                </a:solidFill>
                <a:latin typeface="Arial" panose="020B0604020202020204" pitchFamily="34" charset="0"/>
                <a:cs typeface="Arial" panose="020B0604020202020204" pitchFamily="34" charset="0"/>
              </a:rPr>
              <a:t>6.</a:t>
            </a:r>
            <a:r>
              <a:rPr lang="en-US" sz="2400" b="1" dirty="0">
                <a:solidFill>
                  <a:srgbClr val="FF0000"/>
                </a:solidFill>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Tea </a:t>
            </a:r>
            <a:r>
              <a:rPr lang="en-US" sz="2400" b="1" dirty="0">
                <a:latin typeface="Arial" panose="020B0604020202020204" pitchFamily="34" charset="0"/>
                <a:cs typeface="Arial" panose="020B0604020202020204" pitchFamily="34" charset="0"/>
              </a:rPr>
              <a:t>worth Rs. 126 per kg and Rs. 135 per kg are mixed with a third variety of tea in the ratio 1 : 1 : 2. If the mixture is worth Rs. 153 per kg, what is the price of the third variety per kg? </a:t>
            </a:r>
          </a:p>
          <a:p>
            <a:pPr algn="just"/>
            <a:r>
              <a:rPr lang="en-US" sz="2400" b="1" dirty="0">
                <a:latin typeface="Arial" panose="020B0604020202020204" pitchFamily="34" charset="0"/>
                <a:cs typeface="Arial" panose="020B0604020202020204" pitchFamily="34" charset="0"/>
              </a:rPr>
              <a:t>a. Rs. 175.50                    B. Rs.170                    C. Rs. 184                    D. Rs. 150</a:t>
            </a:r>
          </a:p>
          <a:p>
            <a:pPr marL="342900" indent="-342900" algn="just"/>
            <a:endParaRPr lang="en-US" sz="2400" b="1" dirty="0">
              <a:solidFill>
                <a:schemeClr val="tx1">
                  <a:lumMod val="95000"/>
                  <a:lumOff val="5000"/>
                </a:schemeClr>
              </a:solidFill>
            </a:endParaRPr>
          </a:p>
          <a:p>
            <a:endParaRPr lang="en-GB"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453881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FEF79CF-F5AF-10EA-4F28-798C0BC778AA}"/>
              </a:ext>
            </a:extLst>
          </p:cNvPr>
          <p:cNvSpPr txBox="1"/>
          <p:nvPr/>
        </p:nvSpPr>
        <p:spPr>
          <a:xfrm>
            <a:off x="213756" y="950026"/>
            <a:ext cx="11738758" cy="2800767"/>
          </a:xfrm>
          <a:prstGeom prst="rect">
            <a:avLst/>
          </a:prstGeom>
          <a:noFill/>
        </p:spPr>
        <p:txBody>
          <a:bodyPr wrap="square" rtlCol="0">
            <a:spAutoFit/>
          </a:bodyPr>
          <a:lstStyle/>
          <a:p>
            <a:pPr algn="ctr"/>
            <a:r>
              <a:rPr lang="en-GB" sz="2800" b="1" dirty="0" err="1">
                <a:solidFill>
                  <a:srgbClr val="FF0000"/>
                </a:solidFill>
                <a:latin typeface="Arial" panose="020B0604020202020204" pitchFamily="34" charset="0"/>
                <a:cs typeface="Arial" panose="020B0604020202020204" pitchFamily="34" charset="0"/>
              </a:rPr>
              <a:t>Alligation</a:t>
            </a:r>
            <a:r>
              <a:rPr lang="en-GB" sz="2800" b="1" dirty="0">
                <a:solidFill>
                  <a:srgbClr val="FF0000"/>
                </a:solidFill>
                <a:latin typeface="Arial" panose="020B0604020202020204" pitchFamily="34" charset="0"/>
                <a:cs typeface="Arial" panose="020B0604020202020204" pitchFamily="34" charset="0"/>
              </a:rPr>
              <a:t> and Mixture </a:t>
            </a:r>
          </a:p>
          <a:p>
            <a:pPr algn="just"/>
            <a:r>
              <a:rPr lang="en-US" sz="2400" b="1" dirty="0" smtClean="0">
                <a:solidFill>
                  <a:srgbClr val="FF0000"/>
                </a:solidFill>
                <a:latin typeface="Arial" panose="020B0604020202020204" pitchFamily="34" charset="0"/>
                <a:cs typeface="Arial" panose="020B0604020202020204" pitchFamily="34" charset="0"/>
              </a:rPr>
              <a:t>6.</a:t>
            </a:r>
            <a:r>
              <a:rPr lang="en-US" sz="2400" b="1" dirty="0">
                <a:solidFill>
                  <a:srgbClr val="FF0000"/>
                </a:solidFill>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Tea </a:t>
            </a:r>
            <a:r>
              <a:rPr lang="en-US" sz="2400" b="1" dirty="0">
                <a:latin typeface="Arial" panose="020B0604020202020204" pitchFamily="34" charset="0"/>
                <a:cs typeface="Arial" panose="020B0604020202020204" pitchFamily="34" charset="0"/>
              </a:rPr>
              <a:t>worth Rs. 126 per kg and Rs. 135 per kg are mixed with a third variety of tea in the ratio 1 : 1 : 2. If the mixture is worth Rs. 153 per kg, what is the price of the third variety per kg? </a:t>
            </a:r>
          </a:p>
          <a:p>
            <a:pPr algn="just"/>
            <a:r>
              <a:rPr lang="en-US" sz="2400" b="1" dirty="0">
                <a:latin typeface="Arial" panose="020B0604020202020204" pitchFamily="34" charset="0"/>
                <a:cs typeface="Arial" panose="020B0604020202020204" pitchFamily="34" charset="0"/>
              </a:rPr>
              <a:t>a. </a:t>
            </a:r>
            <a:r>
              <a:rPr lang="en-US" sz="2400" b="1" dirty="0">
                <a:solidFill>
                  <a:srgbClr val="FF0000"/>
                </a:solidFill>
                <a:latin typeface="Arial" panose="020B0604020202020204" pitchFamily="34" charset="0"/>
                <a:cs typeface="Arial" panose="020B0604020202020204" pitchFamily="34" charset="0"/>
              </a:rPr>
              <a:t>Rs. 175.50                    </a:t>
            </a:r>
            <a:r>
              <a:rPr lang="en-US" sz="2400" b="1" dirty="0">
                <a:latin typeface="Arial" panose="020B0604020202020204" pitchFamily="34" charset="0"/>
                <a:cs typeface="Arial" panose="020B0604020202020204" pitchFamily="34" charset="0"/>
              </a:rPr>
              <a:t>B. Rs.170                    C. Rs. 184                    D. Rs. 150</a:t>
            </a:r>
          </a:p>
          <a:p>
            <a:pPr marL="342900" indent="-342900" algn="just"/>
            <a:endParaRPr lang="en-US" sz="2400" dirty="0">
              <a:solidFill>
                <a:schemeClr val="tx1">
                  <a:lumMod val="95000"/>
                  <a:lumOff val="5000"/>
                </a:schemeClr>
              </a:solidFill>
            </a:endParaRPr>
          </a:p>
          <a:p>
            <a:endParaRPr lang="en-GB"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453881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FEF79CF-F5AF-10EA-4F28-798C0BC778AA}"/>
              </a:ext>
            </a:extLst>
          </p:cNvPr>
          <p:cNvSpPr txBox="1"/>
          <p:nvPr/>
        </p:nvSpPr>
        <p:spPr>
          <a:xfrm>
            <a:off x="213756" y="950026"/>
            <a:ext cx="11738758" cy="2800767"/>
          </a:xfrm>
          <a:prstGeom prst="rect">
            <a:avLst/>
          </a:prstGeom>
          <a:noFill/>
        </p:spPr>
        <p:txBody>
          <a:bodyPr wrap="square" rtlCol="0">
            <a:spAutoFit/>
          </a:bodyPr>
          <a:lstStyle/>
          <a:p>
            <a:pPr algn="ctr"/>
            <a:r>
              <a:rPr lang="en-GB" sz="2800" b="1" dirty="0" err="1" smtClean="0">
                <a:solidFill>
                  <a:srgbClr val="FF0000"/>
                </a:solidFill>
                <a:latin typeface="Arial Black" panose="020B0A04020102020204" pitchFamily="34" charset="0"/>
                <a:cs typeface="Arial" panose="020B0604020202020204" pitchFamily="34" charset="0"/>
              </a:rPr>
              <a:t>Alligation</a:t>
            </a:r>
            <a:r>
              <a:rPr lang="en-GB" sz="2800" b="1" dirty="0" smtClean="0">
                <a:solidFill>
                  <a:srgbClr val="FF0000"/>
                </a:solidFill>
                <a:latin typeface="Arial Black" panose="020B0A04020102020204" pitchFamily="34" charset="0"/>
                <a:cs typeface="Arial" panose="020B0604020202020204" pitchFamily="34" charset="0"/>
              </a:rPr>
              <a:t> and Mixture </a:t>
            </a:r>
          </a:p>
          <a:p>
            <a:r>
              <a:rPr lang="en-US" sz="2400" b="1" dirty="0" smtClean="0">
                <a:solidFill>
                  <a:srgbClr val="FF0000"/>
                </a:solidFill>
                <a:latin typeface="Arial" panose="020B0604020202020204" pitchFamily="34" charset="0"/>
                <a:cs typeface="Arial" panose="020B0604020202020204" pitchFamily="34" charset="0"/>
              </a:rPr>
              <a:t>7. </a:t>
            </a:r>
            <a:r>
              <a:rPr lang="en-US" sz="2400" b="1" dirty="0" smtClean="0">
                <a:latin typeface="Arial" panose="020B0604020202020204" pitchFamily="34" charset="0"/>
                <a:cs typeface="Arial" panose="020B0604020202020204" pitchFamily="34" charset="0"/>
              </a:rPr>
              <a:t>In a test , a student gets 2 marks for every correct answer and 0.5 is deducted for every wrong answer. If the test consists of 100 questions and the student gets 120 marks, find number of wrong questions he did.(if student attempt all question). </a:t>
            </a:r>
          </a:p>
          <a:p>
            <a:r>
              <a:rPr lang="en-US" sz="2400" b="1" dirty="0" smtClean="0">
                <a:latin typeface="Arial" panose="020B0604020202020204" pitchFamily="34" charset="0"/>
                <a:cs typeface="Arial" panose="020B0604020202020204" pitchFamily="34" charset="0"/>
              </a:rPr>
              <a:t>a.34        b.28              c.32               d.12</a:t>
            </a:r>
            <a:endParaRPr lang="en-US" sz="2400" b="1" dirty="0" smtClean="0">
              <a:solidFill>
                <a:schemeClr val="tx1">
                  <a:lumMod val="95000"/>
                  <a:lumOff val="5000"/>
                </a:schemeClr>
              </a:solidFill>
              <a:latin typeface="Arial" panose="020B0604020202020204" pitchFamily="34" charset="0"/>
              <a:cs typeface="Arial" panose="020B0604020202020204" pitchFamily="34" charset="0"/>
            </a:endParaRPr>
          </a:p>
          <a:p>
            <a:endParaRPr lang="en-GB"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940134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FEF79CF-F5AF-10EA-4F28-798C0BC778AA}"/>
              </a:ext>
            </a:extLst>
          </p:cNvPr>
          <p:cNvSpPr txBox="1"/>
          <p:nvPr/>
        </p:nvSpPr>
        <p:spPr>
          <a:xfrm>
            <a:off x="213756" y="950026"/>
            <a:ext cx="11738758" cy="2800767"/>
          </a:xfrm>
          <a:prstGeom prst="rect">
            <a:avLst/>
          </a:prstGeom>
          <a:noFill/>
        </p:spPr>
        <p:txBody>
          <a:bodyPr wrap="square" rtlCol="0">
            <a:spAutoFit/>
          </a:bodyPr>
          <a:lstStyle/>
          <a:p>
            <a:pPr algn="ctr"/>
            <a:r>
              <a:rPr lang="en-GB" sz="2800" b="1" dirty="0" err="1" smtClean="0">
                <a:solidFill>
                  <a:srgbClr val="FF0000"/>
                </a:solidFill>
                <a:latin typeface="Arial Black" panose="020B0A04020102020204" pitchFamily="34" charset="0"/>
                <a:cs typeface="Arial" panose="020B0604020202020204" pitchFamily="34" charset="0"/>
              </a:rPr>
              <a:t>Alligation</a:t>
            </a:r>
            <a:r>
              <a:rPr lang="en-GB" sz="2800" b="1" dirty="0" smtClean="0">
                <a:solidFill>
                  <a:srgbClr val="FF0000"/>
                </a:solidFill>
                <a:latin typeface="Arial Black" panose="020B0A04020102020204" pitchFamily="34" charset="0"/>
                <a:cs typeface="Arial" panose="020B0604020202020204" pitchFamily="34" charset="0"/>
              </a:rPr>
              <a:t> and Mixture </a:t>
            </a:r>
          </a:p>
          <a:p>
            <a:r>
              <a:rPr lang="en-US" sz="2400" b="1" dirty="0" smtClean="0">
                <a:solidFill>
                  <a:srgbClr val="FF0000"/>
                </a:solidFill>
                <a:latin typeface="Arial" panose="020B0604020202020204" pitchFamily="34" charset="0"/>
                <a:cs typeface="Arial" panose="020B0604020202020204" pitchFamily="34" charset="0"/>
              </a:rPr>
              <a:t>7. </a:t>
            </a:r>
            <a:r>
              <a:rPr lang="en-US" sz="2400" b="1" dirty="0" smtClean="0">
                <a:latin typeface="Arial" panose="020B0604020202020204" pitchFamily="34" charset="0"/>
                <a:cs typeface="Arial" panose="020B0604020202020204" pitchFamily="34" charset="0"/>
              </a:rPr>
              <a:t>In a test , a student gets 2 marks for every correct answer and 0.5 is deducted for every wrong answer. If the test consists of 100 questions and the student gets 120 marks, find number of wrong questions he did.(if student attempt all question). </a:t>
            </a:r>
          </a:p>
          <a:p>
            <a:r>
              <a:rPr lang="en-US" sz="2400" b="1" dirty="0" smtClean="0">
                <a:latin typeface="Arial" panose="020B0604020202020204" pitchFamily="34" charset="0"/>
                <a:cs typeface="Arial" panose="020B0604020202020204" pitchFamily="34" charset="0"/>
              </a:rPr>
              <a:t>a.34        b.28              </a:t>
            </a:r>
            <a:r>
              <a:rPr lang="en-US" sz="2400" b="1" dirty="0" smtClean="0">
                <a:solidFill>
                  <a:srgbClr val="FF0000"/>
                </a:solidFill>
                <a:latin typeface="Arial" panose="020B0604020202020204" pitchFamily="34" charset="0"/>
                <a:cs typeface="Arial" panose="020B0604020202020204" pitchFamily="34" charset="0"/>
              </a:rPr>
              <a:t>c.32 </a:t>
            </a:r>
            <a:r>
              <a:rPr lang="en-US" sz="2400" b="1" dirty="0" smtClean="0">
                <a:latin typeface="Arial" panose="020B0604020202020204" pitchFamily="34" charset="0"/>
                <a:cs typeface="Arial" panose="020B0604020202020204" pitchFamily="34" charset="0"/>
              </a:rPr>
              <a:t>              d.12</a:t>
            </a:r>
            <a:endParaRPr lang="en-US" sz="2400" b="1" dirty="0" smtClean="0">
              <a:solidFill>
                <a:schemeClr val="tx1">
                  <a:lumMod val="95000"/>
                  <a:lumOff val="5000"/>
                </a:schemeClr>
              </a:solidFill>
              <a:latin typeface="Arial" panose="020B0604020202020204" pitchFamily="34" charset="0"/>
              <a:cs typeface="Arial" panose="020B0604020202020204" pitchFamily="34" charset="0"/>
            </a:endParaRPr>
          </a:p>
          <a:p>
            <a:endParaRPr lang="en-GB"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940134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FEF79CF-F5AF-10EA-4F28-798C0BC778AA}"/>
              </a:ext>
            </a:extLst>
          </p:cNvPr>
          <p:cNvSpPr txBox="1"/>
          <p:nvPr/>
        </p:nvSpPr>
        <p:spPr>
          <a:xfrm>
            <a:off x="213756" y="950026"/>
            <a:ext cx="11738758" cy="2431435"/>
          </a:xfrm>
          <a:prstGeom prst="rect">
            <a:avLst/>
          </a:prstGeom>
          <a:noFill/>
        </p:spPr>
        <p:txBody>
          <a:bodyPr wrap="square" rtlCol="0">
            <a:spAutoFit/>
          </a:bodyPr>
          <a:lstStyle/>
          <a:p>
            <a:pPr algn="ctr"/>
            <a:r>
              <a:rPr lang="en-GB" sz="2800" b="1" dirty="0" err="1">
                <a:solidFill>
                  <a:srgbClr val="FF0000"/>
                </a:solidFill>
                <a:latin typeface="Arial Black" panose="020B0A04020102020204" pitchFamily="34" charset="0"/>
                <a:cs typeface="Arial" panose="020B0604020202020204" pitchFamily="34" charset="0"/>
              </a:rPr>
              <a:t>Alligation</a:t>
            </a:r>
            <a:r>
              <a:rPr lang="en-GB" sz="2800" b="1" dirty="0">
                <a:solidFill>
                  <a:srgbClr val="FF0000"/>
                </a:solidFill>
                <a:latin typeface="Arial Black" panose="020B0A04020102020204" pitchFamily="34" charset="0"/>
                <a:cs typeface="Arial" panose="020B0604020202020204" pitchFamily="34" charset="0"/>
              </a:rPr>
              <a:t> and Mixture </a:t>
            </a:r>
          </a:p>
          <a:p>
            <a:r>
              <a:rPr lang="en-US" sz="2400" b="1" dirty="0" smtClean="0">
                <a:solidFill>
                  <a:srgbClr val="FF0000"/>
                </a:solidFill>
                <a:latin typeface="Arial" panose="020B0604020202020204" pitchFamily="34" charset="0"/>
                <a:cs typeface="Arial" panose="020B0604020202020204" pitchFamily="34" charset="0"/>
              </a:rPr>
              <a:t>8.</a:t>
            </a:r>
            <a:r>
              <a:rPr lang="en-US" sz="2400" b="1" dirty="0">
                <a:solidFill>
                  <a:srgbClr val="000000"/>
                </a:solidFill>
                <a:latin typeface="Arial" panose="020B0604020202020204" pitchFamily="34" charset="0"/>
                <a:cs typeface="Arial" panose="020B0604020202020204" pitchFamily="34" charset="0"/>
              </a:rPr>
              <a:t> </a:t>
            </a:r>
            <a:r>
              <a:rPr lang="en-US" sz="2400" b="1" dirty="0" smtClean="0">
                <a:solidFill>
                  <a:srgbClr val="000000"/>
                </a:solidFill>
                <a:latin typeface="Arial" panose="020B0604020202020204" pitchFamily="34" charset="0"/>
                <a:cs typeface="Arial" panose="020B0604020202020204" pitchFamily="34" charset="0"/>
              </a:rPr>
              <a:t>A </a:t>
            </a:r>
            <a:r>
              <a:rPr lang="en-US" sz="2400" b="1" dirty="0">
                <a:solidFill>
                  <a:srgbClr val="000000"/>
                </a:solidFill>
                <a:latin typeface="Arial" panose="020B0604020202020204" pitchFamily="34" charset="0"/>
                <a:cs typeface="Arial" panose="020B0604020202020204" pitchFamily="34" charset="0"/>
              </a:rPr>
              <a:t>mixture of 40 </a:t>
            </a:r>
            <a:r>
              <a:rPr lang="en-US" sz="2400" b="1" dirty="0" err="1">
                <a:solidFill>
                  <a:srgbClr val="000000"/>
                </a:solidFill>
                <a:latin typeface="Arial" panose="020B0604020202020204" pitchFamily="34" charset="0"/>
                <a:cs typeface="Arial" panose="020B0604020202020204" pitchFamily="34" charset="0"/>
              </a:rPr>
              <a:t>litres</a:t>
            </a:r>
            <a:r>
              <a:rPr lang="en-US" sz="2400" b="1" dirty="0">
                <a:solidFill>
                  <a:srgbClr val="000000"/>
                </a:solidFill>
                <a:latin typeface="Arial" panose="020B0604020202020204" pitchFamily="34" charset="0"/>
                <a:cs typeface="Arial" panose="020B0604020202020204" pitchFamily="34" charset="0"/>
              </a:rPr>
              <a:t> of milk and water contains 10% of water. How much water is to be added to the mixture so that the water may be 20% in the new mixture.</a:t>
            </a:r>
            <a:r>
              <a:rPr lang="en-US" sz="2400" b="1" dirty="0">
                <a:latin typeface="Arial" panose="020B0604020202020204" pitchFamily="34" charset="0"/>
                <a:cs typeface="Arial" panose="020B0604020202020204" pitchFamily="34" charset="0"/>
              </a:rPr>
              <a:t> </a:t>
            </a:r>
          </a:p>
          <a:p>
            <a:r>
              <a:rPr lang="en-US" sz="2400" b="1" dirty="0">
                <a:solidFill>
                  <a:srgbClr val="000000"/>
                </a:solidFill>
                <a:latin typeface="Arial" panose="020B0604020202020204" pitchFamily="34" charset="0"/>
                <a:cs typeface="Arial" panose="020B0604020202020204" pitchFamily="34" charset="0"/>
              </a:rPr>
              <a:t>a.5              b.4                   c.6.5      	 d.</a:t>
            </a:r>
            <a:r>
              <a:rPr lang="en-US" sz="2400" b="1" dirty="0">
                <a:latin typeface="Arial" panose="020B0604020202020204" pitchFamily="34" charset="0"/>
                <a:cs typeface="Arial" panose="020B0604020202020204" pitchFamily="34" charset="0"/>
              </a:rPr>
              <a:t>7.5</a:t>
            </a:r>
            <a:endParaRPr lang="en-US" sz="2400" b="1" dirty="0">
              <a:solidFill>
                <a:srgbClr val="000000"/>
              </a:solidFill>
              <a:latin typeface="Arial" panose="020B0604020202020204" pitchFamily="34" charset="0"/>
              <a:cs typeface="Arial" panose="020B0604020202020204" pitchFamily="34" charset="0"/>
            </a:endParaRPr>
          </a:p>
          <a:p>
            <a:endParaRPr lang="en-GB"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58636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FEF79CF-F5AF-10EA-4F28-798C0BC778AA}"/>
              </a:ext>
            </a:extLst>
          </p:cNvPr>
          <p:cNvSpPr txBox="1"/>
          <p:nvPr/>
        </p:nvSpPr>
        <p:spPr>
          <a:xfrm>
            <a:off x="213756" y="950026"/>
            <a:ext cx="11738758" cy="2431435"/>
          </a:xfrm>
          <a:prstGeom prst="rect">
            <a:avLst/>
          </a:prstGeom>
          <a:noFill/>
        </p:spPr>
        <p:txBody>
          <a:bodyPr wrap="square" rtlCol="0">
            <a:spAutoFit/>
          </a:bodyPr>
          <a:lstStyle/>
          <a:p>
            <a:pPr algn="ctr"/>
            <a:r>
              <a:rPr lang="en-GB" sz="2800" b="1" dirty="0" err="1">
                <a:solidFill>
                  <a:srgbClr val="FF0000"/>
                </a:solidFill>
                <a:latin typeface="Arial Black" panose="020B0A04020102020204" pitchFamily="34" charset="0"/>
                <a:cs typeface="Arial" panose="020B0604020202020204" pitchFamily="34" charset="0"/>
              </a:rPr>
              <a:t>Alligation</a:t>
            </a:r>
            <a:r>
              <a:rPr lang="en-GB" sz="2800" b="1" dirty="0">
                <a:solidFill>
                  <a:srgbClr val="FF0000"/>
                </a:solidFill>
                <a:latin typeface="Arial Black" panose="020B0A04020102020204" pitchFamily="34" charset="0"/>
                <a:cs typeface="Arial" panose="020B0604020202020204" pitchFamily="34" charset="0"/>
              </a:rPr>
              <a:t> and Mixture </a:t>
            </a:r>
          </a:p>
          <a:p>
            <a:r>
              <a:rPr lang="en-US" sz="2400" b="1" dirty="0" smtClean="0">
                <a:solidFill>
                  <a:srgbClr val="FF0000"/>
                </a:solidFill>
                <a:latin typeface="Arial" panose="020B0604020202020204" pitchFamily="34" charset="0"/>
                <a:cs typeface="Arial" panose="020B0604020202020204" pitchFamily="34" charset="0"/>
              </a:rPr>
              <a:t>8.</a:t>
            </a:r>
            <a:r>
              <a:rPr lang="en-US" sz="2400" b="1" dirty="0">
                <a:solidFill>
                  <a:srgbClr val="000000"/>
                </a:solidFill>
                <a:latin typeface="Arial" panose="020B0604020202020204" pitchFamily="34" charset="0"/>
                <a:cs typeface="Arial" panose="020B0604020202020204" pitchFamily="34" charset="0"/>
              </a:rPr>
              <a:t> </a:t>
            </a:r>
            <a:r>
              <a:rPr lang="en-US" sz="2400" b="1" dirty="0" smtClean="0">
                <a:solidFill>
                  <a:srgbClr val="000000"/>
                </a:solidFill>
                <a:latin typeface="Arial" panose="020B0604020202020204" pitchFamily="34" charset="0"/>
                <a:cs typeface="Arial" panose="020B0604020202020204" pitchFamily="34" charset="0"/>
              </a:rPr>
              <a:t>A </a:t>
            </a:r>
            <a:r>
              <a:rPr lang="en-US" sz="2400" b="1" dirty="0">
                <a:solidFill>
                  <a:srgbClr val="000000"/>
                </a:solidFill>
                <a:latin typeface="Arial" panose="020B0604020202020204" pitchFamily="34" charset="0"/>
                <a:cs typeface="Arial" panose="020B0604020202020204" pitchFamily="34" charset="0"/>
              </a:rPr>
              <a:t>mixture of 40 </a:t>
            </a:r>
            <a:r>
              <a:rPr lang="en-US" sz="2400" b="1" dirty="0" err="1">
                <a:solidFill>
                  <a:srgbClr val="000000"/>
                </a:solidFill>
                <a:latin typeface="Arial" panose="020B0604020202020204" pitchFamily="34" charset="0"/>
                <a:cs typeface="Arial" panose="020B0604020202020204" pitchFamily="34" charset="0"/>
              </a:rPr>
              <a:t>litres</a:t>
            </a:r>
            <a:r>
              <a:rPr lang="en-US" sz="2400" b="1" dirty="0">
                <a:solidFill>
                  <a:srgbClr val="000000"/>
                </a:solidFill>
                <a:latin typeface="Arial" panose="020B0604020202020204" pitchFamily="34" charset="0"/>
                <a:cs typeface="Arial" panose="020B0604020202020204" pitchFamily="34" charset="0"/>
              </a:rPr>
              <a:t> of milk and water contains 10% of water. How much water is to be added to the mixture so that the water may be 20% in the new mixture.</a:t>
            </a:r>
            <a:r>
              <a:rPr lang="en-US" sz="2400" b="1" dirty="0">
                <a:latin typeface="Arial" panose="020B0604020202020204" pitchFamily="34" charset="0"/>
                <a:cs typeface="Arial" panose="020B0604020202020204" pitchFamily="34" charset="0"/>
              </a:rPr>
              <a:t> </a:t>
            </a:r>
          </a:p>
          <a:p>
            <a:r>
              <a:rPr lang="en-US" sz="2400" b="1" dirty="0">
                <a:solidFill>
                  <a:srgbClr val="FF0000"/>
                </a:solidFill>
                <a:latin typeface="Arial" panose="020B0604020202020204" pitchFamily="34" charset="0"/>
                <a:cs typeface="Arial" panose="020B0604020202020204" pitchFamily="34" charset="0"/>
              </a:rPr>
              <a:t>a.5 </a:t>
            </a:r>
            <a:r>
              <a:rPr lang="en-US" sz="2400" b="1" dirty="0">
                <a:solidFill>
                  <a:srgbClr val="000000"/>
                </a:solidFill>
                <a:latin typeface="Arial" panose="020B0604020202020204" pitchFamily="34" charset="0"/>
                <a:cs typeface="Arial" panose="020B0604020202020204" pitchFamily="34" charset="0"/>
              </a:rPr>
              <a:t>             b.4                   c.6.5      	 d.</a:t>
            </a:r>
            <a:r>
              <a:rPr lang="en-US" sz="2400" b="1" dirty="0">
                <a:latin typeface="Arial" panose="020B0604020202020204" pitchFamily="34" charset="0"/>
                <a:cs typeface="Arial" panose="020B0604020202020204" pitchFamily="34" charset="0"/>
              </a:rPr>
              <a:t>7.5</a:t>
            </a:r>
            <a:endParaRPr lang="en-US" sz="2400" b="1" dirty="0">
              <a:solidFill>
                <a:srgbClr val="000000"/>
              </a:solidFill>
              <a:latin typeface="Arial" panose="020B0604020202020204" pitchFamily="34" charset="0"/>
              <a:cs typeface="Arial" panose="020B0604020202020204" pitchFamily="34" charset="0"/>
            </a:endParaRPr>
          </a:p>
          <a:p>
            <a:endParaRPr lang="en-GB"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58636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FEF79CF-F5AF-10EA-4F28-798C0BC778AA}"/>
              </a:ext>
            </a:extLst>
          </p:cNvPr>
          <p:cNvSpPr txBox="1"/>
          <p:nvPr/>
        </p:nvSpPr>
        <p:spPr>
          <a:xfrm>
            <a:off x="213756" y="950026"/>
            <a:ext cx="11738758" cy="3170099"/>
          </a:xfrm>
          <a:prstGeom prst="rect">
            <a:avLst/>
          </a:prstGeom>
          <a:noFill/>
        </p:spPr>
        <p:txBody>
          <a:bodyPr wrap="square" rtlCol="0">
            <a:spAutoFit/>
          </a:bodyPr>
          <a:lstStyle/>
          <a:p>
            <a:pPr algn="ctr"/>
            <a:r>
              <a:rPr lang="en-GB" sz="2800" b="1" dirty="0" err="1">
                <a:solidFill>
                  <a:srgbClr val="FF0000"/>
                </a:solidFill>
                <a:latin typeface="Arial Black" panose="020B0A04020102020204" pitchFamily="34" charset="0"/>
                <a:cs typeface="Arial" panose="020B0604020202020204" pitchFamily="34" charset="0"/>
              </a:rPr>
              <a:t>Alligation</a:t>
            </a:r>
            <a:r>
              <a:rPr lang="en-GB" sz="2800" b="1" dirty="0">
                <a:solidFill>
                  <a:srgbClr val="FF0000"/>
                </a:solidFill>
                <a:latin typeface="Arial Black" panose="020B0A04020102020204" pitchFamily="34" charset="0"/>
                <a:cs typeface="Arial" panose="020B0604020202020204" pitchFamily="34" charset="0"/>
              </a:rPr>
              <a:t> and Mixture </a:t>
            </a:r>
          </a:p>
          <a:p>
            <a:r>
              <a:rPr lang="en-US" sz="2400" b="1" dirty="0" smtClean="0">
                <a:solidFill>
                  <a:srgbClr val="FF0000"/>
                </a:solidFill>
                <a:latin typeface="Arial" panose="020B0604020202020204" pitchFamily="34" charset="0"/>
                <a:cs typeface="Arial" panose="020B0604020202020204" pitchFamily="34" charset="0"/>
              </a:rPr>
              <a:t>9.</a:t>
            </a:r>
            <a:r>
              <a:rPr lang="en-US" sz="2400" b="1" dirty="0">
                <a:solidFill>
                  <a:srgbClr val="FF0000"/>
                </a:solidFill>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A </a:t>
            </a:r>
            <a:r>
              <a:rPr lang="en-US" sz="2400" b="1" dirty="0">
                <a:latin typeface="Arial" panose="020B0604020202020204" pitchFamily="34" charset="0"/>
                <a:cs typeface="Arial" panose="020B0604020202020204" pitchFamily="34" charset="0"/>
              </a:rPr>
              <a:t>20 </a:t>
            </a:r>
            <a:r>
              <a:rPr lang="en-US" sz="2400" b="1" dirty="0" err="1">
                <a:latin typeface="Arial" panose="020B0604020202020204" pitchFamily="34" charset="0"/>
                <a:cs typeface="Arial" panose="020B0604020202020204" pitchFamily="34" charset="0"/>
              </a:rPr>
              <a:t>litre</a:t>
            </a:r>
            <a:r>
              <a:rPr lang="en-US" sz="2400" b="1" dirty="0">
                <a:latin typeface="Arial" panose="020B0604020202020204" pitchFamily="34" charset="0"/>
                <a:cs typeface="Arial" panose="020B0604020202020204" pitchFamily="34" charset="0"/>
              </a:rPr>
              <a:t> mixture contains milk and water in the respective ratio of 3 : 2. Then 10 </a:t>
            </a:r>
            <a:r>
              <a:rPr lang="en-US" sz="2400" b="1" dirty="0" err="1">
                <a:latin typeface="Arial" panose="020B0604020202020204" pitchFamily="34" charset="0"/>
                <a:cs typeface="Arial" panose="020B0604020202020204" pitchFamily="34" charset="0"/>
              </a:rPr>
              <a:t>litres</a:t>
            </a:r>
            <a:r>
              <a:rPr lang="en-US" sz="2400" b="1" dirty="0">
                <a:latin typeface="Arial" panose="020B0604020202020204" pitchFamily="34" charset="0"/>
                <a:cs typeface="Arial" panose="020B0604020202020204" pitchFamily="34" charset="0"/>
              </a:rPr>
              <a:t> of the mixture is removed and replaced with pure milk and the operation is repeated once more. At the end of the two removals and replacements, what is the ratio of milk and water in the resultant mixture respectively?</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a.2:8             b.9:1             c.7:3              d.5:4</a:t>
            </a:r>
          </a:p>
          <a:p>
            <a:endParaRPr lang="en-GB"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27221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8F81C9A7-E8A9-E133-D843-79E3C9F0D608}"/>
              </a:ext>
            </a:extLst>
          </p:cNvPr>
          <p:cNvPicPr>
            <a:picLocks noChangeAspect="1" noChangeArrowheads="1"/>
          </p:cNvPicPr>
          <p:nvPr/>
        </p:nvPicPr>
        <p:blipFill>
          <a:blip r:embed="rId2"/>
          <a:srcRect/>
          <a:stretch>
            <a:fillRect/>
          </a:stretch>
        </p:blipFill>
        <p:spPr bwMode="auto">
          <a:xfrm>
            <a:off x="1218687" y="1051485"/>
            <a:ext cx="9153734" cy="5162193"/>
          </a:xfrm>
          <a:prstGeom prst="rect">
            <a:avLst/>
          </a:prstGeom>
          <a:noFill/>
          <a:ln w="9525">
            <a:noFill/>
            <a:miter lim="800000"/>
            <a:headEnd/>
            <a:tailEnd/>
          </a:ln>
        </p:spPr>
      </p:pic>
      <p:sp>
        <p:nvSpPr>
          <p:cNvPr id="2" name="TextBox 1">
            <a:extLst>
              <a:ext uri="{FF2B5EF4-FFF2-40B4-BE49-F238E27FC236}">
                <a16:creationId xmlns:a16="http://schemas.microsoft.com/office/drawing/2014/main" xmlns="" id="{CFEF79CF-F5AF-10EA-4F28-798C0BC778AA}"/>
              </a:ext>
            </a:extLst>
          </p:cNvPr>
          <p:cNvSpPr txBox="1"/>
          <p:nvPr/>
        </p:nvSpPr>
        <p:spPr>
          <a:xfrm>
            <a:off x="213756" y="950026"/>
            <a:ext cx="11738758" cy="954107"/>
          </a:xfrm>
          <a:prstGeom prst="rect">
            <a:avLst/>
          </a:prstGeom>
          <a:noFill/>
        </p:spPr>
        <p:txBody>
          <a:bodyPr wrap="square" rtlCol="0">
            <a:spAutoFit/>
          </a:bodyPr>
          <a:lstStyle/>
          <a:p>
            <a:pPr algn="ctr"/>
            <a:r>
              <a:rPr lang="en-GB" sz="2800" dirty="0" err="1">
                <a:solidFill>
                  <a:srgbClr val="FF0000"/>
                </a:solidFill>
                <a:latin typeface="Arial" panose="020B0604020202020204" pitchFamily="34" charset="0"/>
                <a:cs typeface="Arial" panose="020B0604020202020204" pitchFamily="34" charset="0"/>
              </a:rPr>
              <a:t>Alligation</a:t>
            </a:r>
            <a:r>
              <a:rPr lang="en-GB" sz="2800" dirty="0">
                <a:solidFill>
                  <a:srgbClr val="FF0000"/>
                </a:solidFill>
                <a:latin typeface="Arial" panose="020B0604020202020204" pitchFamily="34" charset="0"/>
                <a:cs typeface="Arial" panose="020B0604020202020204" pitchFamily="34" charset="0"/>
              </a:rPr>
              <a:t> and Mixture </a:t>
            </a:r>
          </a:p>
          <a:p>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022353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FEF79CF-F5AF-10EA-4F28-798C0BC778AA}"/>
              </a:ext>
            </a:extLst>
          </p:cNvPr>
          <p:cNvSpPr txBox="1"/>
          <p:nvPr/>
        </p:nvSpPr>
        <p:spPr>
          <a:xfrm>
            <a:off x="213756" y="950026"/>
            <a:ext cx="11738758" cy="3170099"/>
          </a:xfrm>
          <a:prstGeom prst="rect">
            <a:avLst/>
          </a:prstGeom>
          <a:noFill/>
        </p:spPr>
        <p:txBody>
          <a:bodyPr wrap="square" rtlCol="0">
            <a:spAutoFit/>
          </a:bodyPr>
          <a:lstStyle/>
          <a:p>
            <a:pPr algn="ctr"/>
            <a:r>
              <a:rPr lang="en-GB" sz="2800" b="1" dirty="0" err="1">
                <a:solidFill>
                  <a:srgbClr val="FF0000"/>
                </a:solidFill>
                <a:latin typeface="Arial Black" panose="020B0A04020102020204" pitchFamily="34" charset="0"/>
                <a:cs typeface="Arial" panose="020B0604020202020204" pitchFamily="34" charset="0"/>
              </a:rPr>
              <a:t>Alligation</a:t>
            </a:r>
            <a:r>
              <a:rPr lang="en-GB" sz="2800" b="1" dirty="0">
                <a:solidFill>
                  <a:srgbClr val="FF0000"/>
                </a:solidFill>
                <a:latin typeface="Arial Black" panose="020B0A04020102020204" pitchFamily="34" charset="0"/>
                <a:cs typeface="Arial" panose="020B0604020202020204" pitchFamily="34" charset="0"/>
              </a:rPr>
              <a:t> and Mixture </a:t>
            </a:r>
          </a:p>
          <a:p>
            <a:r>
              <a:rPr lang="en-US" sz="2400" b="1" dirty="0" smtClean="0">
                <a:solidFill>
                  <a:srgbClr val="FF0000"/>
                </a:solidFill>
                <a:latin typeface="Arial" panose="020B0604020202020204" pitchFamily="34" charset="0"/>
                <a:cs typeface="Arial" panose="020B0604020202020204" pitchFamily="34" charset="0"/>
              </a:rPr>
              <a:t>9.</a:t>
            </a:r>
            <a:r>
              <a:rPr lang="en-US" sz="2400" b="1" dirty="0">
                <a:solidFill>
                  <a:srgbClr val="FF0000"/>
                </a:solidFill>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A </a:t>
            </a:r>
            <a:r>
              <a:rPr lang="en-US" sz="2400" b="1" dirty="0">
                <a:latin typeface="Arial" panose="020B0604020202020204" pitchFamily="34" charset="0"/>
                <a:cs typeface="Arial" panose="020B0604020202020204" pitchFamily="34" charset="0"/>
              </a:rPr>
              <a:t>20 </a:t>
            </a:r>
            <a:r>
              <a:rPr lang="en-US" sz="2400" b="1" dirty="0" err="1">
                <a:latin typeface="Arial" panose="020B0604020202020204" pitchFamily="34" charset="0"/>
                <a:cs typeface="Arial" panose="020B0604020202020204" pitchFamily="34" charset="0"/>
              </a:rPr>
              <a:t>litre</a:t>
            </a:r>
            <a:r>
              <a:rPr lang="en-US" sz="2400" b="1" dirty="0">
                <a:latin typeface="Arial" panose="020B0604020202020204" pitchFamily="34" charset="0"/>
                <a:cs typeface="Arial" panose="020B0604020202020204" pitchFamily="34" charset="0"/>
              </a:rPr>
              <a:t> mixture contains milk and water in the respective ratio of 3 : 2. Then 10 </a:t>
            </a:r>
            <a:r>
              <a:rPr lang="en-US" sz="2400" b="1" dirty="0" err="1">
                <a:latin typeface="Arial" panose="020B0604020202020204" pitchFamily="34" charset="0"/>
                <a:cs typeface="Arial" panose="020B0604020202020204" pitchFamily="34" charset="0"/>
              </a:rPr>
              <a:t>litres</a:t>
            </a:r>
            <a:r>
              <a:rPr lang="en-US" sz="2400" b="1" dirty="0">
                <a:latin typeface="Arial" panose="020B0604020202020204" pitchFamily="34" charset="0"/>
                <a:cs typeface="Arial" panose="020B0604020202020204" pitchFamily="34" charset="0"/>
              </a:rPr>
              <a:t> of the mixture is removed and replaced with pure milk and the operation is repeated once more. At the end of the two removals and replacements, what is the ratio of milk and water in the resultant mixture respectively?</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a.2:8             </a:t>
            </a:r>
            <a:r>
              <a:rPr lang="en-US" sz="2400" b="1" dirty="0">
                <a:solidFill>
                  <a:srgbClr val="FF0000"/>
                </a:solidFill>
                <a:latin typeface="Arial" panose="020B0604020202020204" pitchFamily="34" charset="0"/>
                <a:cs typeface="Arial" panose="020B0604020202020204" pitchFamily="34" charset="0"/>
              </a:rPr>
              <a:t>b.9:1</a:t>
            </a:r>
            <a:r>
              <a:rPr lang="en-US" sz="2400" b="1" dirty="0">
                <a:latin typeface="Arial" panose="020B0604020202020204" pitchFamily="34" charset="0"/>
                <a:cs typeface="Arial" panose="020B0604020202020204" pitchFamily="34" charset="0"/>
              </a:rPr>
              <a:t>             c.7:3              d.5:4</a:t>
            </a:r>
          </a:p>
          <a:p>
            <a:endParaRPr lang="en-GB"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272211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FEF79CF-F5AF-10EA-4F28-798C0BC778AA}"/>
              </a:ext>
            </a:extLst>
          </p:cNvPr>
          <p:cNvSpPr txBox="1"/>
          <p:nvPr/>
        </p:nvSpPr>
        <p:spPr>
          <a:xfrm>
            <a:off x="213756" y="950026"/>
            <a:ext cx="11738758" cy="3231654"/>
          </a:xfrm>
          <a:prstGeom prst="rect">
            <a:avLst/>
          </a:prstGeom>
          <a:noFill/>
        </p:spPr>
        <p:txBody>
          <a:bodyPr wrap="square" rtlCol="0">
            <a:spAutoFit/>
          </a:bodyPr>
          <a:lstStyle/>
          <a:p>
            <a:pPr algn="ctr"/>
            <a:r>
              <a:rPr lang="en-GB" sz="2800" b="1" dirty="0" err="1">
                <a:solidFill>
                  <a:srgbClr val="FF0000"/>
                </a:solidFill>
                <a:latin typeface="Arial Black" panose="020B0A04020102020204" pitchFamily="34" charset="0"/>
                <a:cs typeface="Arial" panose="020B0604020202020204" pitchFamily="34" charset="0"/>
              </a:rPr>
              <a:t>Alligation</a:t>
            </a:r>
            <a:r>
              <a:rPr lang="en-GB" sz="2800" b="1" dirty="0">
                <a:solidFill>
                  <a:srgbClr val="FF0000"/>
                </a:solidFill>
                <a:latin typeface="Arial Black" panose="020B0A04020102020204" pitchFamily="34" charset="0"/>
                <a:cs typeface="Arial" panose="020B0604020202020204" pitchFamily="34" charset="0"/>
              </a:rPr>
              <a:t> and Mixture </a:t>
            </a:r>
          </a:p>
          <a:p>
            <a:r>
              <a:rPr lang="en-US" sz="2400" b="1" dirty="0" smtClean="0">
                <a:solidFill>
                  <a:srgbClr val="FF0000"/>
                </a:solidFill>
                <a:latin typeface="Arial" panose="020B0604020202020204" pitchFamily="34" charset="0"/>
                <a:cs typeface="Arial" panose="020B0604020202020204" pitchFamily="34" charset="0"/>
              </a:rPr>
              <a:t>10.</a:t>
            </a:r>
            <a:r>
              <a:rPr lang="en-US" sz="2400" b="1" dirty="0">
                <a:solidFill>
                  <a:srgbClr val="FF0000"/>
                </a:solidFill>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A </a:t>
            </a:r>
            <a:r>
              <a:rPr lang="en-US" sz="2400" b="1" dirty="0">
                <a:latin typeface="Arial" panose="020B0604020202020204" pitchFamily="34" charset="0"/>
                <a:cs typeface="Arial" panose="020B0604020202020204" pitchFamily="34" charset="0"/>
              </a:rPr>
              <a:t>63 liter mixture contains milk and water in a ratio of 4:5. then x liters of milk and y liters of water are added to the mixture, resulting in a milk to water ratio of 7:5. Finally , 60 liters of the mixture are drained and replaced with 60 liters of water, resulting in a milk to water ratio of 7:8. What is the value of </a:t>
            </a:r>
            <a:r>
              <a:rPr lang="en-US" sz="2400" b="1" dirty="0" err="1">
                <a:latin typeface="Arial" panose="020B0604020202020204" pitchFamily="34" charset="0"/>
                <a:cs typeface="Arial" panose="020B0604020202020204" pitchFamily="34" charset="0"/>
              </a:rPr>
              <a:t>x+y</a:t>
            </a:r>
            <a:r>
              <a:rPr lang="en-US" sz="2400" b="1" dirty="0">
                <a:latin typeface="Arial" panose="020B0604020202020204" pitchFamily="34" charset="0"/>
                <a:cs typeface="Arial" panose="020B0604020202020204" pitchFamily="34" charset="0"/>
              </a:rPr>
              <a:t> ?​</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a.237           b.177.92                  c.151.28            d.173.35</a:t>
            </a:r>
          </a:p>
          <a:p>
            <a:endParaRPr lang="en-US" sz="2800" dirty="0">
              <a:solidFill>
                <a:schemeClr val="tx1">
                  <a:lumMod val="95000"/>
                  <a:lumOff val="5000"/>
                </a:schemeClr>
              </a:solidFill>
              <a:latin typeface="Arial Black" panose="020B0A04020102020204" pitchFamily="34" charset="0"/>
            </a:endParaRPr>
          </a:p>
          <a:p>
            <a:endParaRPr lang="en-GB"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925786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FEF79CF-F5AF-10EA-4F28-798C0BC778AA}"/>
              </a:ext>
            </a:extLst>
          </p:cNvPr>
          <p:cNvSpPr txBox="1"/>
          <p:nvPr/>
        </p:nvSpPr>
        <p:spPr>
          <a:xfrm>
            <a:off x="213756" y="950026"/>
            <a:ext cx="11738758" cy="3231654"/>
          </a:xfrm>
          <a:prstGeom prst="rect">
            <a:avLst/>
          </a:prstGeom>
          <a:noFill/>
        </p:spPr>
        <p:txBody>
          <a:bodyPr wrap="square" rtlCol="0">
            <a:spAutoFit/>
          </a:bodyPr>
          <a:lstStyle/>
          <a:p>
            <a:pPr algn="ctr"/>
            <a:r>
              <a:rPr lang="en-GB" sz="2800" b="1" dirty="0" err="1">
                <a:solidFill>
                  <a:srgbClr val="FF0000"/>
                </a:solidFill>
                <a:latin typeface="Arial Black" panose="020B0A04020102020204" pitchFamily="34" charset="0"/>
                <a:cs typeface="Arial" panose="020B0604020202020204" pitchFamily="34" charset="0"/>
              </a:rPr>
              <a:t>Alligation</a:t>
            </a:r>
            <a:r>
              <a:rPr lang="en-GB" sz="2800" b="1" dirty="0">
                <a:solidFill>
                  <a:srgbClr val="FF0000"/>
                </a:solidFill>
                <a:latin typeface="Arial Black" panose="020B0A04020102020204" pitchFamily="34" charset="0"/>
                <a:cs typeface="Arial" panose="020B0604020202020204" pitchFamily="34" charset="0"/>
              </a:rPr>
              <a:t> and Mixture </a:t>
            </a:r>
          </a:p>
          <a:p>
            <a:r>
              <a:rPr lang="en-US" sz="2400" b="1" dirty="0" smtClean="0">
                <a:solidFill>
                  <a:srgbClr val="FF0000"/>
                </a:solidFill>
                <a:latin typeface="Arial" panose="020B0604020202020204" pitchFamily="34" charset="0"/>
                <a:cs typeface="Arial" panose="020B0604020202020204" pitchFamily="34" charset="0"/>
              </a:rPr>
              <a:t>10.</a:t>
            </a:r>
            <a:r>
              <a:rPr lang="en-US" sz="2400" b="1" dirty="0">
                <a:solidFill>
                  <a:srgbClr val="FF0000"/>
                </a:solidFill>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A </a:t>
            </a:r>
            <a:r>
              <a:rPr lang="en-US" sz="2400" b="1" dirty="0">
                <a:latin typeface="Arial" panose="020B0604020202020204" pitchFamily="34" charset="0"/>
                <a:cs typeface="Arial" panose="020B0604020202020204" pitchFamily="34" charset="0"/>
              </a:rPr>
              <a:t>63 liter mixture contains milk and water in a ratio of 4:5. then x liters of milk and y liters of water are added to the mixture, resulting in a milk to water ratio of 7:5. Finally , 60 liters of the mixture are drained and replaced with 60 liters of water, resulting in a milk to water ratio of 7:8. What is the value of </a:t>
            </a:r>
            <a:r>
              <a:rPr lang="en-US" sz="2400" b="1" dirty="0" err="1">
                <a:latin typeface="Arial" panose="020B0604020202020204" pitchFamily="34" charset="0"/>
                <a:cs typeface="Arial" panose="020B0604020202020204" pitchFamily="34" charset="0"/>
              </a:rPr>
              <a:t>x+y</a:t>
            </a:r>
            <a:r>
              <a:rPr lang="en-US" sz="2400" b="1" dirty="0">
                <a:latin typeface="Arial" panose="020B0604020202020204" pitchFamily="34" charset="0"/>
                <a:cs typeface="Arial" panose="020B0604020202020204" pitchFamily="34" charset="0"/>
              </a:rPr>
              <a:t> ?​</a:t>
            </a:r>
            <a:br>
              <a:rPr lang="en-US" sz="2400" b="1" dirty="0">
                <a:latin typeface="Arial" panose="020B0604020202020204" pitchFamily="34" charset="0"/>
                <a:cs typeface="Arial" panose="020B0604020202020204" pitchFamily="34" charset="0"/>
              </a:rPr>
            </a:br>
            <a:r>
              <a:rPr lang="en-US" sz="2400" b="1" dirty="0">
                <a:solidFill>
                  <a:srgbClr val="FF0000"/>
                </a:solidFill>
                <a:latin typeface="Arial" panose="020B0604020202020204" pitchFamily="34" charset="0"/>
                <a:cs typeface="Arial" panose="020B0604020202020204" pitchFamily="34" charset="0"/>
              </a:rPr>
              <a:t>a.237</a:t>
            </a:r>
            <a:r>
              <a:rPr lang="en-US" sz="2400" b="1" dirty="0">
                <a:latin typeface="Arial" panose="020B0604020202020204" pitchFamily="34" charset="0"/>
                <a:cs typeface="Arial" panose="020B0604020202020204" pitchFamily="34" charset="0"/>
              </a:rPr>
              <a:t>           b.177.92                  c.151.28            d.173.35</a:t>
            </a:r>
          </a:p>
          <a:p>
            <a:endParaRPr lang="en-US" sz="2800" b="1" dirty="0">
              <a:solidFill>
                <a:schemeClr val="tx1">
                  <a:lumMod val="95000"/>
                  <a:lumOff val="5000"/>
                </a:schemeClr>
              </a:solidFill>
              <a:latin typeface="Arial Black" panose="020B0A04020102020204" pitchFamily="34" charset="0"/>
            </a:endParaRPr>
          </a:p>
          <a:p>
            <a:endParaRPr lang="en-GB"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925786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FEF79CF-F5AF-10EA-4F28-798C0BC778AA}"/>
              </a:ext>
            </a:extLst>
          </p:cNvPr>
          <p:cNvSpPr txBox="1"/>
          <p:nvPr/>
        </p:nvSpPr>
        <p:spPr>
          <a:xfrm>
            <a:off x="226621" y="699505"/>
            <a:ext cx="11738758" cy="892552"/>
          </a:xfrm>
          <a:prstGeom prst="rect">
            <a:avLst/>
          </a:prstGeom>
          <a:noFill/>
        </p:spPr>
        <p:txBody>
          <a:bodyPr wrap="square" rtlCol="0">
            <a:spAutoFit/>
          </a:bodyPr>
          <a:lstStyle/>
          <a:p>
            <a:pPr algn="ctr"/>
            <a:r>
              <a:rPr lang="en-GB" sz="2800" b="1">
                <a:solidFill>
                  <a:srgbClr val="FF0000"/>
                </a:solidFill>
                <a:latin typeface="Arial Black" panose="020B0A04020102020204" pitchFamily="34" charset="0"/>
                <a:cs typeface="Arial" panose="020B0604020202020204" pitchFamily="34" charset="0"/>
              </a:rPr>
              <a:t>MIXTURE AND ALLIGATION</a:t>
            </a:r>
            <a:endParaRPr lang="en-GB" sz="2800" b="1" dirty="0">
              <a:solidFill>
                <a:srgbClr val="FF0000"/>
              </a:solidFill>
              <a:latin typeface="Arial Black" panose="020B0A040201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xmlns="" id="{103A979D-C1C4-5737-95E1-FEE2EF2AE7BE}"/>
              </a:ext>
            </a:extLst>
          </p:cNvPr>
          <p:cNvSpPr/>
          <p:nvPr/>
        </p:nvSpPr>
        <p:spPr>
          <a:xfrm>
            <a:off x="3724201" y="2967335"/>
            <a:ext cx="4743606"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Any </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Doubts</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p>
        </p:txBody>
      </p:sp>
    </p:spTree>
    <p:extLst>
      <p:ext uri="{BB962C8B-B14F-4D97-AF65-F5344CB8AC3E}">
        <p14:creationId xmlns:p14="http://schemas.microsoft.com/office/powerpoint/2010/main" xmlns="" val="392878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FEF79CF-F5AF-10EA-4F28-798C0BC778AA}"/>
              </a:ext>
            </a:extLst>
          </p:cNvPr>
          <p:cNvSpPr txBox="1"/>
          <p:nvPr/>
        </p:nvSpPr>
        <p:spPr>
          <a:xfrm>
            <a:off x="213756" y="950026"/>
            <a:ext cx="11738758" cy="2123658"/>
          </a:xfrm>
          <a:prstGeom prst="rect">
            <a:avLst/>
          </a:prstGeom>
          <a:noFill/>
        </p:spPr>
        <p:txBody>
          <a:bodyPr wrap="square" rtlCol="0">
            <a:spAutoFit/>
          </a:bodyPr>
          <a:lstStyle/>
          <a:p>
            <a:pPr algn="ctr"/>
            <a:r>
              <a:rPr lang="en-GB" sz="2800" b="1" dirty="0" err="1">
                <a:solidFill>
                  <a:srgbClr val="FF0000"/>
                </a:solidFill>
                <a:latin typeface="Arial" pitchFamily="34" charset="0"/>
                <a:cs typeface="Arial" pitchFamily="34" charset="0"/>
              </a:rPr>
              <a:t>Alligation</a:t>
            </a:r>
            <a:r>
              <a:rPr lang="en-GB" sz="2800" b="1" dirty="0">
                <a:solidFill>
                  <a:srgbClr val="FF0000"/>
                </a:solidFill>
                <a:latin typeface="Arial" pitchFamily="34" charset="0"/>
                <a:cs typeface="Arial" pitchFamily="34" charset="0"/>
              </a:rPr>
              <a:t> and Mixture </a:t>
            </a:r>
          </a:p>
          <a:p>
            <a:r>
              <a:rPr lang="en-GB" sz="2400" b="1" dirty="0" smtClean="0">
                <a:solidFill>
                  <a:srgbClr val="FF0000"/>
                </a:solidFill>
                <a:latin typeface="Arial" pitchFamily="34" charset="0"/>
                <a:cs typeface="Arial" pitchFamily="34" charset="0"/>
              </a:rPr>
              <a:t>1. </a:t>
            </a:r>
            <a:r>
              <a:rPr lang="en-GB" sz="2400" b="1" dirty="0" smtClean="0">
                <a:latin typeface="Arial" pitchFamily="34" charset="0"/>
                <a:cs typeface="Arial" pitchFamily="34" charset="0"/>
              </a:rPr>
              <a:t>In </a:t>
            </a:r>
            <a:r>
              <a:rPr lang="en-GB" sz="2400" b="1" dirty="0">
                <a:latin typeface="Arial" pitchFamily="34" charset="0"/>
                <a:cs typeface="Arial" pitchFamily="34" charset="0"/>
              </a:rPr>
              <a:t>what ratio water must be mixed with fruit juice costing Rs 24 /</a:t>
            </a:r>
            <a:r>
              <a:rPr lang="en-GB" sz="2400" b="1" dirty="0" err="1">
                <a:latin typeface="Arial" pitchFamily="34" charset="0"/>
                <a:cs typeface="Arial" pitchFamily="34" charset="0"/>
              </a:rPr>
              <a:t>Ltr</a:t>
            </a:r>
            <a:r>
              <a:rPr lang="en-GB" sz="2400" b="1" dirty="0">
                <a:latin typeface="Arial" pitchFamily="34" charset="0"/>
                <a:cs typeface="Arial" pitchFamily="34" charset="0"/>
              </a:rPr>
              <a:t> so that the juice would be worth of Rs 20/</a:t>
            </a:r>
            <a:r>
              <a:rPr lang="en-GB" sz="2400" b="1" dirty="0" err="1">
                <a:latin typeface="Arial" pitchFamily="34" charset="0"/>
                <a:cs typeface="Arial" pitchFamily="34" charset="0"/>
              </a:rPr>
              <a:t>ltr</a:t>
            </a:r>
            <a:r>
              <a:rPr lang="en-GB" sz="2400" b="1" dirty="0">
                <a:latin typeface="Arial" pitchFamily="34" charset="0"/>
                <a:cs typeface="Arial" pitchFamily="34" charset="0"/>
              </a:rPr>
              <a:t>? </a:t>
            </a:r>
            <a:r>
              <a:rPr lang="en-GB" sz="2800" b="1" dirty="0">
                <a:latin typeface="Arial" pitchFamily="34" charset="0"/>
                <a:cs typeface="Arial" pitchFamily="34" charset="0"/>
              </a:rPr>
              <a:t/>
            </a:r>
            <a:br>
              <a:rPr lang="en-GB" sz="2800" b="1" dirty="0">
                <a:latin typeface="Arial" pitchFamily="34" charset="0"/>
                <a:cs typeface="Arial" pitchFamily="34" charset="0"/>
              </a:rPr>
            </a:br>
            <a:r>
              <a:rPr lang="en-GB" sz="2400" b="1" dirty="0">
                <a:latin typeface="Arial" pitchFamily="34" charset="0"/>
                <a:cs typeface="Arial" pitchFamily="34" charset="0"/>
              </a:rPr>
              <a:t> a.1:4           b.1:5               c.1:6             d.2:5</a:t>
            </a:r>
          </a:p>
          <a:p>
            <a:endParaRPr lang="en-GB" sz="2800" b="1" dirty="0">
              <a:latin typeface="Arial" pitchFamily="34" charset="0"/>
              <a:cs typeface="Arial" pitchFamily="34" charset="0"/>
            </a:endParaRPr>
          </a:p>
        </p:txBody>
      </p:sp>
    </p:spTree>
    <p:extLst>
      <p:ext uri="{BB962C8B-B14F-4D97-AF65-F5344CB8AC3E}">
        <p14:creationId xmlns:p14="http://schemas.microsoft.com/office/powerpoint/2010/main" xmlns="" val="2247466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FEF79CF-F5AF-10EA-4F28-798C0BC778AA}"/>
              </a:ext>
            </a:extLst>
          </p:cNvPr>
          <p:cNvSpPr txBox="1"/>
          <p:nvPr/>
        </p:nvSpPr>
        <p:spPr>
          <a:xfrm>
            <a:off x="213756" y="950026"/>
            <a:ext cx="11738758" cy="2123658"/>
          </a:xfrm>
          <a:prstGeom prst="rect">
            <a:avLst/>
          </a:prstGeom>
          <a:noFill/>
        </p:spPr>
        <p:txBody>
          <a:bodyPr wrap="square" rtlCol="0">
            <a:spAutoFit/>
          </a:bodyPr>
          <a:lstStyle/>
          <a:p>
            <a:pPr algn="ctr"/>
            <a:r>
              <a:rPr lang="en-GB" sz="2800" b="1" dirty="0" err="1">
                <a:solidFill>
                  <a:srgbClr val="FF0000"/>
                </a:solidFill>
                <a:latin typeface="Arial" pitchFamily="34" charset="0"/>
                <a:cs typeface="Arial" pitchFamily="34" charset="0"/>
              </a:rPr>
              <a:t>Alligation</a:t>
            </a:r>
            <a:r>
              <a:rPr lang="en-GB" sz="2800" b="1" dirty="0">
                <a:solidFill>
                  <a:srgbClr val="FF0000"/>
                </a:solidFill>
                <a:latin typeface="Arial" pitchFamily="34" charset="0"/>
                <a:cs typeface="Arial" pitchFamily="34" charset="0"/>
              </a:rPr>
              <a:t> and Mixture </a:t>
            </a:r>
          </a:p>
          <a:p>
            <a:r>
              <a:rPr lang="en-GB" sz="2400" b="1" dirty="0" smtClean="0">
                <a:solidFill>
                  <a:srgbClr val="FF0000"/>
                </a:solidFill>
                <a:latin typeface="Arial" pitchFamily="34" charset="0"/>
                <a:cs typeface="Arial" pitchFamily="34" charset="0"/>
              </a:rPr>
              <a:t>1. </a:t>
            </a:r>
            <a:r>
              <a:rPr lang="en-GB" sz="2400" b="1" dirty="0" smtClean="0">
                <a:latin typeface="Arial" pitchFamily="34" charset="0"/>
                <a:cs typeface="Arial" pitchFamily="34" charset="0"/>
              </a:rPr>
              <a:t>In </a:t>
            </a:r>
            <a:r>
              <a:rPr lang="en-GB" sz="2400" b="1" dirty="0">
                <a:latin typeface="Arial" pitchFamily="34" charset="0"/>
                <a:cs typeface="Arial" pitchFamily="34" charset="0"/>
              </a:rPr>
              <a:t>what ratio water must be mixed with fruit juice costing Rs 24 /</a:t>
            </a:r>
            <a:r>
              <a:rPr lang="en-GB" sz="2400" b="1" dirty="0" err="1">
                <a:latin typeface="Arial" pitchFamily="34" charset="0"/>
                <a:cs typeface="Arial" pitchFamily="34" charset="0"/>
              </a:rPr>
              <a:t>Ltr</a:t>
            </a:r>
            <a:r>
              <a:rPr lang="en-GB" sz="2400" b="1" dirty="0">
                <a:latin typeface="Arial" pitchFamily="34" charset="0"/>
                <a:cs typeface="Arial" pitchFamily="34" charset="0"/>
              </a:rPr>
              <a:t> so that the juice would be worth of Rs 20/</a:t>
            </a:r>
            <a:r>
              <a:rPr lang="en-GB" sz="2400" b="1" dirty="0" err="1">
                <a:latin typeface="Arial" pitchFamily="34" charset="0"/>
                <a:cs typeface="Arial" pitchFamily="34" charset="0"/>
              </a:rPr>
              <a:t>ltr</a:t>
            </a:r>
            <a:r>
              <a:rPr lang="en-GB" sz="2400" b="1" dirty="0">
                <a:latin typeface="Arial" pitchFamily="34" charset="0"/>
                <a:cs typeface="Arial" pitchFamily="34" charset="0"/>
              </a:rPr>
              <a:t>? </a:t>
            </a:r>
            <a:r>
              <a:rPr lang="en-GB" sz="2800" b="1" dirty="0">
                <a:latin typeface="Arial" pitchFamily="34" charset="0"/>
                <a:cs typeface="Arial" pitchFamily="34" charset="0"/>
              </a:rPr>
              <a:t/>
            </a:r>
            <a:br>
              <a:rPr lang="en-GB" sz="2800" b="1" dirty="0">
                <a:latin typeface="Arial" pitchFamily="34" charset="0"/>
                <a:cs typeface="Arial" pitchFamily="34" charset="0"/>
              </a:rPr>
            </a:br>
            <a:r>
              <a:rPr lang="en-GB" sz="2400" b="1" dirty="0">
                <a:latin typeface="Arial" pitchFamily="34" charset="0"/>
                <a:cs typeface="Arial" pitchFamily="34" charset="0"/>
              </a:rPr>
              <a:t> a.1:4           </a:t>
            </a:r>
            <a:r>
              <a:rPr lang="en-GB" sz="2400" b="1" dirty="0">
                <a:solidFill>
                  <a:srgbClr val="FF0000"/>
                </a:solidFill>
                <a:latin typeface="Arial" pitchFamily="34" charset="0"/>
                <a:cs typeface="Arial" pitchFamily="34" charset="0"/>
              </a:rPr>
              <a:t>b.1:5 </a:t>
            </a:r>
            <a:r>
              <a:rPr lang="en-GB" sz="2400" b="1" dirty="0">
                <a:latin typeface="Arial" pitchFamily="34" charset="0"/>
                <a:cs typeface="Arial" pitchFamily="34" charset="0"/>
              </a:rPr>
              <a:t>              c.1:6             d.2:5</a:t>
            </a:r>
          </a:p>
          <a:p>
            <a:endParaRPr lang="en-GB" sz="2800" b="1" dirty="0">
              <a:latin typeface="Arial" pitchFamily="34" charset="0"/>
              <a:cs typeface="Arial" pitchFamily="34" charset="0"/>
            </a:endParaRPr>
          </a:p>
        </p:txBody>
      </p:sp>
    </p:spTree>
    <p:extLst>
      <p:ext uri="{BB962C8B-B14F-4D97-AF65-F5344CB8AC3E}">
        <p14:creationId xmlns:p14="http://schemas.microsoft.com/office/powerpoint/2010/main" xmlns="" val="2247466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FEF79CF-F5AF-10EA-4F28-798C0BC778AA}"/>
              </a:ext>
            </a:extLst>
          </p:cNvPr>
          <p:cNvSpPr txBox="1"/>
          <p:nvPr/>
        </p:nvSpPr>
        <p:spPr>
          <a:xfrm>
            <a:off x="213756" y="950026"/>
            <a:ext cx="11738758" cy="2431435"/>
          </a:xfrm>
          <a:prstGeom prst="rect">
            <a:avLst/>
          </a:prstGeom>
          <a:noFill/>
        </p:spPr>
        <p:txBody>
          <a:bodyPr wrap="square" rtlCol="0">
            <a:spAutoFit/>
          </a:bodyPr>
          <a:lstStyle/>
          <a:p>
            <a:pPr algn="ctr"/>
            <a:r>
              <a:rPr lang="en-GB" sz="2800" dirty="0" err="1">
                <a:solidFill>
                  <a:srgbClr val="FF0000"/>
                </a:solidFill>
                <a:latin typeface="Arial Black" panose="020B0A04020102020204" pitchFamily="34" charset="0"/>
                <a:cs typeface="Arial" panose="020B0604020202020204" pitchFamily="34" charset="0"/>
              </a:rPr>
              <a:t>Alligation</a:t>
            </a:r>
            <a:r>
              <a:rPr lang="en-GB" sz="2800" dirty="0">
                <a:solidFill>
                  <a:srgbClr val="FF0000"/>
                </a:solidFill>
                <a:latin typeface="Arial Black" panose="020B0A04020102020204" pitchFamily="34" charset="0"/>
                <a:cs typeface="Arial" panose="020B0604020202020204" pitchFamily="34" charset="0"/>
              </a:rPr>
              <a:t> and Mixture </a:t>
            </a:r>
          </a:p>
          <a:p>
            <a:r>
              <a:rPr lang="en-GB" sz="2400" b="1" dirty="0">
                <a:solidFill>
                  <a:srgbClr val="FF0000"/>
                </a:solidFill>
                <a:latin typeface="Arial" panose="020B0604020202020204" pitchFamily="34" charset="0"/>
                <a:cs typeface="Arial" panose="020B0604020202020204" pitchFamily="34" charset="0"/>
              </a:rPr>
              <a:t>2. </a:t>
            </a:r>
            <a:r>
              <a:rPr lang="en-GB" sz="2400" b="1" dirty="0" smtClean="0">
                <a:solidFill>
                  <a:srgbClr val="FF0000"/>
                </a:solidFill>
                <a:latin typeface="Arial" panose="020B0604020202020204" pitchFamily="34" charset="0"/>
                <a:cs typeface="Arial" panose="020B0604020202020204" pitchFamily="34" charset="0"/>
              </a:rPr>
              <a:t> </a:t>
            </a:r>
            <a:r>
              <a:rPr lang="en-GB" sz="2400" b="1" dirty="0" smtClean="0">
                <a:latin typeface="Arial" panose="020B0604020202020204" pitchFamily="34" charset="0"/>
                <a:cs typeface="Arial" panose="020B0604020202020204" pitchFamily="34" charset="0"/>
              </a:rPr>
              <a:t>How </a:t>
            </a:r>
            <a:r>
              <a:rPr lang="en-GB" sz="2400" b="1" dirty="0">
                <a:latin typeface="Arial" panose="020B0604020202020204" pitchFamily="34" charset="0"/>
                <a:cs typeface="Arial" panose="020B0604020202020204" pitchFamily="34" charset="0"/>
              </a:rPr>
              <a:t>many litres of a 90% solution of concentrated acid needs to be mixed with a 75% solution of concentrated acid to get a 30 litre solution of 78% concentrated acid?</a:t>
            </a:r>
            <a:r>
              <a:rPr lang="en-GB" sz="2800" b="1" dirty="0">
                <a:latin typeface="Arial" panose="020B0604020202020204" pitchFamily="34" charset="0"/>
                <a:cs typeface="Arial" panose="020B0604020202020204" pitchFamily="34" charset="0"/>
              </a:rPr>
              <a:t/>
            </a:r>
            <a:br>
              <a:rPr lang="en-GB" sz="2800" b="1" dirty="0">
                <a:latin typeface="Arial" panose="020B0604020202020204" pitchFamily="34" charset="0"/>
                <a:cs typeface="Arial" panose="020B0604020202020204" pitchFamily="34" charset="0"/>
              </a:rPr>
            </a:br>
            <a:r>
              <a:rPr lang="en-GB" sz="2400" b="1" dirty="0">
                <a:latin typeface="Arial" panose="020B0604020202020204" pitchFamily="34" charset="0"/>
                <a:cs typeface="Arial" panose="020B0604020202020204" pitchFamily="34" charset="0"/>
              </a:rPr>
              <a:t>a.24L          b.22.5L              c.6L             d.17.5L</a:t>
            </a:r>
          </a:p>
          <a:p>
            <a:endParaRPr lang="en-GB"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48836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FEF79CF-F5AF-10EA-4F28-798C0BC778AA}"/>
              </a:ext>
            </a:extLst>
          </p:cNvPr>
          <p:cNvSpPr txBox="1"/>
          <p:nvPr/>
        </p:nvSpPr>
        <p:spPr>
          <a:xfrm>
            <a:off x="213756" y="950026"/>
            <a:ext cx="11738758" cy="2431435"/>
          </a:xfrm>
          <a:prstGeom prst="rect">
            <a:avLst/>
          </a:prstGeom>
          <a:noFill/>
        </p:spPr>
        <p:txBody>
          <a:bodyPr wrap="square" rtlCol="0">
            <a:spAutoFit/>
          </a:bodyPr>
          <a:lstStyle/>
          <a:p>
            <a:pPr algn="ctr"/>
            <a:r>
              <a:rPr lang="en-GB" sz="2800" dirty="0" err="1">
                <a:solidFill>
                  <a:srgbClr val="FF0000"/>
                </a:solidFill>
                <a:latin typeface="Arial Black" panose="020B0A04020102020204" pitchFamily="34" charset="0"/>
                <a:cs typeface="Arial" panose="020B0604020202020204" pitchFamily="34" charset="0"/>
              </a:rPr>
              <a:t>Alligation</a:t>
            </a:r>
            <a:r>
              <a:rPr lang="en-GB" sz="2800" dirty="0">
                <a:solidFill>
                  <a:srgbClr val="FF0000"/>
                </a:solidFill>
                <a:latin typeface="Arial Black" panose="020B0A04020102020204" pitchFamily="34" charset="0"/>
                <a:cs typeface="Arial" panose="020B0604020202020204" pitchFamily="34" charset="0"/>
              </a:rPr>
              <a:t> and Mixture </a:t>
            </a:r>
          </a:p>
          <a:p>
            <a:r>
              <a:rPr lang="en-GB" sz="2400" b="1" dirty="0">
                <a:solidFill>
                  <a:srgbClr val="FF0000"/>
                </a:solidFill>
                <a:latin typeface="Arial" panose="020B0604020202020204" pitchFamily="34" charset="0"/>
                <a:cs typeface="Arial" panose="020B0604020202020204" pitchFamily="34" charset="0"/>
              </a:rPr>
              <a:t>2. </a:t>
            </a:r>
            <a:r>
              <a:rPr lang="en-GB" sz="2400" b="1" dirty="0" smtClean="0">
                <a:solidFill>
                  <a:srgbClr val="FF0000"/>
                </a:solidFill>
                <a:latin typeface="Arial" panose="020B0604020202020204" pitchFamily="34" charset="0"/>
                <a:cs typeface="Arial" panose="020B0604020202020204" pitchFamily="34" charset="0"/>
              </a:rPr>
              <a:t> </a:t>
            </a:r>
            <a:r>
              <a:rPr lang="en-GB" sz="2400" b="1" dirty="0" smtClean="0">
                <a:latin typeface="Arial" panose="020B0604020202020204" pitchFamily="34" charset="0"/>
                <a:cs typeface="Arial" panose="020B0604020202020204" pitchFamily="34" charset="0"/>
              </a:rPr>
              <a:t>How </a:t>
            </a:r>
            <a:r>
              <a:rPr lang="en-GB" sz="2400" b="1" dirty="0">
                <a:latin typeface="Arial" panose="020B0604020202020204" pitchFamily="34" charset="0"/>
                <a:cs typeface="Arial" panose="020B0604020202020204" pitchFamily="34" charset="0"/>
              </a:rPr>
              <a:t>many litres of a 90% solution of concentrated acid needs to be mixed with a 75% solution of concentrated acid to get a 30 litre solution of 78% concentrated acid?</a:t>
            </a:r>
            <a:r>
              <a:rPr lang="en-GB" sz="2800" b="1" dirty="0">
                <a:latin typeface="Arial" panose="020B0604020202020204" pitchFamily="34" charset="0"/>
                <a:cs typeface="Arial" panose="020B0604020202020204" pitchFamily="34" charset="0"/>
              </a:rPr>
              <a:t/>
            </a:r>
            <a:br>
              <a:rPr lang="en-GB" sz="2800" b="1" dirty="0">
                <a:latin typeface="Arial" panose="020B0604020202020204" pitchFamily="34" charset="0"/>
                <a:cs typeface="Arial" panose="020B0604020202020204" pitchFamily="34" charset="0"/>
              </a:rPr>
            </a:br>
            <a:r>
              <a:rPr lang="en-GB" sz="2400" b="1" dirty="0">
                <a:latin typeface="Arial" panose="020B0604020202020204" pitchFamily="34" charset="0"/>
                <a:cs typeface="Arial" panose="020B0604020202020204" pitchFamily="34" charset="0"/>
              </a:rPr>
              <a:t>a.24L          b.22.5L              </a:t>
            </a:r>
            <a:r>
              <a:rPr lang="en-GB" sz="2400" b="1" dirty="0">
                <a:solidFill>
                  <a:srgbClr val="FF0000"/>
                </a:solidFill>
                <a:latin typeface="Arial" panose="020B0604020202020204" pitchFamily="34" charset="0"/>
                <a:cs typeface="Arial" panose="020B0604020202020204" pitchFamily="34" charset="0"/>
              </a:rPr>
              <a:t>c.6L</a:t>
            </a:r>
            <a:r>
              <a:rPr lang="en-GB" sz="2400" b="1" dirty="0">
                <a:latin typeface="Arial" panose="020B0604020202020204" pitchFamily="34" charset="0"/>
                <a:cs typeface="Arial" panose="020B0604020202020204" pitchFamily="34" charset="0"/>
              </a:rPr>
              <a:t>             d.17.5L</a:t>
            </a:r>
          </a:p>
          <a:p>
            <a:endParaRPr lang="en-GB"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488366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FEF79CF-F5AF-10EA-4F28-798C0BC778AA}"/>
              </a:ext>
            </a:extLst>
          </p:cNvPr>
          <p:cNvSpPr txBox="1"/>
          <p:nvPr/>
        </p:nvSpPr>
        <p:spPr>
          <a:xfrm>
            <a:off x="213756" y="950026"/>
            <a:ext cx="11738758" cy="2431435"/>
          </a:xfrm>
          <a:prstGeom prst="rect">
            <a:avLst/>
          </a:prstGeom>
          <a:noFill/>
        </p:spPr>
        <p:txBody>
          <a:bodyPr wrap="square" rtlCol="0">
            <a:spAutoFit/>
          </a:bodyPr>
          <a:lstStyle/>
          <a:p>
            <a:pPr algn="ctr"/>
            <a:r>
              <a:rPr lang="en-GB" sz="2800" b="1" dirty="0" err="1">
                <a:solidFill>
                  <a:srgbClr val="FF0000"/>
                </a:solidFill>
                <a:latin typeface="Arial Black" panose="020B0A04020102020204" pitchFamily="34" charset="0"/>
                <a:cs typeface="Arial" panose="020B0604020202020204" pitchFamily="34" charset="0"/>
              </a:rPr>
              <a:t>Alligation</a:t>
            </a:r>
            <a:r>
              <a:rPr lang="en-GB" sz="2800" b="1" dirty="0">
                <a:solidFill>
                  <a:srgbClr val="FF0000"/>
                </a:solidFill>
                <a:latin typeface="Arial Black" panose="020B0A04020102020204" pitchFamily="34" charset="0"/>
                <a:cs typeface="Arial" panose="020B0604020202020204" pitchFamily="34" charset="0"/>
              </a:rPr>
              <a:t> and Mixture </a:t>
            </a:r>
          </a:p>
          <a:p>
            <a:r>
              <a:rPr lang="en-GB" sz="2400" b="1" dirty="0" smtClean="0">
                <a:solidFill>
                  <a:srgbClr val="FF0000"/>
                </a:solidFill>
                <a:latin typeface="Arial" panose="020B0604020202020204" pitchFamily="34" charset="0"/>
                <a:cs typeface="Arial" panose="020B0604020202020204" pitchFamily="34" charset="0"/>
              </a:rPr>
              <a:t>3. </a:t>
            </a:r>
            <a:r>
              <a:rPr lang="en-GB" sz="2400" b="1" dirty="0" smtClean="0">
                <a:latin typeface="Arial" panose="020B0604020202020204" pitchFamily="34" charset="0"/>
                <a:cs typeface="Arial" panose="020B0604020202020204" pitchFamily="34" charset="0"/>
              </a:rPr>
              <a:t>A </a:t>
            </a:r>
            <a:r>
              <a:rPr lang="en-GB" sz="2400" b="1" dirty="0">
                <a:latin typeface="Arial" panose="020B0604020202020204" pitchFamily="34" charset="0"/>
                <a:cs typeface="Arial" panose="020B0604020202020204" pitchFamily="34" charset="0"/>
              </a:rPr>
              <a:t>chemist mixes two liquids 1 and 2. One litre of liquid 1 weighs 1 kg and one litre of liquid 2 weighs 800 gm. If half litre of the mixture weighs 480 gm, then the percentage of liquid 1 in the mixture, in terms of volume, is?</a:t>
            </a:r>
            <a:r>
              <a:rPr lang="en-GB" sz="2800" b="1" dirty="0">
                <a:latin typeface="Arial" panose="020B0604020202020204" pitchFamily="34" charset="0"/>
                <a:cs typeface="Arial" panose="020B0604020202020204" pitchFamily="34" charset="0"/>
              </a:rPr>
              <a:t/>
            </a:r>
            <a:br>
              <a:rPr lang="en-GB" sz="2800" b="1" dirty="0">
                <a:latin typeface="Arial" panose="020B0604020202020204" pitchFamily="34" charset="0"/>
                <a:cs typeface="Arial" panose="020B0604020202020204" pitchFamily="34" charset="0"/>
              </a:rPr>
            </a:br>
            <a:r>
              <a:rPr lang="en-GB" sz="2400" b="1" dirty="0">
                <a:latin typeface="Arial" panose="020B0604020202020204" pitchFamily="34" charset="0"/>
                <a:cs typeface="Arial" panose="020B0604020202020204" pitchFamily="34" charset="0"/>
              </a:rPr>
              <a:t>b.96         b.102             c.80              d.70</a:t>
            </a:r>
          </a:p>
          <a:p>
            <a:endParaRPr lang="en-GB"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416195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FEF79CF-F5AF-10EA-4F28-798C0BC778AA}"/>
              </a:ext>
            </a:extLst>
          </p:cNvPr>
          <p:cNvSpPr txBox="1"/>
          <p:nvPr/>
        </p:nvSpPr>
        <p:spPr>
          <a:xfrm>
            <a:off x="213756" y="950026"/>
            <a:ext cx="11738758" cy="2431435"/>
          </a:xfrm>
          <a:prstGeom prst="rect">
            <a:avLst/>
          </a:prstGeom>
          <a:noFill/>
        </p:spPr>
        <p:txBody>
          <a:bodyPr wrap="square" rtlCol="0">
            <a:spAutoFit/>
          </a:bodyPr>
          <a:lstStyle/>
          <a:p>
            <a:pPr algn="ctr"/>
            <a:r>
              <a:rPr lang="en-GB" sz="2800" b="1" dirty="0" err="1">
                <a:solidFill>
                  <a:srgbClr val="FF0000"/>
                </a:solidFill>
                <a:latin typeface="Arial Black" panose="020B0A04020102020204" pitchFamily="34" charset="0"/>
                <a:cs typeface="Arial" panose="020B0604020202020204" pitchFamily="34" charset="0"/>
              </a:rPr>
              <a:t>Alligation</a:t>
            </a:r>
            <a:r>
              <a:rPr lang="en-GB" sz="2800" b="1" dirty="0">
                <a:solidFill>
                  <a:srgbClr val="FF0000"/>
                </a:solidFill>
                <a:latin typeface="Arial Black" panose="020B0A04020102020204" pitchFamily="34" charset="0"/>
                <a:cs typeface="Arial" panose="020B0604020202020204" pitchFamily="34" charset="0"/>
              </a:rPr>
              <a:t> and Mixture </a:t>
            </a:r>
          </a:p>
          <a:p>
            <a:r>
              <a:rPr lang="en-GB" sz="2400" b="1" dirty="0" smtClean="0">
                <a:solidFill>
                  <a:srgbClr val="FF0000"/>
                </a:solidFill>
                <a:latin typeface="Arial" panose="020B0604020202020204" pitchFamily="34" charset="0"/>
                <a:cs typeface="Arial" panose="020B0604020202020204" pitchFamily="34" charset="0"/>
              </a:rPr>
              <a:t>3. </a:t>
            </a:r>
            <a:r>
              <a:rPr lang="en-GB" sz="2400" b="1" dirty="0" smtClean="0">
                <a:latin typeface="Arial" panose="020B0604020202020204" pitchFamily="34" charset="0"/>
                <a:cs typeface="Arial" panose="020B0604020202020204" pitchFamily="34" charset="0"/>
              </a:rPr>
              <a:t>A </a:t>
            </a:r>
            <a:r>
              <a:rPr lang="en-GB" sz="2400" b="1" dirty="0">
                <a:latin typeface="Arial" panose="020B0604020202020204" pitchFamily="34" charset="0"/>
                <a:cs typeface="Arial" panose="020B0604020202020204" pitchFamily="34" charset="0"/>
              </a:rPr>
              <a:t>chemist mixes two liquids 1 and 2. One litre of liquid 1 weighs 1 kg and one litre of liquid 2 weighs 800 gm. If half litre of the mixture weighs 480 gm, then the percentage of liquid 1 in the mixture, in terms of volume, is?</a:t>
            </a:r>
            <a:r>
              <a:rPr lang="en-GB" sz="2800" b="1" dirty="0">
                <a:latin typeface="Arial" panose="020B0604020202020204" pitchFamily="34" charset="0"/>
                <a:cs typeface="Arial" panose="020B0604020202020204" pitchFamily="34" charset="0"/>
              </a:rPr>
              <a:t/>
            </a:r>
            <a:br>
              <a:rPr lang="en-GB" sz="2800" b="1" dirty="0">
                <a:latin typeface="Arial" panose="020B0604020202020204" pitchFamily="34" charset="0"/>
                <a:cs typeface="Arial" panose="020B0604020202020204" pitchFamily="34" charset="0"/>
              </a:rPr>
            </a:br>
            <a:r>
              <a:rPr lang="en-GB" sz="2400" b="1" dirty="0">
                <a:latin typeface="Arial" panose="020B0604020202020204" pitchFamily="34" charset="0"/>
                <a:cs typeface="Arial" panose="020B0604020202020204" pitchFamily="34" charset="0"/>
              </a:rPr>
              <a:t>b.96         b.102             </a:t>
            </a:r>
            <a:r>
              <a:rPr lang="en-GB" sz="2400" b="1" dirty="0">
                <a:solidFill>
                  <a:srgbClr val="FF0000"/>
                </a:solidFill>
                <a:latin typeface="Arial" panose="020B0604020202020204" pitchFamily="34" charset="0"/>
                <a:cs typeface="Arial" panose="020B0604020202020204" pitchFamily="34" charset="0"/>
              </a:rPr>
              <a:t>c.80 </a:t>
            </a:r>
            <a:r>
              <a:rPr lang="en-GB" sz="2400" b="1" dirty="0">
                <a:latin typeface="Arial" panose="020B0604020202020204" pitchFamily="34" charset="0"/>
                <a:cs typeface="Arial" panose="020B0604020202020204" pitchFamily="34" charset="0"/>
              </a:rPr>
              <a:t>             d.70</a:t>
            </a:r>
          </a:p>
          <a:p>
            <a:endParaRPr lang="en-GB"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416195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FEF79CF-F5AF-10EA-4F28-798C0BC778AA}"/>
              </a:ext>
            </a:extLst>
          </p:cNvPr>
          <p:cNvSpPr txBox="1"/>
          <p:nvPr/>
        </p:nvSpPr>
        <p:spPr>
          <a:xfrm>
            <a:off x="213756" y="950026"/>
            <a:ext cx="11738758" cy="2492990"/>
          </a:xfrm>
          <a:prstGeom prst="rect">
            <a:avLst/>
          </a:prstGeom>
          <a:noFill/>
        </p:spPr>
        <p:txBody>
          <a:bodyPr wrap="square" rtlCol="0">
            <a:spAutoFit/>
          </a:bodyPr>
          <a:lstStyle/>
          <a:p>
            <a:pPr algn="ctr"/>
            <a:r>
              <a:rPr lang="en-GB" sz="2800" b="1" dirty="0" err="1">
                <a:solidFill>
                  <a:srgbClr val="FF0000"/>
                </a:solidFill>
                <a:latin typeface="Arial Black" panose="020B0A04020102020204" pitchFamily="34" charset="0"/>
                <a:cs typeface="Arial" panose="020B0604020202020204" pitchFamily="34" charset="0"/>
              </a:rPr>
              <a:t>Alligation</a:t>
            </a:r>
            <a:r>
              <a:rPr lang="en-GB" sz="2800" b="1" dirty="0">
                <a:solidFill>
                  <a:srgbClr val="FF0000"/>
                </a:solidFill>
                <a:latin typeface="Arial Black" panose="020B0A04020102020204" pitchFamily="34" charset="0"/>
                <a:cs typeface="Arial" panose="020B0604020202020204" pitchFamily="34" charset="0"/>
              </a:rPr>
              <a:t> and Mixture </a:t>
            </a:r>
          </a:p>
          <a:p>
            <a:r>
              <a:rPr lang="en-US" sz="2400" b="1" dirty="0">
                <a:solidFill>
                  <a:srgbClr val="FF0000"/>
                </a:solidFill>
                <a:latin typeface="Arial" panose="020B0604020202020204" pitchFamily="34" charset="0"/>
                <a:cs typeface="Arial" panose="020B0604020202020204" pitchFamily="34" charset="0"/>
              </a:rPr>
              <a:t>4. </a:t>
            </a:r>
            <a:r>
              <a:rPr lang="en-US" sz="2400" b="1" dirty="0" smtClean="0">
                <a:solidFill>
                  <a:srgbClr val="FF0000"/>
                </a:solidFill>
                <a:latin typeface="Arial" panose="020B0604020202020204" pitchFamily="34" charset="0"/>
                <a:cs typeface="Arial" panose="020B0604020202020204" pitchFamily="34" charset="0"/>
              </a:rPr>
              <a:t> </a:t>
            </a:r>
            <a:r>
              <a:rPr lang="en-US" sz="2400" b="1" dirty="0" smtClean="0">
                <a:solidFill>
                  <a:schemeClr val="tx1">
                    <a:lumMod val="95000"/>
                    <a:lumOff val="5000"/>
                  </a:schemeClr>
                </a:solidFill>
                <a:latin typeface="Arial" panose="020B0604020202020204" pitchFamily="34" charset="0"/>
                <a:cs typeface="Arial" panose="020B0604020202020204" pitchFamily="34" charset="0"/>
              </a:rPr>
              <a:t>One </a:t>
            </a:r>
            <a:r>
              <a:rPr lang="en-US" sz="2400" b="1" dirty="0">
                <a:solidFill>
                  <a:schemeClr val="tx1">
                    <a:lumMod val="95000"/>
                    <a:lumOff val="5000"/>
                  </a:schemeClr>
                </a:solidFill>
                <a:latin typeface="Arial" panose="020B0604020202020204" pitchFamily="34" charset="0"/>
                <a:cs typeface="Arial" panose="020B0604020202020204" pitchFamily="34" charset="0"/>
              </a:rPr>
              <a:t>glass has juice and water in the ratio 5:2 while other glass has them in the ratio 7:4 respectively. If both glasses poured in a vessel, then what will be final ratio of water to juice in the vessel?</a:t>
            </a:r>
            <a:r>
              <a:rPr lang="en-US" sz="2400" b="1" dirty="0">
                <a:latin typeface="Arial" panose="020B0604020202020204" pitchFamily="34" charset="0"/>
                <a:cs typeface="Arial" panose="020B0604020202020204" pitchFamily="34" charset="0"/>
              </a:rPr>
              <a:t> </a:t>
            </a:r>
            <a:r>
              <a:rPr lang="en-US" sz="2800" b="1" dirty="0">
                <a:solidFill>
                  <a:schemeClr val="tx1">
                    <a:lumMod val="95000"/>
                    <a:lumOff val="5000"/>
                  </a:schemeClr>
                </a:solidFill>
                <a:latin typeface="Arial" panose="020B0604020202020204" pitchFamily="34" charset="0"/>
                <a:cs typeface="Arial" panose="020B0604020202020204" pitchFamily="34" charset="0"/>
              </a:rPr>
              <a:t/>
            </a:r>
            <a:br>
              <a:rPr lang="en-US" sz="2800" b="1" dirty="0">
                <a:solidFill>
                  <a:schemeClr val="tx1">
                    <a:lumMod val="95000"/>
                    <a:lumOff val="5000"/>
                  </a:schemeClr>
                </a:solidFill>
                <a:latin typeface="Arial" panose="020B0604020202020204" pitchFamily="34" charset="0"/>
                <a:cs typeface="Arial" panose="020B0604020202020204" pitchFamily="34" charset="0"/>
              </a:rPr>
            </a:br>
            <a:r>
              <a:rPr lang="en-US" sz="2400" b="1" dirty="0">
                <a:solidFill>
                  <a:schemeClr val="tx1">
                    <a:lumMod val="95000"/>
                    <a:lumOff val="5000"/>
                  </a:schemeClr>
                </a:solidFill>
                <a:latin typeface="Arial" panose="020B0604020202020204" pitchFamily="34" charset="0"/>
                <a:cs typeface="Arial" panose="020B0604020202020204" pitchFamily="34" charset="0"/>
              </a:rPr>
              <a:t>a.8:35         b.52:25              c.35:8          d.25:52</a:t>
            </a:r>
          </a:p>
          <a:p>
            <a:endParaRPr lang="en-GB"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924026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1074</Words>
  <Application>Microsoft Office PowerPoint</Application>
  <PresentationFormat>Custom</PresentationFormat>
  <Paragraphs>52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Acer</cp:lastModifiedBy>
  <cp:revision>9</cp:revision>
  <dcterms:created xsi:type="dcterms:W3CDTF">2022-09-24T05:37:32Z</dcterms:created>
  <dcterms:modified xsi:type="dcterms:W3CDTF">2023-04-12T08:22:09Z</dcterms:modified>
</cp:coreProperties>
</file>