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8"/>
  </p:notesMasterIdLst>
  <p:sldIdLst>
    <p:sldId id="256" r:id="rId2"/>
    <p:sldId id="319" r:id="rId3"/>
    <p:sldId id="320" r:id="rId4"/>
    <p:sldId id="321" r:id="rId5"/>
    <p:sldId id="318" r:id="rId6"/>
    <p:sldId id="287" r:id="rId7"/>
    <p:sldId id="257" r:id="rId8"/>
    <p:sldId id="288" r:id="rId9"/>
    <p:sldId id="258" r:id="rId10"/>
    <p:sldId id="289" r:id="rId11"/>
    <p:sldId id="259" r:id="rId12"/>
    <p:sldId id="290" r:id="rId13"/>
    <p:sldId id="260" r:id="rId14"/>
    <p:sldId id="291" r:id="rId15"/>
    <p:sldId id="261" r:id="rId16"/>
    <p:sldId id="292" r:id="rId17"/>
    <p:sldId id="262" r:id="rId18"/>
    <p:sldId id="293" r:id="rId19"/>
    <p:sldId id="263" r:id="rId20"/>
    <p:sldId id="294" r:id="rId21"/>
    <p:sldId id="264" r:id="rId22"/>
    <p:sldId id="295" r:id="rId23"/>
    <p:sldId id="265" r:id="rId24"/>
    <p:sldId id="296" r:id="rId25"/>
    <p:sldId id="266" r:id="rId26"/>
    <p:sldId id="297" r:id="rId27"/>
    <p:sldId id="267" r:id="rId28"/>
    <p:sldId id="298" r:id="rId29"/>
    <p:sldId id="268" r:id="rId30"/>
    <p:sldId id="299" r:id="rId31"/>
    <p:sldId id="269" r:id="rId32"/>
    <p:sldId id="300" r:id="rId33"/>
    <p:sldId id="270" r:id="rId34"/>
    <p:sldId id="301" r:id="rId35"/>
    <p:sldId id="271" r:id="rId36"/>
    <p:sldId id="302" r:id="rId37"/>
    <p:sldId id="272" r:id="rId38"/>
    <p:sldId id="303" r:id="rId39"/>
    <p:sldId id="273" r:id="rId40"/>
    <p:sldId id="304" r:id="rId41"/>
    <p:sldId id="274" r:id="rId42"/>
    <p:sldId id="305" r:id="rId43"/>
    <p:sldId id="275" r:id="rId44"/>
    <p:sldId id="306" r:id="rId45"/>
    <p:sldId id="276" r:id="rId46"/>
    <p:sldId id="307" r:id="rId47"/>
    <p:sldId id="277" r:id="rId48"/>
    <p:sldId id="308" r:id="rId49"/>
    <p:sldId id="278" r:id="rId50"/>
    <p:sldId id="309" r:id="rId51"/>
    <p:sldId id="279" r:id="rId52"/>
    <p:sldId id="310" r:id="rId53"/>
    <p:sldId id="280" r:id="rId54"/>
    <p:sldId id="311" r:id="rId55"/>
    <p:sldId id="281" r:id="rId56"/>
    <p:sldId id="312" r:id="rId57"/>
    <p:sldId id="282" r:id="rId58"/>
    <p:sldId id="313" r:id="rId59"/>
    <p:sldId id="283" r:id="rId60"/>
    <p:sldId id="314" r:id="rId61"/>
    <p:sldId id="284" r:id="rId62"/>
    <p:sldId id="315" r:id="rId63"/>
    <p:sldId id="285" r:id="rId64"/>
    <p:sldId id="316" r:id="rId65"/>
    <p:sldId id="286" r:id="rId66"/>
    <p:sldId id="317" r:id="rId67"/>
  </p:sldIdLst>
  <p:sldSz cx="12192000" cy="6858000"/>
  <p:notesSz cx="6858000" cy="9144000"/>
  <p:embeddedFontLst>
    <p:embeddedFont>
      <p:font typeface="Arial Black" pitchFamily="34" charset="0"/>
      <p:bold r:id="rId69"/>
    </p:embeddedFont>
    <p:embeddedFont>
      <p:font typeface="Calibri" pitchFamily="34" charset="0"/>
      <p:regular r:id="rId70"/>
      <p:bold r:id="rId71"/>
      <p:italic r:id="rId72"/>
      <p:bold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4" roundtripDataSignature="AMtx7mj46cm4uFlh7fU1afoXvssjQ546M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5"/>
        <p:cNvGrpSpPr/>
        <p:nvPr/>
      </p:nvGrpSpPr>
      <p:grpSpPr>
        <a:xfrm>
          <a:off x="0" y="0"/>
          <a:ext cx="0" cy="0"/>
          <a:chOff x="0" y="0"/>
          <a:chExt cx="0" cy="0"/>
        </a:xfrm>
      </p:grpSpPr>
      <p:sp>
        <p:nvSpPr>
          <p:cNvPr id="16" name="Google Shape;16;p33"/>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33"/>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33"/>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33"/>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3"/>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22" name="Google Shape;22;p33"/>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Aptitude Classes by Anuj Sir </a:t>
            </a:r>
            <a:endParaRPr/>
          </a:p>
        </p:txBody>
      </p:sp>
      <p:sp>
        <p:nvSpPr>
          <p:cNvPr id="23" name="Google Shape;23;p33"/>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24" name="Google Shape;24;p33"/>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Google Shape;25;p33"/>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 name="Google Shape;26;p33"/>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4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4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33"/>
        <p:cNvGrpSpPr/>
        <p:nvPr/>
      </p:nvGrpSpPr>
      <p:grpSpPr>
        <a:xfrm>
          <a:off x="0" y="0"/>
          <a:ext cx="0" cy="0"/>
          <a:chOff x="0" y="0"/>
          <a:chExt cx="0" cy="0"/>
        </a:xfrm>
      </p:grpSpPr>
      <p:sp>
        <p:nvSpPr>
          <p:cNvPr id="34" name="Google Shape;34;p35"/>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5"/>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5"/>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5"/>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5"/>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9" name="Google Shape;39;p35"/>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0"/>
        <p:cNvGrpSpPr/>
        <p:nvPr/>
      </p:nvGrpSpPr>
      <p:grpSpPr>
        <a:xfrm>
          <a:off x="0" y="0"/>
          <a:ext cx="0" cy="0"/>
          <a:chOff x="0" y="0"/>
          <a:chExt cx="0" cy="0"/>
        </a:xfrm>
      </p:grpSpPr>
      <p:sp>
        <p:nvSpPr>
          <p:cNvPr id="41" name="Google Shape;41;p3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6"/>
        <p:cNvGrpSpPr/>
        <p:nvPr/>
      </p:nvGrpSpPr>
      <p:grpSpPr>
        <a:xfrm>
          <a:off x="0" y="0"/>
          <a:ext cx="0" cy="0"/>
          <a:chOff x="0" y="0"/>
          <a:chExt cx="0" cy="0"/>
        </a:xfrm>
      </p:grpSpPr>
      <p:sp>
        <p:nvSpPr>
          <p:cNvPr id="47" name="Google Shape;47;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3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3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3"/>
        <p:cNvGrpSpPr/>
        <p:nvPr/>
      </p:nvGrpSpPr>
      <p:grpSpPr>
        <a:xfrm>
          <a:off x="0" y="0"/>
          <a:ext cx="0" cy="0"/>
          <a:chOff x="0" y="0"/>
          <a:chExt cx="0" cy="0"/>
        </a:xfrm>
      </p:grpSpPr>
      <p:sp>
        <p:nvSpPr>
          <p:cNvPr id="54" name="Google Shape;54;p3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3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3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62"/>
        <p:cNvGrpSpPr/>
        <p:nvPr/>
      </p:nvGrpSpPr>
      <p:grpSpPr>
        <a:xfrm>
          <a:off x="0" y="0"/>
          <a:ext cx="0" cy="0"/>
          <a:chOff x="0" y="0"/>
          <a:chExt cx="0" cy="0"/>
        </a:xfrm>
      </p:grpSpPr>
      <p:sp>
        <p:nvSpPr>
          <p:cNvPr id="63" name="Google Shape;63;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4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4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2"/>
          <p:cNvSpPr>
            <a:spLocks noGrp="1"/>
          </p:cNvSpPr>
          <p:nvPr>
            <p:ph type="pic" idx="2"/>
          </p:nvPr>
        </p:nvSpPr>
        <p:spPr>
          <a:xfrm>
            <a:off x="5183188" y="987425"/>
            <a:ext cx="6172200" cy="4873625"/>
          </a:xfrm>
          <a:prstGeom prst="rect">
            <a:avLst/>
          </a:prstGeom>
          <a:noFill/>
          <a:ln>
            <a:noFill/>
          </a:ln>
        </p:spPr>
      </p:sp>
      <p:sp>
        <p:nvSpPr>
          <p:cNvPr id="81" name="Google Shape;81;p4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5"/>
        <p:cNvGrpSpPr/>
        <p:nvPr/>
      </p:nvGrpSpPr>
      <p:grpSpPr>
        <a:xfrm>
          <a:off x="0" y="0"/>
          <a:ext cx="0" cy="0"/>
          <a:chOff x="0" y="0"/>
          <a:chExt cx="0" cy="0"/>
        </a:xfrm>
      </p:grpSpPr>
      <p:sp>
        <p:nvSpPr>
          <p:cNvPr id="86" name="Google Shape;86;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4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9"/>
        <p:cNvGrpSpPr/>
        <p:nvPr/>
      </p:nvGrpSpPr>
      <p:grpSpPr>
        <a:xfrm>
          <a:off x="0" y="0"/>
          <a:ext cx="0" cy="0"/>
          <a:chOff x="0" y="0"/>
          <a:chExt cx="0" cy="0"/>
        </a:xfrm>
      </p:grpSpPr>
      <p:sp>
        <p:nvSpPr>
          <p:cNvPr id="10" name="Google Shape;1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7" r:id="rId7"/>
    <p:sldLayoutId id="2147483658" r:id="rId8"/>
    <p:sldLayoutId id="2147483659"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LOGICAL REASONING</a:t>
            </a:r>
            <a:endParaRPr/>
          </a:p>
        </p:txBody>
      </p:sp>
      <p:sp>
        <p:nvSpPr>
          <p:cNvPr id="102" name="Google Shape;102;p1"/>
          <p:cNvSpPr txBox="1">
            <a:spLocks noGrp="1"/>
          </p:cNvSpPr>
          <p:nvPr>
            <p:ph type="body" idx="1"/>
          </p:nvPr>
        </p:nvSpPr>
        <p:spPr>
          <a:xfrm>
            <a:off x="204952" y="900333"/>
            <a:ext cx="11733048" cy="551623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sz="1800" b="1" dirty="0" smtClean="0">
                <a:solidFill>
                  <a:srgbClr val="0C0C0C"/>
                </a:solidFill>
                <a:latin typeface="Arial Black"/>
                <a:ea typeface="Arial Black"/>
                <a:cs typeface="Arial Black"/>
                <a:sym typeface="Arial Black"/>
              </a:rPr>
              <a:t>                                                         </a:t>
            </a:r>
          </a:p>
          <a:p>
            <a:pPr marL="228600" lvl="0" indent="-228600" algn="l" rtl="0">
              <a:lnSpc>
                <a:spcPct val="90000"/>
              </a:lnSpc>
              <a:spcBef>
                <a:spcPts val="0"/>
              </a:spcBef>
              <a:spcAft>
                <a:spcPts val="0"/>
              </a:spcAft>
              <a:buClr>
                <a:srgbClr val="0C0C0C"/>
              </a:buClr>
              <a:buSzPts val="2400"/>
              <a:buNone/>
            </a:pPr>
            <a:endParaRPr lang="en-US" sz="1800" b="1" dirty="0" smtClean="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endParaRPr lang="en-US" sz="1800" b="1" dirty="0" smtClean="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endParaRPr lang="en-US" sz="1800" b="1" dirty="0" smtClean="0">
              <a:solidFill>
                <a:srgbClr val="0C0C0C"/>
              </a:solidFill>
              <a:latin typeface="Arial Black"/>
              <a:ea typeface="Arial Black"/>
              <a:cs typeface="Arial Black"/>
              <a:sym typeface="Arial Black"/>
            </a:endParaRPr>
          </a:p>
          <a:p>
            <a:pPr marL="228600" lvl="0" indent="-228600">
              <a:spcBef>
                <a:spcPts val="0"/>
              </a:spcBef>
              <a:buClr>
                <a:srgbClr val="0C0C0C"/>
              </a:buClr>
              <a:buNone/>
            </a:pPr>
            <a:r>
              <a:rPr lang="en-US" sz="4000" dirty="0" smtClean="0">
                <a:solidFill>
                  <a:srgbClr val="FF0000"/>
                </a:solidFill>
                <a:latin typeface="Arial Black"/>
                <a:ea typeface="Arial Black"/>
                <a:cs typeface="Arial Black"/>
                <a:sym typeface="Arial Black"/>
              </a:rPr>
              <a:t>                                                                          </a:t>
            </a:r>
          </a:p>
          <a:p>
            <a:pPr marL="228600" lvl="0" indent="-228600">
              <a:spcBef>
                <a:spcPts val="0"/>
              </a:spcBef>
              <a:buClr>
                <a:srgbClr val="0C0C0C"/>
              </a:buClr>
              <a:buNone/>
            </a:pPr>
            <a:r>
              <a:rPr lang="en-US" sz="4000" dirty="0" smtClean="0">
                <a:solidFill>
                  <a:srgbClr val="FF0000"/>
                </a:solidFill>
                <a:latin typeface="Arial Black"/>
                <a:ea typeface="Arial Black"/>
                <a:cs typeface="Arial Black"/>
                <a:sym typeface="Arial Black"/>
              </a:rPr>
              <a:t> </a:t>
            </a:r>
            <a:r>
              <a:rPr lang="en-US" sz="4000" dirty="0" smtClean="0">
                <a:solidFill>
                  <a:srgbClr val="FF0000"/>
                </a:solidFill>
                <a:latin typeface="Arial Black"/>
                <a:ea typeface="Arial Black"/>
                <a:cs typeface="Arial Black"/>
                <a:sym typeface="Arial Black"/>
              </a:rPr>
              <a:t>                 CODINDG </a:t>
            </a:r>
            <a:r>
              <a:rPr lang="en-US" sz="4000" dirty="0" smtClean="0">
                <a:solidFill>
                  <a:srgbClr val="FF0000"/>
                </a:solidFill>
                <a:latin typeface="Arial Black"/>
                <a:ea typeface="Arial Black"/>
                <a:cs typeface="Arial Black"/>
                <a:sym typeface="Arial Black"/>
              </a:rPr>
              <a:t>DECODING</a:t>
            </a:r>
            <a:endParaRPr lang="en-US" sz="4000" b="1" dirty="0" smtClean="0">
              <a:solidFill>
                <a:srgbClr val="FF0000"/>
              </a:solidFill>
              <a:latin typeface="Arial Black"/>
              <a:ea typeface="Arial Black"/>
              <a:cs typeface="Arial Black"/>
              <a:sym typeface="Arial Black"/>
            </a:endParaRPr>
          </a:p>
          <a:p>
            <a:pPr marL="228600" indent="-228600">
              <a:spcBef>
                <a:spcPts val="0"/>
              </a:spcBef>
              <a:buClr>
                <a:srgbClr val="0C0C0C"/>
              </a:buClr>
              <a:buNone/>
            </a:pPr>
            <a:r>
              <a:rPr lang="en-US" sz="4000" dirty="0" smtClean="0">
                <a:solidFill>
                  <a:srgbClr val="0C0C0C"/>
                </a:solidFill>
                <a:latin typeface="Arial Black"/>
                <a:ea typeface="Arial Black"/>
                <a:cs typeface="Arial Black"/>
                <a:sym typeface="Arial Black"/>
              </a:rPr>
              <a:t> </a:t>
            </a:r>
            <a:r>
              <a:rPr lang="en-US" sz="4000" dirty="0" smtClean="0">
                <a:solidFill>
                  <a:srgbClr val="0C0C0C"/>
                </a:solidFill>
                <a:latin typeface="Arial Black"/>
                <a:ea typeface="Arial Black"/>
                <a:cs typeface="Arial Black"/>
                <a:sym typeface="Arial Black"/>
              </a:rPr>
              <a:t>                                                                  </a:t>
            </a:r>
            <a:endParaRPr sz="4000">
              <a:solidFill>
                <a:srgbClr val="0C0C0C"/>
              </a:solidFill>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14" name="Google Shape;114;p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 In a certain code language CONSUMER is written as ERUMNSCO. How will TRIANGLE be written in that code language? </a:t>
            </a:r>
            <a:endParaRPr/>
          </a:p>
          <a:p>
            <a:pPr marL="457200" lvl="0" indent="-457200" algn="l" rtl="0">
              <a:lnSpc>
                <a:spcPct val="90000"/>
              </a:lnSpc>
              <a:spcBef>
                <a:spcPts val="1000"/>
              </a:spcBef>
              <a:spcAft>
                <a:spcPts val="0"/>
              </a:spcAft>
              <a:buClr>
                <a:schemeClr val="dk1"/>
              </a:buClr>
              <a:buSzPts val="2400"/>
              <a:buAutoNum type="arabicParenBoth"/>
            </a:pPr>
            <a:r>
              <a:rPr lang="en-US" b="1" dirty="0">
                <a:solidFill>
                  <a:srgbClr val="FF0000"/>
                </a:solidFill>
              </a:rPr>
              <a:t>LENGIATR </a:t>
            </a:r>
            <a:r>
              <a:rPr lang="en-US" b="1" dirty="0"/>
              <a:t>	(2) EENGIATR 	(3) LEGNIATR 	(4) LEGNAJTR </a:t>
            </a:r>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dirty="0"/>
              <a:t> </a:t>
            </a:r>
            <a:endParaRPr b="1"/>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0" name="Google Shape;120;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4. In a certain code language BREAKDOWN is written as NWODKAERB. How will TRIANGLES be written in that code language? </a:t>
            </a:r>
            <a:endParaRPr/>
          </a:p>
          <a:p>
            <a:pPr marL="457200" lvl="0" indent="-457200" algn="l" rtl="0">
              <a:lnSpc>
                <a:spcPct val="90000"/>
              </a:lnSpc>
              <a:spcBef>
                <a:spcPts val="1000"/>
              </a:spcBef>
              <a:spcAft>
                <a:spcPts val="0"/>
              </a:spcAft>
              <a:buClr>
                <a:schemeClr val="dk1"/>
              </a:buClr>
              <a:buSzPts val="2400"/>
              <a:buAutoNum type="arabicParenBoth"/>
            </a:pPr>
            <a:r>
              <a:rPr lang="en-US" b="1"/>
              <a:t>AIRTGNSEL 	(2) SELGWTRIA 	(3) AIRTNSELG 	(4) SELGNAIRT </a:t>
            </a:r>
            <a:endParaRPr/>
          </a:p>
          <a:p>
            <a:pPr marL="457200" lvl="0" indent="-457200" algn="l" rtl="0">
              <a:lnSpc>
                <a:spcPct val="90000"/>
              </a:lnSpc>
              <a:spcBef>
                <a:spcPts val="1000"/>
              </a:spcBef>
              <a:spcAft>
                <a:spcPts val="0"/>
              </a:spcAft>
              <a:buClr>
                <a:schemeClr val="dk1"/>
              </a:buClr>
              <a:buSzPts val="2400"/>
              <a:buNone/>
            </a:pPr>
            <a:r>
              <a:rPr lang="en-US" b="1"/>
              <a:t>(5)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a:t> </a:t>
            </a:r>
            <a:endParaRPr b="1"/>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a:t> </a:t>
            </a: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0" name="Google Shape;120;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 In a certain code language BREAKDOWN is written as NWODKAERB. How will TRIANGLES be written in that code language? </a:t>
            </a:r>
            <a:endParaRPr/>
          </a:p>
          <a:p>
            <a:pPr marL="457200" lvl="0" indent="-457200" algn="l" rtl="0">
              <a:lnSpc>
                <a:spcPct val="90000"/>
              </a:lnSpc>
              <a:spcBef>
                <a:spcPts val="1000"/>
              </a:spcBef>
              <a:spcAft>
                <a:spcPts val="0"/>
              </a:spcAft>
              <a:buClr>
                <a:schemeClr val="dk1"/>
              </a:buClr>
              <a:buSzPts val="2400"/>
              <a:buAutoNum type="arabicParenBoth"/>
            </a:pPr>
            <a:r>
              <a:rPr lang="en-US" b="1" dirty="0"/>
              <a:t>AIRTGNSEL 	(2) SELGWTRIA 	(3) AIRTNSELG </a:t>
            </a:r>
            <a:r>
              <a:rPr lang="en-US" b="1" dirty="0">
                <a:solidFill>
                  <a:srgbClr val="FF0000"/>
                </a:solidFill>
              </a:rPr>
              <a:t>	(4) SELGNAIRT </a:t>
            </a:r>
            <a:endParaRPr>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dirty="0"/>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dirty="0"/>
              <a:t> </a:t>
            </a:r>
            <a:endParaRPr b="1"/>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6" name="Google Shape;126;p5"/>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5</a:t>
            </a:r>
            <a:r>
              <a:rPr lang="en-US" b="1" dirty="0"/>
              <a:t>. In a certain code language BREAK, is written as 51342 and KITE is written as 2796. How will RIB be written in that code language ? </a:t>
            </a:r>
            <a:endParaRPr/>
          </a:p>
          <a:p>
            <a:pPr marL="228600" lvl="0" indent="-228600" algn="l" rtl="0">
              <a:lnSpc>
                <a:spcPct val="90000"/>
              </a:lnSpc>
              <a:spcBef>
                <a:spcPts val="1000"/>
              </a:spcBef>
              <a:spcAft>
                <a:spcPts val="0"/>
              </a:spcAft>
              <a:buClr>
                <a:schemeClr val="dk1"/>
              </a:buClr>
              <a:buSzPts val="2400"/>
              <a:buNone/>
            </a:pPr>
            <a:r>
              <a:rPr lang="en-US" b="1" dirty="0"/>
              <a:t>(1) 175 	(2) 176 	(3) 185 	(4) 135 	(5) None of these language?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6" name="Google Shape;126;p5"/>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5</a:t>
            </a:r>
            <a:r>
              <a:rPr lang="en-US" b="1" dirty="0"/>
              <a:t>. In a certain code language BREAK, is written as 51342 and KITE is written as 2796. How will RIB be written in that code language ?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175 </a:t>
            </a:r>
            <a:r>
              <a:rPr lang="en-US" b="1" dirty="0"/>
              <a:t>	(2) 176 	(3) 185 	(4) 135 	(5) None of these language?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2" name="Google Shape;132;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6</a:t>
            </a:r>
            <a:r>
              <a:rPr lang="en-US" b="1"/>
              <a:t>. In a certain code, 'ROAMING' is written as 'APRNGOI'. How would 'PLATEAU’ be written in the same code? </a:t>
            </a:r>
            <a:endParaRPr/>
          </a:p>
          <a:p>
            <a:pPr marL="457200" lvl="0" indent="-457200" algn="l" rtl="0">
              <a:lnSpc>
                <a:spcPct val="90000"/>
              </a:lnSpc>
              <a:spcBef>
                <a:spcPts val="1000"/>
              </a:spcBef>
              <a:spcAft>
                <a:spcPts val="0"/>
              </a:spcAft>
              <a:buClr>
                <a:schemeClr val="dk1"/>
              </a:buClr>
              <a:buSzPts val="2400"/>
              <a:buAutoNum type="arabicParenBoth"/>
            </a:pPr>
            <a:r>
              <a:rPr lang="en-US" b="1"/>
              <a:t>AMPTUBE 	(2) PMAUEBU 	(3) ALPUUAE 	(4) AMPUUBE </a:t>
            </a:r>
            <a:endParaRPr/>
          </a:p>
          <a:p>
            <a:pPr marL="457200" lvl="0" indent="-457200" algn="l" rtl="0">
              <a:lnSpc>
                <a:spcPct val="90000"/>
              </a:lnSpc>
              <a:spcBef>
                <a:spcPts val="1000"/>
              </a:spcBef>
              <a:spcAft>
                <a:spcPts val="0"/>
              </a:spcAft>
              <a:buClr>
                <a:schemeClr val="dk1"/>
              </a:buClr>
              <a:buSzPts val="2400"/>
              <a:buNone/>
            </a:pPr>
            <a:r>
              <a:rPr lang="en-US" b="1"/>
              <a:t>(5)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a:t> </a:t>
            </a: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2" name="Google Shape;132;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6</a:t>
            </a:r>
            <a:r>
              <a:rPr lang="en-US" b="1" dirty="0"/>
              <a:t>. In a certain code, 'ROAMING' is written as 'APRNGOI'. How would 'PLATEAU’ be written in the same code? </a:t>
            </a:r>
            <a:endParaRPr/>
          </a:p>
          <a:p>
            <a:pPr marL="457200" lvl="0" indent="-457200" algn="l" rtl="0">
              <a:lnSpc>
                <a:spcPct val="90000"/>
              </a:lnSpc>
              <a:spcBef>
                <a:spcPts val="1000"/>
              </a:spcBef>
              <a:spcAft>
                <a:spcPts val="0"/>
              </a:spcAft>
              <a:buClr>
                <a:schemeClr val="dk1"/>
              </a:buClr>
              <a:buSzPts val="2400"/>
              <a:buAutoNum type="arabicParenBoth"/>
            </a:pPr>
            <a:r>
              <a:rPr lang="en-US" b="1" dirty="0"/>
              <a:t>AMPTUBE 	(2) PMAUEBU 	(3) ALPUUAE 	(</a:t>
            </a:r>
            <a:r>
              <a:rPr lang="en-US" b="1" dirty="0">
                <a:solidFill>
                  <a:srgbClr val="FF0000"/>
                </a:solidFill>
              </a:rPr>
              <a:t>4) AMPUUBE </a:t>
            </a:r>
            <a:endParaRPr>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dirty="0"/>
              <a:t> </a:t>
            </a:r>
            <a:endParaRPr b="1"/>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8" name="Google Shape;138;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7</a:t>
            </a:r>
            <a:r>
              <a:rPr lang="en-US" b="1"/>
              <a:t>. In a certain code language, 'TEMPORARY' is written as 'SFLQOQBQZ'. How would 'WONDERFUL' be written in the same code? </a:t>
            </a:r>
            <a:endParaRPr/>
          </a:p>
          <a:p>
            <a:pPr marL="457200" lvl="0" indent="-457200" algn="l" rtl="0">
              <a:lnSpc>
                <a:spcPct val="90000"/>
              </a:lnSpc>
              <a:spcBef>
                <a:spcPts val="1000"/>
              </a:spcBef>
              <a:spcAft>
                <a:spcPts val="0"/>
              </a:spcAft>
              <a:buClr>
                <a:schemeClr val="dk1"/>
              </a:buClr>
              <a:buSzPts val="2400"/>
              <a:buAutoNum type="arabicParenBoth"/>
            </a:pPr>
            <a:r>
              <a:rPr lang="en-US" b="1"/>
              <a:t>VPMEFQGTM 		(2) VPMEESGTM 		(3) XPMEEQGTM 	</a:t>
            </a:r>
            <a:endParaRPr/>
          </a:p>
          <a:p>
            <a:pPr marL="457200" lvl="0" indent="-457200" algn="l" rtl="0">
              <a:lnSpc>
                <a:spcPct val="90000"/>
              </a:lnSpc>
              <a:spcBef>
                <a:spcPts val="1000"/>
              </a:spcBef>
              <a:spcAft>
                <a:spcPts val="0"/>
              </a:spcAft>
              <a:buClr>
                <a:schemeClr val="dk1"/>
              </a:buClr>
              <a:buSzPts val="2400"/>
              <a:buNone/>
            </a:pPr>
            <a:r>
              <a:rPr lang="en-US" b="1"/>
              <a:t>(4) VPMEESEVK 		(5)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a:t> </a:t>
            </a: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8" name="Google Shape;138;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7</a:t>
            </a:r>
            <a:r>
              <a:rPr lang="en-US" b="1" dirty="0"/>
              <a:t>. In a certain code language, 'TEMPORARY' is written as 'SFLQOQBQZ'. How would 'WONDERFUL' be written in the same code? </a:t>
            </a:r>
            <a:endParaRPr/>
          </a:p>
          <a:p>
            <a:pPr marL="457200" lvl="0" indent="-457200" algn="l" rtl="0">
              <a:lnSpc>
                <a:spcPct val="90000"/>
              </a:lnSpc>
              <a:spcBef>
                <a:spcPts val="1000"/>
              </a:spcBef>
              <a:spcAft>
                <a:spcPts val="0"/>
              </a:spcAft>
              <a:buClr>
                <a:schemeClr val="dk1"/>
              </a:buClr>
              <a:buSzPts val="2400"/>
              <a:buAutoNum type="arabicParenBoth"/>
            </a:pPr>
            <a:r>
              <a:rPr lang="en-US" b="1" dirty="0"/>
              <a:t>VPMEFQGTM 		(2) VPMEESGTM 		(3) XPMEEQGTM 	</a:t>
            </a:r>
            <a:endParaRPr/>
          </a:p>
          <a:p>
            <a:pPr marL="457200" lvl="0" indent="-457200" algn="l" rtl="0">
              <a:lnSpc>
                <a:spcPct val="90000"/>
              </a:lnSpc>
              <a:spcBef>
                <a:spcPts val="1000"/>
              </a:spcBef>
              <a:spcAft>
                <a:spcPts val="0"/>
              </a:spcAft>
              <a:buClr>
                <a:schemeClr val="dk1"/>
              </a:buClr>
              <a:buSzPts val="2400"/>
              <a:buNone/>
            </a:pPr>
            <a:r>
              <a:rPr lang="en-US" b="1" dirty="0"/>
              <a:t>(4) VPMEESEVK 		</a:t>
            </a:r>
            <a:r>
              <a:rPr lang="en-US" b="1" dirty="0">
                <a:solidFill>
                  <a:srgbClr val="FF0000"/>
                </a:solidFill>
              </a:rPr>
              <a:t>(5) None of these</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dirty="0"/>
              <a:t> </a:t>
            </a:r>
            <a:endParaRPr b="1"/>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44" name="Google Shape;144;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8</a:t>
            </a:r>
            <a:r>
              <a:rPr lang="en-US" b="1"/>
              <a:t>. In a certain code BROWN is written as 531 @% and MEAN is written as 26©%. How is ROBE written in that code? </a:t>
            </a:r>
            <a:endParaRPr/>
          </a:p>
          <a:p>
            <a:pPr marL="457200" lvl="0" indent="-457200" algn="l" rtl="0">
              <a:lnSpc>
                <a:spcPct val="90000"/>
              </a:lnSpc>
              <a:spcBef>
                <a:spcPts val="1000"/>
              </a:spcBef>
              <a:spcAft>
                <a:spcPts val="0"/>
              </a:spcAft>
              <a:buClr>
                <a:schemeClr val="dk1"/>
              </a:buClr>
              <a:buSzPts val="2400"/>
              <a:buAutoNum type="arabicParenBoth"/>
            </a:pPr>
            <a:r>
              <a:rPr lang="en-US" b="1"/>
              <a:t>3@16 		(2) 3516 		(3) 3156 		(4) 3©16 </a:t>
            </a:r>
            <a:endParaRPr/>
          </a:p>
          <a:p>
            <a:pPr marL="457200" lvl="0" indent="-457200" algn="l" rtl="0">
              <a:lnSpc>
                <a:spcPct val="90000"/>
              </a:lnSpc>
              <a:spcBef>
                <a:spcPts val="1000"/>
              </a:spcBef>
              <a:spcAft>
                <a:spcPts val="0"/>
              </a:spcAft>
              <a:buClr>
                <a:schemeClr val="dk1"/>
              </a:buClr>
              <a:buSzPts val="2400"/>
              <a:buNone/>
            </a:pPr>
            <a:r>
              <a:rPr lang="en-US" b="1"/>
              <a:t>(5)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a:t> </a:t>
            </a: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LOGICAL REASONING</a:t>
            </a:r>
            <a:endParaRPr/>
          </a:p>
        </p:txBody>
      </p:sp>
      <p:sp>
        <p:nvSpPr>
          <p:cNvPr id="102" name="Google Shape;102;p1"/>
          <p:cNvSpPr txBox="1">
            <a:spLocks noGrp="1"/>
          </p:cNvSpPr>
          <p:nvPr>
            <p:ph type="body" idx="1"/>
          </p:nvPr>
        </p:nvSpPr>
        <p:spPr>
          <a:xfrm>
            <a:off x="204952" y="900333"/>
            <a:ext cx="11733048" cy="5516234"/>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solidFill>
                  <a:srgbClr val="0C0C0C"/>
                </a:solidFill>
                <a:latin typeface="+mn-lt"/>
                <a:ea typeface="Arial Black"/>
                <a:cs typeface="Arial Black"/>
                <a:sym typeface="Arial Black"/>
              </a:rPr>
              <a:t>Types Of Coding-Decoding Reasoning</a:t>
            </a:r>
          </a:p>
          <a:p>
            <a:pPr marL="228600" lvl="0" indent="-228600">
              <a:spcBef>
                <a:spcPts val="0"/>
              </a:spcBef>
              <a:buClr>
                <a:srgbClr val="0C0C0C"/>
              </a:buClr>
              <a:buNone/>
            </a:pPr>
            <a:r>
              <a:rPr lang="en-US" sz="2000" b="1" dirty="0" smtClean="0">
                <a:solidFill>
                  <a:srgbClr val="0C0C0C"/>
                </a:solidFill>
                <a:latin typeface="+mn-lt"/>
                <a:ea typeface="Arial Black"/>
                <a:cs typeface="Arial Black"/>
                <a:sym typeface="Arial Black"/>
              </a:rPr>
              <a:t>Candidates can check all the types of coding-decoding reasoning here.</a:t>
            </a:r>
          </a:p>
          <a:p>
            <a:pPr marL="228600" lvl="0" indent="-228600">
              <a:spcBef>
                <a:spcPts val="0"/>
              </a:spcBef>
              <a:buClr>
                <a:srgbClr val="0C0C0C"/>
              </a:buClr>
              <a:buNone/>
            </a:pPr>
            <a:endParaRPr lang="en-US" sz="2000" b="1" dirty="0" smtClean="0">
              <a:solidFill>
                <a:srgbClr val="0C0C0C"/>
              </a:solidFill>
              <a:latin typeface="+mn-lt"/>
              <a:ea typeface="Arial Black"/>
              <a:cs typeface="Arial Black"/>
              <a:sym typeface="Arial Black"/>
            </a:endParaRPr>
          </a:p>
          <a:p>
            <a:pPr marL="342900" lvl="0" indent="-342900">
              <a:spcBef>
                <a:spcPts val="0"/>
              </a:spcBef>
              <a:buClr>
                <a:srgbClr val="0C0C0C"/>
              </a:buClr>
              <a:buAutoNum type="arabicPeriod"/>
            </a:pPr>
            <a:r>
              <a:rPr lang="en-US" sz="2000" b="1" dirty="0" smtClean="0">
                <a:solidFill>
                  <a:srgbClr val="0C0C0C"/>
                </a:solidFill>
                <a:latin typeface="+mn-lt"/>
                <a:ea typeface="Arial Black"/>
                <a:cs typeface="Arial Black"/>
                <a:sym typeface="Arial Black"/>
              </a:rPr>
              <a:t>Binary Coding-Decoding</a:t>
            </a:r>
            <a:endParaRPr lang="en-US" sz="2000" b="1" dirty="0" smtClean="0">
              <a:solidFill>
                <a:srgbClr val="0C0C0C"/>
              </a:solidFill>
              <a:latin typeface="+mn-lt"/>
              <a:ea typeface="Arial Black"/>
              <a:cs typeface="Arial Black"/>
              <a:sym typeface="Arial Black"/>
            </a:endParaRPr>
          </a:p>
          <a:p>
            <a:pPr marL="228600" lvl="0" indent="-228600">
              <a:spcBef>
                <a:spcPts val="0"/>
              </a:spcBef>
              <a:buClr>
                <a:srgbClr val="0C0C0C"/>
              </a:buClr>
              <a:buNone/>
            </a:pPr>
            <a:r>
              <a:rPr lang="en-US" sz="2000" b="1" dirty="0" smtClean="0">
                <a:solidFill>
                  <a:srgbClr val="0C0C0C"/>
                </a:solidFill>
                <a:latin typeface="+mn-lt"/>
                <a:ea typeface="Arial Black"/>
                <a:cs typeface="Arial Black"/>
                <a:sym typeface="Arial Black"/>
              </a:rPr>
              <a:t>In this type of coding-decoding decimal numbers are coded in the form of binary numbers such as 0 or 1. The number which has base 2 is known as binary number. Binary number is made by 0’s and 1’s complements. So, coded binary number consists of two processes. One is conversion of binary to decimal and another is decimal to </a:t>
            </a:r>
            <a:r>
              <a:rPr lang="en-US" sz="2000" b="1" dirty="0" smtClean="0">
                <a:solidFill>
                  <a:srgbClr val="0C0C0C"/>
                </a:solidFill>
                <a:latin typeface="+mn-lt"/>
                <a:ea typeface="Arial Black"/>
                <a:cs typeface="Arial Black"/>
                <a:sym typeface="Arial Black"/>
              </a:rPr>
              <a:t>binary.</a:t>
            </a:r>
            <a:endParaRPr lang="en-US" sz="2000" b="1" dirty="0" smtClean="0">
              <a:solidFill>
                <a:srgbClr val="0C0C0C"/>
              </a:solidFill>
              <a:latin typeface="+mn-lt"/>
              <a:ea typeface="Arial Black"/>
              <a:cs typeface="Arial Black"/>
              <a:sym typeface="Arial Black"/>
            </a:endParaRPr>
          </a:p>
          <a:p>
            <a:pPr marL="228600" lvl="0" indent="-228600">
              <a:spcBef>
                <a:spcPts val="0"/>
              </a:spcBef>
              <a:buClr>
                <a:srgbClr val="0C0C0C"/>
              </a:buClr>
              <a:buNone/>
            </a:pPr>
            <a:r>
              <a:rPr lang="en-US" sz="2000" b="1" dirty="0" smtClean="0">
                <a:solidFill>
                  <a:srgbClr val="0C0C0C"/>
                </a:solidFill>
                <a:latin typeface="+mn-lt"/>
                <a:ea typeface="Arial Black"/>
                <a:cs typeface="Arial Black"/>
                <a:sym typeface="Arial Black"/>
              </a:rPr>
              <a:t>2. Letters </a:t>
            </a:r>
            <a:r>
              <a:rPr lang="en-US" sz="2000" b="1" dirty="0" smtClean="0">
                <a:solidFill>
                  <a:srgbClr val="0C0C0C"/>
                </a:solidFill>
                <a:latin typeface="+mn-lt"/>
                <a:ea typeface="Arial Black"/>
                <a:cs typeface="Arial Black"/>
                <a:sym typeface="Arial Black"/>
              </a:rPr>
              <a:t>to Letters </a:t>
            </a:r>
            <a:r>
              <a:rPr lang="en-US" sz="2000" b="1" dirty="0" smtClean="0">
                <a:solidFill>
                  <a:srgbClr val="0C0C0C"/>
                </a:solidFill>
                <a:latin typeface="+mn-lt"/>
                <a:ea typeface="Arial Black"/>
                <a:cs typeface="Arial Black"/>
                <a:sym typeface="Arial Black"/>
              </a:rPr>
              <a:t>Coding-Decoding</a:t>
            </a:r>
            <a:endParaRPr lang="en-US" sz="2000" b="1" dirty="0" smtClean="0">
              <a:solidFill>
                <a:srgbClr val="0C0C0C"/>
              </a:solidFill>
              <a:latin typeface="+mn-lt"/>
              <a:ea typeface="Arial Black"/>
              <a:cs typeface="Arial Black"/>
              <a:sym typeface="Arial Black"/>
            </a:endParaRPr>
          </a:p>
          <a:p>
            <a:pPr marL="228600" lvl="0" indent="-228600">
              <a:spcBef>
                <a:spcPts val="0"/>
              </a:spcBef>
              <a:buClr>
                <a:srgbClr val="0C0C0C"/>
              </a:buClr>
              <a:buNone/>
            </a:pPr>
            <a:r>
              <a:rPr lang="en-US" sz="2000" b="1" dirty="0" smtClean="0">
                <a:solidFill>
                  <a:srgbClr val="0C0C0C"/>
                </a:solidFill>
                <a:latin typeface="+mn-lt"/>
                <a:ea typeface="Arial Black"/>
                <a:cs typeface="Arial Black"/>
                <a:sym typeface="Arial Black"/>
              </a:rPr>
              <a:t>In letter-letter coding, the candidate will need to get phrases from letters. Getting phrases from letters that we set up as according to a sure sample or code is the subject of this segment on Letter-letter coding. In general, we are saying that Getting phrases from letters is installation to choose the candidate’s capacity to decipher the guideline of thumb that codes a specific word/message and break the code. In this type of coding-decoding, the alphabet of words is added with various operations like addition, subtraction, </a:t>
            </a:r>
            <a:r>
              <a:rPr lang="en-US" sz="2000" b="1" dirty="0" smtClean="0">
                <a:solidFill>
                  <a:srgbClr val="0C0C0C"/>
                </a:solidFill>
                <a:latin typeface="+mn-lt"/>
                <a:ea typeface="Arial Black"/>
                <a:cs typeface="Arial Black"/>
                <a:sym typeface="Arial Black"/>
              </a:rPr>
              <a:t>etc</a:t>
            </a:r>
          </a:p>
          <a:p>
            <a:pPr marL="228600" lvl="0" indent="-228600">
              <a:spcBef>
                <a:spcPts val="0"/>
              </a:spcBef>
              <a:buClr>
                <a:srgbClr val="0C0C0C"/>
              </a:buClr>
              <a:buNone/>
            </a:pPr>
            <a:r>
              <a:rPr lang="en-US" sz="2000" b="1" dirty="0" smtClean="0">
                <a:solidFill>
                  <a:srgbClr val="0C0C0C"/>
                </a:solidFill>
                <a:latin typeface="+mn-lt"/>
                <a:ea typeface="Arial Black"/>
                <a:cs typeface="Arial Black"/>
                <a:sym typeface="Arial Black"/>
              </a:rPr>
              <a:t>3. Chinese Coding-Decoding</a:t>
            </a:r>
            <a:endParaRPr lang="en-US" sz="2000" b="1" dirty="0" smtClean="0">
              <a:solidFill>
                <a:srgbClr val="0C0C0C"/>
              </a:solidFill>
              <a:latin typeface="+mn-lt"/>
              <a:ea typeface="Arial Black"/>
              <a:cs typeface="Arial Black"/>
              <a:sym typeface="Arial Black"/>
            </a:endParaRPr>
          </a:p>
          <a:p>
            <a:pPr marL="228600" lvl="0" indent="-228600">
              <a:spcBef>
                <a:spcPts val="0"/>
              </a:spcBef>
              <a:buClr>
                <a:srgbClr val="0C0C0C"/>
              </a:buClr>
              <a:buNone/>
            </a:pPr>
            <a:r>
              <a:rPr lang="en-US" sz="2000" b="1" dirty="0" smtClean="0">
                <a:solidFill>
                  <a:srgbClr val="0C0C0C"/>
                </a:solidFill>
                <a:latin typeface="+mn-lt"/>
                <a:ea typeface="Arial Black"/>
                <a:cs typeface="Arial Black"/>
                <a:sym typeface="Arial Black"/>
              </a:rPr>
              <a:t>In these questions, all words consisting the same meaning but in different orders candidates have to find out the code of every word</a:t>
            </a:r>
            <a:r>
              <a:rPr lang="en-US" sz="2000" b="1" dirty="0" smtClean="0">
                <a:solidFill>
                  <a:srgbClr val="0C0C0C"/>
                </a:solidFill>
                <a:latin typeface="+mn-lt"/>
                <a:ea typeface="Arial Black"/>
                <a:cs typeface="Arial Black"/>
                <a:sym typeface="Arial Black"/>
              </a:rPr>
              <a:t>.</a:t>
            </a:r>
            <a:endParaRPr sz="2000" b="1">
              <a:solidFill>
                <a:srgbClr val="0C0C0C"/>
              </a:solidFill>
              <a:latin typeface="+mn-lt"/>
              <a:ea typeface="Arial Black"/>
              <a:cs typeface="Arial Black"/>
              <a:sym typeface="Arial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44" name="Google Shape;144;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8</a:t>
            </a:r>
            <a:r>
              <a:rPr lang="en-US" b="1" dirty="0"/>
              <a:t>. In a certain code BROWN is written as 531 @% and MEAN is written as 26©%. How is ROBE written in that code? </a:t>
            </a:r>
            <a:endParaRPr/>
          </a:p>
          <a:p>
            <a:pPr marL="457200" lvl="0" indent="-457200" algn="l" rtl="0">
              <a:lnSpc>
                <a:spcPct val="90000"/>
              </a:lnSpc>
              <a:spcBef>
                <a:spcPts val="1000"/>
              </a:spcBef>
              <a:spcAft>
                <a:spcPts val="0"/>
              </a:spcAft>
              <a:buClr>
                <a:schemeClr val="dk1"/>
              </a:buClr>
              <a:buSzPts val="2400"/>
              <a:buAutoNum type="arabicParenBoth"/>
            </a:pPr>
            <a:r>
              <a:rPr lang="en-US" b="1" dirty="0"/>
              <a:t>3@16 		(2) 3516 		</a:t>
            </a:r>
            <a:r>
              <a:rPr lang="en-US" b="1" dirty="0">
                <a:solidFill>
                  <a:srgbClr val="FF0000"/>
                </a:solidFill>
              </a:rPr>
              <a:t>(3) 3156 </a:t>
            </a:r>
            <a:r>
              <a:rPr lang="en-US" b="1" dirty="0"/>
              <a:t>		(4) 3©16 </a:t>
            </a:r>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dirty="0"/>
              <a:t> </a:t>
            </a:r>
            <a:endParaRPr b="1"/>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0" name="Google Shape;150;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9</a:t>
            </a:r>
            <a:r>
              <a:rPr lang="en-US" b="1"/>
              <a:t>. In a certain code ORBITAL is written as CSPHMBU. How is CHARGER written in that code? </a:t>
            </a:r>
            <a:endParaRPr/>
          </a:p>
          <a:p>
            <a:pPr marL="457200" lvl="0" indent="-457200" algn="l" rtl="0">
              <a:lnSpc>
                <a:spcPct val="90000"/>
              </a:lnSpc>
              <a:spcBef>
                <a:spcPts val="1000"/>
              </a:spcBef>
              <a:spcAft>
                <a:spcPts val="0"/>
              </a:spcAft>
              <a:buClr>
                <a:schemeClr val="dk1"/>
              </a:buClr>
              <a:buSzPts val="2400"/>
              <a:buAutoNum type="arabicParenBoth"/>
            </a:pPr>
            <a:r>
              <a:rPr lang="en-US" b="1"/>
              <a:t>BIDQSFH 	(2) BIDSSFH 	(3) BIDQQDF 	(4) DIBQSFH </a:t>
            </a:r>
            <a:endParaRPr/>
          </a:p>
          <a:p>
            <a:pPr marL="457200" lvl="0" indent="-457200" algn="l" rtl="0">
              <a:lnSpc>
                <a:spcPct val="90000"/>
              </a:lnSpc>
              <a:spcBef>
                <a:spcPts val="1000"/>
              </a:spcBef>
              <a:spcAft>
                <a:spcPts val="0"/>
              </a:spcAft>
              <a:buClr>
                <a:schemeClr val="dk1"/>
              </a:buClr>
              <a:buSzPts val="2400"/>
              <a:buNone/>
            </a:pPr>
            <a:r>
              <a:rPr lang="en-US" b="1"/>
              <a:t>(5)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0" name="Google Shape;150;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9</a:t>
            </a:r>
            <a:r>
              <a:rPr lang="en-US" b="1" dirty="0"/>
              <a:t>. In a certain code ORBITAL is written as CSPHMBU. How is CHARGER written in that code? </a:t>
            </a:r>
            <a:endParaRPr/>
          </a:p>
          <a:p>
            <a:pPr marL="457200" lvl="0" indent="-457200" algn="l" rtl="0">
              <a:lnSpc>
                <a:spcPct val="90000"/>
              </a:lnSpc>
              <a:spcBef>
                <a:spcPts val="1000"/>
              </a:spcBef>
              <a:spcAft>
                <a:spcPts val="0"/>
              </a:spcAft>
              <a:buClr>
                <a:schemeClr val="dk1"/>
              </a:buClr>
              <a:buSzPts val="2400"/>
              <a:buAutoNum type="arabicParenBoth"/>
            </a:pPr>
            <a:r>
              <a:rPr lang="en-US" b="1" dirty="0">
                <a:solidFill>
                  <a:srgbClr val="FF0000"/>
                </a:solidFill>
              </a:rPr>
              <a:t>BIDQSFH </a:t>
            </a:r>
            <a:r>
              <a:rPr lang="en-US" b="1" dirty="0"/>
              <a:t>	(2) BIDSSFH 	(3) BIDQQDF 	(4) DIBQSFH </a:t>
            </a:r>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5" name="Google Shape;155;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6" name="Google Shape;156;p10"/>
          <p:cNvSpPr txBox="1">
            <a:spLocks noGrp="1"/>
          </p:cNvSpPr>
          <p:nvPr>
            <p:ph type="body" idx="1"/>
          </p:nvPr>
        </p:nvSpPr>
        <p:spPr>
          <a:xfrm>
            <a:off x="204951" y="1072055"/>
            <a:ext cx="11836627"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10. In a certain code language ‘tree is very beautiful’ is written as ‘ka na da ta’ and ‘this is strong tree’ is written as ‘na pa sa ka’. How is ‘beautiful’ written in that code </a:t>
            </a:r>
            <a:endParaRPr/>
          </a:p>
          <a:p>
            <a:pPr marL="228600" lvl="0" indent="-228600" algn="l" rtl="0">
              <a:lnSpc>
                <a:spcPct val="90000"/>
              </a:lnSpc>
              <a:spcBef>
                <a:spcPts val="1000"/>
              </a:spcBef>
              <a:spcAft>
                <a:spcPts val="0"/>
              </a:spcAft>
              <a:buClr>
                <a:schemeClr val="dk1"/>
              </a:buClr>
              <a:buSzPts val="2400"/>
              <a:buNone/>
            </a:pPr>
            <a:r>
              <a:rPr lang="en-US" b="1"/>
              <a:t>(1) da 		(2) ta 		(3) sa 		(4) Data inadequate 	(5)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a:t> </a:t>
            </a: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5" name="Google Shape;155;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6" name="Google Shape;156;p10"/>
          <p:cNvSpPr txBox="1">
            <a:spLocks noGrp="1"/>
          </p:cNvSpPr>
          <p:nvPr>
            <p:ph type="body" idx="1"/>
          </p:nvPr>
        </p:nvSpPr>
        <p:spPr>
          <a:xfrm>
            <a:off x="204951" y="1072055"/>
            <a:ext cx="11836627"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10. In a certain code language ‘tree is very beautiful’ is written as ‘ka </a:t>
            </a:r>
            <a:r>
              <a:rPr lang="en-US" b="1" dirty="0" err="1"/>
              <a:t>na</a:t>
            </a:r>
            <a:r>
              <a:rPr lang="en-US" b="1" dirty="0"/>
              <a:t> </a:t>
            </a:r>
            <a:r>
              <a:rPr lang="en-US" b="1" dirty="0" err="1"/>
              <a:t>da</a:t>
            </a:r>
            <a:r>
              <a:rPr lang="en-US" b="1" dirty="0"/>
              <a:t> </a:t>
            </a:r>
            <a:r>
              <a:rPr lang="en-US" b="1" dirty="0" err="1"/>
              <a:t>ta</a:t>
            </a:r>
            <a:r>
              <a:rPr lang="en-US" b="1" dirty="0"/>
              <a:t>’ and ‘this is strong tree’ is written as ‘</a:t>
            </a:r>
            <a:r>
              <a:rPr lang="en-US" b="1" dirty="0" err="1"/>
              <a:t>na</a:t>
            </a:r>
            <a:r>
              <a:rPr lang="en-US" b="1" dirty="0"/>
              <a:t> pa </a:t>
            </a:r>
            <a:r>
              <a:rPr lang="en-US" b="1" dirty="0" err="1"/>
              <a:t>sa</a:t>
            </a:r>
            <a:r>
              <a:rPr lang="en-US" b="1" dirty="0"/>
              <a:t> ka’. How is ‘beautiful’ written in that code </a:t>
            </a:r>
            <a:endParaRPr/>
          </a:p>
          <a:p>
            <a:pPr marL="228600" lvl="0" indent="-228600" algn="l" rtl="0">
              <a:lnSpc>
                <a:spcPct val="90000"/>
              </a:lnSpc>
              <a:spcBef>
                <a:spcPts val="1000"/>
              </a:spcBef>
              <a:spcAft>
                <a:spcPts val="0"/>
              </a:spcAft>
              <a:buClr>
                <a:schemeClr val="dk1"/>
              </a:buClr>
              <a:buSzPts val="2400"/>
              <a:buNone/>
            </a:pPr>
            <a:r>
              <a:rPr lang="en-US" b="1" dirty="0"/>
              <a:t>(1) </a:t>
            </a:r>
            <a:r>
              <a:rPr lang="en-US" b="1" dirty="0" err="1"/>
              <a:t>da</a:t>
            </a:r>
            <a:r>
              <a:rPr lang="en-US" b="1" dirty="0"/>
              <a:t> 		(2) </a:t>
            </a:r>
            <a:r>
              <a:rPr lang="en-US" b="1" dirty="0" err="1"/>
              <a:t>ta</a:t>
            </a:r>
            <a:r>
              <a:rPr lang="en-US" b="1" dirty="0"/>
              <a:t> 		(3) </a:t>
            </a:r>
            <a:r>
              <a:rPr lang="en-US" b="1" dirty="0" err="1"/>
              <a:t>sa</a:t>
            </a:r>
            <a:r>
              <a:rPr lang="en-US" b="1" dirty="0"/>
              <a:t> 		</a:t>
            </a:r>
            <a:r>
              <a:rPr lang="en-US" b="1" dirty="0">
                <a:solidFill>
                  <a:srgbClr val="FF0000"/>
                </a:solidFill>
              </a:rPr>
              <a:t>(4) Data inadequate </a:t>
            </a:r>
            <a:r>
              <a:rPr lang="en-US" b="1" dirty="0"/>
              <a:t>	(5) None of these</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dirty="0"/>
              <a:t> </a:t>
            </a:r>
            <a:endParaRPr b="1"/>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2" name="Google Shape;162;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11. In a certain code SUBSTANCE is written as RATRUFDOB. How is TENTHOUSE written in that code? 	</a:t>
            </a:r>
            <a:endParaRPr/>
          </a:p>
          <a:p>
            <a:pPr marL="457200" lvl="0" indent="-457200" algn="l" rtl="0">
              <a:lnSpc>
                <a:spcPct val="90000"/>
              </a:lnSpc>
              <a:spcBef>
                <a:spcPts val="1000"/>
              </a:spcBef>
              <a:spcAft>
                <a:spcPts val="0"/>
              </a:spcAft>
              <a:buClr>
                <a:schemeClr val="dk1"/>
              </a:buClr>
              <a:buSzPts val="2400"/>
              <a:buAutoNum type="arabicParenBoth"/>
            </a:pPr>
            <a:r>
              <a:rPr lang="en-US" b="1"/>
              <a:t>SMDSIFTVP 		(2) UOFUIDRTN 		(3) UOFUIFTVP </a:t>
            </a:r>
            <a:endParaRPr/>
          </a:p>
          <a:p>
            <a:pPr marL="457200" lvl="0" indent="-457200" algn="l" rtl="0">
              <a:lnSpc>
                <a:spcPct val="90000"/>
              </a:lnSpc>
              <a:spcBef>
                <a:spcPts val="1000"/>
              </a:spcBef>
              <a:spcAft>
                <a:spcPts val="0"/>
              </a:spcAft>
              <a:buClr>
                <a:schemeClr val="dk1"/>
              </a:buClr>
              <a:buSzPts val="2400"/>
              <a:buNone/>
            </a:pPr>
            <a:r>
              <a:rPr lang="en-US" b="1"/>
              <a:t>(4) SMDSIDRTN 		(5)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a:t> </a:t>
            </a: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2" name="Google Shape;162;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11. In a certain code SUBSTANCE is written as RATRUFDOB. How is TENTHOUSE written in that code? 	</a:t>
            </a:r>
            <a:endParaRPr/>
          </a:p>
          <a:p>
            <a:pPr marL="457200" lvl="0" indent="-457200" algn="l" rtl="0">
              <a:lnSpc>
                <a:spcPct val="90000"/>
              </a:lnSpc>
              <a:spcBef>
                <a:spcPts val="1000"/>
              </a:spcBef>
              <a:spcAft>
                <a:spcPts val="0"/>
              </a:spcAft>
              <a:buClr>
                <a:schemeClr val="dk1"/>
              </a:buClr>
              <a:buSzPts val="2400"/>
              <a:buAutoNum type="arabicParenBoth"/>
            </a:pPr>
            <a:r>
              <a:rPr lang="en-US" b="1" dirty="0">
                <a:solidFill>
                  <a:srgbClr val="FF0000"/>
                </a:solidFill>
              </a:rPr>
              <a:t>SMDSIFTVP </a:t>
            </a:r>
            <a:r>
              <a:rPr lang="en-US" b="1" dirty="0"/>
              <a:t>		(2) UOFUIDRTN 		(3) UOFUIFTVP </a:t>
            </a:r>
            <a:endParaRPr/>
          </a:p>
          <a:p>
            <a:pPr marL="457200" lvl="0" indent="-457200" algn="l" rtl="0">
              <a:lnSpc>
                <a:spcPct val="90000"/>
              </a:lnSpc>
              <a:spcBef>
                <a:spcPts val="1000"/>
              </a:spcBef>
              <a:spcAft>
                <a:spcPts val="0"/>
              </a:spcAft>
              <a:buClr>
                <a:schemeClr val="dk1"/>
              </a:buClr>
              <a:buSzPts val="2400"/>
              <a:buNone/>
            </a:pPr>
            <a:r>
              <a:rPr lang="en-US" b="1" dirty="0"/>
              <a:t>(4) SMDSIDRTN 		(5) None of these</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dirty="0"/>
              <a:t> </a:t>
            </a:r>
            <a:endParaRPr b="1"/>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7" name="Google Shape;167;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8" name="Google Shape;168;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12. In a certain code BROADEN is written as NQABOFE. How is DESKTOP written in that code? </a:t>
            </a:r>
            <a:endParaRPr/>
          </a:p>
          <a:p>
            <a:pPr marL="457200" lvl="0" indent="-457200" algn="l" rtl="0">
              <a:lnSpc>
                <a:spcPct val="90000"/>
              </a:lnSpc>
              <a:spcBef>
                <a:spcPts val="1000"/>
              </a:spcBef>
              <a:spcAft>
                <a:spcPts val="0"/>
              </a:spcAft>
              <a:buClr>
                <a:schemeClr val="dk1"/>
              </a:buClr>
              <a:buSzPts val="2400"/>
              <a:buAutoNum type="arabicParenBoth"/>
            </a:pPr>
            <a:r>
              <a:rPr lang="en-US" b="1"/>
              <a:t>RDCLQPU 	(2) TFELQPU 	(3) RDCJQPU 	(4) EFTLONS </a:t>
            </a:r>
            <a:endParaRPr/>
          </a:p>
          <a:p>
            <a:pPr marL="457200" lvl="0" indent="-457200" algn="l" rtl="0">
              <a:lnSpc>
                <a:spcPct val="90000"/>
              </a:lnSpc>
              <a:spcBef>
                <a:spcPts val="1000"/>
              </a:spcBef>
              <a:spcAft>
                <a:spcPts val="0"/>
              </a:spcAft>
              <a:buClr>
                <a:schemeClr val="dk1"/>
              </a:buClr>
              <a:buSzPts val="2400"/>
              <a:buNone/>
            </a:pPr>
            <a:r>
              <a:rPr lang="en-US" b="1"/>
              <a:t>(5)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7" name="Google Shape;167;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8" name="Google Shape;168;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12. In a certain code BROADEN is written as NQABOFE. How is DESKTOP written in that code? </a:t>
            </a:r>
            <a:endParaRPr/>
          </a:p>
          <a:p>
            <a:pPr marL="457200" lvl="0" indent="-457200" algn="l" rtl="0">
              <a:lnSpc>
                <a:spcPct val="90000"/>
              </a:lnSpc>
              <a:spcBef>
                <a:spcPts val="1000"/>
              </a:spcBef>
              <a:spcAft>
                <a:spcPts val="0"/>
              </a:spcAft>
              <a:buClr>
                <a:schemeClr val="dk1"/>
              </a:buClr>
              <a:buSzPts val="2400"/>
              <a:buAutoNum type="arabicParenBoth"/>
            </a:pPr>
            <a:r>
              <a:rPr lang="en-US" b="1" dirty="0">
                <a:solidFill>
                  <a:srgbClr val="FF0000"/>
                </a:solidFill>
              </a:rPr>
              <a:t>RDCLQPU </a:t>
            </a:r>
            <a:r>
              <a:rPr lang="en-US" b="1" dirty="0"/>
              <a:t>	(2) TFELQPU 	(3) RDCJQPU 	(4) EFTLONS </a:t>
            </a:r>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74" name="Google Shape;174;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13. In a certain code JOINTLY is written as IPHOSMX. How is SERMON written in that code? </a:t>
            </a:r>
            <a:endParaRPr/>
          </a:p>
          <a:p>
            <a:pPr marL="457200" lvl="0" indent="-457200" algn="l" rtl="0">
              <a:lnSpc>
                <a:spcPct val="90000"/>
              </a:lnSpc>
              <a:spcBef>
                <a:spcPts val="1000"/>
              </a:spcBef>
              <a:spcAft>
                <a:spcPts val="0"/>
              </a:spcAft>
              <a:buClr>
                <a:schemeClr val="dk1"/>
              </a:buClr>
              <a:buSzPts val="2400"/>
              <a:buAutoNum type="arabicParenBoth"/>
            </a:pPr>
            <a:r>
              <a:rPr lang="en-US" b="1"/>
              <a:t>RFQNNO 	(2) TFSNPO 		(3) TDQLNM 	(4) RFQNMP </a:t>
            </a:r>
            <a:endParaRPr/>
          </a:p>
          <a:p>
            <a:pPr marL="457200" lvl="0" indent="-457200" algn="l" rtl="0">
              <a:lnSpc>
                <a:spcPct val="90000"/>
              </a:lnSpc>
              <a:spcBef>
                <a:spcPts val="1000"/>
              </a:spcBef>
              <a:spcAft>
                <a:spcPts val="0"/>
              </a:spcAft>
              <a:buClr>
                <a:schemeClr val="dk1"/>
              </a:buClr>
              <a:buSzPts val="2400"/>
              <a:buNone/>
            </a:pPr>
            <a:r>
              <a:rPr lang="en-US" b="1"/>
              <a:t>(5)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a:t> </a:t>
            </a: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LOGICAL REASONING</a:t>
            </a:r>
            <a:endParaRPr/>
          </a:p>
        </p:txBody>
      </p:sp>
      <p:sp>
        <p:nvSpPr>
          <p:cNvPr id="102" name="Google Shape;102;p1"/>
          <p:cNvSpPr txBox="1">
            <a:spLocks noGrp="1"/>
          </p:cNvSpPr>
          <p:nvPr>
            <p:ph type="body" idx="1"/>
          </p:nvPr>
        </p:nvSpPr>
        <p:spPr>
          <a:xfrm>
            <a:off x="204952" y="900333"/>
            <a:ext cx="11733048" cy="5516234"/>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smtClean="0">
                <a:solidFill>
                  <a:srgbClr val="0C0C0C"/>
                </a:solidFill>
                <a:latin typeface="+mj-lt"/>
                <a:ea typeface="Arial Black"/>
                <a:cs typeface="Arial Black"/>
                <a:sym typeface="Arial Black"/>
              </a:rPr>
              <a:t>4. Conditional Coding-Decoding</a:t>
            </a:r>
          </a:p>
          <a:p>
            <a:pPr marL="228600" lvl="0" indent="-228600">
              <a:spcBef>
                <a:spcPts val="0"/>
              </a:spcBef>
              <a:buClr>
                <a:srgbClr val="0C0C0C"/>
              </a:buClr>
              <a:buNone/>
            </a:pPr>
            <a:endParaRPr lang="en-US" b="1" dirty="0" smtClean="0">
              <a:solidFill>
                <a:srgbClr val="0C0C0C"/>
              </a:solidFill>
              <a:latin typeface="+mj-lt"/>
              <a:ea typeface="Arial Black"/>
              <a:cs typeface="Arial Black"/>
              <a:sym typeface="Arial Black"/>
            </a:endParaRPr>
          </a:p>
          <a:p>
            <a:pPr marL="228600" lvl="0" indent="-228600">
              <a:spcBef>
                <a:spcPts val="0"/>
              </a:spcBef>
              <a:buClr>
                <a:srgbClr val="0C0C0C"/>
              </a:buClr>
              <a:buNone/>
            </a:pPr>
            <a:r>
              <a:rPr lang="en-US" b="1" dirty="0" smtClean="0">
                <a:solidFill>
                  <a:srgbClr val="0C0C0C"/>
                </a:solidFill>
                <a:latin typeface="+mj-lt"/>
                <a:ea typeface="Arial Black"/>
                <a:cs typeface="Arial Black"/>
                <a:sym typeface="Arial Black"/>
              </a:rPr>
              <a:t>In this type of coding-decoding question, a few conditions and operations need to apply, candidates have to understand these conditions and then answer the questions.</a:t>
            </a:r>
          </a:p>
          <a:p>
            <a:pPr marL="228600" lvl="0" indent="-228600">
              <a:spcBef>
                <a:spcPts val="0"/>
              </a:spcBef>
              <a:buClr>
                <a:srgbClr val="0C0C0C"/>
              </a:buClr>
              <a:buNone/>
            </a:pPr>
            <a:endParaRPr lang="en-US" b="1" dirty="0" smtClean="0">
              <a:solidFill>
                <a:srgbClr val="0C0C0C"/>
              </a:solidFill>
              <a:latin typeface="+mj-lt"/>
              <a:ea typeface="Arial Black"/>
              <a:cs typeface="Arial Black"/>
              <a:sym typeface="Arial Black"/>
            </a:endParaRPr>
          </a:p>
          <a:p>
            <a:pPr marL="228600" lvl="0" indent="-228600">
              <a:spcBef>
                <a:spcPts val="0"/>
              </a:spcBef>
              <a:buClr>
                <a:srgbClr val="0C0C0C"/>
              </a:buClr>
              <a:buNone/>
            </a:pPr>
            <a:r>
              <a:rPr lang="en-US" b="1" dirty="0" smtClean="0">
                <a:solidFill>
                  <a:srgbClr val="0C0C0C"/>
                </a:solidFill>
                <a:latin typeface="+mj-lt"/>
                <a:ea typeface="Arial Black"/>
                <a:cs typeface="Arial Black"/>
                <a:sym typeface="Arial Black"/>
              </a:rPr>
              <a:t>5. Numbers </a:t>
            </a:r>
            <a:r>
              <a:rPr lang="en-US" b="1" dirty="0" smtClean="0">
                <a:solidFill>
                  <a:srgbClr val="0C0C0C"/>
                </a:solidFill>
                <a:latin typeface="+mj-lt"/>
                <a:ea typeface="Arial Black"/>
                <a:cs typeface="Arial Black"/>
                <a:sym typeface="Arial Black"/>
              </a:rPr>
              <a:t>to Numbers </a:t>
            </a:r>
            <a:r>
              <a:rPr lang="en-US" b="1" dirty="0" smtClean="0">
                <a:solidFill>
                  <a:srgbClr val="0C0C0C"/>
                </a:solidFill>
                <a:latin typeface="+mj-lt"/>
                <a:ea typeface="Arial Black"/>
                <a:cs typeface="Arial Black"/>
                <a:sym typeface="Arial Black"/>
              </a:rPr>
              <a:t>Coding-Decoding</a:t>
            </a:r>
          </a:p>
          <a:p>
            <a:pPr marL="228600" lvl="0" indent="-228600">
              <a:spcBef>
                <a:spcPts val="0"/>
              </a:spcBef>
              <a:buClr>
                <a:srgbClr val="0C0C0C"/>
              </a:buClr>
              <a:buNone/>
            </a:pPr>
            <a:endParaRPr lang="en-US" b="1" dirty="0" smtClean="0">
              <a:solidFill>
                <a:srgbClr val="0C0C0C"/>
              </a:solidFill>
              <a:latin typeface="+mj-lt"/>
              <a:ea typeface="Arial Black"/>
              <a:cs typeface="Arial Black"/>
              <a:sym typeface="Arial Black"/>
            </a:endParaRPr>
          </a:p>
          <a:p>
            <a:pPr marL="228600" lvl="0" indent="-228600">
              <a:spcBef>
                <a:spcPts val="0"/>
              </a:spcBef>
              <a:buClr>
                <a:srgbClr val="0C0C0C"/>
              </a:buClr>
              <a:buNone/>
            </a:pPr>
            <a:r>
              <a:rPr lang="en-US" b="1" dirty="0" smtClean="0">
                <a:solidFill>
                  <a:srgbClr val="0C0C0C"/>
                </a:solidFill>
                <a:latin typeface="+mj-lt"/>
                <a:ea typeface="Arial Black"/>
                <a:cs typeface="Arial Black"/>
                <a:sym typeface="Arial Black"/>
              </a:rPr>
              <a:t>In this type of coding-decoding question in the reasoning ability section, only numbers are used in various forms.</a:t>
            </a:r>
          </a:p>
          <a:p>
            <a:pPr marL="228600" lvl="0" indent="-228600">
              <a:spcBef>
                <a:spcPts val="0"/>
              </a:spcBef>
              <a:buClr>
                <a:srgbClr val="0C0C0C"/>
              </a:buClr>
              <a:buNone/>
            </a:pPr>
            <a:endParaRPr lang="en-US" b="1" dirty="0" smtClean="0">
              <a:solidFill>
                <a:srgbClr val="0C0C0C"/>
              </a:solidFill>
              <a:latin typeface="+mj-lt"/>
              <a:ea typeface="Arial Black"/>
              <a:cs typeface="Arial Black"/>
              <a:sym typeface="Arial Black"/>
            </a:endParaRPr>
          </a:p>
          <a:p>
            <a:pPr marL="228600" lvl="0" indent="-228600">
              <a:spcBef>
                <a:spcPts val="0"/>
              </a:spcBef>
              <a:buClr>
                <a:srgbClr val="0C0C0C"/>
              </a:buClr>
              <a:buNone/>
            </a:pPr>
            <a:r>
              <a:rPr lang="en-US" b="1" dirty="0" smtClean="0">
                <a:solidFill>
                  <a:srgbClr val="0C0C0C"/>
                </a:solidFill>
                <a:latin typeface="+mj-lt"/>
                <a:ea typeface="Arial Black"/>
                <a:cs typeface="Arial Black"/>
                <a:sym typeface="Arial Black"/>
              </a:rPr>
              <a:t>6. Letters </a:t>
            </a:r>
            <a:r>
              <a:rPr lang="en-US" b="1" dirty="0" smtClean="0">
                <a:solidFill>
                  <a:srgbClr val="0C0C0C"/>
                </a:solidFill>
                <a:latin typeface="+mj-lt"/>
                <a:ea typeface="Arial Black"/>
                <a:cs typeface="Arial Black"/>
                <a:sym typeface="Arial Black"/>
              </a:rPr>
              <a:t>to Numbers </a:t>
            </a:r>
            <a:r>
              <a:rPr lang="en-US" b="1" dirty="0" smtClean="0">
                <a:solidFill>
                  <a:srgbClr val="0C0C0C"/>
                </a:solidFill>
                <a:latin typeface="+mj-lt"/>
                <a:ea typeface="Arial Black"/>
                <a:cs typeface="Arial Black"/>
                <a:sym typeface="Arial Black"/>
              </a:rPr>
              <a:t>Coding-Decoding</a:t>
            </a:r>
          </a:p>
          <a:p>
            <a:pPr marL="228600" lvl="0" indent="-228600">
              <a:spcBef>
                <a:spcPts val="0"/>
              </a:spcBef>
              <a:buClr>
                <a:srgbClr val="0C0C0C"/>
              </a:buClr>
              <a:buNone/>
            </a:pPr>
            <a:endParaRPr lang="en-US" b="1" dirty="0" smtClean="0">
              <a:solidFill>
                <a:srgbClr val="0C0C0C"/>
              </a:solidFill>
              <a:latin typeface="+mj-lt"/>
              <a:ea typeface="Arial Black"/>
              <a:cs typeface="Arial Black"/>
              <a:sym typeface="Arial Black"/>
            </a:endParaRPr>
          </a:p>
          <a:p>
            <a:pPr marL="228600" lvl="0" indent="-228600">
              <a:spcBef>
                <a:spcPts val="0"/>
              </a:spcBef>
              <a:buClr>
                <a:srgbClr val="0C0C0C"/>
              </a:buClr>
              <a:buNone/>
            </a:pPr>
            <a:r>
              <a:rPr lang="en-US" b="1" dirty="0" smtClean="0">
                <a:solidFill>
                  <a:srgbClr val="0C0C0C"/>
                </a:solidFill>
                <a:latin typeface="+mj-lt"/>
                <a:ea typeface="Arial Black"/>
                <a:cs typeface="Arial Black"/>
                <a:sym typeface="Arial Black"/>
              </a:rPr>
              <a:t>In these types of questions, letters and numbers are used like CAT12, ABE45, etc</a:t>
            </a:r>
            <a:r>
              <a:rPr lang="en-US" b="1" dirty="0" smtClean="0">
                <a:solidFill>
                  <a:srgbClr val="0C0C0C"/>
                </a:solidFill>
                <a:latin typeface="+mj-lt"/>
                <a:ea typeface="Arial Black"/>
                <a:cs typeface="Arial Black"/>
                <a:sym typeface="Arial Black"/>
              </a:rPr>
              <a:t>.</a:t>
            </a:r>
            <a:endParaRPr b="1">
              <a:solidFill>
                <a:srgbClr val="0C0C0C"/>
              </a:solidFill>
              <a:latin typeface="+mj-lt"/>
              <a:ea typeface="Arial Black"/>
              <a:cs typeface="Arial Black"/>
              <a:sym typeface="Arial Black"/>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74" name="Google Shape;174;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13. In a certain code JOINTLY is written as IPHOSMX. How is SERMON written in that code? </a:t>
            </a:r>
            <a:endParaRPr/>
          </a:p>
          <a:p>
            <a:pPr marL="457200" lvl="0" indent="-457200" algn="l" rtl="0">
              <a:lnSpc>
                <a:spcPct val="90000"/>
              </a:lnSpc>
              <a:spcBef>
                <a:spcPts val="1000"/>
              </a:spcBef>
              <a:spcAft>
                <a:spcPts val="0"/>
              </a:spcAft>
              <a:buClr>
                <a:schemeClr val="dk1"/>
              </a:buClr>
              <a:buSzPts val="2400"/>
              <a:buAutoNum type="arabicParenBoth"/>
            </a:pPr>
            <a:r>
              <a:rPr lang="en-US" b="1" dirty="0">
                <a:solidFill>
                  <a:srgbClr val="FF0000"/>
                </a:solidFill>
              </a:rPr>
              <a:t>RFQNNO </a:t>
            </a:r>
            <a:r>
              <a:rPr lang="en-US" b="1" dirty="0"/>
              <a:t>	(2) TFSNPO 		(3) TDQLNM 	(4) RFQNMP </a:t>
            </a:r>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dirty="0"/>
              <a:t> </a:t>
            </a:r>
            <a:endParaRPr b="1"/>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0" name="Google Shape;180;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14. In a certain code AUTOMATIC is written as PUVBMBUJD. How is BUILDINGS written in that code? </a:t>
            </a:r>
            <a:endParaRPr/>
          </a:p>
          <a:p>
            <a:pPr marL="457200" lvl="0" indent="-457200" algn="l" rtl="0">
              <a:lnSpc>
                <a:spcPct val="90000"/>
              </a:lnSpc>
              <a:spcBef>
                <a:spcPts val="1000"/>
              </a:spcBef>
              <a:spcAft>
                <a:spcPts val="0"/>
              </a:spcAft>
              <a:buClr>
                <a:schemeClr val="dk1"/>
              </a:buClr>
              <a:buSzPts val="2400"/>
              <a:buAutoNum type="arabicParenBoth"/>
            </a:pPr>
            <a:r>
              <a:rPr lang="en-US" b="1"/>
              <a:t>MJVCDJOHT 	(2) CVJMDJOHT 	(3) MKVCDTHOJ 	(4) CVJMDTHOJ </a:t>
            </a:r>
            <a:endParaRPr/>
          </a:p>
          <a:p>
            <a:pPr marL="457200" lvl="0" indent="-457200" algn="l" rtl="0">
              <a:lnSpc>
                <a:spcPct val="90000"/>
              </a:lnSpc>
              <a:spcBef>
                <a:spcPts val="1000"/>
              </a:spcBef>
              <a:spcAft>
                <a:spcPts val="0"/>
              </a:spcAft>
              <a:buClr>
                <a:schemeClr val="dk1"/>
              </a:buClr>
              <a:buSzPts val="2400"/>
              <a:buNone/>
            </a:pPr>
            <a:r>
              <a:rPr lang="en-US" b="1"/>
              <a:t>(5) None of these</a:t>
            </a: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a:t> </a:t>
            </a: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0" name="Google Shape;180;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14. In a certain code AUTOMATIC is written as PUVBMBUJD. How is BUILDINGS written in that code? </a:t>
            </a:r>
            <a:endParaRPr/>
          </a:p>
          <a:p>
            <a:pPr marL="457200" lvl="0" indent="-457200" algn="l" rtl="0">
              <a:lnSpc>
                <a:spcPct val="90000"/>
              </a:lnSpc>
              <a:spcBef>
                <a:spcPts val="1000"/>
              </a:spcBef>
              <a:spcAft>
                <a:spcPts val="0"/>
              </a:spcAft>
              <a:buClr>
                <a:schemeClr val="dk1"/>
              </a:buClr>
              <a:buSzPts val="2400"/>
              <a:buAutoNum type="arabicParenBoth"/>
            </a:pPr>
            <a:r>
              <a:rPr lang="en-US" b="1" dirty="0">
                <a:solidFill>
                  <a:srgbClr val="FF0000"/>
                </a:solidFill>
              </a:rPr>
              <a:t>MJVCDJOHT</a:t>
            </a:r>
            <a:r>
              <a:rPr lang="en-US" b="1" dirty="0"/>
              <a:t> 	(2) CVJMDJOHT 	(3) MKVCDTHOJ 	(4) CVJMDTHOJ </a:t>
            </a:r>
            <a:endParaRPr/>
          </a:p>
          <a:p>
            <a:pPr marL="457200" lvl="0" indent="-457200" algn="l" rtl="0">
              <a:lnSpc>
                <a:spcPct val="90000"/>
              </a:lnSpc>
              <a:spcBef>
                <a:spcPts val="1000"/>
              </a:spcBef>
              <a:spcAft>
                <a:spcPts val="0"/>
              </a:spcAft>
              <a:buClr>
                <a:schemeClr val="dk1"/>
              </a:buClr>
              <a:buSzPts val="2400"/>
              <a:buNone/>
            </a:pPr>
            <a:r>
              <a:rPr lang="en-US" b="1" dirty="0"/>
              <a:t>(5) None of these</a:t>
            </a:r>
            <a:r>
              <a:rPr lang="en-US" b="1" dirty="0">
                <a:latin typeface="Arial Black"/>
                <a:ea typeface="Arial Black"/>
                <a:cs typeface="Arial Black"/>
                <a:sym typeface="Arial Black"/>
              </a:rPr>
              <a:t> </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dirty="0"/>
              <a:t> </a:t>
            </a:r>
            <a:endParaRPr b="1"/>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6" name="Google Shape;186;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15. In a certain code language 'FAIR' is coded as '*÷$ #' and 'READ' is coded as '# o÷ @'. How is 'DEAF' coded in that code language? </a:t>
            </a:r>
            <a:endParaRPr/>
          </a:p>
          <a:p>
            <a:pPr marL="228600" lvl="0" indent="-228600" algn="l" rtl="0">
              <a:lnSpc>
                <a:spcPct val="90000"/>
              </a:lnSpc>
              <a:spcBef>
                <a:spcPts val="1000"/>
              </a:spcBef>
              <a:spcAft>
                <a:spcPts val="0"/>
              </a:spcAft>
              <a:buClr>
                <a:schemeClr val="dk1"/>
              </a:buClr>
              <a:buSzPts val="2400"/>
              <a:buNone/>
            </a:pPr>
            <a:r>
              <a:rPr lang="en-US" b="1"/>
              <a:t>(1) @o $*  	(2) @ o÷*  	(3) ©#÷  	(4) H@ ÷* 	(5) None of these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a:t> </a:t>
            </a: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6" name="Google Shape;186;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15. In a certain code language 'FAIR' is coded as '*÷$ #' and 'READ' is coded as '# o÷ @'. How is 'DEAF' coded in that code language? </a:t>
            </a:r>
            <a:endParaRPr/>
          </a:p>
          <a:p>
            <a:pPr marL="228600" lvl="0" indent="-228600" algn="l" rtl="0">
              <a:lnSpc>
                <a:spcPct val="90000"/>
              </a:lnSpc>
              <a:spcBef>
                <a:spcPts val="1000"/>
              </a:spcBef>
              <a:spcAft>
                <a:spcPts val="0"/>
              </a:spcAft>
              <a:buClr>
                <a:schemeClr val="dk1"/>
              </a:buClr>
              <a:buSzPts val="2400"/>
              <a:buNone/>
            </a:pPr>
            <a:r>
              <a:rPr lang="en-US" b="1" dirty="0"/>
              <a:t>(1) @o $*  	</a:t>
            </a:r>
            <a:r>
              <a:rPr lang="en-US" b="1" dirty="0">
                <a:solidFill>
                  <a:srgbClr val="FF0000"/>
                </a:solidFill>
              </a:rPr>
              <a:t>(2) @ o÷*  </a:t>
            </a:r>
            <a:r>
              <a:rPr lang="en-US" b="1" dirty="0"/>
              <a:t>	(3) ©#÷  	(4) H@ ÷* 	(5) None of these </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dirty="0"/>
              <a:t> </a:t>
            </a:r>
            <a:endParaRPr b="1"/>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sp>
        <p:nvSpPr>
          <p:cNvPr id="191" name="Google Shape;191;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2" name="Google Shape;192;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16</a:t>
            </a:r>
            <a:r>
              <a:rPr lang="en-US" b="1"/>
              <a:t>. In a certain code language ‘POETRY’ is written as ‘QONDSQX’ and ‘OVER’ is written as ‘PNUDQ’. How is ‘MORE’ written in that code language? </a:t>
            </a:r>
            <a:endParaRPr/>
          </a:p>
          <a:p>
            <a:pPr marL="228600" lvl="0" indent="-228600" algn="l" rtl="0">
              <a:lnSpc>
                <a:spcPct val="90000"/>
              </a:lnSpc>
              <a:spcBef>
                <a:spcPts val="1000"/>
              </a:spcBef>
              <a:spcAft>
                <a:spcPts val="0"/>
              </a:spcAft>
              <a:buClr>
                <a:schemeClr val="dk1"/>
              </a:buClr>
              <a:buSzPts val="2400"/>
              <a:buNone/>
            </a:pPr>
            <a:r>
              <a:rPr lang="en-US" b="1"/>
              <a:t>(1) NNNQD 	(2) NLPQD 	(3) NLNQD 	(4) LNNQD 	(5)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a:t> </a:t>
            </a:r>
            <a:endParaRPr b="1"/>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a:t> </a:t>
            </a: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sp>
        <p:nvSpPr>
          <p:cNvPr id="191" name="Google Shape;191;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2" name="Google Shape;192;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16</a:t>
            </a:r>
            <a:r>
              <a:rPr lang="en-US" b="1" dirty="0"/>
              <a:t>. In a certain code language ‘POETRY’ is written as ‘QONDSQX’ and ‘OVER’ is written as ‘PNUDQ’. How is ‘MORE’ written in that code language? </a:t>
            </a:r>
            <a:endParaRPr/>
          </a:p>
          <a:p>
            <a:pPr marL="228600" lvl="0" indent="-228600" algn="l" rtl="0">
              <a:lnSpc>
                <a:spcPct val="90000"/>
              </a:lnSpc>
              <a:spcBef>
                <a:spcPts val="1000"/>
              </a:spcBef>
              <a:spcAft>
                <a:spcPts val="0"/>
              </a:spcAft>
              <a:buClr>
                <a:schemeClr val="dk1"/>
              </a:buClr>
              <a:buSzPts val="2400"/>
              <a:buNone/>
            </a:pPr>
            <a:r>
              <a:rPr lang="en-US" b="1" dirty="0"/>
              <a:t>(1) NNNQD 	(2) NLPQD 	(3) NLNQD 	(4) LNNQD </a:t>
            </a:r>
            <a:r>
              <a:rPr lang="en-US" b="1" dirty="0">
                <a:solidFill>
                  <a:srgbClr val="FF0000"/>
                </a:solidFill>
              </a:rPr>
              <a:t>	(5) None of these</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dirty="0"/>
              <a:t> </a:t>
            </a:r>
            <a:endParaRPr b="1"/>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dirty="0"/>
              <a:t> </a:t>
            </a:r>
            <a:endParaRPr b="1"/>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8" name="Google Shape;198;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17</a:t>
            </a:r>
            <a:r>
              <a:rPr lang="en-US" b="1"/>
              <a:t>. In a certain code language ‘MOTHERS’ is written ‘OMVGGPU’. How is ‘BROUGHT’ written in that code language? 	</a:t>
            </a:r>
            <a:endParaRPr/>
          </a:p>
          <a:p>
            <a:pPr marL="457200" lvl="0" indent="-457200" algn="l" rtl="0">
              <a:lnSpc>
                <a:spcPct val="90000"/>
              </a:lnSpc>
              <a:spcBef>
                <a:spcPts val="1000"/>
              </a:spcBef>
              <a:spcAft>
                <a:spcPts val="0"/>
              </a:spcAft>
              <a:buClr>
                <a:schemeClr val="dk1"/>
              </a:buClr>
              <a:buSzPts val="2400"/>
              <a:buAutoNum type="arabicParenBoth"/>
            </a:pPr>
            <a:r>
              <a:rPr lang="en-US" b="1"/>
              <a:t>CPRTIEV 	(2) DPQSIFV 	(3) DPRTIDV 	(4) DPQTIFV </a:t>
            </a:r>
            <a:endParaRPr/>
          </a:p>
          <a:p>
            <a:pPr marL="457200" lvl="0" indent="-457200" algn="l" rtl="0">
              <a:lnSpc>
                <a:spcPct val="90000"/>
              </a:lnSpc>
              <a:spcBef>
                <a:spcPts val="1000"/>
              </a:spcBef>
              <a:spcAft>
                <a:spcPts val="0"/>
              </a:spcAft>
              <a:buClr>
                <a:schemeClr val="dk1"/>
              </a:buClr>
              <a:buSzPts val="2400"/>
              <a:buNone/>
            </a:pPr>
            <a:r>
              <a:rPr lang="en-US" b="1"/>
              <a:t>(5)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a:t> </a:t>
            </a: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8" name="Google Shape;198;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17</a:t>
            </a:r>
            <a:r>
              <a:rPr lang="en-US" b="1" dirty="0"/>
              <a:t>. In a certain code language ‘MOTHERS’ is written ‘OMVGGPU’. How is ‘BROUGHT’ written in that code language? 	</a:t>
            </a:r>
            <a:endParaRPr/>
          </a:p>
          <a:p>
            <a:pPr marL="457200" lvl="0" indent="-457200" algn="l" rtl="0">
              <a:lnSpc>
                <a:spcPct val="90000"/>
              </a:lnSpc>
              <a:spcBef>
                <a:spcPts val="1000"/>
              </a:spcBef>
              <a:spcAft>
                <a:spcPts val="0"/>
              </a:spcAft>
              <a:buClr>
                <a:schemeClr val="dk1"/>
              </a:buClr>
              <a:buSzPts val="2400"/>
              <a:buAutoNum type="arabicParenBoth"/>
            </a:pPr>
            <a:r>
              <a:rPr lang="en-US" b="1" dirty="0"/>
              <a:t>CPRTIEV 	(2) DPQSIFV 	(3) DPRTIDV 	</a:t>
            </a:r>
            <a:r>
              <a:rPr lang="en-US" b="1" dirty="0">
                <a:solidFill>
                  <a:srgbClr val="FF0000"/>
                </a:solidFill>
              </a:rPr>
              <a:t>(4) DPQTIFV </a:t>
            </a:r>
            <a:endParaRPr>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dirty="0"/>
              <a:t> </a:t>
            </a:r>
            <a:endParaRPr b="1"/>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202"/>
        <p:cNvGrpSpPr/>
        <p:nvPr/>
      </p:nvGrpSpPr>
      <p:grpSpPr>
        <a:xfrm>
          <a:off x="0" y="0"/>
          <a:ext cx="0" cy="0"/>
          <a:chOff x="0" y="0"/>
          <a:chExt cx="0" cy="0"/>
        </a:xfrm>
      </p:grpSpPr>
      <p:sp>
        <p:nvSpPr>
          <p:cNvPr id="203" name="Google Shape;203;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04" name="Google Shape;204;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18</a:t>
            </a:r>
            <a:r>
              <a:rPr lang="en-US" b="1"/>
              <a:t>. If ‘6’ is coded as ‘T’, ‘8’ as ‘I’, ‘3’ as ‘N’, ‘9’ as ‘Q’, ‘2’ as V, ‘5’ as ‘D’ and ‘7’ is coded as ‘R’, then how will DRINTQ is coded? </a:t>
            </a:r>
            <a:endParaRPr/>
          </a:p>
          <a:p>
            <a:pPr marL="457200" lvl="0" indent="-457200" algn="l" rtl="0">
              <a:lnSpc>
                <a:spcPct val="90000"/>
              </a:lnSpc>
              <a:spcBef>
                <a:spcPts val="1000"/>
              </a:spcBef>
              <a:spcAft>
                <a:spcPts val="0"/>
              </a:spcAft>
              <a:buClr>
                <a:schemeClr val="dk1"/>
              </a:buClr>
              <a:buSzPts val="2400"/>
              <a:buAutoNum type="arabicParenBoth"/>
            </a:pPr>
            <a:r>
              <a:rPr lang="en-US" b="1"/>
              <a:t>573869 		(2) 578396 		(3) 576839 		(4) 578329 </a:t>
            </a:r>
            <a:endParaRPr/>
          </a:p>
          <a:p>
            <a:pPr marL="457200" lvl="0" indent="-457200" algn="l" rtl="0">
              <a:lnSpc>
                <a:spcPct val="90000"/>
              </a:lnSpc>
              <a:spcBef>
                <a:spcPts val="1000"/>
              </a:spcBef>
              <a:spcAft>
                <a:spcPts val="0"/>
              </a:spcAft>
              <a:buClr>
                <a:schemeClr val="dk1"/>
              </a:buClr>
              <a:buSzPts val="2400"/>
              <a:buNone/>
            </a:pPr>
            <a:r>
              <a:rPr lang="en-US" b="1"/>
              <a:t>(5)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a:t> </a:t>
            </a: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LOGICAL REASONING</a:t>
            </a:r>
            <a:endParaRPr/>
          </a:p>
        </p:txBody>
      </p:sp>
      <p:sp>
        <p:nvSpPr>
          <p:cNvPr id="102" name="Google Shape;102;p1"/>
          <p:cNvSpPr txBox="1">
            <a:spLocks noGrp="1"/>
          </p:cNvSpPr>
          <p:nvPr>
            <p:ph type="body" idx="1"/>
          </p:nvPr>
        </p:nvSpPr>
        <p:spPr>
          <a:xfrm>
            <a:off x="204952" y="900333"/>
            <a:ext cx="11733048" cy="5516234"/>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smtClean="0">
                <a:solidFill>
                  <a:srgbClr val="0C0C0C"/>
                </a:solidFill>
                <a:latin typeface="+mn-lt"/>
                <a:ea typeface="Arial Black"/>
                <a:cs typeface="Arial Black"/>
                <a:sym typeface="Arial Black"/>
              </a:rPr>
              <a:t>Coding Decoding Tips &amp; Tricks </a:t>
            </a:r>
          </a:p>
          <a:p>
            <a:pPr marL="228600" lvl="0" indent="-228600">
              <a:spcBef>
                <a:spcPts val="0"/>
              </a:spcBef>
              <a:buClr>
                <a:srgbClr val="0C0C0C"/>
              </a:buClr>
              <a:buNone/>
            </a:pPr>
            <a:r>
              <a:rPr lang="en-US" b="1" dirty="0" smtClean="0">
                <a:solidFill>
                  <a:srgbClr val="0C0C0C"/>
                </a:solidFill>
                <a:latin typeface="+mn-lt"/>
                <a:ea typeface="Arial Black"/>
                <a:cs typeface="Arial Black"/>
                <a:sym typeface="Arial Black"/>
              </a:rPr>
              <a:t>Try to understand the pattern of codes that are given to you in question. You can use the hit and trial method and check for various rules.</a:t>
            </a:r>
          </a:p>
          <a:p>
            <a:pPr marL="228600" lvl="0" indent="-228600">
              <a:spcBef>
                <a:spcPts val="0"/>
              </a:spcBef>
              <a:buClr>
                <a:srgbClr val="0C0C0C"/>
              </a:buClr>
              <a:buNone/>
            </a:pPr>
            <a:r>
              <a:rPr lang="en-US" b="1" dirty="0" smtClean="0">
                <a:solidFill>
                  <a:srgbClr val="0C0C0C"/>
                </a:solidFill>
                <a:latin typeface="+mn-lt"/>
                <a:ea typeface="Arial Black"/>
                <a:cs typeface="Arial Black"/>
                <a:sym typeface="Arial Black"/>
              </a:rPr>
              <a:t>While solving the coding-decoding questions try to find out the relation between the two terms, the given word and its codes should be done first.</a:t>
            </a:r>
          </a:p>
          <a:p>
            <a:pPr marL="228600" lvl="0" indent="-228600">
              <a:spcBef>
                <a:spcPts val="0"/>
              </a:spcBef>
              <a:buClr>
                <a:srgbClr val="0C0C0C"/>
              </a:buClr>
              <a:buNone/>
            </a:pPr>
            <a:r>
              <a:rPr lang="en-US" b="1" dirty="0" smtClean="0">
                <a:solidFill>
                  <a:srgbClr val="0C0C0C"/>
                </a:solidFill>
                <a:latin typeface="+mn-lt"/>
                <a:ea typeface="Arial Black"/>
                <a:cs typeface="Arial Black"/>
                <a:sym typeface="Arial Black"/>
              </a:rPr>
              <a:t>The first thing while attempting coding-decoding questions o approach them to step by step. Check the code and deduce the pattern. It is important that the pattern will be clearly visible as soon as you see the code. Try and match the pattern/ logic by arranging and rearranging the letters of the codes.</a:t>
            </a:r>
          </a:p>
          <a:p>
            <a:pPr marL="228600" lvl="0" indent="-228600">
              <a:spcBef>
                <a:spcPts val="0"/>
              </a:spcBef>
              <a:buClr>
                <a:srgbClr val="0C0C0C"/>
              </a:buClr>
              <a:buNone/>
            </a:pPr>
            <a:r>
              <a:rPr lang="en-US" b="1" dirty="0" smtClean="0">
                <a:solidFill>
                  <a:srgbClr val="0C0C0C"/>
                </a:solidFill>
                <a:latin typeface="+mn-lt"/>
                <a:ea typeface="Arial Black"/>
                <a:cs typeface="Arial Black"/>
                <a:sym typeface="Arial Black"/>
              </a:rPr>
              <a:t>You can use the elimination method to simplify the quote and remove the unnecessary values.</a:t>
            </a:r>
          </a:p>
          <a:p>
            <a:pPr marL="228600" lvl="0" indent="-228600">
              <a:spcBef>
                <a:spcPts val="0"/>
              </a:spcBef>
              <a:buClr>
                <a:srgbClr val="0C0C0C"/>
              </a:buClr>
              <a:buNone/>
            </a:pPr>
            <a:r>
              <a:rPr lang="en-US" b="1" dirty="0" smtClean="0">
                <a:solidFill>
                  <a:srgbClr val="0C0C0C"/>
                </a:solidFill>
                <a:latin typeface="+mn-lt"/>
                <a:ea typeface="Arial Black"/>
                <a:cs typeface="Arial Black"/>
                <a:sym typeface="Arial Black"/>
              </a:rPr>
              <a:t>Solving a bunch of questions on daily basis quizzes will be helpful for you in your preparation</a:t>
            </a:r>
            <a:r>
              <a:rPr lang="en-US" b="1" dirty="0" smtClean="0">
                <a:solidFill>
                  <a:srgbClr val="0C0C0C"/>
                </a:solidFill>
                <a:latin typeface="+mn-lt"/>
                <a:ea typeface="Arial Black"/>
                <a:cs typeface="Arial Black"/>
                <a:sym typeface="Arial Black"/>
              </a:rPr>
              <a:t>.</a:t>
            </a:r>
            <a:endParaRPr b="1">
              <a:solidFill>
                <a:srgbClr val="0C0C0C"/>
              </a:solidFill>
              <a:latin typeface="+mn-lt"/>
              <a:ea typeface="Arial Black"/>
              <a:cs typeface="Arial Black"/>
              <a:sym typeface="Arial Black"/>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202"/>
        <p:cNvGrpSpPr/>
        <p:nvPr/>
      </p:nvGrpSpPr>
      <p:grpSpPr>
        <a:xfrm>
          <a:off x="0" y="0"/>
          <a:ext cx="0" cy="0"/>
          <a:chOff x="0" y="0"/>
          <a:chExt cx="0" cy="0"/>
        </a:xfrm>
      </p:grpSpPr>
      <p:sp>
        <p:nvSpPr>
          <p:cNvPr id="203" name="Google Shape;203;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04" name="Google Shape;204;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18</a:t>
            </a:r>
            <a:r>
              <a:rPr lang="en-US" b="1" dirty="0"/>
              <a:t>. If ‘6’ is coded as ‘T’, ‘8’ as ‘I’, ‘3’ as ‘N’, ‘9’ as ‘Q’, ‘2’ as V, ‘5’ as ‘D’ and ‘7’ is coded as ‘R’, then how will DRINTQ is coded? </a:t>
            </a:r>
            <a:endParaRPr/>
          </a:p>
          <a:p>
            <a:pPr marL="457200" lvl="0" indent="-457200" algn="l" rtl="0">
              <a:lnSpc>
                <a:spcPct val="90000"/>
              </a:lnSpc>
              <a:spcBef>
                <a:spcPts val="1000"/>
              </a:spcBef>
              <a:spcAft>
                <a:spcPts val="0"/>
              </a:spcAft>
              <a:buClr>
                <a:schemeClr val="dk1"/>
              </a:buClr>
              <a:buSzPts val="2400"/>
              <a:buAutoNum type="arabicParenBoth"/>
            </a:pPr>
            <a:r>
              <a:rPr lang="en-US" b="1" dirty="0"/>
              <a:t>573869 		(2) 578396 		(3) 576839 		(4) 578329 </a:t>
            </a:r>
            <a:endParaRPr/>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(5) None of these</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dirty="0"/>
              <a:t> </a:t>
            </a:r>
            <a:endParaRPr b="1"/>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208"/>
        <p:cNvGrpSpPr/>
        <p:nvPr/>
      </p:nvGrpSpPr>
      <p:grpSpPr>
        <a:xfrm>
          <a:off x="0" y="0"/>
          <a:ext cx="0" cy="0"/>
          <a:chOff x="0" y="0"/>
          <a:chExt cx="0" cy="0"/>
        </a:xfrm>
      </p:grpSpPr>
      <p:sp>
        <p:nvSpPr>
          <p:cNvPr id="209" name="Google Shape;209;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0" name="Google Shape;210;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19</a:t>
            </a:r>
            <a:r>
              <a:rPr lang="en-US" b="1"/>
              <a:t>. In a certain code language ‘si po re’ means ‘book is thick’, ‘ti na re’ means ‘bag is heavy’, ‘ka si’ means ‘interesting book’ and ‘de ti’ means that bag’. What should stand for ‘that is interesting’ in that code language? </a:t>
            </a:r>
            <a:endParaRPr/>
          </a:p>
          <a:p>
            <a:pPr marL="457200" lvl="0" indent="-457200" algn="l" rtl="0">
              <a:lnSpc>
                <a:spcPct val="90000"/>
              </a:lnSpc>
              <a:spcBef>
                <a:spcPts val="1000"/>
              </a:spcBef>
              <a:spcAft>
                <a:spcPts val="0"/>
              </a:spcAft>
              <a:buClr>
                <a:schemeClr val="dk1"/>
              </a:buClr>
              <a:buSzPts val="2400"/>
              <a:buAutoNum type="arabicParenBoth"/>
            </a:pPr>
            <a:r>
              <a:rPr lang="en-US" b="1"/>
              <a:t>ka re na 		(2) de si re 		(3) ti po ka 		(4) ka de re </a:t>
            </a:r>
            <a:endParaRPr/>
          </a:p>
          <a:p>
            <a:pPr marL="457200" lvl="0" indent="-457200" algn="l" rtl="0">
              <a:lnSpc>
                <a:spcPct val="90000"/>
              </a:lnSpc>
              <a:spcBef>
                <a:spcPts val="1000"/>
              </a:spcBef>
              <a:spcAft>
                <a:spcPts val="0"/>
              </a:spcAft>
              <a:buClr>
                <a:schemeClr val="dk1"/>
              </a:buClr>
              <a:buSzPts val="2400"/>
              <a:buNone/>
            </a:pPr>
            <a:r>
              <a:rPr lang="en-US" b="1"/>
              <a:t>(5)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a:t> </a:t>
            </a: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208"/>
        <p:cNvGrpSpPr/>
        <p:nvPr/>
      </p:nvGrpSpPr>
      <p:grpSpPr>
        <a:xfrm>
          <a:off x="0" y="0"/>
          <a:ext cx="0" cy="0"/>
          <a:chOff x="0" y="0"/>
          <a:chExt cx="0" cy="0"/>
        </a:xfrm>
      </p:grpSpPr>
      <p:sp>
        <p:nvSpPr>
          <p:cNvPr id="209" name="Google Shape;209;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0" name="Google Shape;210;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19</a:t>
            </a:r>
            <a:r>
              <a:rPr lang="en-US" b="1" dirty="0"/>
              <a:t>. In a certain code language ‘</a:t>
            </a:r>
            <a:r>
              <a:rPr lang="en-US" b="1" dirty="0" err="1"/>
              <a:t>si</a:t>
            </a:r>
            <a:r>
              <a:rPr lang="en-US" b="1" dirty="0"/>
              <a:t> </a:t>
            </a:r>
            <a:r>
              <a:rPr lang="en-US" b="1" dirty="0" err="1"/>
              <a:t>po</a:t>
            </a:r>
            <a:r>
              <a:rPr lang="en-US" b="1" dirty="0"/>
              <a:t> re’ means ‘book is thick’, ‘</a:t>
            </a:r>
            <a:r>
              <a:rPr lang="en-US" b="1" dirty="0" err="1"/>
              <a:t>ti</a:t>
            </a:r>
            <a:r>
              <a:rPr lang="en-US" b="1" dirty="0"/>
              <a:t> </a:t>
            </a:r>
            <a:r>
              <a:rPr lang="en-US" b="1" dirty="0" err="1"/>
              <a:t>na</a:t>
            </a:r>
            <a:r>
              <a:rPr lang="en-US" b="1" dirty="0"/>
              <a:t> re’ means ‘bag is heavy’, ‘ka </a:t>
            </a:r>
            <a:r>
              <a:rPr lang="en-US" b="1" dirty="0" err="1"/>
              <a:t>si</a:t>
            </a:r>
            <a:r>
              <a:rPr lang="en-US" b="1" dirty="0"/>
              <a:t>’ means ‘interesting book’ and ‘de </a:t>
            </a:r>
            <a:r>
              <a:rPr lang="en-US" b="1" dirty="0" err="1"/>
              <a:t>ti</a:t>
            </a:r>
            <a:r>
              <a:rPr lang="en-US" b="1" dirty="0"/>
              <a:t>’ means that bag’. What should stand for ‘that is interesting’ in that code language? </a:t>
            </a:r>
            <a:endParaRPr/>
          </a:p>
          <a:p>
            <a:pPr marL="457200" lvl="0" indent="-457200" algn="l" rtl="0">
              <a:lnSpc>
                <a:spcPct val="90000"/>
              </a:lnSpc>
              <a:spcBef>
                <a:spcPts val="1000"/>
              </a:spcBef>
              <a:spcAft>
                <a:spcPts val="0"/>
              </a:spcAft>
              <a:buClr>
                <a:schemeClr val="dk1"/>
              </a:buClr>
              <a:buSzPts val="2400"/>
              <a:buAutoNum type="arabicParenBoth"/>
            </a:pPr>
            <a:r>
              <a:rPr lang="en-US" b="1" dirty="0"/>
              <a:t>ka re </a:t>
            </a:r>
            <a:r>
              <a:rPr lang="en-US" b="1" dirty="0" err="1"/>
              <a:t>na</a:t>
            </a:r>
            <a:r>
              <a:rPr lang="en-US" b="1" dirty="0"/>
              <a:t> 		(2) de </a:t>
            </a:r>
            <a:r>
              <a:rPr lang="en-US" b="1" dirty="0" err="1"/>
              <a:t>si</a:t>
            </a:r>
            <a:r>
              <a:rPr lang="en-US" b="1" dirty="0"/>
              <a:t> re 		(3) </a:t>
            </a:r>
            <a:r>
              <a:rPr lang="en-US" b="1" dirty="0" err="1"/>
              <a:t>ti</a:t>
            </a:r>
            <a:r>
              <a:rPr lang="en-US" b="1" dirty="0"/>
              <a:t> </a:t>
            </a:r>
            <a:r>
              <a:rPr lang="en-US" b="1" dirty="0" err="1"/>
              <a:t>po</a:t>
            </a:r>
            <a:r>
              <a:rPr lang="en-US" b="1" dirty="0"/>
              <a:t> ka 		</a:t>
            </a:r>
            <a:r>
              <a:rPr lang="en-US" b="1" dirty="0">
                <a:solidFill>
                  <a:srgbClr val="FF0000"/>
                </a:solidFill>
              </a:rPr>
              <a:t>(4) ka de re </a:t>
            </a:r>
            <a:endParaRPr>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dirty="0"/>
              <a:t> </a:t>
            </a:r>
            <a:endParaRPr b="1"/>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6" name="Google Shape;216;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20. In a certain code language SPRING is written as UNUFRC. How will the word MOBILE be written in that code language? </a:t>
            </a:r>
            <a:endParaRPr/>
          </a:p>
          <a:p>
            <a:pPr marL="457200" lvl="0" indent="-457200" algn="l" rtl="0">
              <a:lnSpc>
                <a:spcPct val="90000"/>
              </a:lnSpc>
              <a:spcBef>
                <a:spcPts val="1000"/>
              </a:spcBef>
              <a:spcAft>
                <a:spcPts val="0"/>
              </a:spcAft>
              <a:buClr>
                <a:schemeClr val="dk1"/>
              </a:buClr>
              <a:buSzPts val="2400"/>
              <a:buAutoNum type="arabicParenBoth"/>
            </a:pPr>
            <a:r>
              <a:rPr lang="en-US" b="1"/>
              <a:t>OMDGNC 	(2) OMEFPA 		(3) OMDGPA 	(4) KQEFPA </a:t>
            </a:r>
            <a:endParaRPr/>
          </a:p>
          <a:p>
            <a:pPr marL="457200" lvl="0" indent="-457200" algn="l" rtl="0">
              <a:lnSpc>
                <a:spcPct val="90000"/>
              </a:lnSpc>
              <a:spcBef>
                <a:spcPts val="1000"/>
              </a:spcBef>
              <a:spcAft>
                <a:spcPts val="0"/>
              </a:spcAft>
              <a:buClr>
                <a:schemeClr val="dk1"/>
              </a:buClr>
              <a:buSzPts val="2400"/>
              <a:buNone/>
            </a:pPr>
            <a:r>
              <a:rPr lang="en-US" b="1"/>
              <a:t>(5) None of these</a:t>
            </a: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a:t> </a:t>
            </a: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6" name="Google Shape;216;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20. In a certain code language SPRING is written as UNUFRC. How will the word MOBILE be written in that code language? </a:t>
            </a:r>
            <a:endParaRPr/>
          </a:p>
          <a:p>
            <a:pPr marL="457200" lvl="0" indent="-457200" algn="l" rtl="0">
              <a:lnSpc>
                <a:spcPct val="90000"/>
              </a:lnSpc>
              <a:spcBef>
                <a:spcPts val="1000"/>
              </a:spcBef>
              <a:spcAft>
                <a:spcPts val="0"/>
              </a:spcAft>
              <a:buClr>
                <a:schemeClr val="dk1"/>
              </a:buClr>
              <a:buSzPts val="2400"/>
              <a:buAutoNum type="arabicParenBoth"/>
            </a:pPr>
            <a:r>
              <a:rPr lang="en-US" b="1" dirty="0"/>
              <a:t>OMDGNC 	</a:t>
            </a:r>
            <a:r>
              <a:rPr lang="en-US" b="1" dirty="0">
                <a:solidFill>
                  <a:srgbClr val="FF0000"/>
                </a:solidFill>
              </a:rPr>
              <a:t>(2) OMEFPA </a:t>
            </a:r>
            <a:r>
              <a:rPr lang="en-US" b="1" dirty="0"/>
              <a:t>		(3) OMDGPA 	(4) KQEFPA </a:t>
            </a:r>
            <a:endParaRPr/>
          </a:p>
          <a:p>
            <a:pPr marL="457200" lvl="0" indent="-457200" algn="l" rtl="0">
              <a:lnSpc>
                <a:spcPct val="90000"/>
              </a:lnSpc>
              <a:spcBef>
                <a:spcPts val="1000"/>
              </a:spcBef>
              <a:spcAft>
                <a:spcPts val="0"/>
              </a:spcAft>
              <a:buClr>
                <a:schemeClr val="dk1"/>
              </a:buClr>
              <a:buSzPts val="2400"/>
              <a:buNone/>
            </a:pPr>
            <a:r>
              <a:rPr lang="en-US" b="1" dirty="0"/>
              <a:t>(5) None of these</a:t>
            </a:r>
            <a:r>
              <a:rPr lang="en-US" b="1" dirty="0">
                <a:latin typeface="Arial Black"/>
                <a:ea typeface="Arial Black"/>
                <a:cs typeface="Arial Black"/>
                <a:sym typeface="Arial Black"/>
              </a:rPr>
              <a:t> </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dirty="0"/>
              <a:t> </a:t>
            </a:r>
            <a:endParaRPr b="1"/>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220"/>
        <p:cNvGrpSpPr/>
        <p:nvPr/>
      </p:nvGrpSpPr>
      <p:grpSpPr>
        <a:xfrm>
          <a:off x="0" y="0"/>
          <a:ext cx="0" cy="0"/>
          <a:chOff x="0" y="0"/>
          <a:chExt cx="0" cy="0"/>
        </a:xfrm>
      </p:grpSpPr>
      <p:sp>
        <p:nvSpPr>
          <p:cNvPr id="221" name="Google Shape;221;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2" name="Google Shape;222;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21. In a certain code, ORGANISM is written as ROAGINMS. How is boarding written in that code? </a:t>
            </a:r>
            <a:endParaRPr/>
          </a:p>
          <a:p>
            <a:pPr marL="457200" lvl="0" indent="-457200" algn="l" rtl="0">
              <a:lnSpc>
                <a:spcPct val="90000"/>
              </a:lnSpc>
              <a:spcBef>
                <a:spcPts val="1000"/>
              </a:spcBef>
              <a:spcAft>
                <a:spcPts val="0"/>
              </a:spcAft>
              <a:buClr>
                <a:schemeClr val="dk1"/>
              </a:buClr>
              <a:buSzPts val="2400"/>
              <a:buAutoNum type="arabicParenBoth"/>
            </a:pPr>
            <a:r>
              <a:rPr lang="en-US" b="1"/>
              <a:t>RAOBIDGN 	(2) OBRAGNID 	(3) OBRAIDGN 	(4) OBIDRAGN </a:t>
            </a:r>
            <a:endParaRPr/>
          </a:p>
          <a:p>
            <a:pPr marL="457200" lvl="0" indent="-457200" algn="l" rtl="0">
              <a:lnSpc>
                <a:spcPct val="90000"/>
              </a:lnSpc>
              <a:spcBef>
                <a:spcPts val="1000"/>
              </a:spcBef>
              <a:spcAft>
                <a:spcPts val="0"/>
              </a:spcAft>
              <a:buClr>
                <a:schemeClr val="dk1"/>
              </a:buClr>
              <a:buSzPts val="2400"/>
              <a:buNone/>
            </a:pPr>
            <a:r>
              <a:rPr lang="en-US" b="1"/>
              <a:t>(5)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220"/>
        <p:cNvGrpSpPr/>
        <p:nvPr/>
      </p:nvGrpSpPr>
      <p:grpSpPr>
        <a:xfrm>
          <a:off x="0" y="0"/>
          <a:ext cx="0" cy="0"/>
          <a:chOff x="0" y="0"/>
          <a:chExt cx="0" cy="0"/>
        </a:xfrm>
      </p:grpSpPr>
      <p:sp>
        <p:nvSpPr>
          <p:cNvPr id="221" name="Google Shape;221;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2" name="Google Shape;222;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21. In a certain code, ORGANISM is written as ROAGINMS. How is boarding written in that code? </a:t>
            </a:r>
            <a:endParaRPr/>
          </a:p>
          <a:p>
            <a:pPr marL="457200" lvl="0" indent="-457200" algn="l" rtl="0">
              <a:lnSpc>
                <a:spcPct val="90000"/>
              </a:lnSpc>
              <a:spcBef>
                <a:spcPts val="1000"/>
              </a:spcBef>
              <a:spcAft>
                <a:spcPts val="0"/>
              </a:spcAft>
              <a:buClr>
                <a:schemeClr val="dk1"/>
              </a:buClr>
              <a:buSzPts val="2400"/>
              <a:buAutoNum type="arabicParenBoth"/>
            </a:pPr>
            <a:r>
              <a:rPr lang="en-US" b="1" dirty="0"/>
              <a:t>RAOBIDGN 	(2) OBRAGNID 	</a:t>
            </a:r>
            <a:r>
              <a:rPr lang="en-US" b="1" dirty="0">
                <a:solidFill>
                  <a:srgbClr val="FF0000"/>
                </a:solidFill>
              </a:rPr>
              <a:t>(3) OBRAIDGN </a:t>
            </a:r>
            <a:r>
              <a:rPr lang="en-US" b="1" dirty="0"/>
              <a:t>	(4) OBIDRAGN </a:t>
            </a:r>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226"/>
        <p:cNvGrpSpPr/>
        <p:nvPr/>
      </p:nvGrpSpPr>
      <p:grpSpPr>
        <a:xfrm>
          <a:off x="0" y="0"/>
          <a:ext cx="0" cy="0"/>
          <a:chOff x="0" y="0"/>
          <a:chExt cx="0" cy="0"/>
        </a:xfrm>
      </p:grpSpPr>
      <p:sp>
        <p:nvSpPr>
          <p:cNvPr id="227" name="Google Shape;227;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8" name="Google Shape;228;p22"/>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22</a:t>
            </a:r>
            <a:r>
              <a:rPr lang="en-US" b="1"/>
              <a:t>. In a certain code, BRIGHTEN is written as HJSCMDSG. How is COMPLETE written in that code? </a:t>
            </a:r>
            <a:endParaRPr/>
          </a:p>
          <a:p>
            <a:pPr marL="457200" lvl="0" indent="-457200" algn="l" rtl="0">
              <a:lnSpc>
                <a:spcPct val="90000"/>
              </a:lnSpc>
              <a:spcBef>
                <a:spcPts val="1000"/>
              </a:spcBef>
              <a:spcAft>
                <a:spcPts val="0"/>
              </a:spcAft>
              <a:buClr>
                <a:schemeClr val="dk1"/>
              </a:buClr>
              <a:buSzPts val="2400"/>
              <a:buAutoNum type="arabicParenBoth"/>
            </a:pPr>
            <a:r>
              <a:rPr lang="en-US" b="1"/>
              <a:t>DSDKQNPD 	(2) QNPDDSDK 	(3) QNPDFUFM 	(4) OLNBFUFM </a:t>
            </a:r>
            <a:endParaRPr/>
          </a:p>
          <a:p>
            <a:pPr marL="457200" lvl="0" indent="-457200" algn="l" rtl="0">
              <a:lnSpc>
                <a:spcPct val="90000"/>
              </a:lnSpc>
              <a:spcBef>
                <a:spcPts val="1000"/>
              </a:spcBef>
              <a:spcAft>
                <a:spcPts val="0"/>
              </a:spcAft>
              <a:buClr>
                <a:schemeClr val="dk1"/>
              </a:buClr>
              <a:buSzPts val="2400"/>
              <a:buNone/>
            </a:pPr>
            <a:r>
              <a:rPr lang="en-US" b="1"/>
              <a:t>(5)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226"/>
        <p:cNvGrpSpPr/>
        <p:nvPr/>
      </p:nvGrpSpPr>
      <p:grpSpPr>
        <a:xfrm>
          <a:off x="0" y="0"/>
          <a:ext cx="0" cy="0"/>
          <a:chOff x="0" y="0"/>
          <a:chExt cx="0" cy="0"/>
        </a:xfrm>
      </p:grpSpPr>
      <p:sp>
        <p:nvSpPr>
          <p:cNvPr id="227" name="Google Shape;227;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8" name="Google Shape;228;p22"/>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22</a:t>
            </a:r>
            <a:r>
              <a:rPr lang="en-US" b="1" dirty="0"/>
              <a:t>. In a certain code, BRIGHTEN is written as HJSCMDSG. How is COMPLETE written in that code? </a:t>
            </a:r>
            <a:endParaRPr/>
          </a:p>
          <a:p>
            <a:pPr marL="457200" lvl="0" indent="-457200" algn="l" rtl="0">
              <a:lnSpc>
                <a:spcPct val="90000"/>
              </a:lnSpc>
              <a:spcBef>
                <a:spcPts val="1000"/>
              </a:spcBef>
              <a:spcAft>
                <a:spcPts val="0"/>
              </a:spcAft>
              <a:buClr>
                <a:schemeClr val="dk1"/>
              </a:buClr>
              <a:buSzPts val="2400"/>
              <a:buAutoNum type="arabicParenBoth"/>
            </a:pPr>
            <a:r>
              <a:rPr lang="en-US" b="1" dirty="0"/>
              <a:t>DSDKQNPD </a:t>
            </a:r>
            <a:r>
              <a:rPr lang="en-US" b="1" dirty="0">
                <a:solidFill>
                  <a:srgbClr val="FF0000"/>
                </a:solidFill>
              </a:rPr>
              <a:t>	(2) QNPDDSDK </a:t>
            </a:r>
            <a:r>
              <a:rPr lang="en-US" b="1" dirty="0"/>
              <a:t>	(3) QNPDFUFM 	(4) OLNBFUFM </a:t>
            </a:r>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232"/>
        <p:cNvGrpSpPr/>
        <p:nvPr/>
      </p:nvGrpSpPr>
      <p:grpSpPr>
        <a:xfrm>
          <a:off x="0" y="0"/>
          <a:ext cx="0" cy="0"/>
          <a:chOff x="0" y="0"/>
          <a:chExt cx="0" cy="0"/>
        </a:xfrm>
      </p:grpSpPr>
      <p:sp>
        <p:nvSpPr>
          <p:cNvPr id="233" name="Google Shape;233;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34" name="Google Shape;234;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23</a:t>
            </a:r>
            <a:r>
              <a:rPr lang="en-US" b="1"/>
              <a:t>. In a certain code MEAN is written as ‘8964’ and NOBLE is written as ‘47529’. How is LOAM written in that code? </a:t>
            </a:r>
            <a:endParaRPr/>
          </a:p>
          <a:p>
            <a:pPr marL="228600" lvl="0" indent="-228600" algn="l" rtl="0">
              <a:lnSpc>
                <a:spcPct val="90000"/>
              </a:lnSpc>
              <a:spcBef>
                <a:spcPts val="1000"/>
              </a:spcBef>
              <a:spcAft>
                <a:spcPts val="0"/>
              </a:spcAft>
              <a:buClr>
                <a:schemeClr val="dk1"/>
              </a:buClr>
              <a:buSzPts val="2400"/>
              <a:buNone/>
            </a:pPr>
            <a:r>
              <a:rPr lang="en-US" b="1"/>
              <a:t>(1) 2768 	(2) 2758 	(3) 2968 	(4) 2468 	(5)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a:t> </a:t>
            </a: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 In a certain code, TERMINAL is written as SDQLJOBM. How is CREDIBLE written in that code? </a:t>
            </a:r>
            <a:endParaRPr/>
          </a:p>
          <a:p>
            <a:pPr marL="457200" lvl="0" indent="-457200" algn="l" rtl="0">
              <a:lnSpc>
                <a:spcPct val="90000"/>
              </a:lnSpc>
              <a:spcBef>
                <a:spcPts val="1000"/>
              </a:spcBef>
              <a:spcAft>
                <a:spcPts val="0"/>
              </a:spcAft>
              <a:buClr>
                <a:schemeClr val="dk1"/>
              </a:buClr>
              <a:buSzPts val="2400"/>
              <a:buAutoNum type="arabicParenBoth"/>
            </a:pPr>
            <a:r>
              <a:rPr lang="en-US" b="1"/>
              <a:t>BQDCJCMF 	(2) DSFEJCMF 	(3) BQDCHAKD 	(4) DSFEIIAKD </a:t>
            </a:r>
            <a:endParaRPr/>
          </a:p>
          <a:p>
            <a:pPr marL="457200" lvl="0" indent="-457200" algn="l" rtl="0">
              <a:lnSpc>
                <a:spcPct val="90000"/>
              </a:lnSpc>
              <a:spcBef>
                <a:spcPts val="1000"/>
              </a:spcBef>
              <a:spcAft>
                <a:spcPts val="0"/>
              </a:spcAft>
              <a:buClr>
                <a:schemeClr val="dk1"/>
              </a:buClr>
              <a:buSzPts val="2400"/>
              <a:buNone/>
            </a:pPr>
            <a:r>
              <a:rPr lang="en-US" b="1"/>
              <a:t>(5) None of these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232"/>
        <p:cNvGrpSpPr/>
        <p:nvPr/>
      </p:nvGrpSpPr>
      <p:grpSpPr>
        <a:xfrm>
          <a:off x="0" y="0"/>
          <a:ext cx="0" cy="0"/>
          <a:chOff x="0" y="0"/>
          <a:chExt cx="0" cy="0"/>
        </a:xfrm>
      </p:grpSpPr>
      <p:sp>
        <p:nvSpPr>
          <p:cNvPr id="233" name="Google Shape;233;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34" name="Google Shape;234;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23</a:t>
            </a:r>
            <a:r>
              <a:rPr lang="en-US" b="1" dirty="0"/>
              <a:t>. In a certain code MEAN is written as ‘8964’ and NOBLE is written as ‘47529’. How is LOAM written in that code?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2768 </a:t>
            </a:r>
            <a:r>
              <a:rPr lang="en-US" b="1" dirty="0"/>
              <a:t>	(2) 2758 	(3) 2968 	(4) 2468 	(5) None of these</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dirty="0"/>
              <a:t> </a:t>
            </a:r>
            <a:endParaRPr b="1"/>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238"/>
        <p:cNvGrpSpPr/>
        <p:nvPr/>
      </p:nvGrpSpPr>
      <p:grpSpPr>
        <a:xfrm>
          <a:off x="0" y="0"/>
          <a:ext cx="0" cy="0"/>
          <a:chOff x="0" y="0"/>
          <a:chExt cx="0" cy="0"/>
        </a:xfrm>
      </p:grpSpPr>
      <p:sp>
        <p:nvSpPr>
          <p:cNvPr id="239" name="Google Shape;239;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0" name="Google Shape;240;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24</a:t>
            </a:r>
            <a:r>
              <a:rPr lang="en-US" b="1"/>
              <a:t>. If REQUEST is written as S2R52TU, how will ACID be written? </a:t>
            </a:r>
            <a:endParaRPr/>
          </a:p>
          <a:p>
            <a:pPr marL="228600" lvl="0" indent="-228600" algn="l" rtl="0">
              <a:lnSpc>
                <a:spcPct val="90000"/>
              </a:lnSpc>
              <a:spcBef>
                <a:spcPts val="1000"/>
              </a:spcBef>
              <a:spcAft>
                <a:spcPts val="0"/>
              </a:spcAft>
              <a:buClr>
                <a:schemeClr val="dk1"/>
              </a:buClr>
              <a:buSzPts val="2400"/>
              <a:buNone/>
            </a:pPr>
            <a:r>
              <a:rPr lang="en-US" b="1"/>
              <a:t>(1) BDJE 	(2) 1394 	(3) B3J4 	(4) IC94 	(5)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a:t> </a:t>
            </a: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238"/>
        <p:cNvGrpSpPr/>
        <p:nvPr/>
      </p:nvGrpSpPr>
      <p:grpSpPr>
        <a:xfrm>
          <a:off x="0" y="0"/>
          <a:ext cx="0" cy="0"/>
          <a:chOff x="0" y="0"/>
          <a:chExt cx="0" cy="0"/>
        </a:xfrm>
      </p:grpSpPr>
      <p:sp>
        <p:nvSpPr>
          <p:cNvPr id="239" name="Google Shape;239;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0" name="Google Shape;240;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24</a:t>
            </a:r>
            <a:r>
              <a:rPr lang="en-US" b="1" dirty="0"/>
              <a:t>. If REQUEST is written as S2R52TU, how will ACID be written? </a:t>
            </a:r>
            <a:endParaRPr/>
          </a:p>
          <a:p>
            <a:pPr marL="228600" lvl="0" indent="-228600" algn="l" rtl="0">
              <a:lnSpc>
                <a:spcPct val="90000"/>
              </a:lnSpc>
              <a:spcBef>
                <a:spcPts val="1000"/>
              </a:spcBef>
              <a:spcAft>
                <a:spcPts val="0"/>
              </a:spcAft>
              <a:buClr>
                <a:schemeClr val="dk1"/>
              </a:buClr>
              <a:buSzPts val="2400"/>
              <a:buNone/>
            </a:pPr>
            <a:r>
              <a:rPr lang="en-US" b="1" dirty="0"/>
              <a:t>(1) BDJE 	(2) 1394 	(3) B3J4 	(4) IC94 	</a:t>
            </a:r>
            <a:r>
              <a:rPr lang="en-US" b="1" dirty="0">
                <a:solidFill>
                  <a:srgbClr val="FF0000"/>
                </a:solidFill>
              </a:rPr>
              <a:t>(5) None of these</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dirty="0"/>
              <a:t> </a:t>
            </a:r>
            <a:endParaRPr b="1"/>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244"/>
        <p:cNvGrpSpPr/>
        <p:nvPr/>
      </p:nvGrpSpPr>
      <p:grpSpPr>
        <a:xfrm>
          <a:off x="0" y="0"/>
          <a:ext cx="0" cy="0"/>
          <a:chOff x="0" y="0"/>
          <a:chExt cx="0" cy="0"/>
        </a:xfrm>
      </p:grpSpPr>
      <p:sp>
        <p:nvSpPr>
          <p:cNvPr id="245" name="Google Shape;245;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6" name="Google Shape;246;p2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25</a:t>
            </a:r>
            <a:r>
              <a:rPr lang="en-US" b="1"/>
              <a:t>. If SCOTLAND is written as 12345678, LOAN is written as 1435, LOTS is written as 8124, DAN is written as 537 and SON is written as 458, then what will be the code for ‘C’? </a:t>
            </a:r>
            <a:endParaRPr/>
          </a:p>
          <a:p>
            <a:pPr marL="228600" lvl="0" indent="-228600" algn="l" rtl="0">
              <a:lnSpc>
                <a:spcPct val="90000"/>
              </a:lnSpc>
              <a:spcBef>
                <a:spcPts val="1000"/>
              </a:spcBef>
              <a:spcAft>
                <a:spcPts val="0"/>
              </a:spcAft>
              <a:buClr>
                <a:schemeClr val="dk1"/>
              </a:buClr>
              <a:buSzPts val="2400"/>
              <a:buNone/>
            </a:pPr>
            <a:r>
              <a:rPr lang="en-US" b="1"/>
              <a:t>(1) 6 		(2) 9 		(3) 0 		(4) 4 		(5) 5</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244"/>
        <p:cNvGrpSpPr/>
        <p:nvPr/>
      </p:nvGrpSpPr>
      <p:grpSpPr>
        <a:xfrm>
          <a:off x="0" y="0"/>
          <a:ext cx="0" cy="0"/>
          <a:chOff x="0" y="0"/>
          <a:chExt cx="0" cy="0"/>
        </a:xfrm>
      </p:grpSpPr>
      <p:sp>
        <p:nvSpPr>
          <p:cNvPr id="245" name="Google Shape;245;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6" name="Google Shape;246;p2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25</a:t>
            </a:r>
            <a:r>
              <a:rPr lang="en-US" b="1" dirty="0"/>
              <a:t>. If SCOTLAND is written as 12345678, LOAN is written as 1435, LOTS is written as 8124, DAN is written as 537 and SON is written as 458, then what will be the code for ‘C’?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6 </a:t>
            </a:r>
            <a:r>
              <a:rPr lang="en-US" b="1" dirty="0"/>
              <a:t>		(2) 9 		(3) 0 		(4) 4 		(5) 5</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sp>
        <p:nvSpPr>
          <p:cNvPr id="251" name="Google Shape;251;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2" name="Google Shape;252;p2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Q26</a:t>
            </a:r>
            <a:r>
              <a:rPr lang="en-US" b="1"/>
              <a:t>. If 'green' is called 'white', 'white' is called 'yellow', 'yellow' is called 'blue', 'blue' is called 'pink' and 'pink' is called 'black', then what is the colour of milk? </a:t>
            </a:r>
            <a:endParaRPr/>
          </a:p>
          <a:p>
            <a:pPr marL="228600" lvl="0" indent="-228600" algn="l" rtl="0">
              <a:lnSpc>
                <a:spcPct val="90000"/>
              </a:lnSpc>
              <a:spcBef>
                <a:spcPts val="1000"/>
              </a:spcBef>
              <a:spcAft>
                <a:spcPts val="0"/>
              </a:spcAft>
              <a:buClr>
                <a:schemeClr val="dk1"/>
              </a:buClr>
              <a:buSzPts val="2400"/>
              <a:buNone/>
            </a:pPr>
            <a:r>
              <a:rPr lang="en-US" b="1"/>
              <a:t>(1) green 	(2) blue 	(3) pink 	(4) yellow 	(5)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a:t> </a:t>
            </a: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sp>
        <p:nvSpPr>
          <p:cNvPr id="251" name="Google Shape;251;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2" name="Google Shape;252;p2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Q26</a:t>
            </a:r>
            <a:r>
              <a:rPr lang="en-US" b="1" dirty="0"/>
              <a:t>. If 'green' is called 'white', 'white' is called 'yellow', 'yellow' is called 'blue', 'blue' is called 'pink' and 'pink' is called 'black', then what is the </a:t>
            </a:r>
            <a:r>
              <a:rPr lang="en-US" b="1" dirty="0" err="1"/>
              <a:t>colour</a:t>
            </a:r>
            <a:r>
              <a:rPr lang="en-US" b="1" dirty="0"/>
              <a:t> of milk? </a:t>
            </a:r>
            <a:endParaRPr/>
          </a:p>
          <a:p>
            <a:pPr marL="228600" lvl="0" indent="-228600" algn="l" rtl="0">
              <a:lnSpc>
                <a:spcPct val="90000"/>
              </a:lnSpc>
              <a:spcBef>
                <a:spcPts val="1000"/>
              </a:spcBef>
              <a:spcAft>
                <a:spcPts val="0"/>
              </a:spcAft>
              <a:buClr>
                <a:schemeClr val="dk1"/>
              </a:buClr>
              <a:buSzPts val="2400"/>
              <a:buNone/>
            </a:pPr>
            <a:r>
              <a:rPr lang="en-US" b="1" dirty="0"/>
              <a:t>(1) green 	(2) blue 	(3) pink 	</a:t>
            </a:r>
            <a:r>
              <a:rPr lang="en-US" b="1" dirty="0">
                <a:solidFill>
                  <a:srgbClr val="FF0000"/>
                </a:solidFill>
              </a:rPr>
              <a:t>(4) yellow </a:t>
            </a:r>
            <a:r>
              <a:rPr lang="en-US" b="1" dirty="0"/>
              <a:t>	(5) None of these</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dirty="0"/>
              <a:t> </a:t>
            </a:r>
            <a:endParaRPr b="1"/>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256"/>
        <p:cNvGrpSpPr/>
        <p:nvPr/>
      </p:nvGrpSpPr>
      <p:grpSpPr>
        <a:xfrm>
          <a:off x="0" y="0"/>
          <a:ext cx="0" cy="0"/>
          <a:chOff x="0" y="0"/>
          <a:chExt cx="0" cy="0"/>
        </a:xfrm>
      </p:grpSpPr>
      <p:sp>
        <p:nvSpPr>
          <p:cNvPr id="257" name="Google Shape;257;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8" name="Google Shape;258;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27</a:t>
            </a:r>
            <a:r>
              <a:rPr lang="en-US" b="1"/>
              <a:t>. If 'blue' means 'green', 'green' means 'white'; 'white' means 'yellow', 'yellow' means ‘black’, ‘black’ means 'red' and 'red' means 'brown', then what is the colour of milk? </a:t>
            </a:r>
            <a:endParaRPr/>
          </a:p>
          <a:p>
            <a:pPr marL="228600" lvl="0" indent="-228600" algn="l" rtl="0">
              <a:lnSpc>
                <a:spcPct val="90000"/>
              </a:lnSpc>
              <a:spcBef>
                <a:spcPts val="1000"/>
              </a:spcBef>
              <a:spcAft>
                <a:spcPts val="0"/>
              </a:spcAft>
              <a:buClr>
                <a:schemeClr val="dk1"/>
              </a:buClr>
              <a:buSzPts val="2400"/>
              <a:buNone/>
            </a:pPr>
            <a:r>
              <a:rPr lang="en-US" b="1"/>
              <a:t>(1) blue 	(2) yellow 	(3) green 	(4) brown 	(5) black</a:t>
            </a: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a:t> </a:t>
            </a: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256"/>
        <p:cNvGrpSpPr/>
        <p:nvPr/>
      </p:nvGrpSpPr>
      <p:grpSpPr>
        <a:xfrm>
          <a:off x="0" y="0"/>
          <a:ext cx="0" cy="0"/>
          <a:chOff x="0" y="0"/>
          <a:chExt cx="0" cy="0"/>
        </a:xfrm>
      </p:grpSpPr>
      <p:sp>
        <p:nvSpPr>
          <p:cNvPr id="257" name="Google Shape;257;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8" name="Google Shape;258;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27</a:t>
            </a:r>
            <a:r>
              <a:rPr lang="en-US" b="1" dirty="0"/>
              <a:t>. If 'blue' means 'green', 'green' means 'white'; 'white' means 'yellow', 'yellow' means ‘black’, ‘black’ means 'red' and 'red' means 'brown', then what is the </a:t>
            </a:r>
            <a:r>
              <a:rPr lang="en-US" b="1" dirty="0" err="1"/>
              <a:t>colour</a:t>
            </a:r>
            <a:r>
              <a:rPr lang="en-US" b="1" dirty="0"/>
              <a:t> of milk? </a:t>
            </a:r>
            <a:endParaRPr/>
          </a:p>
          <a:p>
            <a:pPr marL="228600" lvl="0" indent="-228600" algn="l" rtl="0">
              <a:lnSpc>
                <a:spcPct val="90000"/>
              </a:lnSpc>
              <a:spcBef>
                <a:spcPts val="1000"/>
              </a:spcBef>
              <a:spcAft>
                <a:spcPts val="0"/>
              </a:spcAft>
              <a:buClr>
                <a:schemeClr val="dk1"/>
              </a:buClr>
              <a:buSzPts val="2400"/>
              <a:buNone/>
            </a:pPr>
            <a:r>
              <a:rPr lang="en-US" b="1" dirty="0"/>
              <a:t>(1) blue </a:t>
            </a:r>
            <a:r>
              <a:rPr lang="en-US" b="1" dirty="0">
                <a:solidFill>
                  <a:srgbClr val="FF0000"/>
                </a:solidFill>
              </a:rPr>
              <a:t>	(2) yellow </a:t>
            </a:r>
            <a:r>
              <a:rPr lang="en-US" b="1" dirty="0"/>
              <a:t>	(3) green 	(4) brown 	(5) black</a:t>
            </a:r>
            <a:r>
              <a:rPr lang="en-US" b="1" dirty="0">
                <a:latin typeface="Arial Black"/>
                <a:ea typeface="Arial Black"/>
                <a:cs typeface="Arial Black"/>
                <a:sym typeface="Arial Black"/>
              </a:rPr>
              <a:t> </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dirty="0"/>
              <a:t> </a:t>
            </a:r>
            <a:endParaRPr b="1"/>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3" name="Google Shape;263;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64" name="Google Shape;264;p28"/>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t>	</a:t>
            </a:r>
            <a:r>
              <a:rPr lang="en-US" sz="1800" b="1"/>
              <a:t>Directions: In each of the questions below, a group of numerals is given followed by four groups of symbol/letter combinations numbered (1), (2), (3) and (4). Numerals are to be coded as per the codes and conditions given below. You have to find out which of the combinations (1), (2), (3) and 4) is correct and indicate your answer accordingly. If none of the four combinations represent the correct code, mark 5) as your answer.</a:t>
            </a:r>
            <a:endParaRPr/>
          </a:p>
          <a:p>
            <a:pPr marL="228600" lvl="0" indent="-228600" algn="l" rtl="0">
              <a:lnSpc>
                <a:spcPct val="90000"/>
              </a:lnSpc>
              <a:spcBef>
                <a:spcPts val="1000"/>
              </a:spcBef>
              <a:spcAft>
                <a:spcPts val="0"/>
              </a:spcAft>
              <a:buClr>
                <a:schemeClr val="dk1"/>
              </a:buClr>
              <a:buSzPts val="1800"/>
              <a:buNone/>
            </a:pPr>
            <a:endParaRPr sz="1800"/>
          </a:p>
          <a:p>
            <a:pPr marL="228600" lvl="0" indent="-228600" algn="l" rtl="0">
              <a:lnSpc>
                <a:spcPct val="90000"/>
              </a:lnSpc>
              <a:spcBef>
                <a:spcPts val="1000"/>
              </a:spcBef>
              <a:spcAft>
                <a:spcPts val="0"/>
              </a:spcAft>
              <a:buClr>
                <a:schemeClr val="dk1"/>
              </a:buClr>
              <a:buSzPts val="1800"/>
              <a:buNone/>
            </a:pPr>
            <a:r>
              <a:rPr lang="en-US" sz="1800" b="1"/>
              <a:t>Following conditions apply: </a:t>
            </a:r>
            <a:endParaRPr/>
          </a:p>
          <a:p>
            <a:pPr marL="228600" lvl="0" indent="-228600" algn="l" rtl="0">
              <a:lnSpc>
                <a:spcPct val="90000"/>
              </a:lnSpc>
              <a:spcBef>
                <a:spcPts val="1000"/>
              </a:spcBef>
              <a:spcAft>
                <a:spcPts val="0"/>
              </a:spcAft>
              <a:buClr>
                <a:schemeClr val="dk1"/>
              </a:buClr>
              <a:buSzPts val="1800"/>
              <a:buNone/>
            </a:pPr>
            <a:r>
              <a:rPr lang="en-US" sz="1800" b="1"/>
              <a:t>(i) If the first digit as well as the last digit is odd, both are to be coded as 'X'.  (ii) If the first digit as well as the last digit is even, both, both are to be coded as '$'.  (iii) If the last digit is '0', it is to be coded as '#' </a:t>
            </a:r>
            <a:endParaRPr/>
          </a:p>
          <a:p>
            <a:pPr marL="228600" lvl="0" indent="-228600" algn="l" rtl="0">
              <a:lnSpc>
                <a:spcPct val="90000"/>
              </a:lnSpc>
              <a:spcBef>
                <a:spcPts val="1000"/>
              </a:spcBef>
              <a:spcAft>
                <a:spcPts val="0"/>
              </a:spcAft>
              <a:buClr>
                <a:schemeClr val="dk1"/>
              </a:buClr>
              <a:buSzPts val="2000"/>
              <a:buNone/>
            </a:pPr>
            <a:r>
              <a:rPr lang="en-US" sz="2000" b="1"/>
              <a:t> </a:t>
            </a:r>
            <a:r>
              <a:rPr lang="en-US" sz="2000" b="1">
                <a:latin typeface="Arial Black"/>
                <a:ea typeface="Arial Black"/>
                <a:cs typeface="Arial Black"/>
                <a:sym typeface="Arial Black"/>
              </a:rPr>
              <a:t>Q 28</a:t>
            </a:r>
            <a:r>
              <a:rPr lang="en-US" sz="2000" b="1"/>
              <a:t>. 546839 </a:t>
            </a:r>
            <a:endParaRPr/>
          </a:p>
          <a:p>
            <a:pPr marL="457200" lvl="0" indent="-457200" algn="l" rtl="0">
              <a:lnSpc>
                <a:spcPct val="90000"/>
              </a:lnSpc>
              <a:spcBef>
                <a:spcPts val="1000"/>
              </a:spcBef>
              <a:spcAft>
                <a:spcPts val="0"/>
              </a:spcAft>
              <a:buClr>
                <a:schemeClr val="dk1"/>
              </a:buClr>
              <a:buSzPts val="2000"/>
              <a:buAutoNum type="arabicParenBoth"/>
            </a:pPr>
            <a:r>
              <a:rPr lang="en-US" sz="2000" b="1"/>
              <a:t>XAFK *X 		(2) XAFK*M 		(3) BAFK *X 		(4) BAFK*M 	</a:t>
            </a:r>
            <a:endParaRPr/>
          </a:p>
          <a:p>
            <a:pPr marL="457200" lvl="0" indent="-457200" algn="l" rtl="0">
              <a:lnSpc>
                <a:spcPct val="90000"/>
              </a:lnSpc>
              <a:spcBef>
                <a:spcPts val="1000"/>
              </a:spcBef>
              <a:spcAft>
                <a:spcPts val="0"/>
              </a:spcAft>
              <a:buClr>
                <a:schemeClr val="dk1"/>
              </a:buClr>
              <a:buSzPts val="2000"/>
              <a:buNone/>
            </a:pPr>
            <a:r>
              <a:rPr lang="en-US" sz="2000" b="1"/>
              <a:t>(5) None of these</a:t>
            </a:r>
            <a:endParaRPr/>
          </a:p>
        </p:txBody>
      </p:sp>
      <p:pic>
        <p:nvPicPr>
          <p:cNvPr id="265" name="Google Shape;265;p28"/>
          <p:cNvPicPr preferRelativeResize="0"/>
          <p:nvPr/>
        </p:nvPicPr>
        <p:blipFill rotWithShape="1">
          <a:blip r:embed="rId3">
            <a:alphaModFix/>
          </a:blip>
          <a:srcRect/>
          <a:stretch/>
        </p:blipFill>
        <p:spPr>
          <a:xfrm>
            <a:off x="3789222" y="2616097"/>
            <a:ext cx="5167183" cy="81587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 In a certain code, TERMINAL is written as SDQLJOBM. How is CREDIBLE written in that code? </a:t>
            </a:r>
            <a:endParaRPr/>
          </a:p>
          <a:p>
            <a:pPr marL="457200" lvl="0" indent="-457200" algn="l" rtl="0">
              <a:lnSpc>
                <a:spcPct val="90000"/>
              </a:lnSpc>
              <a:spcBef>
                <a:spcPts val="1000"/>
              </a:spcBef>
              <a:spcAft>
                <a:spcPts val="0"/>
              </a:spcAft>
              <a:buClr>
                <a:schemeClr val="dk1"/>
              </a:buClr>
              <a:buSzPts val="2400"/>
              <a:buAutoNum type="arabicParenBoth"/>
            </a:pPr>
            <a:r>
              <a:rPr lang="en-US" b="1" dirty="0">
                <a:solidFill>
                  <a:srgbClr val="FF0000"/>
                </a:solidFill>
              </a:rPr>
              <a:t>BQDCJCMF</a:t>
            </a:r>
            <a:r>
              <a:rPr lang="en-US" b="1" dirty="0"/>
              <a:t> 	(2) DSFEJCMF 	(3) BQDCHAKD 	(4) DSFEIIAKD </a:t>
            </a:r>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3" name="Google Shape;263;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64" name="Google Shape;264;p28"/>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sz="1800" b="1" dirty="0"/>
              <a:t>Directions: In each of the questions below, a group of numerals is given followed by four groups of symbol/letter combinations numbered (1), (2), (3) and (4). Numerals are to be coded as per the codes and conditions given below. You have to find out which of the combinations (1), (2), (3) and 4) is correct and indicate your answer accordingly. If none of the four combinations represent the correct code, mark 5) as your answer.</a:t>
            </a:r>
            <a:endParaRPr/>
          </a:p>
          <a:p>
            <a:pPr marL="228600" lvl="0" indent="-228600" algn="l" rtl="0">
              <a:lnSpc>
                <a:spcPct val="90000"/>
              </a:lnSpc>
              <a:spcBef>
                <a:spcPts val="1000"/>
              </a:spcBef>
              <a:spcAft>
                <a:spcPts val="0"/>
              </a:spcAft>
              <a:buClr>
                <a:schemeClr val="dk1"/>
              </a:buClr>
              <a:buSzPts val="1800"/>
              <a:buNone/>
            </a:pPr>
            <a:endParaRPr sz="1800"/>
          </a:p>
          <a:p>
            <a:pPr marL="228600" lvl="0" indent="-228600" algn="l" rtl="0">
              <a:lnSpc>
                <a:spcPct val="90000"/>
              </a:lnSpc>
              <a:spcBef>
                <a:spcPts val="1000"/>
              </a:spcBef>
              <a:spcAft>
                <a:spcPts val="0"/>
              </a:spcAft>
              <a:buClr>
                <a:schemeClr val="dk1"/>
              </a:buClr>
              <a:buSzPts val="1800"/>
              <a:buNone/>
            </a:pPr>
            <a:r>
              <a:rPr lang="en-US" sz="1800" b="1" dirty="0"/>
              <a:t>Following conditions apply: </a:t>
            </a:r>
            <a:endParaRPr/>
          </a:p>
          <a:p>
            <a:pPr marL="228600" lvl="0" indent="-228600" algn="l" rtl="0">
              <a:lnSpc>
                <a:spcPct val="90000"/>
              </a:lnSpc>
              <a:spcBef>
                <a:spcPts val="1000"/>
              </a:spcBef>
              <a:spcAft>
                <a:spcPts val="0"/>
              </a:spcAft>
              <a:buClr>
                <a:schemeClr val="dk1"/>
              </a:buClr>
              <a:buSzPts val="1800"/>
              <a:buNone/>
            </a:pPr>
            <a:r>
              <a:rPr lang="en-US" sz="1800" b="1" dirty="0"/>
              <a:t>(</a:t>
            </a:r>
            <a:r>
              <a:rPr lang="en-US" sz="1800" b="1" dirty="0" err="1"/>
              <a:t>i</a:t>
            </a:r>
            <a:r>
              <a:rPr lang="en-US" sz="1800" b="1" dirty="0"/>
              <a:t>) If the first digit as well as the last digit is odd, both are to be coded as 'X'.  (ii) If the first digit as well as the last digit is even, both, both are to be coded as '$'.  (iii) If the last digit is '0', it is to be coded as '#' </a:t>
            </a:r>
            <a:endParaRPr/>
          </a:p>
          <a:p>
            <a:pPr marL="228600" lvl="0" indent="-228600" algn="l" rtl="0">
              <a:lnSpc>
                <a:spcPct val="90000"/>
              </a:lnSpc>
              <a:spcBef>
                <a:spcPts val="1000"/>
              </a:spcBef>
              <a:spcAft>
                <a:spcPts val="0"/>
              </a:spcAft>
              <a:buClr>
                <a:schemeClr val="dk1"/>
              </a:buClr>
              <a:buSzPts val="2000"/>
              <a:buNone/>
            </a:pPr>
            <a:r>
              <a:rPr lang="en-US" sz="2000" b="1" dirty="0"/>
              <a:t> </a:t>
            </a:r>
            <a:r>
              <a:rPr lang="en-US" sz="2000" b="1" dirty="0">
                <a:latin typeface="Arial Black"/>
                <a:ea typeface="Arial Black"/>
                <a:cs typeface="Arial Black"/>
                <a:sym typeface="Arial Black"/>
              </a:rPr>
              <a:t>Q 28</a:t>
            </a:r>
            <a:r>
              <a:rPr lang="en-US" sz="2000" b="1" dirty="0"/>
              <a:t>. 546839 </a:t>
            </a:r>
            <a:endParaRPr/>
          </a:p>
          <a:p>
            <a:pPr marL="457200" lvl="0" indent="-457200" algn="l" rtl="0">
              <a:lnSpc>
                <a:spcPct val="90000"/>
              </a:lnSpc>
              <a:spcBef>
                <a:spcPts val="1000"/>
              </a:spcBef>
              <a:spcAft>
                <a:spcPts val="0"/>
              </a:spcAft>
              <a:buClr>
                <a:schemeClr val="dk1"/>
              </a:buClr>
              <a:buSzPts val="2000"/>
              <a:buAutoNum type="arabicParenBoth"/>
            </a:pPr>
            <a:r>
              <a:rPr lang="en-US" sz="2000" b="1" dirty="0">
                <a:solidFill>
                  <a:srgbClr val="FF0000"/>
                </a:solidFill>
              </a:rPr>
              <a:t>XAFK *X </a:t>
            </a:r>
            <a:r>
              <a:rPr lang="en-US" sz="2000" b="1" dirty="0"/>
              <a:t>		(2) XAFK*M 		(3) BAFK *X 		(4) BAFK*M 	</a:t>
            </a:r>
            <a:endParaRPr/>
          </a:p>
          <a:p>
            <a:pPr marL="457200" lvl="0" indent="-457200" algn="l" rtl="0">
              <a:lnSpc>
                <a:spcPct val="90000"/>
              </a:lnSpc>
              <a:spcBef>
                <a:spcPts val="1000"/>
              </a:spcBef>
              <a:spcAft>
                <a:spcPts val="0"/>
              </a:spcAft>
              <a:buClr>
                <a:schemeClr val="dk1"/>
              </a:buClr>
              <a:buSzPts val="2000"/>
              <a:buNone/>
            </a:pPr>
            <a:r>
              <a:rPr lang="en-US" sz="2000" b="1" dirty="0"/>
              <a:t>(5) None of these</a:t>
            </a:r>
            <a:endParaRPr/>
          </a:p>
        </p:txBody>
      </p:sp>
      <p:pic>
        <p:nvPicPr>
          <p:cNvPr id="265" name="Google Shape;265;p28"/>
          <p:cNvPicPr preferRelativeResize="0"/>
          <p:nvPr/>
        </p:nvPicPr>
        <p:blipFill rotWithShape="1">
          <a:blip r:embed="rId3">
            <a:alphaModFix/>
          </a:blip>
          <a:srcRect/>
          <a:stretch/>
        </p:blipFill>
        <p:spPr>
          <a:xfrm>
            <a:off x="3789222" y="2616097"/>
            <a:ext cx="5167183" cy="815871"/>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269"/>
        <p:cNvGrpSpPr/>
        <p:nvPr/>
      </p:nvGrpSpPr>
      <p:grpSpPr>
        <a:xfrm>
          <a:off x="0" y="0"/>
          <a:ext cx="0" cy="0"/>
          <a:chOff x="0" y="0"/>
          <a:chExt cx="0" cy="0"/>
        </a:xfrm>
      </p:grpSpPr>
      <p:sp>
        <p:nvSpPr>
          <p:cNvPr id="270" name="Google Shape;270;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1" name="Google Shape;271;p29"/>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t>	</a:t>
            </a:r>
            <a:r>
              <a:rPr lang="en-US" sz="1800" b="1"/>
              <a:t>Directions: In each of the questions below, a group of numerals is given followed by four groups of symbol/letter combinations numbered (1), (2), (3) and (4). Numerals are to be coded as per the codes and conditions given below. You have to find out which of the combinations (1), (2), (3) and 4) is correct and indicate your answer accordingly. If none of the four combinations represent the correct code, mark 5) as your answer.</a:t>
            </a:r>
            <a:endParaRPr/>
          </a:p>
          <a:p>
            <a:pPr marL="228600" lvl="0" indent="-228600" algn="l" rtl="0">
              <a:lnSpc>
                <a:spcPct val="90000"/>
              </a:lnSpc>
              <a:spcBef>
                <a:spcPts val="1000"/>
              </a:spcBef>
              <a:spcAft>
                <a:spcPts val="0"/>
              </a:spcAft>
              <a:buClr>
                <a:schemeClr val="dk1"/>
              </a:buClr>
              <a:buSzPts val="1800"/>
              <a:buNone/>
            </a:pPr>
            <a:endParaRPr sz="1800"/>
          </a:p>
          <a:p>
            <a:pPr marL="228600" lvl="0" indent="-228600" algn="l" rtl="0">
              <a:lnSpc>
                <a:spcPct val="90000"/>
              </a:lnSpc>
              <a:spcBef>
                <a:spcPts val="1000"/>
              </a:spcBef>
              <a:spcAft>
                <a:spcPts val="0"/>
              </a:spcAft>
              <a:buClr>
                <a:schemeClr val="dk1"/>
              </a:buClr>
              <a:buSzPts val="1800"/>
              <a:buNone/>
            </a:pPr>
            <a:r>
              <a:rPr lang="en-US" sz="1800" b="1"/>
              <a:t>Following conditions apply: </a:t>
            </a:r>
            <a:endParaRPr/>
          </a:p>
          <a:p>
            <a:pPr marL="228600" lvl="0" indent="-228600" algn="l" rtl="0">
              <a:lnSpc>
                <a:spcPct val="90000"/>
              </a:lnSpc>
              <a:spcBef>
                <a:spcPts val="1000"/>
              </a:spcBef>
              <a:spcAft>
                <a:spcPts val="0"/>
              </a:spcAft>
              <a:buClr>
                <a:schemeClr val="dk1"/>
              </a:buClr>
              <a:buSzPts val="1800"/>
              <a:buNone/>
            </a:pPr>
            <a:r>
              <a:rPr lang="en-US" sz="1800" b="1"/>
              <a:t>(i) If the first digit as well as the last digit is odd, both are to be coded as 'X'.  (ii) If the first digit as well as the last digit is even, both, both are to be coded as '$'.  (iii) If the last digit is '0', it is to be coded as '#' </a:t>
            </a:r>
            <a:endParaRPr/>
          </a:p>
          <a:p>
            <a:pPr marL="228600" lvl="0" indent="-228600" algn="l" rtl="0">
              <a:lnSpc>
                <a:spcPct val="90000"/>
              </a:lnSpc>
              <a:spcBef>
                <a:spcPts val="1000"/>
              </a:spcBef>
              <a:spcAft>
                <a:spcPts val="0"/>
              </a:spcAft>
              <a:buClr>
                <a:schemeClr val="dk1"/>
              </a:buClr>
              <a:buSzPts val="2000"/>
              <a:buNone/>
            </a:pPr>
            <a:r>
              <a:rPr lang="en-US" sz="2000" b="1"/>
              <a:t> </a:t>
            </a:r>
            <a:r>
              <a:rPr lang="en-US" sz="2000" b="1">
                <a:latin typeface="Arial Black"/>
                <a:ea typeface="Arial Black"/>
                <a:cs typeface="Arial Black"/>
                <a:sym typeface="Arial Black"/>
              </a:rPr>
              <a:t>Q 29</a:t>
            </a:r>
            <a:r>
              <a:rPr lang="en-US" sz="2000" b="1"/>
              <a:t>. 765082 </a:t>
            </a:r>
            <a:endParaRPr/>
          </a:p>
          <a:p>
            <a:pPr marL="457200" lvl="0" indent="-457200" algn="l" rtl="0">
              <a:lnSpc>
                <a:spcPct val="90000"/>
              </a:lnSpc>
              <a:spcBef>
                <a:spcPts val="1000"/>
              </a:spcBef>
              <a:spcAft>
                <a:spcPts val="0"/>
              </a:spcAft>
              <a:buClr>
                <a:schemeClr val="dk1"/>
              </a:buClr>
              <a:buSzPts val="2000"/>
              <a:buAutoNum type="arabicParenBoth"/>
            </a:pPr>
            <a:r>
              <a:rPr lang="en-US" sz="2000" b="1"/>
              <a:t>EFB#K@ 	(2) XFBRIK@ 	(3) EFBRK@ 	(4) EFBR#K </a:t>
            </a:r>
            <a:endParaRPr/>
          </a:p>
          <a:p>
            <a:pPr marL="457200" lvl="0" indent="-457200" algn="l" rtl="0">
              <a:lnSpc>
                <a:spcPct val="90000"/>
              </a:lnSpc>
              <a:spcBef>
                <a:spcPts val="1000"/>
              </a:spcBef>
              <a:spcAft>
                <a:spcPts val="0"/>
              </a:spcAft>
              <a:buClr>
                <a:schemeClr val="dk1"/>
              </a:buClr>
              <a:buSzPts val="2000"/>
              <a:buNone/>
            </a:pPr>
            <a:r>
              <a:rPr lang="en-US" sz="2000" b="1"/>
              <a:t>(5) None of these</a:t>
            </a:r>
            <a:endParaRPr/>
          </a:p>
        </p:txBody>
      </p:sp>
      <p:pic>
        <p:nvPicPr>
          <p:cNvPr id="272" name="Google Shape;272;p29"/>
          <p:cNvPicPr preferRelativeResize="0"/>
          <p:nvPr/>
        </p:nvPicPr>
        <p:blipFill rotWithShape="1">
          <a:blip r:embed="rId3">
            <a:alphaModFix/>
          </a:blip>
          <a:srcRect/>
          <a:stretch/>
        </p:blipFill>
        <p:spPr>
          <a:xfrm>
            <a:off x="3789222" y="2616097"/>
            <a:ext cx="5167183" cy="815871"/>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269"/>
        <p:cNvGrpSpPr/>
        <p:nvPr/>
      </p:nvGrpSpPr>
      <p:grpSpPr>
        <a:xfrm>
          <a:off x="0" y="0"/>
          <a:ext cx="0" cy="0"/>
          <a:chOff x="0" y="0"/>
          <a:chExt cx="0" cy="0"/>
        </a:xfrm>
      </p:grpSpPr>
      <p:sp>
        <p:nvSpPr>
          <p:cNvPr id="270" name="Google Shape;270;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1" name="Google Shape;271;p29"/>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sz="1800" b="1" dirty="0"/>
              <a:t>Directions: In each of the questions below, a group of numerals is given followed by four groups of symbol/letter combinations numbered (1), (2), (3) and (4). Numerals are to be coded as per the codes and conditions given below. You have to find out which of the combinations (1), (2), (3) and 4) is correct and indicate your answer accordingly. If none of the four combinations represent the correct code, mark 5) as your answer.</a:t>
            </a:r>
            <a:endParaRPr/>
          </a:p>
          <a:p>
            <a:pPr marL="228600" lvl="0" indent="-228600" algn="l" rtl="0">
              <a:lnSpc>
                <a:spcPct val="90000"/>
              </a:lnSpc>
              <a:spcBef>
                <a:spcPts val="1000"/>
              </a:spcBef>
              <a:spcAft>
                <a:spcPts val="0"/>
              </a:spcAft>
              <a:buClr>
                <a:schemeClr val="dk1"/>
              </a:buClr>
              <a:buSzPts val="1800"/>
              <a:buNone/>
            </a:pPr>
            <a:endParaRPr sz="1800"/>
          </a:p>
          <a:p>
            <a:pPr marL="228600" lvl="0" indent="-228600" algn="l" rtl="0">
              <a:lnSpc>
                <a:spcPct val="90000"/>
              </a:lnSpc>
              <a:spcBef>
                <a:spcPts val="1000"/>
              </a:spcBef>
              <a:spcAft>
                <a:spcPts val="0"/>
              </a:spcAft>
              <a:buClr>
                <a:schemeClr val="dk1"/>
              </a:buClr>
              <a:buSzPts val="1800"/>
              <a:buNone/>
            </a:pPr>
            <a:r>
              <a:rPr lang="en-US" sz="1800" b="1" dirty="0"/>
              <a:t>Following conditions apply: </a:t>
            </a:r>
            <a:endParaRPr/>
          </a:p>
          <a:p>
            <a:pPr marL="228600" lvl="0" indent="-228600" algn="l" rtl="0">
              <a:lnSpc>
                <a:spcPct val="90000"/>
              </a:lnSpc>
              <a:spcBef>
                <a:spcPts val="1000"/>
              </a:spcBef>
              <a:spcAft>
                <a:spcPts val="0"/>
              </a:spcAft>
              <a:buClr>
                <a:schemeClr val="dk1"/>
              </a:buClr>
              <a:buSzPts val="1800"/>
              <a:buNone/>
            </a:pPr>
            <a:r>
              <a:rPr lang="en-US" sz="1800" b="1" dirty="0"/>
              <a:t>(</a:t>
            </a:r>
            <a:r>
              <a:rPr lang="en-US" sz="1800" b="1" dirty="0" err="1"/>
              <a:t>i</a:t>
            </a:r>
            <a:r>
              <a:rPr lang="en-US" sz="1800" b="1" dirty="0"/>
              <a:t>) If the first digit as well as the last digit is odd, both are to be coded as 'X'.  (ii) If the first digit as well as the last digit is even, both, both are to be coded as '$'.  (iii) If the last digit is '0', it is to be coded as '#' </a:t>
            </a:r>
            <a:endParaRPr/>
          </a:p>
          <a:p>
            <a:pPr marL="228600" lvl="0" indent="-228600" algn="l" rtl="0">
              <a:lnSpc>
                <a:spcPct val="90000"/>
              </a:lnSpc>
              <a:spcBef>
                <a:spcPts val="1000"/>
              </a:spcBef>
              <a:spcAft>
                <a:spcPts val="0"/>
              </a:spcAft>
              <a:buClr>
                <a:schemeClr val="dk1"/>
              </a:buClr>
              <a:buSzPts val="2000"/>
              <a:buNone/>
            </a:pPr>
            <a:r>
              <a:rPr lang="en-US" sz="2000" b="1" dirty="0"/>
              <a:t> </a:t>
            </a:r>
            <a:r>
              <a:rPr lang="en-US" sz="2000" b="1" dirty="0">
                <a:latin typeface="Arial Black"/>
                <a:ea typeface="Arial Black"/>
                <a:cs typeface="Arial Black"/>
                <a:sym typeface="Arial Black"/>
              </a:rPr>
              <a:t>Q 29</a:t>
            </a:r>
            <a:r>
              <a:rPr lang="en-US" sz="2000" b="1" dirty="0"/>
              <a:t>. 765082 </a:t>
            </a:r>
            <a:endParaRPr/>
          </a:p>
          <a:p>
            <a:pPr marL="457200" lvl="0" indent="-457200" algn="l" rtl="0">
              <a:lnSpc>
                <a:spcPct val="90000"/>
              </a:lnSpc>
              <a:spcBef>
                <a:spcPts val="1000"/>
              </a:spcBef>
              <a:spcAft>
                <a:spcPts val="0"/>
              </a:spcAft>
              <a:buClr>
                <a:schemeClr val="dk1"/>
              </a:buClr>
              <a:buSzPts val="2000"/>
              <a:buAutoNum type="arabicParenBoth"/>
            </a:pPr>
            <a:r>
              <a:rPr lang="en-US" sz="2000" b="1" dirty="0"/>
              <a:t>EFB#K@ 	(2) XFBRIK@ </a:t>
            </a:r>
            <a:r>
              <a:rPr lang="en-US" sz="2000" b="1" dirty="0">
                <a:solidFill>
                  <a:srgbClr val="FF0000"/>
                </a:solidFill>
              </a:rPr>
              <a:t>	(3) EFBRK@ </a:t>
            </a:r>
            <a:r>
              <a:rPr lang="en-US" sz="2000" b="1" dirty="0"/>
              <a:t>	(4) EFBR#K </a:t>
            </a:r>
            <a:endParaRPr/>
          </a:p>
          <a:p>
            <a:pPr marL="457200" lvl="0" indent="-457200" algn="l" rtl="0">
              <a:lnSpc>
                <a:spcPct val="90000"/>
              </a:lnSpc>
              <a:spcBef>
                <a:spcPts val="1000"/>
              </a:spcBef>
              <a:spcAft>
                <a:spcPts val="0"/>
              </a:spcAft>
              <a:buClr>
                <a:schemeClr val="dk1"/>
              </a:buClr>
              <a:buSzPts val="2000"/>
              <a:buNone/>
            </a:pPr>
            <a:r>
              <a:rPr lang="en-US" sz="2000" b="1" dirty="0"/>
              <a:t>(5) None of these</a:t>
            </a:r>
            <a:endParaRPr/>
          </a:p>
        </p:txBody>
      </p:sp>
      <p:pic>
        <p:nvPicPr>
          <p:cNvPr id="272" name="Google Shape;272;p29"/>
          <p:cNvPicPr preferRelativeResize="0"/>
          <p:nvPr/>
        </p:nvPicPr>
        <p:blipFill rotWithShape="1">
          <a:blip r:embed="rId3">
            <a:alphaModFix/>
          </a:blip>
          <a:srcRect/>
          <a:stretch/>
        </p:blipFill>
        <p:spPr>
          <a:xfrm>
            <a:off x="3789222" y="2616097"/>
            <a:ext cx="5167183" cy="815871"/>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276"/>
        <p:cNvGrpSpPr/>
        <p:nvPr/>
      </p:nvGrpSpPr>
      <p:grpSpPr>
        <a:xfrm>
          <a:off x="0" y="0"/>
          <a:ext cx="0" cy="0"/>
          <a:chOff x="0" y="0"/>
          <a:chExt cx="0" cy="0"/>
        </a:xfrm>
      </p:grpSpPr>
      <p:sp>
        <p:nvSpPr>
          <p:cNvPr id="277" name="Google Shape;277;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8" name="Google Shape;278;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0" lvl="0" indent="0" algn="l" rtl="0">
              <a:lnSpc>
                <a:spcPct val="100000"/>
              </a:lnSpc>
              <a:spcBef>
                <a:spcPts val="0"/>
              </a:spcBef>
              <a:spcAft>
                <a:spcPts val="0"/>
              </a:spcAft>
              <a:buClr>
                <a:schemeClr val="dk1"/>
              </a:buClr>
              <a:buSzPts val="2400"/>
              <a:buNone/>
            </a:pPr>
            <a:r>
              <a:rPr lang="en-US" b="1">
                <a:latin typeface="Arial Black"/>
                <a:ea typeface="Arial Black"/>
                <a:cs typeface="Arial Black"/>
                <a:sym typeface="Arial Black"/>
              </a:rPr>
              <a:t> </a:t>
            </a:r>
            <a:r>
              <a:rPr lang="en-US" sz="1800" b="1"/>
              <a:t>Directions: In each question below is given a group of letters followed by four combinations of digits/symbols, numbered (1), (2), (3) and (4). You have to find out which of the combinations correctly represents the group of letters based on the following coding system and the conditions that follow and mark the number of that combination as your answer. If none of the four combinations correctly represents the group of letters, mark (5) i.e. ‘None of these’ as the answer.</a:t>
            </a:r>
            <a:r>
              <a:rPr lang="en-US" sz="1800" b="1">
                <a:latin typeface="Arial Black"/>
                <a:ea typeface="Arial Black"/>
                <a:cs typeface="Arial Black"/>
                <a:sym typeface="Arial Black"/>
              </a:rPr>
              <a:t> </a:t>
            </a:r>
            <a:r>
              <a:rPr lang="en-US" sz="1800" b="1"/>
              <a:t> </a:t>
            </a:r>
            <a:endParaRPr/>
          </a:p>
          <a:p>
            <a:pPr marL="228600" lvl="0" indent="-228600" algn="l" rtl="0">
              <a:lnSpc>
                <a:spcPct val="90000"/>
              </a:lnSpc>
              <a:spcBef>
                <a:spcPts val="1000"/>
              </a:spcBef>
              <a:spcAft>
                <a:spcPts val="0"/>
              </a:spcAft>
              <a:buClr>
                <a:schemeClr val="dk1"/>
              </a:buClr>
              <a:buSzPts val="1800"/>
              <a:buNone/>
            </a:pPr>
            <a:r>
              <a:rPr lang="en-US" sz="1800" b="1"/>
              <a:t>Letter : 			A R P M D E I Q Z F H K U W J </a:t>
            </a:r>
            <a:endParaRPr/>
          </a:p>
          <a:p>
            <a:pPr marL="228600" lvl="0" indent="-228600" algn="l" rtl="0">
              <a:lnSpc>
                <a:spcPct val="90000"/>
              </a:lnSpc>
              <a:spcBef>
                <a:spcPts val="1000"/>
              </a:spcBef>
              <a:spcAft>
                <a:spcPts val="0"/>
              </a:spcAft>
              <a:buClr>
                <a:schemeClr val="dk1"/>
              </a:buClr>
              <a:buSzPts val="1800"/>
              <a:buNone/>
            </a:pPr>
            <a:r>
              <a:rPr lang="en-US" sz="1800" b="1"/>
              <a:t>Digit/Symbol Code : 	© 7 8 3 9 2 1 4 # $ 5 % @ 6 d</a:t>
            </a:r>
            <a:endParaRPr/>
          </a:p>
          <a:p>
            <a:pPr marL="228600" lvl="0" indent="-228600" algn="l" rtl="0">
              <a:lnSpc>
                <a:spcPct val="90000"/>
              </a:lnSpc>
              <a:spcBef>
                <a:spcPts val="1000"/>
              </a:spcBef>
              <a:spcAft>
                <a:spcPts val="0"/>
              </a:spcAft>
              <a:buClr>
                <a:schemeClr val="dk1"/>
              </a:buClr>
              <a:buSzPts val="1800"/>
              <a:buNone/>
            </a:pPr>
            <a:r>
              <a:rPr lang="en-US" sz="1800" b="1"/>
              <a:t> Conditions:  (i) If the first letter is a vowel and the last letter is a consonant, both are to be coded as the code for the vowel. (ii) If both the first and the last letters are consonants, both are to be coded as the code for the last letter. (iii) If the first letter is a consonant and the last letter is a vowel, both are to be coded as ‘H’.</a:t>
            </a:r>
            <a:endParaRPr/>
          </a:p>
          <a:p>
            <a:pPr marL="228600" lvl="0" indent="-228600" algn="l" rtl="0">
              <a:lnSpc>
                <a:spcPct val="90000"/>
              </a:lnSpc>
              <a:spcBef>
                <a:spcPts val="1000"/>
              </a:spcBef>
              <a:spcAft>
                <a:spcPts val="0"/>
              </a:spcAft>
              <a:buClr>
                <a:schemeClr val="dk1"/>
              </a:buClr>
              <a:buSzPts val="1800"/>
              <a:buNone/>
            </a:pPr>
            <a:r>
              <a:rPr lang="en-US" sz="1800" b="1"/>
              <a:t>Q 30. IDUPRJ </a:t>
            </a:r>
            <a:endParaRPr/>
          </a:p>
          <a:p>
            <a:pPr marL="228600" lvl="0" indent="-228600" algn="l" rtl="0">
              <a:lnSpc>
                <a:spcPct val="90000"/>
              </a:lnSpc>
              <a:spcBef>
                <a:spcPts val="1000"/>
              </a:spcBef>
              <a:spcAft>
                <a:spcPts val="0"/>
              </a:spcAft>
              <a:buClr>
                <a:schemeClr val="dk1"/>
              </a:buClr>
              <a:buSzPts val="1800"/>
              <a:buNone/>
            </a:pPr>
            <a:r>
              <a:rPr lang="en-US" sz="1800" b="1"/>
              <a:t>(1) 19@87d 	(2) d9@87d 	(3) 19@871 	(4) d9@871 	(5) None of these</a:t>
            </a: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276"/>
        <p:cNvGrpSpPr/>
        <p:nvPr/>
      </p:nvGrpSpPr>
      <p:grpSpPr>
        <a:xfrm>
          <a:off x="0" y="0"/>
          <a:ext cx="0" cy="0"/>
          <a:chOff x="0" y="0"/>
          <a:chExt cx="0" cy="0"/>
        </a:xfrm>
      </p:grpSpPr>
      <p:sp>
        <p:nvSpPr>
          <p:cNvPr id="277" name="Google Shape;277;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8" name="Google Shape;278;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0" lvl="0" indent="0" algn="l" rtl="0">
              <a:lnSpc>
                <a:spcPct val="100000"/>
              </a:lnSpc>
              <a:spcBef>
                <a:spcPts val="0"/>
              </a:spcBef>
              <a:spcAft>
                <a:spcPts val="0"/>
              </a:spcAft>
              <a:buClr>
                <a:schemeClr val="dk1"/>
              </a:buClr>
              <a:buSzPts val="2400"/>
              <a:buNone/>
            </a:pPr>
            <a:r>
              <a:rPr lang="en-US" b="1" dirty="0">
                <a:latin typeface="Arial Black"/>
                <a:ea typeface="Arial Black"/>
                <a:cs typeface="Arial Black"/>
                <a:sym typeface="Arial Black"/>
              </a:rPr>
              <a:t> </a:t>
            </a:r>
            <a:r>
              <a:rPr lang="en-US" sz="1800" b="1" dirty="0"/>
              <a:t>Directions: In each question below is given a group of letters followed by four combinations of digits/symbols, numbered (1), (2), (3) and (4). You have to find out which of the combinations correctly represents the group of letters based on the following coding system and the conditions that follow and mark the number of that combination as your answer. If none of the four combinations correctly represents the group of letters, mark (5) i.e. ‘None of these’ as the answer.</a:t>
            </a:r>
            <a:r>
              <a:rPr lang="en-US" sz="1800" b="1" dirty="0">
                <a:latin typeface="Arial Black"/>
                <a:ea typeface="Arial Black"/>
                <a:cs typeface="Arial Black"/>
                <a:sym typeface="Arial Black"/>
              </a:rPr>
              <a:t> </a:t>
            </a:r>
            <a:r>
              <a:rPr lang="en-US" sz="1800" b="1" dirty="0"/>
              <a:t> </a:t>
            </a:r>
            <a:endParaRPr/>
          </a:p>
          <a:p>
            <a:pPr marL="228600" lvl="0" indent="-228600" algn="l" rtl="0">
              <a:lnSpc>
                <a:spcPct val="90000"/>
              </a:lnSpc>
              <a:spcBef>
                <a:spcPts val="1000"/>
              </a:spcBef>
              <a:spcAft>
                <a:spcPts val="0"/>
              </a:spcAft>
              <a:buClr>
                <a:schemeClr val="dk1"/>
              </a:buClr>
              <a:buSzPts val="1800"/>
              <a:buNone/>
            </a:pPr>
            <a:r>
              <a:rPr lang="en-US" sz="1800" b="1" dirty="0"/>
              <a:t>Letter : 			A R P M D E I Q Z F H K U W J </a:t>
            </a:r>
            <a:endParaRPr/>
          </a:p>
          <a:p>
            <a:pPr marL="228600" lvl="0" indent="-228600" algn="l" rtl="0">
              <a:lnSpc>
                <a:spcPct val="90000"/>
              </a:lnSpc>
              <a:spcBef>
                <a:spcPts val="1000"/>
              </a:spcBef>
              <a:spcAft>
                <a:spcPts val="0"/>
              </a:spcAft>
              <a:buClr>
                <a:schemeClr val="dk1"/>
              </a:buClr>
              <a:buSzPts val="1800"/>
              <a:buNone/>
            </a:pPr>
            <a:r>
              <a:rPr lang="en-US" sz="1800" b="1" dirty="0"/>
              <a:t>Digit/Symbol Code : 	© 7 8 3 9 2 1 4 # $ 5 % @ 6 d</a:t>
            </a:r>
            <a:endParaRPr/>
          </a:p>
          <a:p>
            <a:pPr marL="228600" lvl="0" indent="-228600" algn="l" rtl="0">
              <a:lnSpc>
                <a:spcPct val="90000"/>
              </a:lnSpc>
              <a:spcBef>
                <a:spcPts val="1000"/>
              </a:spcBef>
              <a:spcAft>
                <a:spcPts val="0"/>
              </a:spcAft>
              <a:buClr>
                <a:schemeClr val="dk1"/>
              </a:buClr>
              <a:buSzPts val="1800"/>
              <a:buNone/>
            </a:pPr>
            <a:r>
              <a:rPr lang="en-US" sz="1800" b="1" dirty="0"/>
              <a:t> Conditions:  (</a:t>
            </a:r>
            <a:r>
              <a:rPr lang="en-US" sz="1800" b="1" dirty="0" err="1"/>
              <a:t>i</a:t>
            </a:r>
            <a:r>
              <a:rPr lang="en-US" sz="1800" b="1" dirty="0"/>
              <a:t>) If the first letter is a vowel and the last letter is a consonant, both are to be coded as the code for the vowel. (ii) If both the first and the last letters are consonants, both are to be coded as the code for the last letter. (iii) If the first letter is a consonant and the last letter is a vowel, both are to be coded as ‘H’.</a:t>
            </a:r>
            <a:endParaRPr/>
          </a:p>
          <a:p>
            <a:pPr marL="228600" lvl="0" indent="-228600" algn="l" rtl="0">
              <a:lnSpc>
                <a:spcPct val="90000"/>
              </a:lnSpc>
              <a:spcBef>
                <a:spcPts val="1000"/>
              </a:spcBef>
              <a:spcAft>
                <a:spcPts val="0"/>
              </a:spcAft>
              <a:buClr>
                <a:schemeClr val="dk1"/>
              </a:buClr>
              <a:buSzPts val="1800"/>
              <a:buNone/>
            </a:pPr>
            <a:r>
              <a:rPr lang="en-US" sz="1800" b="1" dirty="0"/>
              <a:t>Q 30. IDUPRJ </a:t>
            </a:r>
            <a:endParaRPr/>
          </a:p>
          <a:p>
            <a:pPr marL="228600" lvl="0" indent="-228600" algn="l" rtl="0">
              <a:lnSpc>
                <a:spcPct val="90000"/>
              </a:lnSpc>
              <a:spcBef>
                <a:spcPts val="1000"/>
              </a:spcBef>
              <a:spcAft>
                <a:spcPts val="0"/>
              </a:spcAft>
              <a:buClr>
                <a:schemeClr val="dk1"/>
              </a:buClr>
              <a:buSzPts val="1800"/>
              <a:buNone/>
            </a:pPr>
            <a:r>
              <a:rPr lang="en-US" sz="1800" b="1" dirty="0"/>
              <a:t>(1) 19@87d 	(2) d9@87d 	</a:t>
            </a:r>
            <a:r>
              <a:rPr lang="en-US" sz="1800" b="1" dirty="0">
                <a:solidFill>
                  <a:srgbClr val="FF0000"/>
                </a:solidFill>
              </a:rPr>
              <a:t>(3) 19@871 </a:t>
            </a:r>
            <a:r>
              <a:rPr lang="en-US" sz="1800" b="1" dirty="0"/>
              <a:t>	(4) d9@871 	(5) None of these</a:t>
            </a:r>
            <a:endParaRPr b="1"/>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Shape 282"/>
        <p:cNvGrpSpPr/>
        <p:nvPr/>
      </p:nvGrpSpPr>
      <p:grpSpPr>
        <a:xfrm>
          <a:off x="0" y="0"/>
          <a:ext cx="0" cy="0"/>
          <a:chOff x="0" y="0"/>
          <a:chExt cx="0" cy="0"/>
        </a:xfrm>
      </p:grpSpPr>
      <p:sp>
        <p:nvSpPr>
          <p:cNvPr id="283" name="Google Shape;283;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84" name="Google Shape;284;p3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0" lvl="0" indent="0" algn="l" rtl="0">
              <a:lnSpc>
                <a:spcPct val="100000"/>
              </a:lnSpc>
              <a:spcBef>
                <a:spcPts val="0"/>
              </a:spcBef>
              <a:spcAft>
                <a:spcPts val="0"/>
              </a:spcAft>
              <a:buClr>
                <a:schemeClr val="dk1"/>
              </a:buClr>
              <a:buSzPts val="2400"/>
              <a:buNone/>
            </a:pPr>
            <a:r>
              <a:rPr lang="en-US" b="1">
                <a:latin typeface="Arial Black"/>
                <a:ea typeface="Arial Black"/>
                <a:cs typeface="Arial Black"/>
                <a:sym typeface="Arial Black"/>
              </a:rPr>
              <a:t> </a:t>
            </a:r>
            <a:r>
              <a:rPr lang="en-US" sz="1800" b="1"/>
              <a:t>Directions: In each question below is given a group of letters followed by four combinations of digits/symbols, numbered (1), (2), (3) and (4). You have to find out which of the combinations correctly represents the group of letters based on the following coding system and the conditions that follow and mark the number of that combination as your answer. If none of the four combinations correctly represents the group of letters, mark (5) i.e. ‘None of these’ as the answer.</a:t>
            </a:r>
            <a:r>
              <a:rPr lang="en-US" sz="1800" b="1">
                <a:latin typeface="Arial Black"/>
                <a:ea typeface="Arial Black"/>
                <a:cs typeface="Arial Black"/>
                <a:sym typeface="Arial Black"/>
              </a:rPr>
              <a:t> </a:t>
            </a:r>
            <a:r>
              <a:rPr lang="en-US" sz="1800" b="1"/>
              <a:t> </a:t>
            </a:r>
            <a:endParaRPr/>
          </a:p>
          <a:p>
            <a:pPr marL="228600" lvl="0" indent="-228600" algn="l" rtl="0">
              <a:lnSpc>
                <a:spcPct val="90000"/>
              </a:lnSpc>
              <a:spcBef>
                <a:spcPts val="1000"/>
              </a:spcBef>
              <a:spcAft>
                <a:spcPts val="0"/>
              </a:spcAft>
              <a:buClr>
                <a:schemeClr val="dk1"/>
              </a:buClr>
              <a:buSzPts val="1800"/>
              <a:buNone/>
            </a:pPr>
            <a:r>
              <a:rPr lang="en-US" sz="1800" b="1"/>
              <a:t>Letter : 			A R P M D E I Q Z F H K U W J </a:t>
            </a:r>
            <a:endParaRPr/>
          </a:p>
          <a:p>
            <a:pPr marL="228600" lvl="0" indent="-228600" algn="l" rtl="0">
              <a:lnSpc>
                <a:spcPct val="90000"/>
              </a:lnSpc>
              <a:spcBef>
                <a:spcPts val="1000"/>
              </a:spcBef>
              <a:spcAft>
                <a:spcPts val="0"/>
              </a:spcAft>
              <a:buClr>
                <a:schemeClr val="dk1"/>
              </a:buClr>
              <a:buSzPts val="1800"/>
              <a:buNone/>
            </a:pPr>
            <a:r>
              <a:rPr lang="en-US" sz="1800" b="1"/>
              <a:t>Digit/Symbol Code : 	© 7 8 3 9 2 1 4 # $ 5 % @ 6 d</a:t>
            </a:r>
            <a:endParaRPr/>
          </a:p>
          <a:p>
            <a:pPr marL="228600" lvl="0" indent="-228600" algn="l" rtl="0">
              <a:lnSpc>
                <a:spcPct val="90000"/>
              </a:lnSpc>
              <a:spcBef>
                <a:spcPts val="1000"/>
              </a:spcBef>
              <a:spcAft>
                <a:spcPts val="0"/>
              </a:spcAft>
              <a:buClr>
                <a:schemeClr val="dk1"/>
              </a:buClr>
              <a:buSzPts val="1800"/>
              <a:buNone/>
            </a:pPr>
            <a:r>
              <a:rPr lang="en-US" sz="1800" b="1"/>
              <a:t> Conditions:  (i) If the first letter is a vowel and the last letter is a consonant, both are to be coded as the code for the vowel. (ii) If both the first and the last letters are consonants, both are to be coded as the code for the last letter. (iii) If the first letter is a consonant and the last letter is a vowel, both are to be coded as ‘H’.</a:t>
            </a:r>
            <a:endParaRPr/>
          </a:p>
          <a:p>
            <a:pPr marL="228600" lvl="0" indent="-228600" algn="l" rtl="0">
              <a:lnSpc>
                <a:spcPct val="90000"/>
              </a:lnSpc>
              <a:spcBef>
                <a:spcPts val="1000"/>
              </a:spcBef>
              <a:spcAft>
                <a:spcPts val="0"/>
              </a:spcAft>
              <a:buClr>
                <a:schemeClr val="dk1"/>
              </a:buClr>
              <a:buSzPts val="1800"/>
              <a:buNone/>
            </a:pPr>
            <a:r>
              <a:rPr lang="en-US" sz="1800" b="1"/>
              <a:t>Q 31. UKWJMA </a:t>
            </a:r>
            <a:endParaRPr/>
          </a:p>
          <a:p>
            <a:pPr marL="228600" lvl="0" indent="-228600" algn="l" rtl="0">
              <a:lnSpc>
                <a:spcPct val="90000"/>
              </a:lnSpc>
              <a:spcBef>
                <a:spcPts val="1000"/>
              </a:spcBef>
              <a:spcAft>
                <a:spcPts val="0"/>
              </a:spcAft>
              <a:buClr>
                <a:schemeClr val="dk1"/>
              </a:buClr>
              <a:buSzPts val="1800"/>
              <a:buNone/>
            </a:pPr>
            <a:r>
              <a:rPr lang="en-US" sz="1800" b="1"/>
              <a:t>(1) ©%6d3@ 	(2) @%683@ 	(3) @%6d©3 	(4) @%6d3© 	(5) None of these</a:t>
            </a:r>
            <a:r>
              <a:rPr lang="en-US"/>
              <a:t> </a:t>
            </a: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Shape 282"/>
        <p:cNvGrpSpPr/>
        <p:nvPr/>
      </p:nvGrpSpPr>
      <p:grpSpPr>
        <a:xfrm>
          <a:off x="0" y="0"/>
          <a:ext cx="0" cy="0"/>
          <a:chOff x="0" y="0"/>
          <a:chExt cx="0" cy="0"/>
        </a:xfrm>
      </p:grpSpPr>
      <p:sp>
        <p:nvSpPr>
          <p:cNvPr id="283" name="Google Shape;283;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84" name="Google Shape;284;p3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0" lvl="0" indent="0" algn="l" rtl="0">
              <a:lnSpc>
                <a:spcPct val="100000"/>
              </a:lnSpc>
              <a:spcBef>
                <a:spcPts val="0"/>
              </a:spcBef>
              <a:spcAft>
                <a:spcPts val="0"/>
              </a:spcAft>
              <a:buClr>
                <a:schemeClr val="dk1"/>
              </a:buClr>
              <a:buSzPts val="2400"/>
              <a:buNone/>
            </a:pPr>
            <a:r>
              <a:rPr lang="en-US" b="1" dirty="0">
                <a:latin typeface="Arial Black"/>
                <a:ea typeface="Arial Black"/>
                <a:cs typeface="Arial Black"/>
                <a:sym typeface="Arial Black"/>
              </a:rPr>
              <a:t> </a:t>
            </a:r>
            <a:r>
              <a:rPr lang="en-US" sz="1800" b="1" dirty="0"/>
              <a:t>Directions: In each question below is given a group of letters followed by four combinations of digits/symbols, numbered (1), (2), (3) and (4). You have to find out which of the combinations correctly represents the group of letters based on the following coding system and the conditions that follow and mark the number of that combination as your answer. If none of the four combinations correctly represents the group of letters, mark (5) i.e. ‘None of these’ as the answer.</a:t>
            </a:r>
            <a:r>
              <a:rPr lang="en-US" sz="1800" b="1" dirty="0">
                <a:latin typeface="Arial Black"/>
                <a:ea typeface="Arial Black"/>
                <a:cs typeface="Arial Black"/>
                <a:sym typeface="Arial Black"/>
              </a:rPr>
              <a:t> </a:t>
            </a:r>
            <a:r>
              <a:rPr lang="en-US" sz="1800" b="1" dirty="0"/>
              <a:t> </a:t>
            </a:r>
            <a:endParaRPr/>
          </a:p>
          <a:p>
            <a:pPr marL="228600" lvl="0" indent="-228600" algn="l" rtl="0">
              <a:lnSpc>
                <a:spcPct val="90000"/>
              </a:lnSpc>
              <a:spcBef>
                <a:spcPts val="1000"/>
              </a:spcBef>
              <a:spcAft>
                <a:spcPts val="0"/>
              </a:spcAft>
              <a:buClr>
                <a:schemeClr val="dk1"/>
              </a:buClr>
              <a:buSzPts val="1800"/>
              <a:buNone/>
            </a:pPr>
            <a:r>
              <a:rPr lang="en-US" sz="1800" b="1" dirty="0"/>
              <a:t>Letter : 			A R P M D E I Q Z F H K U W J </a:t>
            </a:r>
            <a:endParaRPr/>
          </a:p>
          <a:p>
            <a:pPr marL="228600" lvl="0" indent="-228600" algn="l" rtl="0">
              <a:lnSpc>
                <a:spcPct val="90000"/>
              </a:lnSpc>
              <a:spcBef>
                <a:spcPts val="1000"/>
              </a:spcBef>
              <a:spcAft>
                <a:spcPts val="0"/>
              </a:spcAft>
              <a:buClr>
                <a:schemeClr val="dk1"/>
              </a:buClr>
              <a:buSzPts val="1800"/>
              <a:buNone/>
            </a:pPr>
            <a:r>
              <a:rPr lang="en-US" sz="1800" b="1" dirty="0"/>
              <a:t>Digit/Symbol Code : 	© 7 8 3 9 2 1 4 # $ 5 % @ 6 d</a:t>
            </a:r>
            <a:endParaRPr/>
          </a:p>
          <a:p>
            <a:pPr marL="228600" lvl="0" indent="-228600" algn="l" rtl="0">
              <a:lnSpc>
                <a:spcPct val="90000"/>
              </a:lnSpc>
              <a:spcBef>
                <a:spcPts val="1000"/>
              </a:spcBef>
              <a:spcAft>
                <a:spcPts val="0"/>
              </a:spcAft>
              <a:buClr>
                <a:schemeClr val="dk1"/>
              </a:buClr>
              <a:buSzPts val="1800"/>
              <a:buNone/>
            </a:pPr>
            <a:r>
              <a:rPr lang="en-US" sz="1800" b="1" dirty="0"/>
              <a:t> Conditions:  (</a:t>
            </a:r>
            <a:r>
              <a:rPr lang="en-US" sz="1800" b="1" dirty="0" err="1"/>
              <a:t>i</a:t>
            </a:r>
            <a:r>
              <a:rPr lang="en-US" sz="1800" b="1" dirty="0"/>
              <a:t>) If the first letter is a vowel and the last letter is a consonant, both are to be coded as the code for the vowel. (ii) If both the first and the last letters are consonants, both are to be coded as the code for the last letter. (iii) If the first letter is a consonant and the last letter is a vowel, both are to be coded as ‘H’.</a:t>
            </a:r>
            <a:endParaRPr/>
          </a:p>
          <a:p>
            <a:pPr marL="228600" lvl="0" indent="-228600" algn="l" rtl="0">
              <a:lnSpc>
                <a:spcPct val="90000"/>
              </a:lnSpc>
              <a:spcBef>
                <a:spcPts val="1000"/>
              </a:spcBef>
              <a:spcAft>
                <a:spcPts val="0"/>
              </a:spcAft>
              <a:buClr>
                <a:schemeClr val="dk1"/>
              </a:buClr>
              <a:buSzPts val="1800"/>
              <a:buNone/>
            </a:pPr>
            <a:r>
              <a:rPr lang="en-US" sz="1800" b="1" dirty="0"/>
              <a:t>Q 31. UKWJMA </a:t>
            </a:r>
            <a:endParaRPr/>
          </a:p>
          <a:p>
            <a:pPr marL="228600" lvl="0" indent="-228600" algn="l" rtl="0">
              <a:lnSpc>
                <a:spcPct val="90000"/>
              </a:lnSpc>
              <a:spcBef>
                <a:spcPts val="1000"/>
              </a:spcBef>
              <a:spcAft>
                <a:spcPts val="0"/>
              </a:spcAft>
              <a:buClr>
                <a:schemeClr val="dk1"/>
              </a:buClr>
              <a:buSzPts val="1800"/>
              <a:buNone/>
            </a:pPr>
            <a:r>
              <a:rPr lang="en-US" sz="1800" b="1" dirty="0"/>
              <a:t>(1) ©%6d3@ 	(2) @%683@ 	(3) @%6d©3 </a:t>
            </a:r>
            <a:r>
              <a:rPr lang="en-US" sz="1800" b="1" dirty="0">
                <a:solidFill>
                  <a:srgbClr val="FF0000"/>
                </a:solidFill>
              </a:rPr>
              <a:t>	(4) @%6d3© </a:t>
            </a:r>
            <a:r>
              <a:rPr lang="en-US" sz="1800" b="1" dirty="0"/>
              <a:t>	(5) None of these</a:t>
            </a:r>
            <a:r>
              <a:rPr lang="en-US" dirty="0"/>
              <a:t> </a:t>
            </a:r>
            <a:endParaRPr b="1"/>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8" name="Google Shape;108;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 In a certain code language LABOUR is written as KBAPTS. How is CANDID written in that code language? </a:t>
            </a:r>
            <a:endParaRPr/>
          </a:p>
          <a:p>
            <a:pPr marL="457200" lvl="0" indent="-457200" algn="l" rtl="0">
              <a:lnSpc>
                <a:spcPct val="90000"/>
              </a:lnSpc>
              <a:spcBef>
                <a:spcPts val="1000"/>
              </a:spcBef>
              <a:spcAft>
                <a:spcPts val="0"/>
              </a:spcAft>
              <a:buClr>
                <a:schemeClr val="dk1"/>
              </a:buClr>
              <a:buSzPts val="2400"/>
              <a:buAutoNum type="arabicParenBoth"/>
            </a:pPr>
            <a:r>
              <a:rPr lang="en-US" b="1"/>
              <a:t>DBOEJE 		(2) DZDCJC 		(3) BBMCHC 	(4) BBMEHE </a:t>
            </a:r>
            <a:endParaRPr/>
          </a:p>
          <a:p>
            <a:pPr marL="457200" lvl="0" indent="-457200" algn="l" rtl="0">
              <a:lnSpc>
                <a:spcPct val="90000"/>
              </a:lnSpc>
              <a:spcBef>
                <a:spcPts val="1000"/>
              </a:spcBef>
              <a:spcAft>
                <a:spcPts val="0"/>
              </a:spcAft>
              <a:buClr>
                <a:schemeClr val="dk1"/>
              </a:buClr>
              <a:buSzPts val="2400"/>
              <a:buNone/>
            </a:pPr>
            <a:r>
              <a:rPr lang="en-US" b="1"/>
              <a:t>(5)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a:t> </a:t>
            </a: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8" name="Google Shape;108;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 In a certain code language LABOUR is written as KBAPTS. How is CANDID written in that code language? </a:t>
            </a:r>
            <a:endParaRPr/>
          </a:p>
          <a:p>
            <a:pPr marL="457200" lvl="0" indent="-457200" algn="l" rtl="0">
              <a:lnSpc>
                <a:spcPct val="90000"/>
              </a:lnSpc>
              <a:spcBef>
                <a:spcPts val="1000"/>
              </a:spcBef>
              <a:spcAft>
                <a:spcPts val="0"/>
              </a:spcAft>
              <a:buClr>
                <a:schemeClr val="dk1"/>
              </a:buClr>
              <a:buSzPts val="2400"/>
              <a:buAutoNum type="arabicParenBoth"/>
            </a:pPr>
            <a:r>
              <a:rPr lang="en-US" b="1" dirty="0"/>
              <a:t>DBOEJE 		(2) DZDCJC 		(3) BBMCHC 	</a:t>
            </a:r>
            <a:r>
              <a:rPr lang="en-US" b="1" dirty="0">
                <a:solidFill>
                  <a:srgbClr val="FF0000"/>
                </a:solidFill>
              </a:rPr>
              <a:t>(4) BBMEHE </a:t>
            </a:r>
            <a:endParaRPr>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dirty="0"/>
              <a:t> </a:t>
            </a:r>
            <a:endParaRPr b="1"/>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14" name="Google Shape;114;p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CODING DECODING</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 In a certain code language CONSUMER is written as ERUMNSCO. How will TRIANGLE be written in that code language? </a:t>
            </a:r>
            <a:endParaRPr/>
          </a:p>
          <a:p>
            <a:pPr marL="457200" lvl="0" indent="-457200" algn="l" rtl="0">
              <a:lnSpc>
                <a:spcPct val="90000"/>
              </a:lnSpc>
              <a:spcBef>
                <a:spcPts val="1000"/>
              </a:spcBef>
              <a:spcAft>
                <a:spcPts val="0"/>
              </a:spcAft>
              <a:buClr>
                <a:schemeClr val="dk1"/>
              </a:buClr>
              <a:buSzPts val="2400"/>
              <a:buAutoNum type="arabicParenBoth"/>
            </a:pPr>
            <a:r>
              <a:rPr lang="en-US" b="1"/>
              <a:t>LENGIATR 	(2) EENGIATR 	(3) LEGNIATR 	(4) LEGNAJTR </a:t>
            </a:r>
            <a:endParaRPr/>
          </a:p>
          <a:p>
            <a:pPr marL="457200" lvl="0" indent="-457200" algn="l" rtl="0">
              <a:lnSpc>
                <a:spcPct val="90000"/>
              </a:lnSpc>
              <a:spcBef>
                <a:spcPts val="1000"/>
              </a:spcBef>
              <a:spcAft>
                <a:spcPts val="0"/>
              </a:spcAft>
              <a:buClr>
                <a:schemeClr val="dk1"/>
              </a:buClr>
              <a:buSzPts val="2400"/>
              <a:buNone/>
            </a:pPr>
            <a:r>
              <a:rPr lang="en-US" b="1"/>
              <a:t>(5) None of these</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a:t> </a:t>
            </a: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435</Words>
  <PresentationFormat>Custom</PresentationFormat>
  <Paragraphs>525</Paragraphs>
  <Slides>66</Slides>
  <Notes>66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Arial Black</vt:lpstr>
      <vt:lpstr>Calibri</vt:lpstr>
      <vt:lpstr>Office Theme</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REASONING</dc:title>
  <dc:creator>anuj gupta</dc:creator>
  <cp:lastModifiedBy>Acer</cp:lastModifiedBy>
  <cp:revision>1</cp:revision>
  <dcterms:created xsi:type="dcterms:W3CDTF">2020-02-23T06:37:57Z</dcterms:created>
  <dcterms:modified xsi:type="dcterms:W3CDTF">2023-04-13T06:26:17Z</dcterms:modified>
</cp:coreProperties>
</file>