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78" r:id="rId3"/>
    <p:sldId id="301" r:id="rId4"/>
    <p:sldId id="279" r:id="rId5"/>
    <p:sldId id="257" r:id="rId6"/>
    <p:sldId id="280" r:id="rId7"/>
    <p:sldId id="258" r:id="rId8"/>
    <p:sldId id="281" r:id="rId9"/>
    <p:sldId id="259" r:id="rId10"/>
    <p:sldId id="282" r:id="rId11"/>
    <p:sldId id="260" r:id="rId12"/>
    <p:sldId id="283" r:id="rId13"/>
    <p:sldId id="284" r:id="rId14"/>
    <p:sldId id="261" r:id="rId15"/>
    <p:sldId id="262" r:id="rId16"/>
    <p:sldId id="285" r:id="rId17"/>
    <p:sldId id="263" r:id="rId18"/>
    <p:sldId id="286" r:id="rId19"/>
    <p:sldId id="264" r:id="rId20"/>
    <p:sldId id="287" r:id="rId21"/>
    <p:sldId id="265" r:id="rId22"/>
    <p:sldId id="288" r:id="rId23"/>
    <p:sldId id="266" r:id="rId24"/>
    <p:sldId id="289" r:id="rId25"/>
    <p:sldId id="267" r:id="rId26"/>
    <p:sldId id="290" r:id="rId27"/>
    <p:sldId id="268" r:id="rId28"/>
    <p:sldId id="291" r:id="rId29"/>
    <p:sldId id="269" r:id="rId30"/>
    <p:sldId id="292" r:id="rId31"/>
    <p:sldId id="270" r:id="rId32"/>
    <p:sldId id="293" r:id="rId33"/>
    <p:sldId id="271" r:id="rId34"/>
    <p:sldId id="294" r:id="rId35"/>
    <p:sldId id="272" r:id="rId36"/>
    <p:sldId id="295" r:id="rId37"/>
    <p:sldId id="273" r:id="rId38"/>
    <p:sldId id="296" r:id="rId39"/>
    <p:sldId id="274" r:id="rId40"/>
    <p:sldId id="297" r:id="rId41"/>
    <p:sldId id="275" r:id="rId42"/>
    <p:sldId id="298" r:id="rId43"/>
    <p:sldId id="276" r:id="rId44"/>
    <p:sldId id="299" r:id="rId45"/>
    <p:sldId id="277" r:id="rId46"/>
    <p:sldId id="300" r:id="rId47"/>
    <p:sldId id="302" r:id="rId48"/>
  </p:sldIdLst>
  <p:sldSz cx="12192000" cy="6858000"/>
  <p:notesSz cx="6858000" cy="9144000"/>
  <p:embeddedFontLst>
    <p:embeddedFont>
      <p:font typeface="Arial Black" panose="020B0A04020102020204" pitchFamily="34" charset="0"/>
      <p:regular r:id="rId50"/>
      <p:bold r:id="rId51"/>
    </p:embeddedFont>
    <p:embeddedFont>
      <p:font typeface="Calibri" panose="020F050202020403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hKBCat/0dCXzu4sWv39tpOEs9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92922F-3D29-445C-B6ED-E3FA9B5A5F44}">
  <a:tblStyle styleId="{9B92922F-3D29-445C-B6ED-E3FA9B5A5F4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792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118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266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068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560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5313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8181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756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0524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507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465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5889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1023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686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8522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10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6503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13167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02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753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848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1112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611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29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6072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4"/>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4"/>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4"/>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4"/>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4"/>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24"/>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24"/>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24"/>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4"/>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24"/>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a:spLocks noGrp="1"/>
          </p:cNvSpPr>
          <p:nvPr>
            <p:ph type="pic" idx="2"/>
          </p:nvPr>
        </p:nvSpPr>
        <p:spPr>
          <a:xfrm>
            <a:off x="5183188" y="987425"/>
            <a:ext cx="6172200" cy="4873625"/>
          </a:xfrm>
          <a:prstGeom prst="rect">
            <a:avLst/>
          </a:prstGeom>
          <a:noFill/>
          <a:ln>
            <a:noFill/>
          </a:ln>
        </p:spPr>
      </p:sp>
      <p:sp>
        <p:nvSpPr>
          <p:cNvPr id="81" name="Google Shape;81;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6"/>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6"/>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26"/>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29476" y="1053202"/>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sz="3600" b="1" dirty="0">
                <a:solidFill>
                  <a:srgbClr val="FF0000"/>
                </a:solidFill>
                <a:latin typeface="Arial Black"/>
                <a:ea typeface="Arial Black"/>
                <a:cs typeface="Arial Black"/>
                <a:sym typeface="Arial Black"/>
              </a:rPr>
              <a:t>MATHEMATICAL OPERATION</a:t>
            </a:r>
            <a:endParaRPr sz="3600"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IN" b="1" dirty="0"/>
              <a:t>Basic math operations include four basic operations:</a:t>
            </a:r>
          </a:p>
          <a:p>
            <a:pPr marL="228600" lvl="0" indent="-228600" algn="l" rtl="0">
              <a:lnSpc>
                <a:spcPct val="90000"/>
              </a:lnSpc>
              <a:spcBef>
                <a:spcPts val="1000"/>
              </a:spcBef>
              <a:spcAft>
                <a:spcPts val="0"/>
              </a:spcAft>
              <a:buClr>
                <a:schemeClr val="dk1"/>
              </a:buClr>
              <a:buSzPts val="2400"/>
              <a:buNone/>
            </a:pPr>
            <a:r>
              <a:rPr lang="en-IN" b="1" dirty="0"/>
              <a:t>● Addition (+)</a:t>
            </a:r>
          </a:p>
          <a:p>
            <a:pPr marL="228600" lvl="0" indent="-228600" algn="l" rtl="0">
              <a:lnSpc>
                <a:spcPct val="90000"/>
              </a:lnSpc>
              <a:spcBef>
                <a:spcPts val="1000"/>
              </a:spcBef>
              <a:spcAft>
                <a:spcPts val="0"/>
              </a:spcAft>
              <a:buClr>
                <a:schemeClr val="dk1"/>
              </a:buClr>
              <a:buSzPts val="2400"/>
              <a:buNone/>
            </a:pPr>
            <a:r>
              <a:rPr lang="en-IN" b="1" dirty="0"/>
              <a:t>● Subtraction (-)</a:t>
            </a:r>
          </a:p>
          <a:p>
            <a:pPr marL="228600" lvl="0" indent="-228600" algn="l" rtl="0">
              <a:lnSpc>
                <a:spcPct val="90000"/>
              </a:lnSpc>
              <a:spcBef>
                <a:spcPts val="1000"/>
              </a:spcBef>
              <a:spcAft>
                <a:spcPts val="0"/>
              </a:spcAft>
              <a:buClr>
                <a:schemeClr val="dk1"/>
              </a:buClr>
              <a:buSzPts val="2400"/>
              <a:buNone/>
            </a:pPr>
            <a:r>
              <a:rPr lang="en-IN" b="1" dirty="0"/>
              <a:t>● Multiplication (* or x) and</a:t>
            </a:r>
          </a:p>
          <a:p>
            <a:pPr marL="228600" lvl="0" indent="-228600" algn="l" rtl="0">
              <a:lnSpc>
                <a:spcPct val="90000"/>
              </a:lnSpc>
              <a:spcBef>
                <a:spcPts val="1000"/>
              </a:spcBef>
              <a:spcAft>
                <a:spcPts val="0"/>
              </a:spcAft>
              <a:buClr>
                <a:schemeClr val="dk1"/>
              </a:buClr>
              <a:buSzPts val="2400"/>
              <a:buNone/>
            </a:pPr>
            <a:r>
              <a:rPr lang="en-IN" b="1" dirty="0"/>
              <a:t>● Division ( : or /)</a:t>
            </a:r>
          </a:p>
          <a:p>
            <a:pPr marL="228600" lvl="0" indent="-228600" algn="l" rtl="0">
              <a:lnSpc>
                <a:spcPct val="90000"/>
              </a:lnSpc>
              <a:spcBef>
                <a:spcPts val="1000"/>
              </a:spcBef>
              <a:spcAft>
                <a:spcPts val="0"/>
              </a:spcAft>
              <a:buClr>
                <a:schemeClr val="dk1"/>
              </a:buClr>
              <a:buSzPts val="2400"/>
              <a:buNone/>
            </a:pPr>
            <a:endParaRPr lang="en-IN" b="1" dirty="0"/>
          </a:p>
          <a:p>
            <a:pPr marL="228600" lvl="0" indent="-228600" algn="l" rtl="0">
              <a:lnSpc>
                <a:spcPct val="90000"/>
              </a:lnSpc>
              <a:spcBef>
                <a:spcPts val="1000"/>
              </a:spcBef>
              <a:spcAft>
                <a:spcPts val="0"/>
              </a:spcAft>
              <a:buClr>
                <a:schemeClr val="dk1"/>
              </a:buClr>
              <a:buSzPts val="2400"/>
              <a:buNone/>
            </a:pPr>
            <a:r>
              <a:rPr lang="en-IN" b="1" dirty="0"/>
              <a:t>These operations are commonly called arithmetic operations. Arithmetic is the oldest and most elementary branch of mathematics.</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 </a:t>
            </a:r>
            <a:r>
              <a:rPr lang="en-US" b="1" dirty="0"/>
              <a:t>If × means +, + means ÷, - means × and ÷ means -, then 8 × 7 – 8 + 40 ÷2 =?</a:t>
            </a:r>
            <a:endParaRPr dirty="0"/>
          </a:p>
          <a:p>
            <a:pPr lvl="0" indent="-457200" algn="l" rtl="0">
              <a:lnSpc>
                <a:spcPct val="90000"/>
              </a:lnSpc>
              <a:spcBef>
                <a:spcPts val="1000"/>
              </a:spcBef>
              <a:spcAft>
                <a:spcPts val="0"/>
              </a:spcAft>
              <a:buClr>
                <a:schemeClr val="dk1"/>
              </a:buClr>
              <a:buSzPts val="2400"/>
              <a:buAutoNum type="alphaLcParenBoth"/>
            </a:pPr>
            <a:r>
              <a:rPr lang="en-US" b="1" dirty="0"/>
              <a:t>1        </a:t>
            </a:r>
          </a:p>
          <a:p>
            <a:pPr marL="0" lvl="0" indent="0" algn="l" rtl="0">
              <a:lnSpc>
                <a:spcPct val="90000"/>
              </a:lnSpc>
              <a:spcBef>
                <a:spcPts val="1000"/>
              </a:spcBef>
              <a:spcAft>
                <a:spcPts val="0"/>
              </a:spcAft>
              <a:buClr>
                <a:schemeClr val="dk1"/>
              </a:buClr>
              <a:buSzPts val="2400"/>
              <a:buNone/>
            </a:pPr>
            <a:r>
              <a:rPr lang="en-US" b="1" dirty="0"/>
              <a:t>(b) 7            </a:t>
            </a:r>
          </a:p>
          <a:p>
            <a:pPr marL="0" lvl="0" indent="0" algn="l" rtl="0">
              <a:lnSpc>
                <a:spcPct val="90000"/>
              </a:lnSpc>
              <a:spcBef>
                <a:spcPts val="1000"/>
              </a:spcBef>
              <a:spcAft>
                <a:spcPts val="0"/>
              </a:spcAft>
              <a:buClr>
                <a:schemeClr val="dk1"/>
              </a:buClr>
              <a:buSzPts val="2400"/>
              <a:buNone/>
            </a:pPr>
            <a:r>
              <a:rPr lang="en-US" b="1" dirty="0"/>
              <a:t>(c) 8            </a:t>
            </a:r>
          </a:p>
          <a:p>
            <a:pPr marL="0" lvl="0" indent="0" algn="l" rtl="0">
              <a:lnSpc>
                <a:spcPct val="90000"/>
              </a:lnSpc>
              <a:spcBef>
                <a:spcPts val="1000"/>
              </a:spcBef>
              <a:spcAft>
                <a:spcPts val="0"/>
              </a:spcAft>
              <a:buClr>
                <a:schemeClr val="dk1"/>
              </a:buClr>
              <a:buSzPts val="2400"/>
              <a:buNone/>
            </a:pPr>
            <a:r>
              <a:rPr lang="en-US" b="1" dirty="0"/>
              <a:t>(d) 44           </a:t>
            </a:r>
          </a:p>
          <a:p>
            <a:pPr marL="0" lvl="0" indent="0" algn="l" rtl="0">
              <a:lnSpc>
                <a:spcPct val="90000"/>
              </a:lnSpc>
              <a:spcBef>
                <a:spcPts val="1000"/>
              </a:spcBef>
              <a:spcAft>
                <a:spcPts val="0"/>
              </a:spcAft>
              <a:buClr>
                <a:schemeClr val="dk1"/>
              </a:buClr>
              <a:buSzPts val="2400"/>
              <a:buNone/>
            </a:pPr>
            <a:r>
              <a:rPr lang="en-US" b="1" dirty="0">
                <a:solidFill>
                  <a:srgbClr val="FF0000"/>
                </a:solidFill>
              </a:rPr>
              <a:t>(e)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22814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 </a:t>
            </a:r>
            <a:r>
              <a:rPr lang="en-US" b="1" dirty="0"/>
              <a:t>If ÷ means +, - means ÷, × means – and + means ×, then   		 =   ?</a:t>
            </a:r>
            <a:endParaRPr dirty="0"/>
          </a:p>
          <a:p>
            <a:pPr lvl="0" indent="-457200" algn="l" rtl="0">
              <a:lnSpc>
                <a:spcPct val="90000"/>
              </a:lnSpc>
              <a:spcBef>
                <a:spcPts val="1000"/>
              </a:spcBef>
              <a:spcAft>
                <a:spcPts val="0"/>
              </a:spcAft>
              <a:buClr>
                <a:schemeClr val="dk1"/>
              </a:buClr>
              <a:buSzPts val="2400"/>
              <a:buAutoNum type="alphaLcParenBoth"/>
            </a:pPr>
            <a:r>
              <a:rPr lang="en-US" b="1" dirty="0"/>
              <a:t>0        </a:t>
            </a:r>
          </a:p>
          <a:p>
            <a:pPr marL="0" lvl="0" indent="0" algn="l" rtl="0">
              <a:lnSpc>
                <a:spcPct val="90000"/>
              </a:lnSpc>
              <a:spcBef>
                <a:spcPts val="1000"/>
              </a:spcBef>
              <a:spcAft>
                <a:spcPts val="0"/>
              </a:spcAft>
              <a:buClr>
                <a:schemeClr val="dk1"/>
              </a:buClr>
              <a:buSzPts val="2400"/>
              <a:buNone/>
            </a:pPr>
            <a:r>
              <a:rPr lang="en-US" b="1" dirty="0"/>
              <a:t>(b) 8             </a:t>
            </a:r>
          </a:p>
          <a:p>
            <a:pPr marL="0" lvl="0" indent="0" algn="l" rtl="0">
              <a:lnSpc>
                <a:spcPct val="90000"/>
              </a:lnSpc>
              <a:spcBef>
                <a:spcPts val="1000"/>
              </a:spcBef>
              <a:spcAft>
                <a:spcPts val="0"/>
              </a:spcAft>
              <a:buClr>
                <a:schemeClr val="dk1"/>
              </a:buClr>
              <a:buSzPts val="2400"/>
              <a:buNone/>
            </a:pPr>
            <a:r>
              <a:rPr lang="en-US" b="1" dirty="0"/>
              <a:t>(c) 12            </a:t>
            </a:r>
          </a:p>
          <a:p>
            <a:pPr marL="0" lvl="0" indent="0" algn="l" rtl="0">
              <a:lnSpc>
                <a:spcPct val="90000"/>
              </a:lnSpc>
              <a:spcBef>
                <a:spcPts val="1000"/>
              </a:spcBef>
              <a:spcAft>
                <a:spcPts val="0"/>
              </a:spcAft>
              <a:buClr>
                <a:schemeClr val="dk1"/>
              </a:buClr>
              <a:buSzPts val="2400"/>
              <a:buNone/>
            </a:pPr>
            <a:r>
              <a:rPr lang="en-US" b="1" dirty="0"/>
              <a:t>(d) 16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
        <p:nvSpPr>
          <p:cNvPr id="127" name="Google Shape;127;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8" name="Google Shape;128;p5"/>
          <p:cNvPicPr preferRelativeResize="0"/>
          <p:nvPr/>
        </p:nvPicPr>
        <p:blipFill rotWithShape="1">
          <a:blip r:embed="rId3">
            <a:alphaModFix/>
          </a:blip>
          <a:srcRect/>
          <a:stretch/>
        </p:blipFill>
        <p:spPr>
          <a:xfrm>
            <a:off x="9369631" y="1484415"/>
            <a:ext cx="1684026" cy="5106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 </a:t>
            </a:r>
            <a:r>
              <a:rPr lang="en-US" b="1" dirty="0"/>
              <a:t>If ÷ means +, - means ÷, × means – and + means ×, then   		 =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0        </a:t>
            </a:r>
          </a:p>
          <a:p>
            <a:pPr marL="0" lvl="0" indent="0" algn="l" rtl="0">
              <a:lnSpc>
                <a:spcPct val="90000"/>
              </a:lnSpc>
              <a:spcBef>
                <a:spcPts val="1000"/>
              </a:spcBef>
              <a:spcAft>
                <a:spcPts val="0"/>
              </a:spcAft>
              <a:buClr>
                <a:schemeClr val="dk1"/>
              </a:buClr>
              <a:buSzPts val="2400"/>
              <a:buNone/>
            </a:pPr>
            <a:r>
              <a:rPr lang="en-US" b="1" dirty="0"/>
              <a:t>(b) 8             </a:t>
            </a:r>
          </a:p>
          <a:p>
            <a:pPr marL="0" lvl="0" indent="0" algn="l" rtl="0">
              <a:lnSpc>
                <a:spcPct val="90000"/>
              </a:lnSpc>
              <a:spcBef>
                <a:spcPts val="1000"/>
              </a:spcBef>
              <a:spcAft>
                <a:spcPts val="0"/>
              </a:spcAft>
              <a:buClr>
                <a:schemeClr val="dk1"/>
              </a:buClr>
              <a:buSzPts val="2400"/>
              <a:buNone/>
            </a:pPr>
            <a:r>
              <a:rPr lang="en-US" b="1" dirty="0"/>
              <a:t>(c) 12            </a:t>
            </a:r>
          </a:p>
          <a:p>
            <a:pPr marL="0" lvl="0" indent="0" algn="l" rtl="0">
              <a:lnSpc>
                <a:spcPct val="90000"/>
              </a:lnSpc>
              <a:spcBef>
                <a:spcPts val="1000"/>
              </a:spcBef>
              <a:spcAft>
                <a:spcPts val="0"/>
              </a:spcAft>
              <a:buClr>
                <a:schemeClr val="dk1"/>
              </a:buClr>
              <a:buSzPts val="2400"/>
              <a:buNone/>
            </a:pPr>
            <a:r>
              <a:rPr lang="en-US" b="1" dirty="0"/>
              <a:t>(d) 16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
        <p:nvSpPr>
          <p:cNvPr id="127" name="Google Shape;127;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8" name="Google Shape;128;p5"/>
          <p:cNvPicPr preferRelativeResize="0"/>
          <p:nvPr/>
        </p:nvPicPr>
        <p:blipFill rotWithShape="1">
          <a:blip r:embed="rId3">
            <a:alphaModFix/>
          </a:blip>
          <a:srcRect/>
          <a:stretch/>
        </p:blipFill>
        <p:spPr>
          <a:xfrm>
            <a:off x="9369631" y="1484415"/>
            <a:ext cx="1684026" cy="510640"/>
          </a:xfrm>
          <a:prstGeom prst="rect">
            <a:avLst/>
          </a:prstGeom>
          <a:noFill/>
          <a:ln>
            <a:noFill/>
          </a:ln>
        </p:spPr>
      </p:pic>
    </p:spTree>
    <p:extLst>
      <p:ext uri="{BB962C8B-B14F-4D97-AF65-F5344CB8AC3E}">
        <p14:creationId xmlns:p14="http://schemas.microsoft.com/office/powerpoint/2010/main" val="428406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4" name="Google Shape;134;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Q6. </a:t>
            </a:r>
            <a:r>
              <a:rPr lang="en-US" b="1" dirty="0"/>
              <a:t>If ‘+’ means ‘divided by’, ‘-‘ means ‘add’, ‘×’ means ‘minus’ and ‘/’ means ‘multiplied by’, what will be the value of the following expressions?</a:t>
            </a:r>
            <a:endParaRPr dirty="0"/>
          </a:p>
          <a:p>
            <a:pPr marL="228600" lvl="0" indent="-228600" algn="l" rtl="0">
              <a:lnSpc>
                <a:spcPct val="90000"/>
              </a:lnSpc>
              <a:spcBef>
                <a:spcPts val="1000"/>
              </a:spcBef>
              <a:spcAft>
                <a:spcPts val="0"/>
              </a:spcAft>
              <a:buClr>
                <a:schemeClr val="dk1"/>
              </a:buClr>
              <a:buSzPts val="2400"/>
              <a:buNone/>
            </a:pPr>
            <a:r>
              <a:rPr lang="en-US" b="1" dirty="0"/>
              <a:t>[{(17 × 12) – (4/2)} + (23 – 6)] /0</a:t>
            </a:r>
            <a:endParaRPr dirty="0"/>
          </a:p>
          <a:p>
            <a:pPr lvl="0" indent="-457200" algn="l" rtl="0">
              <a:lnSpc>
                <a:spcPct val="90000"/>
              </a:lnSpc>
              <a:spcBef>
                <a:spcPts val="1000"/>
              </a:spcBef>
              <a:spcAft>
                <a:spcPts val="0"/>
              </a:spcAft>
              <a:buClr>
                <a:schemeClr val="dk1"/>
              </a:buClr>
              <a:buSzPts val="2400"/>
              <a:buAutoNum type="alphaLcParenBoth"/>
            </a:pPr>
            <a:r>
              <a:rPr lang="en-US" b="1" dirty="0"/>
              <a:t>Infinite              </a:t>
            </a:r>
          </a:p>
          <a:p>
            <a:pPr marL="0" lvl="0" indent="0" algn="l" rtl="0">
              <a:lnSpc>
                <a:spcPct val="90000"/>
              </a:lnSpc>
              <a:spcBef>
                <a:spcPts val="1000"/>
              </a:spcBef>
              <a:spcAft>
                <a:spcPts val="0"/>
              </a:spcAft>
              <a:buClr>
                <a:schemeClr val="dk1"/>
              </a:buClr>
              <a:buSzPts val="2400"/>
              <a:buNone/>
            </a:pPr>
            <a:r>
              <a:rPr lang="en-US" b="1" dirty="0"/>
              <a:t>(b) 0          </a:t>
            </a:r>
          </a:p>
          <a:p>
            <a:pPr marL="0" lvl="0" indent="0" algn="l" rtl="0">
              <a:lnSpc>
                <a:spcPct val="90000"/>
              </a:lnSpc>
              <a:spcBef>
                <a:spcPts val="1000"/>
              </a:spcBef>
              <a:spcAft>
                <a:spcPts val="0"/>
              </a:spcAft>
              <a:buClr>
                <a:schemeClr val="dk1"/>
              </a:buClr>
              <a:buSzPts val="2400"/>
              <a:buNone/>
            </a:pPr>
            <a:r>
              <a:rPr lang="en-US" b="1" dirty="0"/>
              <a:t>(c) 118               </a:t>
            </a:r>
          </a:p>
          <a:p>
            <a:pPr marL="0" lvl="0" indent="0" algn="l" rtl="0">
              <a:lnSpc>
                <a:spcPct val="90000"/>
              </a:lnSpc>
              <a:spcBef>
                <a:spcPts val="1000"/>
              </a:spcBef>
              <a:spcAft>
                <a:spcPts val="0"/>
              </a:spcAft>
              <a:buClr>
                <a:schemeClr val="dk1"/>
              </a:buClr>
              <a:buSzPts val="2400"/>
              <a:buNone/>
            </a:pPr>
            <a:r>
              <a:rPr lang="en-US" b="1" dirty="0"/>
              <a:t>(d) 219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92073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4" name="Google Shape;134;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Q6. </a:t>
            </a:r>
            <a:r>
              <a:rPr lang="en-US" b="1" dirty="0"/>
              <a:t>If ‘+’ means ‘divided by’, ‘-‘ means ‘add’, ‘×’ means ‘minus’ and ‘/’ means ‘multiplied by’, what will be the value of the following expressions?</a:t>
            </a:r>
            <a:endParaRPr dirty="0"/>
          </a:p>
          <a:p>
            <a:pPr marL="228600" lvl="0" indent="-228600" algn="l" rtl="0">
              <a:lnSpc>
                <a:spcPct val="90000"/>
              </a:lnSpc>
              <a:spcBef>
                <a:spcPts val="1000"/>
              </a:spcBef>
              <a:spcAft>
                <a:spcPts val="0"/>
              </a:spcAft>
              <a:buClr>
                <a:schemeClr val="dk1"/>
              </a:buClr>
              <a:buSzPts val="2400"/>
              <a:buNone/>
            </a:pPr>
            <a:r>
              <a:rPr lang="en-US" b="1" dirty="0"/>
              <a:t>[{(17 × 12) – (4/2)} + (23 – 6)] /0</a:t>
            </a:r>
            <a:endParaRPr dirty="0"/>
          </a:p>
          <a:p>
            <a:pPr lvl="0" indent="-457200" algn="l" rtl="0">
              <a:lnSpc>
                <a:spcPct val="90000"/>
              </a:lnSpc>
              <a:spcBef>
                <a:spcPts val="1000"/>
              </a:spcBef>
              <a:spcAft>
                <a:spcPts val="0"/>
              </a:spcAft>
              <a:buClr>
                <a:schemeClr val="dk1"/>
              </a:buClr>
              <a:buSzPts val="2400"/>
              <a:buAutoNum type="alphaLcParenBoth"/>
            </a:pPr>
            <a:r>
              <a:rPr lang="en-US" b="1" dirty="0"/>
              <a:t>Infinite               </a:t>
            </a:r>
          </a:p>
          <a:p>
            <a:pPr marL="0" lvl="0" indent="0" algn="l" rtl="0">
              <a:lnSpc>
                <a:spcPct val="90000"/>
              </a:lnSpc>
              <a:spcBef>
                <a:spcPts val="1000"/>
              </a:spcBef>
              <a:spcAft>
                <a:spcPts val="0"/>
              </a:spcAft>
              <a:buClr>
                <a:schemeClr val="dk1"/>
              </a:buClr>
              <a:buSzPts val="2400"/>
              <a:buNone/>
            </a:pPr>
            <a:r>
              <a:rPr lang="en-US" b="1" dirty="0">
                <a:solidFill>
                  <a:srgbClr val="FF0000"/>
                </a:solidFill>
              </a:rPr>
              <a:t>(b) 0            </a:t>
            </a:r>
          </a:p>
          <a:p>
            <a:pPr marL="0" lvl="0" indent="0" algn="l" rtl="0">
              <a:lnSpc>
                <a:spcPct val="90000"/>
              </a:lnSpc>
              <a:spcBef>
                <a:spcPts val="1000"/>
              </a:spcBef>
              <a:spcAft>
                <a:spcPts val="0"/>
              </a:spcAft>
              <a:buClr>
                <a:schemeClr val="dk1"/>
              </a:buClr>
              <a:buSzPts val="2400"/>
              <a:buNone/>
            </a:pPr>
            <a:r>
              <a:rPr lang="en-US" b="1" dirty="0"/>
              <a:t>(c) 118                   </a:t>
            </a:r>
          </a:p>
          <a:p>
            <a:pPr marL="0" lvl="0" indent="0" algn="l" rtl="0">
              <a:lnSpc>
                <a:spcPct val="90000"/>
              </a:lnSpc>
              <a:spcBef>
                <a:spcPts val="1000"/>
              </a:spcBef>
              <a:spcAft>
                <a:spcPts val="0"/>
              </a:spcAft>
              <a:buClr>
                <a:schemeClr val="dk1"/>
              </a:buClr>
              <a:buSzPts val="2400"/>
              <a:buNone/>
            </a:pPr>
            <a:r>
              <a:rPr lang="en-US" b="1" dirty="0"/>
              <a:t>(d) 219             </a:t>
            </a:r>
          </a:p>
          <a:p>
            <a:pPr marL="0" lvl="0" indent="0" algn="l" rtl="0">
              <a:lnSpc>
                <a:spcPct val="90000"/>
              </a:lnSpc>
              <a:spcBef>
                <a:spcPts val="1000"/>
              </a:spcBef>
              <a:spcAft>
                <a:spcPts val="0"/>
              </a:spcAft>
              <a:buClr>
                <a:schemeClr val="dk1"/>
              </a:buClr>
              <a:buSzPts val="2400"/>
              <a:buNone/>
            </a:pPr>
            <a:r>
              <a:rPr lang="en-US" b="1" dirty="0"/>
              <a:t>(e) None of these</a:t>
            </a:r>
            <a:endParaRPr lang="en-US"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0" name="Google Shape;140;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Q7. </a:t>
            </a:r>
            <a:r>
              <a:rPr lang="en-US" b="1" dirty="0"/>
              <a:t>If Q means ‘add to’, J means ‘multiply by’, T means ‘subtract from’ and K means ‘divide by’, then30 K 2 Q 3 J 6 T 5 =?</a:t>
            </a:r>
            <a:endParaRPr dirty="0"/>
          </a:p>
          <a:p>
            <a:pPr lvl="0" indent="-457200" algn="l" rtl="0">
              <a:lnSpc>
                <a:spcPct val="90000"/>
              </a:lnSpc>
              <a:spcBef>
                <a:spcPts val="1000"/>
              </a:spcBef>
              <a:spcAft>
                <a:spcPts val="0"/>
              </a:spcAft>
              <a:buClr>
                <a:schemeClr val="dk1"/>
              </a:buClr>
              <a:buSzPts val="2400"/>
              <a:buAutoNum type="alphaLcParenBoth"/>
            </a:pPr>
            <a:r>
              <a:rPr lang="en-US" b="1" dirty="0"/>
              <a:t>18                </a:t>
            </a:r>
          </a:p>
          <a:p>
            <a:pPr marL="0" lvl="0" indent="0" algn="l" rtl="0">
              <a:lnSpc>
                <a:spcPct val="90000"/>
              </a:lnSpc>
              <a:spcBef>
                <a:spcPts val="1000"/>
              </a:spcBef>
              <a:spcAft>
                <a:spcPts val="0"/>
              </a:spcAft>
              <a:buClr>
                <a:schemeClr val="dk1"/>
              </a:buClr>
              <a:buSzPts val="2400"/>
              <a:buNone/>
            </a:pPr>
            <a:r>
              <a:rPr lang="en-US" b="1" dirty="0"/>
              <a:t>(b) 28           </a:t>
            </a:r>
          </a:p>
          <a:p>
            <a:pPr marL="0" lvl="0" indent="0" algn="l" rtl="0">
              <a:lnSpc>
                <a:spcPct val="90000"/>
              </a:lnSpc>
              <a:spcBef>
                <a:spcPts val="1000"/>
              </a:spcBef>
              <a:spcAft>
                <a:spcPts val="0"/>
              </a:spcAft>
              <a:buClr>
                <a:schemeClr val="dk1"/>
              </a:buClr>
              <a:buSzPts val="2400"/>
              <a:buNone/>
            </a:pPr>
            <a:r>
              <a:rPr lang="en-US" b="1" dirty="0"/>
              <a:t>(c) 31               </a:t>
            </a:r>
          </a:p>
          <a:p>
            <a:pPr marL="0" lvl="0" indent="0" algn="l" rtl="0">
              <a:lnSpc>
                <a:spcPct val="90000"/>
              </a:lnSpc>
              <a:spcBef>
                <a:spcPts val="1000"/>
              </a:spcBef>
              <a:spcAft>
                <a:spcPts val="0"/>
              </a:spcAft>
              <a:buClr>
                <a:schemeClr val="dk1"/>
              </a:buClr>
              <a:buSzPts val="2400"/>
              <a:buNone/>
            </a:pPr>
            <a:r>
              <a:rPr lang="en-US" b="1" dirty="0"/>
              <a:t>(d) 103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0" name="Google Shape;140;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Q7. </a:t>
            </a:r>
            <a:r>
              <a:rPr lang="en-US" b="1" dirty="0"/>
              <a:t>If Q means ‘add to’, J means ‘multiply by’, T means ‘subtract from’ and K means ‘divide by’, then30 K 2 Q 3 J 6 T 5 =?</a:t>
            </a:r>
            <a:endParaRPr dirty="0"/>
          </a:p>
          <a:p>
            <a:pPr lvl="0" indent="-457200" algn="l" rtl="0">
              <a:lnSpc>
                <a:spcPct val="90000"/>
              </a:lnSpc>
              <a:spcBef>
                <a:spcPts val="1000"/>
              </a:spcBef>
              <a:spcAft>
                <a:spcPts val="0"/>
              </a:spcAft>
              <a:buClr>
                <a:schemeClr val="dk1"/>
              </a:buClr>
              <a:buSzPts val="2400"/>
              <a:buAutoNum type="alphaLcParenBoth"/>
            </a:pPr>
            <a:r>
              <a:rPr lang="en-US" b="1" dirty="0"/>
              <a:t>18                </a:t>
            </a:r>
          </a:p>
          <a:p>
            <a:pPr marL="0" lvl="0" indent="0" algn="l" rtl="0">
              <a:lnSpc>
                <a:spcPct val="90000"/>
              </a:lnSpc>
              <a:spcBef>
                <a:spcPts val="1000"/>
              </a:spcBef>
              <a:spcAft>
                <a:spcPts val="0"/>
              </a:spcAft>
              <a:buClr>
                <a:schemeClr val="dk1"/>
              </a:buClr>
              <a:buSzPts val="2400"/>
              <a:buNone/>
            </a:pPr>
            <a:r>
              <a:rPr lang="en-US" b="1" dirty="0">
                <a:solidFill>
                  <a:srgbClr val="FF0000"/>
                </a:solidFill>
              </a:rPr>
              <a:t>(b) 28           </a:t>
            </a:r>
          </a:p>
          <a:p>
            <a:pPr marL="0" lvl="0" indent="0" algn="l" rtl="0">
              <a:lnSpc>
                <a:spcPct val="90000"/>
              </a:lnSpc>
              <a:spcBef>
                <a:spcPts val="1000"/>
              </a:spcBef>
              <a:spcAft>
                <a:spcPts val="0"/>
              </a:spcAft>
              <a:buClr>
                <a:schemeClr val="dk1"/>
              </a:buClr>
              <a:buSzPts val="2400"/>
              <a:buNone/>
            </a:pPr>
            <a:r>
              <a:rPr lang="en-US" b="1" dirty="0"/>
              <a:t>(c) 31               </a:t>
            </a:r>
          </a:p>
          <a:p>
            <a:pPr marL="0" lvl="0" indent="0" algn="l" rtl="0">
              <a:lnSpc>
                <a:spcPct val="90000"/>
              </a:lnSpc>
              <a:spcBef>
                <a:spcPts val="1000"/>
              </a:spcBef>
              <a:spcAft>
                <a:spcPts val="0"/>
              </a:spcAft>
              <a:buClr>
                <a:schemeClr val="dk1"/>
              </a:buClr>
              <a:buSzPts val="2400"/>
              <a:buNone/>
            </a:pPr>
            <a:r>
              <a:rPr lang="en-US" b="1" dirty="0"/>
              <a:t>(d) 103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75644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6" name="Google Shape;146;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Q8. </a:t>
            </a:r>
            <a:r>
              <a:rPr lang="en-US" b="1" dirty="0"/>
              <a:t>If P means ‘division’, T means ‘addition’, M means ‘subtraction’ and D means ‘multiplication’, then what will be the value of the expression 12 M 12 D 28 P 7 T 15?</a:t>
            </a:r>
            <a:endParaRPr dirty="0"/>
          </a:p>
          <a:p>
            <a:pPr lvl="0" indent="-457200" algn="l" rtl="0">
              <a:lnSpc>
                <a:spcPct val="90000"/>
              </a:lnSpc>
              <a:spcBef>
                <a:spcPts val="1000"/>
              </a:spcBef>
              <a:spcAft>
                <a:spcPts val="0"/>
              </a:spcAft>
              <a:buClr>
                <a:schemeClr val="dk1"/>
              </a:buClr>
              <a:buSzPts val="2400"/>
              <a:buAutoNum type="alphaLcParenBoth"/>
            </a:pPr>
            <a:r>
              <a:rPr lang="en-US" b="1" dirty="0"/>
              <a:t>-30             </a:t>
            </a:r>
          </a:p>
          <a:p>
            <a:pPr marL="0" lvl="0" indent="0" algn="l" rtl="0">
              <a:lnSpc>
                <a:spcPct val="90000"/>
              </a:lnSpc>
              <a:spcBef>
                <a:spcPts val="1000"/>
              </a:spcBef>
              <a:spcAft>
                <a:spcPts val="0"/>
              </a:spcAft>
              <a:buClr>
                <a:schemeClr val="dk1"/>
              </a:buClr>
              <a:buSzPts val="2400"/>
              <a:buNone/>
            </a:pPr>
            <a:r>
              <a:rPr lang="en-US" b="1" dirty="0"/>
              <a:t>(b) -15          </a:t>
            </a:r>
          </a:p>
          <a:p>
            <a:pPr marL="0" lvl="0" indent="0" algn="l" rtl="0">
              <a:lnSpc>
                <a:spcPct val="90000"/>
              </a:lnSpc>
              <a:spcBef>
                <a:spcPts val="1000"/>
              </a:spcBef>
              <a:spcAft>
                <a:spcPts val="0"/>
              </a:spcAft>
              <a:buClr>
                <a:schemeClr val="dk1"/>
              </a:buClr>
              <a:buSzPts val="2400"/>
              <a:buNone/>
            </a:pPr>
            <a:r>
              <a:rPr lang="en-US" b="1" dirty="0"/>
              <a:t>(c) 15           </a:t>
            </a:r>
          </a:p>
          <a:p>
            <a:pPr marL="0" lvl="0" indent="0" algn="l" rtl="0">
              <a:lnSpc>
                <a:spcPct val="90000"/>
              </a:lnSpc>
              <a:spcBef>
                <a:spcPts val="1000"/>
              </a:spcBef>
              <a:spcAft>
                <a:spcPts val="0"/>
              </a:spcAft>
              <a:buClr>
                <a:schemeClr val="dk1"/>
              </a:buClr>
              <a:buSzPts val="2400"/>
              <a:buNone/>
            </a:pPr>
            <a:r>
              <a:rPr lang="en-US" b="1" dirty="0"/>
              <a:t>(d) 45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6" name="Google Shape;146;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Q8. </a:t>
            </a:r>
            <a:r>
              <a:rPr lang="en-US" b="1" dirty="0"/>
              <a:t>If P means ‘division’, T means ‘addition’, M means ‘subtraction’ and D means ‘multiplication’, then what will be the value of the expression 12 M 12 D 28 P 7 T 15?</a:t>
            </a:r>
            <a:endParaRPr dirty="0"/>
          </a:p>
          <a:p>
            <a:pPr lvl="0" indent="-457200" algn="l" rtl="0">
              <a:lnSpc>
                <a:spcPct val="90000"/>
              </a:lnSpc>
              <a:spcBef>
                <a:spcPts val="1000"/>
              </a:spcBef>
              <a:spcAft>
                <a:spcPts val="0"/>
              </a:spcAft>
              <a:buClr>
                <a:schemeClr val="dk1"/>
              </a:buClr>
              <a:buSzPts val="2400"/>
              <a:buAutoNum type="alphaLcParenBoth"/>
            </a:pPr>
            <a:r>
              <a:rPr lang="en-US" b="1" dirty="0"/>
              <a:t>-30             </a:t>
            </a:r>
          </a:p>
          <a:p>
            <a:pPr marL="0" lvl="0" indent="0" algn="l" rtl="0">
              <a:lnSpc>
                <a:spcPct val="90000"/>
              </a:lnSpc>
              <a:spcBef>
                <a:spcPts val="1000"/>
              </a:spcBef>
              <a:spcAft>
                <a:spcPts val="0"/>
              </a:spcAft>
              <a:buClr>
                <a:schemeClr val="dk1"/>
              </a:buClr>
              <a:buSzPts val="2400"/>
              <a:buNone/>
            </a:pPr>
            <a:r>
              <a:rPr lang="en-US" b="1" dirty="0"/>
              <a:t>(b) -15          </a:t>
            </a:r>
          </a:p>
          <a:p>
            <a:pPr marL="0" lvl="0" indent="0" algn="l" rtl="0">
              <a:lnSpc>
                <a:spcPct val="90000"/>
              </a:lnSpc>
              <a:spcBef>
                <a:spcPts val="1000"/>
              </a:spcBef>
              <a:spcAft>
                <a:spcPts val="0"/>
              </a:spcAft>
              <a:buClr>
                <a:schemeClr val="dk1"/>
              </a:buClr>
              <a:buSzPts val="2400"/>
              <a:buNone/>
            </a:pPr>
            <a:r>
              <a:rPr lang="en-US" b="1" dirty="0"/>
              <a:t>(c) 15           </a:t>
            </a:r>
          </a:p>
          <a:p>
            <a:pPr marL="0" lvl="0" indent="0" algn="l" rtl="0">
              <a:lnSpc>
                <a:spcPct val="90000"/>
              </a:lnSpc>
              <a:spcBef>
                <a:spcPts val="1000"/>
              </a:spcBef>
              <a:spcAft>
                <a:spcPts val="0"/>
              </a:spcAft>
              <a:buClr>
                <a:schemeClr val="dk1"/>
              </a:buClr>
              <a:buSzPts val="2400"/>
              <a:buNone/>
            </a:pPr>
            <a:r>
              <a:rPr lang="en-US" b="1" dirty="0"/>
              <a:t>(d) 45       </a:t>
            </a:r>
          </a:p>
          <a:p>
            <a:pPr marL="0" lvl="0" indent="0" algn="l" rtl="0">
              <a:lnSpc>
                <a:spcPct val="90000"/>
              </a:lnSpc>
              <a:spcBef>
                <a:spcPts val="1000"/>
              </a:spcBef>
              <a:spcAft>
                <a:spcPts val="0"/>
              </a:spcAft>
              <a:buClr>
                <a:schemeClr val="dk1"/>
              </a:buClr>
              <a:buSzPts val="2400"/>
              <a:buNone/>
            </a:pPr>
            <a:r>
              <a:rPr lang="en-US" b="1" dirty="0">
                <a:solidFill>
                  <a:srgbClr val="FF0000"/>
                </a:solidFill>
              </a:rPr>
              <a:t>(e)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785181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2" name="Google Shape;152;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Q9. </a:t>
            </a:r>
            <a:r>
              <a:rPr lang="en-US" b="1" dirty="0"/>
              <a:t>If ‘when’ means ‘×’, ‘you’ means ‘÷’, ‘come’ means ‘-‘ and ‘will’ means ‘+’, then what will be the value of “8 when 12 will 16 you 2 come 10”?</a:t>
            </a:r>
            <a:endParaRPr dirty="0"/>
          </a:p>
          <a:p>
            <a:pPr lvl="0" indent="-457200" algn="l" rtl="0">
              <a:lnSpc>
                <a:spcPct val="90000"/>
              </a:lnSpc>
              <a:spcBef>
                <a:spcPts val="1000"/>
              </a:spcBef>
              <a:spcAft>
                <a:spcPts val="0"/>
              </a:spcAft>
              <a:buClr>
                <a:schemeClr val="dk1"/>
              </a:buClr>
              <a:buSzPts val="2400"/>
              <a:buAutoNum type="alphaLcParenBoth"/>
            </a:pPr>
            <a:r>
              <a:rPr lang="en-US" b="1" dirty="0"/>
              <a:t>45                </a:t>
            </a:r>
          </a:p>
          <a:p>
            <a:pPr marL="0" lvl="0" indent="0" algn="l" rtl="0">
              <a:lnSpc>
                <a:spcPct val="90000"/>
              </a:lnSpc>
              <a:spcBef>
                <a:spcPts val="1000"/>
              </a:spcBef>
              <a:spcAft>
                <a:spcPts val="0"/>
              </a:spcAft>
              <a:buClr>
                <a:schemeClr val="dk1"/>
              </a:buClr>
              <a:buSzPts val="2400"/>
              <a:buNone/>
            </a:pPr>
            <a:r>
              <a:rPr lang="en-US" b="1" dirty="0"/>
              <a:t>(b) 94            </a:t>
            </a:r>
          </a:p>
          <a:p>
            <a:pPr marL="0" lvl="0" indent="0" algn="l" rtl="0">
              <a:lnSpc>
                <a:spcPct val="90000"/>
              </a:lnSpc>
              <a:spcBef>
                <a:spcPts val="1000"/>
              </a:spcBef>
              <a:spcAft>
                <a:spcPts val="0"/>
              </a:spcAft>
              <a:buClr>
                <a:schemeClr val="dk1"/>
              </a:buClr>
              <a:buSzPts val="2400"/>
              <a:buNone/>
            </a:pPr>
            <a:r>
              <a:rPr lang="en-US" b="1" dirty="0"/>
              <a:t>(c) 96             </a:t>
            </a:r>
          </a:p>
          <a:p>
            <a:pPr marL="0" lvl="0" indent="0" algn="l" rtl="0">
              <a:lnSpc>
                <a:spcPct val="90000"/>
              </a:lnSpc>
              <a:spcBef>
                <a:spcPts val="1000"/>
              </a:spcBef>
              <a:spcAft>
                <a:spcPts val="0"/>
              </a:spcAft>
              <a:buClr>
                <a:schemeClr val="dk1"/>
              </a:buClr>
              <a:buSzPts val="2400"/>
              <a:buNone/>
            </a:pPr>
            <a:r>
              <a:rPr lang="en-US" b="1" dirty="0"/>
              <a:t>(d) 112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pic>
        <p:nvPicPr>
          <p:cNvPr id="4" name="Picture 3">
            <a:extLst>
              <a:ext uri="{FF2B5EF4-FFF2-40B4-BE49-F238E27FC236}">
                <a16:creationId xmlns:a16="http://schemas.microsoft.com/office/drawing/2014/main" id="{059D7C48-897B-1EF8-523E-5C3EA592D48D}"/>
              </a:ext>
            </a:extLst>
          </p:cNvPr>
          <p:cNvPicPr>
            <a:picLocks noChangeAspect="1"/>
          </p:cNvPicPr>
          <p:nvPr/>
        </p:nvPicPr>
        <p:blipFill>
          <a:blip r:embed="rId3"/>
          <a:stretch>
            <a:fillRect/>
          </a:stretch>
        </p:blipFill>
        <p:spPr>
          <a:xfrm>
            <a:off x="1297757" y="3925086"/>
            <a:ext cx="7315200" cy="2514600"/>
          </a:xfrm>
          <a:prstGeom prst="rect">
            <a:avLst/>
          </a:prstGeom>
        </p:spPr>
      </p:pic>
      <p:sp>
        <p:nvSpPr>
          <p:cNvPr id="6" name="TextBox 5">
            <a:extLst>
              <a:ext uri="{FF2B5EF4-FFF2-40B4-BE49-F238E27FC236}">
                <a16:creationId xmlns:a16="http://schemas.microsoft.com/office/drawing/2014/main" id="{B04D92E2-BB8E-7401-D15D-3E09357A13A8}"/>
              </a:ext>
            </a:extLst>
          </p:cNvPr>
          <p:cNvSpPr txBox="1"/>
          <p:nvPr/>
        </p:nvSpPr>
        <p:spPr>
          <a:xfrm>
            <a:off x="0" y="861750"/>
            <a:ext cx="12113443" cy="1938992"/>
          </a:xfrm>
          <a:prstGeom prst="rect">
            <a:avLst/>
          </a:prstGeom>
          <a:noFill/>
        </p:spPr>
        <p:txBody>
          <a:bodyPr wrap="square">
            <a:spAutoFit/>
          </a:bodyPr>
          <a:lstStyle/>
          <a:p>
            <a:r>
              <a:rPr lang="en-IN" sz="2400" b="1" dirty="0"/>
              <a:t>For every type of Mathematical operations question, you must know only one rule i.e. BODMAS. It is “Brackets, Orders, Division, Multiplication, Addition, and Subtraction. It means you must solve any equation in the BODMAS order. First, open the brackets, then solve the powers or roots, then perform Division followed by multiplication, Addition and subtraction</a:t>
            </a:r>
          </a:p>
        </p:txBody>
      </p:sp>
    </p:spTree>
    <p:extLst>
      <p:ext uri="{BB962C8B-B14F-4D97-AF65-F5344CB8AC3E}">
        <p14:creationId xmlns:p14="http://schemas.microsoft.com/office/powerpoint/2010/main" val="4251519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2" name="Google Shape;152;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Q9. </a:t>
            </a:r>
            <a:r>
              <a:rPr lang="en-US" b="1" dirty="0"/>
              <a:t>If ‘when’ means ‘×’, ‘you’ means ‘÷’, ‘come’ means ‘-‘ and ‘will’ means ‘+’, then what will be the value of “8 when 12 will 16 you 2 come 10”?</a:t>
            </a:r>
            <a:endParaRPr dirty="0"/>
          </a:p>
          <a:p>
            <a:pPr lvl="0" indent="-457200" algn="l" rtl="0">
              <a:lnSpc>
                <a:spcPct val="90000"/>
              </a:lnSpc>
              <a:spcBef>
                <a:spcPts val="1000"/>
              </a:spcBef>
              <a:spcAft>
                <a:spcPts val="0"/>
              </a:spcAft>
              <a:buClr>
                <a:schemeClr val="dk1"/>
              </a:buClr>
              <a:buSzPts val="2400"/>
              <a:buAutoNum type="alphaLcParenBoth"/>
            </a:pPr>
            <a:r>
              <a:rPr lang="en-US" b="1" dirty="0"/>
              <a:t>45                </a:t>
            </a:r>
          </a:p>
          <a:p>
            <a:pPr marL="0" lvl="0" indent="0" algn="l" rtl="0">
              <a:lnSpc>
                <a:spcPct val="90000"/>
              </a:lnSpc>
              <a:spcBef>
                <a:spcPts val="1000"/>
              </a:spcBef>
              <a:spcAft>
                <a:spcPts val="0"/>
              </a:spcAft>
              <a:buClr>
                <a:schemeClr val="dk1"/>
              </a:buClr>
              <a:buSzPts val="2400"/>
              <a:buNone/>
            </a:pPr>
            <a:r>
              <a:rPr lang="en-US" b="1" dirty="0">
                <a:solidFill>
                  <a:srgbClr val="FF0000"/>
                </a:solidFill>
              </a:rPr>
              <a:t>(b) 94 </a:t>
            </a:r>
            <a:r>
              <a:rPr lang="en-US" b="1" dirty="0"/>
              <a:t>           </a:t>
            </a:r>
          </a:p>
          <a:p>
            <a:pPr marL="0" lvl="0" indent="0" algn="l" rtl="0">
              <a:lnSpc>
                <a:spcPct val="90000"/>
              </a:lnSpc>
              <a:spcBef>
                <a:spcPts val="1000"/>
              </a:spcBef>
              <a:spcAft>
                <a:spcPts val="0"/>
              </a:spcAft>
              <a:buClr>
                <a:schemeClr val="dk1"/>
              </a:buClr>
              <a:buSzPts val="2400"/>
              <a:buNone/>
            </a:pPr>
            <a:r>
              <a:rPr lang="en-US" b="1" dirty="0"/>
              <a:t>(c) 96             </a:t>
            </a:r>
          </a:p>
          <a:p>
            <a:pPr marL="0" lvl="0" indent="0" algn="l" rtl="0">
              <a:lnSpc>
                <a:spcPct val="90000"/>
              </a:lnSpc>
              <a:spcBef>
                <a:spcPts val="1000"/>
              </a:spcBef>
              <a:spcAft>
                <a:spcPts val="0"/>
              </a:spcAft>
              <a:buClr>
                <a:schemeClr val="dk1"/>
              </a:buClr>
              <a:buSzPts val="2400"/>
              <a:buNone/>
            </a:pPr>
            <a:r>
              <a:rPr lang="en-US" b="1" dirty="0"/>
              <a:t>(d) 112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09425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8" name="Google Shape;158;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Q10. </a:t>
            </a:r>
            <a:r>
              <a:rPr lang="en-US" b="1" dirty="0"/>
              <a:t>If A stands for +, B stands for -, C stands for ×, then what is the value of (10 C 4) A (4 C 4) B 6?</a:t>
            </a:r>
            <a:endParaRPr dirty="0"/>
          </a:p>
          <a:p>
            <a:pPr lvl="0" indent="-457200" algn="l" rtl="0">
              <a:lnSpc>
                <a:spcPct val="90000"/>
              </a:lnSpc>
              <a:spcBef>
                <a:spcPts val="1000"/>
              </a:spcBef>
              <a:spcAft>
                <a:spcPts val="0"/>
              </a:spcAft>
              <a:buClr>
                <a:schemeClr val="dk1"/>
              </a:buClr>
              <a:buSzPts val="2400"/>
              <a:buAutoNum type="alphaLcParenBoth"/>
            </a:pPr>
            <a:r>
              <a:rPr lang="en-US" b="1" dirty="0"/>
              <a:t>60             </a:t>
            </a:r>
          </a:p>
          <a:p>
            <a:pPr marL="0" lvl="0" indent="0" algn="l" rtl="0">
              <a:lnSpc>
                <a:spcPct val="90000"/>
              </a:lnSpc>
              <a:spcBef>
                <a:spcPts val="1000"/>
              </a:spcBef>
              <a:spcAft>
                <a:spcPts val="0"/>
              </a:spcAft>
              <a:buClr>
                <a:schemeClr val="dk1"/>
              </a:buClr>
              <a:buSzPts val="2400"/>
              <a:buNone/>
            </a:pPr>
            <a:r>
              <a:rPr lang="en-US" b="1" dirty="0"/>
              <a:t>(b) 56           </a:t>
            </a:r>
          </a:p>
          <a:p>
            <a:pPr marL="0" lvl="0" indent="0" algn="l" rtl="0">
              <a:lnSpc>
                <a:spcPct val="90000"/>
              </a:lnSpc>
              <a:spcBef>
                <a:spcPts val="1000"/>
              </a:spcBef>
              <a:spcAft>
                <a:spcPts val="0"/>
              </a:spcAft>
              <a:buClr>
                <a:schemeClr val="dk1"/>
              </a:buClr>
              <a:buSzPts val="2400"/>
              <a:buNone/>
            </a:pPr>
            <a:r>
              <a:rPr lang="en-US" b="1" dirty="0"/>
              <a:t>(c) 50            </a:t>
            </a:r>
          </a:p>
          <a:p>
            <a:pPr marL="0" lvl="0" indent="0" algn="l" rtl="0">
              <a:lnSpc>
                <a:spcPct val="90000"/>
              </a:lnSpc>
              <a:spcBef>
                <a:spcPts val="1000"/>
              </a:spcBef>
              <a:spcAft>
                <a:spcPts val="0"/>
              </a:spcAft>
              <a:buClr>
                <a:schemeClr val="dk1"/>
              </a:buClr>
              <a:buSzPts val="2400"/>
              <a:buNone/>
            </a:pPr>
            <a:r>
              <a:rPr lang="en-US" b="1" dirty="0"/>
              <a:t>(d) 46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8" name="Google Shape;158;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Q10. </a:t>
            </a:r>
            <a:r>
              <a:rPr lang="en-US" b="1" dirty="0"/>
              <a:t>If A stands for +, B stands for -, C stands for ×, then what is the value of (10 C 4) A (4 C 4) B 6?</a:t>
            </a:r>
            <a:endParaRPr dirty="0"/>
          </a:p>
          <a:p>
            <a:pPr lvl="0" indent="-457200" algn="l" rtl="0">
              <a:lnSpc>
                <a:spcPct val="90000"/>
              </a:lnSpc>
              <a:spcBef>
                <a:spcPts val="1000"/>
              </a:spcBef>
              <a:spcAft>
                <a:spcPts val="0"/>
              </a:spcAft>
              <a:buClr>
                <a:schemeClr val="dk1"/>
              </a:buClr>
              <a:buSzPts val="2400"/>
              <a:buAutoNum type="alphaLcParenBoth"/>
            </a:pPr>
            <a:r>
              <a:rPr lang="en-US" b="1" dirty="0"/>
              <a:t>60             </a:t>
            </a:r>
          </a:p>
          <a:p>
            <a:pPr marL="0" lvl="0" indent="0" algn="l" rtl="0">
              <a:lnSpc>
                <a:spcPct val="90000"/>
              </a:lnSpc>
              <a:spcBef>
                <a:spcPts val="1000"/>
              </a:spcBef>
              <a:spcAft>
                <a:spcPts val="0"/>
              </a:spcAft>
              <a:buClr>
                <a:schemeClr val="dk1"/>
              </a:buClr>
              <a:buSzPts val="2400"/>
              <a:buNone/>
            </a:pPr>
            <a:r>
              <a:rPr lang="en-US" b="1" dirty="0"/>
              <a:t>(b) 56           </a:t>
            </a:r>
          </a:p>
          <a:p>
            <a:pPr marL="0" lvl="0" indent="0" algn="l" rtl="0">
              <a:lnSpc>
                <a:spcPct val="90000"/>
              </a:lnSpc>
              <a:spcBef>
                <a:spcPts val="1000"/>
              </a:spcBef>
              <a:spcAft>
                <a:spcPts val="0"/>
              </a:spcAft>
              <a:buClr>
                <a:schemeClr val="dk1"/>
              </a:buClr>
              <a:buSzPts val="2400"/>
              <a:buNone/>
            </a:pPr>
            <a:r>
              <a:rPr lang="en-US" b="1" dirty="0">
                <a:solidFill>
                  <a:srgbClr val="FF0000"/>
                </a:solidFill>
              </a:rPr>
              <a:t>(c) 50            </a:t>
            </a:r>
          </a:p>
          <a:p>
            <a:pPr marL="0" lvl="0" indent="0" algn="l" rtl="0">
              <a:lnSpc>
                <a:spcPct val="90000"/>
              </a:lnSpc>
              <a:spcBef>
                <a:spcPts val="1000"/>
              </a:spcBef>
              <a:spcAft>
                <a:spcPts val="0"/>
              </a:spcAft>
              <a:buClr>
                <a:schemeClr val="dk1"/>
              </a:buClr>
              <a:buSzPts val="2400"/>
              <a:buNone/>
            </a:pPr>
            <a:r>
              <a:rPr lang="en-US" b="1" dirty="0"/>
              <a:t>(d) 46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51633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4" name="Google Shape;164;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t>Directions (Questions 11 to 14): In an imaginary language, the digits 0, 1, 2, 3, 4, 5, 6, 7, 8 and 9 are substituted by a, b, c, d, e, f, g, h, I and j. And 10 is written as </a:t>
            </a:r>
            <a:r>
              <a:rPr lang="en-US" b="1" dirty="0" err="1"/>
              <a:t>ba</a:t>
            </a:r>
            <a:r>
              <a:rPr lang="en-US" b="1" dirty="0"/>
              <a:t>.</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Q11. </a:t>
            </a:r>
            <a:r>
              <a:rPr lang="en-US" b="1" dirty="0"/>
              <a:t>(cd + </a:t>
            </a:r>
            <a:r>
              <a:rPr lang="en-US" b="1" dirty="0" err="1"/>
              <a:t>ef</a:t>
            </a:r>
            <a:r>
              <a:rPr lang="en-US" b="1" dirty="0"/>
              <a:t>) × </a:t>
            </a:r>
            <a:r>
              <a:rPr lang="en-US" b="1" dirty="0" err="1"/>
              <a:t>bc</a:t>
            </a:r>
            <a:r>
              <a:rPr lang="en-US" b="1" dirty="0"/>
              <a:t> is equal to</a:t>
            </a:r>
            <a:endParaRPr dirty="0"/>
          </a:p>
          <a:p>
            <a:pPr lvl="0" indent="-457200" algn="l" rtl="0">
              <a:lnSpc>
                <a:spcPct val="90000"/>
              </a:lnSpc>
              <a:spcBef>
                <a:spcPts val="1000"/>
              </a:spcBef>
              <a:spcAft>
                <a:spcPts val="0"/>
              </a:spcAft>
              <a:buClr>
                <a:schemeClr val="dk1"/>
              </a:buClr>
              <a:buSzPts val="2400"/>
              <a:buAutoNum type="alphaLcParenBoth"/>
            </a:pPr>
            <a:r>
              <a:rPr lang="en-US" b="1" dirty="0"/>
              <a:t>684               </a:t>
            </a:r>
          </a:p>
          <a:p>
            <a:pPr marL="0" lvl="0" indent="0" algn="l" rtl="0">
              <a:lnSpc>
                <a:spcPct val="90000"/>
              </a:lnSpc>
              <a:spcBef>
                <a:spcPts val="1000"/>
              </a:spcBef>
              <a:spcAft>
                <a:spcPts val="0"/>
              </a:spcAft>
              <a:buClr>
                <a:schemeClr val="dk1"/>
              </a:buClr>
              <a:buSzPts val="2400"/>
              <a:buNone/>
            </a:pPr>
            <a:r>
              <a:rPr lang="en-US" b="1" dirty="0"/>
              <a:t>(b) 816         </a:t>
            </a:r>
          </a:p>
          <a:p>
            <a:pPr marL="0" lvl="0" indent="0" algn="l" rtl="0">
              <a:lnSpc>
                <a:spcPct val="90000"/>
              </a:lnSpc>
              <a:spcBef>
                <a:spcPts val="1000"/>
              </a:spcBef>
              <a:spcAft>
                <a:spcPts val="0"/>
              </a:spcAft>
              <a:buClr>
                <a:schemeClr val="dk1"/>
              </a:buClr>
              <a:buSzPts val="2400"/>
              <a:buNone/>
            </a:pPr>
            <a:r>
              <a:rPr lang="en-US" b="1" dirty="0"/>
              <a:t>(c) 916          </a:t>
            </a:r>
          </a:p>
          <a:p>
            <a:pPr marL="0" lvl="0" indent="0" algn="l" rtl="0">
              <a:lnSpc>
                <a:spcPct val="90000"/>
              </a:lnSpc>
              <a:spcBef>
                <a:spcPts val="1000"/>
              </a:spcBef>
              <a:spcAft>
                <a:spcPts val="0"/>
              </a:spcAft>
              <a:buClr>
                <a:schemeClr val="dk1"/>
              </a:buClr>
              <a:buSzPts val="2400"/>
              <a:buNone/>
            </a:pPr>
            <a:r>
              <a:rPr lang="en-US" b="1" dirty="0"/>
              <a:t>(d) 1564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4" name="Google Shape;164;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t>Directions (Questions 11 to 14): In an imaginary language, the digits 0, 1, 2, 3, 4, 5, 6, 7, 8 and 9 are substituted by a, b, c, d, e, f, g, h, I and j. And 10 is written as </a:t>
            </a:r>
            <a:r>
              <a:rPr lang="en-US" b="1" dirty="0" err="1"/>
              <a:t>ba</a:t>
            </a:r>
            <a:r>
              <a:rPr lang="en-US" b="1" dirty="0"/>
              <a:t>.</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Q11. </a:t>
            </a:r>
            <a:r>
              <a:rPr lang="en-US" b="1" dirty="0"/>
              <a:t>(cd + </a:t>
            </a:r>
            <a:r>
              <a:rPr lang="en-US" b="1" dirty="0" err="1"/>
              <a:t>ef</a:t>
            </a:r>
            <a:r>
              <a:rPr lang="en-US" b="1" dirty="0"/>
              <a:t>) × </a:t>
            </a:r>
            <a:r>
              <a:rPr lang="en-US" b="1" dirty="0" err="1"/>
              <a:t>bc</a:t>
            </a:r>
            <a:r>
              <a:rPr lang="en-US" b="1" dirty="0"/>
              <a:t> is equal to</a:t>
            </a:r>
            <a:endParaRPr dirty="0"/>
          </a:p>
          <a:p>
            <a:pPr lvl="0" indent="-457200" algn="l" rtl="0">
              <a:lnSpc>
                <a:spcPct val="90000"/>
              </a:lnSpc>
              <a:spcBef>
                <a:spcPts val="1000"/>
              </a:spcBef>
              <a:spcAft>
                <a:spcPts val="0"/>
              </a:spcAft>
              <a:buClr>
                <a:schemeClr val="dk1"/>
              </a:buClr>
              <a:buSzPts val="2400"/>
              <a:buAutoNum type="alphaLcParenBoth"/>
            </a:pPr>
            <a:r>
              <a:rPr lang="en-US" b="1" dirty="0"/>
              <a:t>684               </a:t>
            </a:r>
          </a:p>
          <a:p>
            <a:pPr marL="0" lvl="0" indent="0" algn="l" rtl="0">
              <a:lnSpc>
                <a:spcPct val="90000"/>
              </a:lnSpc>
              <a:spcBef>
                <a:spcPts val="1000"/>
              </a:spcBef>
              <a:spcAft>
                <a:spcPts val="0"/>
              </a:spcAft>
              <a:buClr>
                <a:schemeClr val="dk1"/>
              </a:buClr>
              <a:buSzPts val="2400"/>
              <a:buNone/>
            </a:pPr>
            <a:r>
              <a:rPr lang="en-US" b="1" dirty="0">
                <a:solidFill>
                  <a:srgbClr val="FF0000"/>
                </a:solidFill>
              </a:rPr>
              <a:t>(b) 816         </a:t>
            </a:r>
          </a:p>
          <a:p>
            <a:pPr marL="0" lvl="0" indent="0" algn="l" rtl="0">
              <a:lnSpc>
                <a:spcPct val="90000"/>
              </a:lnSpc>
              <a:spcBef>
                <a:spcPts val="1000"/>
              </a:spcBef>
              <a:spcAft>
                <a:spcPts val="0"/>
              </a:spcAft>
              <a:buClr>
                <a:schemeClr val="dk1"/>
              </a:buClr>
              <a:buSzPts val="2400"/>
              <a:buNone/>
            </a:pPr>
            <a:r>
              <a:rPr lang="en-US" b="1" dirty="0"/>
              <a:t>(c) 916          </a:t>
            </a:r>
          </a:p>
          <a:p>
            <a:pPr marL="0" lvl="0" indent="0" algn="l" rtl="0">
              <a:lnSpc>
                <a:spcPct val="90000"/>
              </a:lnSpc>
              <a:spcBef>
                <a:spcPts val="1000"/>
              </a:spcBef>
              <a:spcAft>
                <a:spcPts val="0"/>
              </a:spcAft>
              <a:buClr>
                <a:schemeClr val="dk1"/>
              </a:buClr>
              <a:buSzPts val="2400"/>
              <a:buNone/>
            </a:pPr>
            <a:r>
              <a:rPr lang="en-US" b="1" dirty="0"/>
              <a:t>(d) 1564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59167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0" name="Google Shape;170;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Q12. </a:t>
            </a:r>
            <a:r>
              <a:rPr lang="en-US" b="1" dirty="0" err="1"/>
              <a:t>baf</a:t>
            </a:r>
            <a:r>
              <a:rPr lang="en-US" b="1" dirty="0"/>
              <a:t> ÷ bf × d is equal to</a:t>
            </a:r>
            <a:endParaRPr dirty="0"/>
          </a:p>
          <a:p>
            <a:pPr lvl="0" indent="-457200" algn="l" rtl="0">
              <a:lnSpc>
                <a:spcPct val="90000"/>
              </a:lnSpc>
              <a:spcBef>
                <a:spcPts val="1000"/>
              </a:spcBef>
              <a:spcAft>
                <a:spcPts val="0"/>
              </a:spcAft>
              <a:buClr>
                <a:schemeClr val="dk1"/>
              </a:buClr>
              <a:buSzPts val="2400"/>
              <a:buAutoNum type="alphaLcParenBoth"/>
            </a:pPr>
            <a:r>
              <a:rPr lang="en-US" b="1" dirty="0" err="1"/>
              <a:t>df</a:t>
            </a:r>
            <a:r>
              <a:rPr lang="en-US" b="1" dirty="0"/>
              <a:t>                </a:t>
            </a:r>
          </a:p>
          <a:p>
            <a:pPr marL="0" lvl="0" indent="0" algn="l" rtl="0">
              <a:lnSpc>
                <a:spcPct val="90000"/>
              </a:lnSpc>
              <a:spcBef>
                <a:spcPts val="1000"/>
              </a:spcBef>
              <a:spcAft>
                <a:spcPts val="0"/>
              </a:spcAft>
              <a:buClr>
                <a:schemeClr val="dk1"/>
              </a:buClr>
              <a:buSzPts val="2400"/>
              <a:buNone/>
            </a:pPr>
            <a:r>
              <a:rPr lang="en-US" b="1" dirty="0"/>
              <a:t>(b) </a:t>
            </a:r>
            <a:r>
              <a:rPr lang="en-US" b="1" dirty="0" err="1"/>
              <a:t>cb</a:t>
            </a:r>
            <a:r>
              <a:rPr lang="en-US" b="1" dirty="0"/>
              <a:t>            </a:t>
            </a:r>
          </a:p>
          <a:p>
            <a:pPr marL="0" lvl="0" indent="0" algn="l" rtl="0">
              <a:lnSpc>
                <a:spcPct val="90000"/>
              </a:lnSpc>
              <a:spcBef>
                <a:spcPts val="1000"/>
              </a:spcBef>
              <a:spcAft>
                <a:spcPts val="0"/>
              </a:spcAft>
              <a:buClr>
                <a:schemeClr val="dk1"/>
              </a:buClr>
              <a:buSzPts val="2400"/>
              <a:buNone/>
            </a:pPr>
            <a:r>
              <a:rPr lang="en-US" b="1" dirty="0"/>
              <a:t>(c) be           </a:t>
            </a:r>
          </a:p>
          <a:p>
            <a:pPr marL="0" lvl="0" indent="0" algn="l" rtl="0">
              <a:lnSpc>
                <a:spcPct val="90000"/>
              </a:lnSpc>
              <a:spcBef>
                <a:spcPts val="1000"/>
              </a:spcBef>
              <a:spcAft>
                <a:spcPts val="0"/>
              </a:spcAft>
              <a:buClr>
                <a:schemeClr val="dk1"/>
              </a:buClr>
              <a:buSzPts val="2400"/>
              <a:buNone/>
            </a:pPr>
            <a:r>
              <a:rPr lang="en-US" b="1" dirty="0"/>
              <a:t>(d) d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0" name="Google Shape;170;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Q12. </a:t>
            </a:r>
            <a:r>
              <a:rPr lang="en-US" b="1" dirty="0" err="1"/>
              <a:t>baf</a:t>
            </a:r>
            <a:r>
              <a:rPr lang="en-US" b="1" dirty="0"/>
              <a:t> ÷ bf × d is equal to</a:t>
            </a:r>
            <a:endParaRPr dirty="0"/>
          </a:p>
          <a:p>
            <a:pPr lvl="0" indent="-457200" algn="l" rtl="0">
              <a:lnSpc>
                <a:spcPct val="90000"/>
              </a:lnSpc>
              <a:spcBef>
                <a:spcPts val="1000"/>
              </a:spcBef>
              <a:spcAft>
                <a:spcPts val="0"/>
              </a:spcAft>
              <a:buClr>
                <a:schemeClr val="dk1"/>
              </a:buClr>
              <a:buSzPts val="2400"/>
              <a:buAutoNum type="alphaLcParenBoth"/>
            </a:pPr>
            <a:r>
              <a:rPr lang="en-US" b="1" dirty="0" err="1"/>
              <a:t>df</a:t>
            </a:r>
            <a:r>
              <a:rPr lang="en-US" b="1" dirty="0"/>
              <a:t>                </a:t>
            </a:r>
          </a:p>
          <a:p>
            <a:pPr marL="0" lvl="0" indent="0" algn="l" rtl="0">
              <a:lnSpc>
                <a:spcPct val="90000"/>
              </a:lnSpc>
              <a:spcBef>
                <a:spcPts val="1000"/>
              </a:spcBef>
              <a:spcAft>
                <a:spcPts val="0"/>
              </a:spcAft>
              <a:buClr>
                <a:schemeClr val="dk1"/>
              </a:buClr>
              <a:buSzPts val="2400"/>
              <a:buNone/>
            </a:pPr>
            <a:r>
              <a:rPr lang="en-US" b="1" dirty="0">
                <a:solidFill>
                  <a:srgbClr val="FF0000"/>
                </a:solidFill>
              </a:rPr>
              <a:t>(b) </a:t>
            </a:r>
            <a:r>
              <a:rPr lang="en-US" b="1" dirty="0" err="1">
                <a:solidFill>
                  <a:srgbClr val="FF0000"/>
                </a:solidFill>
              </a:rPr>
              <a:t>cb</a:t>
            </a:r>
            <a:r>
              <a:rPr lang="en-US" b="1" dirty="0">
                <a:solidFill>
                  <a:srgbClr val="FF0000"/>
                </a:solidFill>
              </a:rPr>
              <a:t>            </a:t>
            </a:r>
          </a:p>
          <a:p>
            <a:pPr marL="0" lvl="0" indent="0" algn="l" rtl="0">
              <a:lnSpc>
                <a:spcPct val="90000"/>
              </a:lnSpc>
              <a:spcBef>
                <a:spcPts val="1000"/>
              </a:spcBef>
              <a:spcAft>
                <a:spcPts val="0"/>
              </a:spcAft>
              <a:buClr>
                <a:schemeClr val="dk1"/>
              </a:buClr>
              <a:buSzPts val="2400"/>
              <a:buNone/>
            </a:pPr>
            <a:r>
              <a:rPr lang="en-US" b="1" dirty="0"/>
              <a:t>(c) be           </a:t>
            </a:r>
          </a:p>
          <a:p>
            <a:pPr marL="0" lvl="0" indent="0" algn="l" rtl="0">
              <a:lnSpc>
                <a:spcPct val="90000"/>
              </a:lnSpc>
              <a:spcBef>
                <a:spcPts val="1000"/>
              </a:spcBef>
              <a:spcAft>
                <a:spcPts val="0"/>
              </a:spcAft>
              <a:buClr>
                <a:schemeClr val="dk1"/>
              </a:buClr>
              <a:buSzPts val="2400"/>
              <a:buNone/>
            </a:pPr>
            <a:r>
              <a:rPr lang="en-US" b="1" dirty="0"/>
              <a:t>(d) d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031396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6" name="Google Shape;176;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Q13. </a:t>
            </a:r>
            <a:r>
              <a:rPr lang="en-US" b="1" dirty="0"/>
              <a:t>dc × f – (bf – d) × d is equal to</a:t>
            </a:r>
            <a:endParaRPr dirty="0"/>
          </a:p>
          <a:p>
            <a:pPr lvl="0" indent="-457200" algn="l" rtl="0">
              <a:lnSpc>
                <a:spcPct val="90000"/>
              </a:lnSpc>
              <a:spcBef>
                <a:spcPts val="1000"/>
              </a:spcBef>
              <a:spcAft>
                <a:spcPts val="0"/>
              </a:spcAft>
              <a:buClr>
                <a:schemeClr val="dk1"/>
              </a:buClr>
              <a:buSzPts val="2400"/>
              <a:buAutoNum type="alphaLcParenBoth"/>
            </a:pPr>
            <a:r>
              <a:rPr lang="en-US" b="1" dirty="0"/>
              <a:t>abb               </a:t>
            </a:r>
          </a:p>
          <a:p>
            <a:pPr marL="0" lvl="0" indent="0" algn="l" rtl="0">
              <a:lnSpc>
                <a:spcPct val="90000"/>
              </a:lnSpc>
              <a:spcBef>
                <a:spcPts val="1000"/>
              </a:spcBef>
              <a:spcAft>
                <a:spcPts val="0"/>
              </a:spcAft>
              <a:buClr>
                <a:schemeClr val="dk1"/>
              </a:buClr>
              <a:buSzPts val="2400"/>
              <a:buNone/>
            </a:pPr>
            <a:r>
              <a:rPr lang="en-US" b="1" dirty="0"/>
              <a:t>(b) </a:t>
            </a:r>
            <a:r>
              <a:rPr lang="en-US" b="1" dirty="0" err="1"/>
              <a:t>abe</a:t>
            </a:r>
            <a:r>
              <a:rPr lang="en-US" b="1" dirty="0"/>
              <a:t>	</a:t>
            </a:r>
          </a:p>
          <a:p>
            <a:pPr marL="0" lvl="0" indent="0" algn="l" rtl="0">
              <a:lnSpc>
                <a:spcPct val="90000"/>
              </a:lnSpc>
              <a:spcBef>
                <a:spcPts val="1000"/>
              </a:spcBef>
              <a:spcAft>
                <a:spcPts val="0"/>
              </a:spcAft>
              <a:buClr>
                <a:schemeClr val="dk1"/>
              </a:buClr>
              <a:buSzPts val="2400"/>
              <a:buNone/>
            </a:pPr>
            <a:r>
              <a:rPr lang="en-US" b="1" dirty="0"/>
              <a:t>(c) </a:t>
            </a:r>
            <a:r>
              <a:rPr lang="en-US" b="1" dirty="0" err="1"/>
              <a:t>bce</a:t>
            </a:r>
            <a:r>
              <a:rPr lang="en-US" b="1" dirty="0"/>
              <a:t>		</a:t>
            </a:r>
          </a:p>
          <a:p>
            <a:pPr marL="0" lvl="0" indent="0" algn="l" rtl="0">
              <a:lnSpc>
                <a:spcPct val="90000"/>
              </a:lnSpc>
              <a:spcBef>
                <a:spcPts val="1000"/>
              </a:spcBef>
              <a:spcAft>
                <a:spcPts val="0"/>
              </a:spcAft>
              <a:buClr>
                <a:schemeClr val="dk1"/>
              </a:buClr>
              <a:buSzPts val="2400"/>
              <a:buNone/>
            </a:pPr>
            <a:r>
              <a:rPr lang="en-US" b="1" dirty="0"/>
              <a:t>(d) bcf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6" name="Google Shape;176;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Q13. </a:t>
            </a:r>
            <a:r>
              <a:rPr lang="en-US" b="1" dirty="0"/>
              <a:t>dc × f – (bf – d) × d is equal to</a:t>
            </a:r>
            <a:endParaRPr dirty="0"/>
          </a:p>
          <a:p>
            <a:pPr lvl="0" indent="-457200" algn="l" rtl="0">
              <a:lnSpc>
                <a:spcPct val="90000"/>
              </a:lnSpc>
              <a:spcBef>
                <a:spcPts val="1000"/>
              </a:spcBef>
              <a:spcAft>
                <a:spcPts val="0"/>
              </a:spcAft>
              <a:buClr>
                <a:schemeClr val="dk1"/>
              </a:buClr>
              <a:buSzPts val="2400"/>
              <a:buAutoNum type="alphaLcParenBoth"/>
            </a:pPr>
            <a:r>
              <a:rPr lang="en-US" b="1" dirty="0"/>
              <a:t>abb               </a:t>
            </a:r>
          </a:p>
          <a:p>
            <a:pPr marL="0" lvl="0" indent="0" algn="l" rtl="0">
              <a:lnSpc>
                <a:spcPct val="90000"/>
              </a:lnSpc>
              <a:spcBef>
                <a:spcPts val="1000"/>
              </a:spcBef>
              <a:spcAft>
                <a:spcPts val="0"/>
              </a:spcAft>
              <a:buClr>
                <a:schemeClr val="dk1"/>
              </a:buClr>
              <a:buSzPts val="2400"/>
              <a:buNone/>
            </a:pPr>
            <a:r>
              <a:rPr lang="en-US" b="1" dirty="0"/>
              <a:t>(b) </a:t>
            </a:r>
            <a:r>
              <a:rPr lang="en-US" b="1" dirty="0" err="1"/>
              <a:t>abe</a:t>
            </a:r>
            <a:r>
              <a:rPr lang="en-US" b="1" dirty="0"/>
              <a: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a:t>
            </a:r>
            <a:r>
              <a:rPr lang="en-US" b="1" dirty="0" err="1">
                <a:solidFill>
                  <a:srgbClr val="FF0000"/>
                </a:solidFill>
              </a:rPr>
              <a:t>bce</a:t>
            </a:r>
            <a:r>
              <a:rPr lang="en-US" b="1" dirty="0"/>
              <a:t>		</a:t>
            </a:r>
          </a:p>
          <a:p>
            <a:pPr marL="0" lvl="0" indent="0" algn="l" rtl="0">
              <a:lnSpc>
                <a:spcPct val="90000"/>
              </a:lnSpc>
              <a:spcBef>
                <a:spcPts val="1000"/>
              </a:spcBef>
              <a:spcAft>
                <a:spcPts val="0"/>
              </a:spcAft>
              <a:buClr>
                <a:schemeClr val="dk1"/>
              </a:buClr>
              <a:buSzPts val="2400"/>
              <a:buNone/>
            </a:pPr>
            <a:r>
              <a:rPr lang="en-US" b="1" dirty="0"/>
              <a:t>(d) bcf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598780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2" name="Google Shape;18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Q14. </a:t>
            </a:r>
            <a:r>
              <a:rPr lang="en-US" b="1" dirty="0"/>
              <a:t>bee + </a:t>
            </a:r>
            <a:r>
              <a:rPr lang="en-US" b="1" dirty="0" err="1"/>
              <a:t>fg</a:t>
            </a:r>
            <a:r>
              <a:rPr lang="en-US" b="1" dirty="0"/>
              <a:t> – (ca × h/be) is equal to</a:t>
            </a:r>
            <a:endParaRPr dirty="0"/>
          </a:p>
          <a:p>
            <a:pPr lvl="0" indent="-457200" algn="l" rtl="0">
              <a:lnSpc>
                <a:spcPct val="90000"/>
              </a:lnSpc>
              <a:spcBef>
                <a:spcPts val="1000"/>
              </a:spcBef>
              <a:spcAft>
                <a:spcPts val="0"/>
              </a:spcAft>
              <a:buClr>
                <a:schemeClr val="dk1"/>
              </a:buClr>
              <a:buSzPts val="2400"/>
              <a:buAutoNum type="alphaLcParenBoth"/>
            </a:pPr>
            <a:r>
              <a:rPr lang="en-US" b="1" dirty="0" err="1"/>
              <a:t>bhc</a:t>
            </a:r>
            <a:r>
              <a:rPr lang="en-US" b="1" dirty="0"/>
              <a:t>               </a:t>
            </a:r>
          </a:p>
          <a:p>
            <a:pPr marL="0" lvl="0" indent="0" algn="l" rtl="0">
              <a:lnSpc>
                <a:spcPct val="90000"/>
              </a:lnSpc>
              <a:spcBef>
                <a:spcPts val="1000"/>
              </a:spcBef>
              <a:spcAft>
                <a:spcPts val="0"/>
              </a:spcAft>
              <a:buClr>
                <a:schemeClr val="dk1"/>
              </a:buClr>
              <a:buSzPts val="2400"/>
              <a:buNone/>
            </a:pPr>
            <a:r>
              <a:rPr lang="en-US" b="1" dirty="0"/>
              <a:t>(b) </a:t>
            </a:r>
            <a:r>
              <a:rPr lang="en-US" b="1" dirty="0" err="1"/>
              <a:t>bic</a:t>
            </a:r>
            <a:r>
              <a:rPr lang="en-US" b="1" dirty="0"/>
              <a:t>           </a:t>
            </a:r>
          </a:p>
          <a:p>
            <a:pPr marL="0" lvl="0" indent="0" algn="l" rtl="0">
              <a:lnSpc>
                <a:spcPct val="90000"/>
              </a:lnSpc>
              <a:spcBef>
                <a:spcPts val="1000"/>
              </a:spcBef>
              <a:spcAft>
                <a:spcPts val="0"/>
              </a:spcAft>
              <a:buClr>
                <a:schemeClr val="dk1"/>
              </a:buClr>
              <a:buSzPts val="2400"/>
              <a:buNone/>
            </a:pPr>
            <a:r>
              <a:rPr lang="en-US" b="1" dirty="0"/>
              <a:t>(c) bib           </a:t>
            </a:r>
          </a:p>
          <a:p>
            <a:pPr marL="0" lvl="0" indent="0" algn="l" rtl="0">
              <a:lnSpc>
                <a:spcPct val="90000"/>
              </a:lnSpc>
              <a:spcBef>
                <a:spcPts val="1000"/>
              </a:spcBef>
              <a:spcAft>
                <a:spcPts val="0"/>
              </a:spcAft>
              <a:buClr>
                <a:schemeClr val="dk1"/>
              </a:buClr>
              <a:buSzPts val="2400"/>
              <a:buNone/>
            </a:pPr>
            <a:r>
              <a:rPr lang="en-US" b="1" dirty="0"/>
              <a:t>(d) </a:t>
            </a:r>
            <a:r>
              <a:rPr lang="en-US" b="1" dirty="0" err="1"/>
              <a:t>bja</a:t>
            </a:r>
            <a:r>
              <a:rPr lang="en-US" b="1" dirty="0"/>
              <a:t>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 </a:t>
            </a:r>
            <a:r>
              <a:rPr lang="en-US" b="1" dirty="0"/>
              <a:t>If ‘&lt;’ means ‘minus’, ‘&gt;’ means ‘plus’, ‘=’ means ‘multiplied by’ and ‘$’ means ‘divided by’, then what would be the value of 27 &gt; 81 $ 9 &lt; 6?</a:t>
            </a:r>
            <a:endParaRPr b="1" dirty="0"/>
          </a:p>
          <a:p>
            <a:pPr lvl="0" indent="-457200" algn="l" rtl="0">
              <a:lnSpc>
                <a:spcPct val="90000"/>
              </a:lnSpc>
              <a:spcBef>
                <a:spcPts val="1000"/>
              </a:spcBef>
              <a:spcAft>
                <a:spcPts val="0"/>
              </a:spcAft>
              <a:buClr>
                <a:schemeClr val="dk1"/>
              </a:buClr>
              <a:buSzPts val="2400"/>
              <a:buAutoNum type="alphaLcParenBoth"/>
            </a:pPr>
            <a:r>
              <a:rPr lang="en-US" b="1" dirty="0"/>
              <a:t>6        </a:t>
            </a:r>
          </a:p>
          <a:p>
            <a:pPr marL="0" lvl="0" indent="0" algn="l" rtl="0">
              <a:lnSpc>
                <a:spcPct val="90000"/>
              </a:lnSpc>
              <a:spcBef>
                <a:spcPts val="1000"/>
              </a:spcBef>
              <a:spcAft>
                <a:spcPts val="0"/>
              </a:spcAft>
              <a:buClr>
                <a:schemeClr val="dk1"/>
              </a:buClr>
              <a:buSzPts val="2400"/>
              <a:buNone/>
            </a:pPr>
            <a:r>
              <a:rPr lang="en-US" b="1" dirty="0"/>
              <a:t>(b) 33          </a:t>
            </a:r>
          </a:p>
          <a:p>
            <a:pPr marL="0" lvl="0" indent="0" algn="l" rtl="0">
              <a:lnSpc>
                <a:spcPct val="90000"/>
              </a:lnSpc>
              <a:spcBef>
                <a:spcPts val="1000"/>
              </a:spcBef>
              <a:spcAft>
                <a:spcPts val="0"/>
              </a:spcAft>
              <a:buClr>
                <a:schemeClr val="dk1"/>
              </a:buClr>
              <a:buSzPts val="2400"/>
              <a:buNone/>
            </a:pPr>
            <a:r>
              <a:rPr lang="en-US" b="1" dirty="0"/>
              <a:t>(c) 36            </a:t>
            </a:r>
          </a:p>
          <a:p>
            <a:pPr marL="0" lvl="0" indent="0" algn="l" rtl="0">
              <a:lnSpc>
                <a:spcPct val="90000"/>
              </a:lnSpc>
              <a:spcBef>
                <a:spcPts val="1000"/>
              </a:spcBef>
              <a:spcAft>
                <a:spcPts val="0"/>
              </a:spcAft>
              <a:buClr>
                <a:schemeClr val="dk1"/>
              </a:buClr>
              <a:buSzPts val="2400"/>
              <a:buNone/>
            </a:pPr>
            <a:r>
              <a:rPr lang="en-US" b="1" dirty="0"/>
              <a:t>(d) 54           </a:t>
            </a:r>
          </a:p>
          <a:p>
            <a:pPr marL="0" lvl="0" indent="0" algn="l" rtl="0">
              <a:lnSpc>
                <a:spcPct val="90000"/>
              </a:lnSpc>
              <a:spcBef>
                <a:spcPts val="1000"/>
              </a:spcBef>
              <a:spcAft>
                <a:spcPts val="0"/>
              </a:spcAft>
              <a:buClr>
                <a:schemeClr val="dk1"/>
              </a:buClr>
              <a:buSzPts val="2400"/>
              <a:buNone/>
            </a:pPr>
            <a:r>
              <a:rPr lang="en-US" b="1" dirty="0"/>
              <a:t>(e) None of these</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605558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2" name="Google Shape;18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Q14. </a:t>
            </a:r>
            <a:r>
              <a:rPr lang="en-US" b="1" dirty="0"/>
              <a:t>bee + </a:t>
            </a:r>
            <a:r>
              <a:rPr lang="en-US" b="1" dirty="0" err="1"/>
              <a:t>fg</a:t>
            </a:r>
            <a:r>
              <a:rPr lang="en-US" b="1" dirty="0"/>
              <a:t> – (ca × h/be) is equal to</a:t>
            </a:r>
            <a:endParaRPr dirty="0"/>
          </a:p>
          <a:p>
            <a:pPr lvl="0" indent="-457200" algn="l" rtl="0">
              <a:lnSpc>
                <a:spcPct val="90000"/>
              </a:lnSpc>
              <a:spcBef>
                <a:spcPts val="1000"/>
              </a:spcBef>
              <a:spcAft>
                <a:spcPts val="0"/>
              </a:spcAft>
              <a:buClr>
                <a:schemeClr val="dk1"/>
              </a:buClr>
              <a:buSzPts val="2400"/>
              <a:buAutoNum type="alphaLcParenBoth"/>
            </a:pPr>
            <a:r>
              <a:rPr lang="en-US" b="1" dirty="0" err="1"/>
              <a:t>bhc</a:t>
            </a:r>
            <a:r>
              <a:rPr lang="en-US" b="1" dirty="0"/>
              <a:t>               </a:t>
            </a:r>
          </a:p>
          <a:p>
            <a:pPr marL="0" lvl="0" indent="0" algn="l" rtl="0">
              <a:lnSpc>
                <a:spcPct val="90000"/>
              </a:lnSpc>
              <a:spcBef>
                <a:spcPts val="1000"/>
              </a:spcBef>
              <a:spcAft>
                <a:spcPts val="0"/>
              </a:spcAft>
              <a:buClr>
                <a:schemeClr val="dk1"/>
              </a:buClr>
              <a:buSzPts val="2400"/>
              <a:buNone/>
            </a:pPr>
            <a:r>
              <a:rPr lang="en-US" b="1" dirty="0"/>
              <a:t>(b) </a:t>
            </a:r>
            <a:r>
              <a:rPr lang="en-US" b="1" dirty="0" err="1"/>
              <a:t>bic</a:t>
            </a:r>
            <a:r>
              <a:rPr lang="en-US" b="1" dirty="0"/>
              <a:t>           </a:t>
            </a:r>
          </a:p>
          <a:p>
            <a:pPr marL="0" lvl="0" indent="0" algn="l" rtl="0">
              <a:lnSpc>
                <a:spcPct val="90000"/>
              </a:lnSpc>
              <a:spcBef>
                <a:spcPts val="1000"/>
              </a:spcBef>
              <a:spcAft>
                <a:spcPts val="0"/>
              </a:spcAft>
              <a:buClr>
                <a:schemeClr val="dk1"/>
              </a:buClr>
              <a:buSzPts val="2400"/>
              <a:buNone/>
            </a:pPr>
            <a:r>
              <a:rPr lang="en-US" b="1" dirty="0"/>
              <a:t>(c) bib           </a:t>
            </a:r>
          </a:p>
          <a:p>
            <a:pPr marL="0" lvl="0" indent="0" algn="l" rtl="0">
              <a:lnSpc>
                <a:spcPct val="90000"/>
              </a:lnSpc>
              <a:spcBef>
                <a:spcPts val="1000"/>
              </a:spcBef>
              <a:spcAft>
                <a:spcPts val="0"/>
              </a:spcAft>
              <a:buClr>
                <a:schemeClr val="dk1"/>
              </a:buClr>
              <a:buSzPts val="2400"/>
              <a:buNone/>
            </a:pPr>
            <a:r>
              <a:rPr lang="en-US" b="1" dirty="0">
                <a:solidFill>
                  <a:srgbClr val="FF0000"/>
                </a:solidFill>
              </a:rPr>
              <a:t>(d) </a:t>
            </a:r>
            <a:r>
              <a:rPr lang="en-US" b="1" dirty="0" err="1">
                <a:solidFill>
                  <a:srgbClr val="FF0000"/>
                </a:solidFill>
              </a:rPr>
              <a:t>bja</a:t>
            </a:r>
            <a:r>
              <a:rPr lang="en-US" b="1" dirty="0">
                <a:solidFill>
                  <a:srgbClr val="FF0000"/>
                </a:solidFill>
              </a:rPr>
              <a:t>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540692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8" name="Google Shape;18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Q15. </a:t>
            </a:r>
            <a:r>
              <a:rPr lang="en-US" b="1" dirty="0"/>
              <a:t>If ‘-‘ stands for ‘division’, ‘+’ for ‘multiplication’, ‘÷’ for ‘subtraction’ and ‘×’ for ‘addition’, then which one of the following equations is correct?</a:t>
            </a:r>
            <a:endParaRPr dirty="0"/>
          </a:p>
          <a:p>
            <a:pPr lvl="0" indent="-457200" algn="l" rtl="0">
              <a:lnSpc>
                <a:spcPct val="90000"/>
              </a:lnSpc>
              <a:spcBef>
                <a:spcPts val="1000"/>
              </a:spcBef>
              <a:spcAft>
                <a:spcPts val="0"/>
              </a:spcAft>
              <a:buClr>
                <a:schemeClr val="dk1"/>
              </a:buClr>
              <a:buSzPts val="2400"/>
              <a:buAutoNum type="alphaLcParenBoth"/>
            </a:pPr>
            <a:r>
              <a:rPr lang="en-US" b="1" dirty="0"/>
              <a:t>4 × 5 + 9 – 3 ÷ 4 =15                  </a:t>
            </a:r>
          </a:p>
          <a:p>
            <a:pPr marL="0" lvl="0" indent="0" algn="l" rtl="0">
              <a:lnSpc>
                <a:spcPct val="90000"/>
              </a:lnSpc>
              <a:spcBef>
                <a:spcPts val="1000"/>
              </a:spcBef>
              <a:spcAft>
                <a:spcPts val="0"/>
              </a:spcAft>
              <a:buClr>
                <a:schemeClr val="dk1"/>
              </a:buClr>
              <a:buSzPts val="2400"/>
              <a:buNone/>
            </a:pPr>
            <a:r>
              <a:rPr lang="en-US" b="1" dirty="0"/>
              <a:t>(b) 4 × 5 × 9 + 3 ÷ 4 =11   </a:t>
            </a:r>
            <a:endParaRPr dirty="0"/>
          </a:p>
          <a:p>
            <a:pPr marL="228600" lvl="0" indent="-228600" algn="l" rtl="0">
              <a:lnSpc>
                <a:spcPct val="90000"/>
              </a:lnSpc>
              <a:spcBef>
                <a:spcPts val="1000"/>
              </a:spcBef>
              <a:spcAft>
                <a:spcPts val="0"/>
              </a:spcAft>
              <a:buClr>
                <a:schemeClr val="dk1"/>
              </a:buClr>
              <a:buSzPts val="2400"/>
              <a:buNone/>
            </a:pPr>
            <a:r>
              <a:rPr lang="en-US" b="1" dirty="0"/>
              <a:t>(c) 4 – 5 ÷ 9 × 3 – 4 =17	      	  </a:t>
            </a:r>
          </a:p>
          <a:p>
            <a:pPr marL="228600" lvl="0" indent="-228600" algn="l" rtl="0">
              <a:lnSpc>
                <a:spcPct val="90000"/>
              </a:lnSpc>
              <a:spcBef>
                <a:spcPts val="1000"/>
              </a:spcBef>
              <a:spcAft>
                <a:spcPts val="0"/>
              </a:spcAft>
              <a:buClr>
                <a:schemeClr val="dk1"/>
              </a:buClr>
              <a:buSzPts val="2400"/>
              <a:buNone/>
            </a:pPr>
            <a:r>
              <a:rPr lang="en-US" b="1" dirty="0"/>
              <a:t>(d) 18 + 6 ÷ 7 × 5 – 2 =18                 </a:t>
            </a:r>
            <a:endParaRPr dirty="0"/>
          </a:p>
          <a:p>
            <a:pPr marL="228600" lvl="0" indent="-2286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8" name="Google Shape;18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Q15. </a:t>
            </a:r>
            <a:r>
              <a:rPr lang="en-US" b="1" dirty="0"/>
              <a:t>If ‘-‘ stands for ‘division’, ‘+’ for ‘multiplication’, ‘÷’ for ‘subtraction’ and ‘×’ for ‘addition’, then which one of the following equations is correct?</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4 × 5 + 9 – 3 ÷ 4 =15           </a:t>
            </a:r>
          </a:p>
          <a:p>
            <a:pPr marL="0" lvl="0" indent="0" algn="l" rtl="0">
              <a:lnSpc>
                <a:spcPct val="90000"/>
              </a:lnSpc>
              <a:spcBef>
                <a:spcPts val="1000"/>
              </a:spcBef>
              <a:spcAft>
                <a:spcPts val="0"/>
              </a:spcAft>
              <a:buClr>
                <a:schemeClr val="dk1"/>
              </a:buClr>
              <a:buSzPts val="2400"/>
              <a:buNone/>
            </a:pPr>
            <a:r>
              <a:rPr lang="en-US" b="1" dirty="0"/>
              <a:t>(b) 4 × 5 × 9 + 3 ÷ 4 =11   </a:t>
            </a:r>
            <a:endParaRPr dirty="0"/>
          </a:p>
          <a:p>
            <a:pPr marL="228600" lvl="0" indent="-228600" algn="l" rtl="0">
              <a:lnSpc>
                <a:spcPct val="90000"/>
              </a:lnSpc>
              <a:spcBef>
                <a:spcPts val="1000"/>
              </a:spcBef>
              <a:spcAft>
                <a:spcPts val="0"/>
              </a:spcAft>
              <a:buClr>
                <a:schemeClr val="dk1"/>
              </a:buClr>
              <a:buSzPts val="2400"/>
              <a:buNone/>
            </a:pPr>
            <a:r>
              <a:rPr lang="en-US" b="1" dirty="0"/>
              <a:t>(c) 4 – 5 ÷ 9 × 3 – 4 =17	      	  </a:t>
            </a:r>
          </a:p>
          <a:p>
            <a:pPr marL="228600" lvl="0" indent="-228600" algn="l" rtl="0">
              <a:lnSpc>
                <a:spcPct val="90000"/>
              </a:lnSpc>
              <a:spcBef>
                <a:spcPts val="1000"/>
              </a:spcBef>
              <a:spcAft>
                <a:spcPts val="0"/>
              </a:spcAft>
              <a:buClr>
                <a:schemeClr val="dk1"/>
              </a:buClr>
              <a:buSzPts val="2400"/>
              <a:buNone/>
            </a:pPr>
            <a:r>
              <a:rPr lang="en-US" b="1" dirty="0"/>
              <a:t>(d) 18 + 6 ÷ 7 × 5 – 2 =18                 </a:t>
            </a:r>
            <a:endParaRPr dirty="0"/>
          </a:p>
          <a:p>
            <a:pPr marL="228600" lvl="0" indent="-2286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83082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4" name="Google Shape;19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MATHEMATICAL OPERATION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Q16. </a:t>
            </a:r>
            <a:r>
              <a:rPr lang="en-US" b="1"/>
              <a:t>If ‘+’ stands for ‘division’, ‘÷’ stands for b ’multiplication’, ‘×’ stands for ‘subtraction’ and ‘-‘ stands for ‘addition’, which one of the following is correct?</a:t>
            </a:r>
            <a:endParaRPr/>
          </a:p>
          <a:p>
            <a:pPr marL="457200" lvl="0" indent="-457200" algn="l" rtl="0">
              <a:lnSpc>
                <a:spcPct val="90000"/>
              </a:lnSpc>
              <a:spcBef>
                <a:spcPts val="1000"/>
              </a:spcBef>
              <a:spcAft>
                <a:spcPts val="0"/>
              </a:spcAft>
              <a:buClr>
                <a:schemeClr val="dk1"/>
              </a:buClr>
              <a:buSzPts val="2400"/>
              <a:buAutoNum type="alphaLcParenBoth"/>
            </a:pPr>
            <a:r>
              <a:rPr lang="en-US" b="1"/>
              <a:t>18 ÷ 6 × 7 + 5 – 2 =22                </a:t>
            </a:r>
            <a:endParaRPr/>
          </a:p>
          <a:p>
            <a:pPr marL="457200" lvl="0" indent="-457200" algn="l" rtl="0">
              <a:lnSpc>
                <a:spcPct val="90000"/>
              </a:lnSpc>
              <a:spcBef>
                <a:spcPts val="1000"/>
              </a:spcBef>
              <a:spcAft>
                <a:spcPts val="0"/>
              </a:spcAft>
              <a:buClr>
                <a:schemeClr val="dk1"/>
              </a:buClr>
              <a:buSzPts val="2400"/>
              <a:buNone/>
            </a:pPr>
            <a:r>
              <a:rPr lang="en-US" b="1"/>
              <a:t>(b) 18 × 6 + 7 ÷ 5 – 2 =16  </a:t>
            </a:r>
            <a:endParaRPr/>
          </a:p>
          <a:p>
            <a:pPr marL="228600" lvl="0" indent="-228600" algn="l" rtl="0">
              <a:lnSpc>
                <a:spcPct val="90000"/>
              </a:lnSpc>
              <a:spcBef>
                <a:spcPts val="1000"/>
              </a:spcBef>
              <a:spcAft>
                <a:spcPts val="0"/>
              </a:spcAft>
              <a:buClr>
                <a:schemeClr val="dk1"/>
              </a:buClr>
              <a:buSzPts val="2400"/>
              <a:buNone/>
            </a:pPr>
            <a:r>
              <a:rPr lang="en-US" b="1"/>
              <a:t>(c) 18 ÷ 6 – 7 + 5 × 2 =20		 </a:t>
            </a:r>
            <a:endParaRPr/>
          </a:p>
          <a:p>
            <a:pPr marL="228600" lvl="0" indent="-228600" algn="l" rtl="0">
              <a:lnSpc>
                <a:spcPct val="90000"/>
              </a:lnSpc>
              <a:spcBef>
                <a:spcPts val="1000"/>
              </a:spcBef>
              <a:spcAft>
                <a:spcPts val="0"/>
              </a:spcAft>
              <a:buClr>
                <a:schemeClr val="dk1"/>
              </a:buClr>
              <a:buSzPts val="2400"/>
              <a:buNone/>
            </a:pPr>
            <a:r>
              <a:rPr lang="en-US" b="1"/>
              <a:t>(d) 18 + 6 ÷ 7 × 5 – 2 =18           </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Char char="•"/>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4" name="Google Shape;19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Q16. </a:t>
            </a:r>
            <a:r>
              <a:rPr lang="en-US" b="1" dirty="0"/>
              <a:t>If ‘+’ stands for ‘division’, ‘÷’ stands for b ’multiplication’, ‘×’ stands for ‘subtraction’ and ‘-‘ stands for ‘addition’, which one of the following is correct?</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18 ÷ 6 × 7 + 5 – 2 =22                </a:t>
            </a:r>
            <a:endParaRPr dirty="0"/>
          </a:p>
          <a:p>
            <a:pPr marL="457200" lvl="0" indent="-457200" algn="l" rtl="0">
              <a:lnSpc>
                <a:spcPct val="90000"/>
              </a:lnSpc>
              <a:spcBef>
                <a:spcPts val="1000"/>
              </a:spcBef>
              <a:spcAft>
                <a:spcPts val="0"/>
              </a:spcAft>
              <a:buClr>
                <a:schemeClr val="dk1"/>
              </a:buClr>
              <a:buSzPts val="2400"/>
              <a:buNone/>
            </a:pPr>
            <a:r>
              <a:rPr lang="en-US" b="1" dirty="0"/>
              <a:t>(b) 18 × 6 + 7 ÷ 5 – 2 =16  </a:t>
            </a:r>
            <a:endParaRPr dirty="0"/>
          </a:p>
          <a:p>
            <a:pPr marL="228600" lvl="0" indent="-228600" algn="l" rtl="0">
              <a:lnSpc>
                <a:spcPct val="90000"/>
              </a:lnSpc>
              <a:spcBef>
                <a:spcPts val="1000"/>
              </a:spcBef>
              <a:spcAft>
                <a:spcPts val="0"/>
              </a:spcAft>
              <a:buClr>
                <a:schemeClr val="dk1"/>
              </a:buClr>
              <a:buSzPts val="2400"/>
              <a:buNone/>
            </a:pPr>
            <a:r>
              <a:rPr lang="en-US" b="1" dirty="0"/>
              <a:t>(c) 18 ÷ 6 – 7 + 5 × 2 =20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(d) 18 + 6 ÷ 7 × 5 – 2 =18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Char char="•"/>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152007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0" name="Google Shape;20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MATHEMATICAL OPERATION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Q17. </a:t>
            </a:r>
            <a:r>
              <a:rPr lang="en-US" b="1"/>
              <a:t>If ‘-‘ stands for ‘division’, ‘+’ for ‘multiplication’, ‘÷’ for ‘subtraction’ and ‘×’ for ‘addition’ which one of the following equations is correct?</a:t>
            </a:r>
            <a:endParaRPr/>
          </a:p>
          <a:p>
            <a:pPr marL="457200" lvl="0" indent="-457200" algn="l" rtl="0">
              <a:lnSpc>
                <a:spcPct val="90000"/>
              </a:lnSpc>
              <a:spcBef>
                <a:spcPts val="1000"/>
              </a:spcBef>
              <a:spcAft>
                <a:spcPts val="0"/>
              </a:spcAft>
              <a:buClr>
                <a:schemeClr val="dk1"/>
              </a:buClr>
              <a:buSzPts val="2400"/>
              <a:buAutoNum type="alphaLcParenBoth"/>
            </a:pPr>
            <a:r>
              <a:rPr lang="en-US" b="1"/>
              <a:t>6 + 20 – 12 ÷ 7 – 1 = 38    </a:t>
            </a:r>
            <a:endParaRPr/>
          </a:p>
          <a:p>
            <a:pPr marL="457200" lvl="0" indent="-457200" algn="l" rtl="0">
              <a:lnSpc>
                <a:spcPct val="90000"/>
              </a:lnSpc>
              <a:spcBef>
                <a:spcPts val="1000"/>
              </a:spcBef>
              <a:spcAft>
                <a:spcPts val="0"/>
              </a:spcAft>
              <a:buClr>
                <a:schemeClr val="dk1"/>
              </a:buClr>
              <a:buSzPts val="2400"/>
              <a:buNone/>
            </a:pPr>
            <a:r>
              <a:rPr lang="en-US" b="1"/>
              <a:t>(b) 6 – 20 ÷ 12 × 7 + 1 =57          </a:t>
            </a:r>
            <a:endParaRPr/>
          </a:p>
          <a:p>
            <a:pPr marL="228600" lvl="0" indent="-228600" algn="l" rtl="0">
              <a:lnSpc>
                <a:spcPct val="90000"/>
              </a:lnSpc>
              <a:spcBef>
                <a:spcPts val="1000"/>
              </a:spcBef>
              <a:spcAft>
                <a:spcPts val="0"/>
              </a:spcAft>
              <a:buClr>
                <a:schemeClr val="dk1"/>
              </a:buClr>
              <a:buSzPts val="2400"/>
              <a:buNone/>
            </a:pPr>
            <a:r>
              <a:rPr lang="en-US" b="1"/>
              <a:t>(c) 6 + 20 – 12 ÷ 7 × 1 =62</a:t>
            </a:r>
            <a:endParaRPr/>
          </a:p>
          <a:p>
            <a:pPr marL="228600" lvl="0" indent="-228600" algn="l" rtl="0">
              <a:lnSpc>
                <a:spcPct val="90000"/>
              </a:lnSpc>
              <a:spcBef>
                <a:spcPts val="1000"/>
              </a:spcBef>
              <a:spcAft>
                <a:spcPts val="0"/>
              </a:spcAft>
              <a:buClr>
                <a:schemeClr val="dk1"/>
              </a:buClr>
              <a:buSzPts val="2400"/>
              <a:buNone/>
            </a:pPr>
            <a:r>
              <a:rPr lang="en-US" b="1"/>
              <a:t>(d) 6 ÷ 20 × 12 + 7 – 1 =70     </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0" name="Google Shape;20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Q17. </a:t>
            </a:r>
            <a:r>
              <a:rPr lang="en-US" b="1" dirty="0"/>
              <a:t>If ‘-‘ stands for ‘division’, ‘+’ for ‘multiplication’, ‘÷’ for ‘subtraction’ and ‘×’ for ‘addition’ which one of the following equations is correct?</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6 + 20 – 12 ÷ 7 – 1 = 38    </a:t>
            </a:r>
            <a:endParaRPr dirty="0"/>
          </a:p>
          <a:p>
            <a:pPr marL="457200" lvl="0" indent="-457200" algn="l" rtl="0">
              <a:lnSpc>
                <a:spcPct val="90000"/>
              </a:lnSpc>
              <a:spcBef>
                <a:spcPts val="1000"/>
              </a:spcBef>
              <a:spcAft>
                <a:spcPts val="0"/>
              </a:spcAft>
              <a:buClr>
                <a:schemeClr val="dk1"/>
              </a:buClr>
              <a:buSzPts val="2400"/>
              <a:buNone/>
            </a:pPr>
            <a:r>
              <a:rPr lang="en-US" b="1" dirty="0"/>
              <a:t>(b) 6 – 20 ÷ 12 × 7 + 1 =57          </a:t>
            </a:r>
            <a:endParaRPr dirty="0"/>
          </a:p>
          <a:p>
            <a:pPr marL="228600" lvl="0" indent="-228600" algn="l" rtl="0">
              <a:lnSpc>
                <a:spcPct val="90000"/>
              </a:lnSpc>
              <a:spcBef>
                <a:spcPts val="1000"/>
              </a:spcBef>
              <a:spcAft>
                <a:spcPts val="0"/>
              </a:spcAft>
              <a:buClr>
                <a:schemeClr val="dk1"/>
              </a:buClr>
              <a:buSzPts val="2400"/>
              <a:buNone/>
            </a:pPr>
            <a:r>
              <a:rPr lang="en-US" b="1" dirty="0"/>
              <a:t>(c) 6 + 20 – 12 ÷ 7 × 1 =62</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(d) 6 ÷ 20 × 12 + 7 – 1 =70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026424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6" name="Google Shape;20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MATHEMATICAL OPERATION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Q18. </a:t>
            </a:r>
            <a:r>
              <a:rPr lang="en-US" b="1"/>
              <a:t>If → stands for ‘addition’, ← stands for ‘subtraction’, ↑ stands for ‘division’, ↓ stands for ‘multiplication’, ↗ stands for ‘equal to’, then which of the following alternatives is correct?</a:t>
            </a:r>
            <a:endParaRPr/>
          </a:p>
          <a:p>
            <a:pPr marL="457200" lvl="0" indent="-457200" algn="l" rtl="0">
              <a:lnSpc>
                <a:spcPct val="90000"/>
              </a:lnSpc>
              <a:spcBef>
                <a:spcPts val="1000"/>
              </a:spcBef>
              <a:spcAft>
                <a:spcPts val="0"/>
              </a:spcAft>
              <a:buClr>
                <a:schemeClr val="dk1"/>
              </a:buClr>
              <a:buSzPts val="2400"/>
              <a:buAutoNum type="alphaLcParenBoth"/>
            </a:pPr>
            <a:r>
              <a:rPr lang="en-US" b="1"/>
              <a:t>7← 43 ↑ 6 ↓ 1 ↗ 4      </a:t>
            </a:r>
            <a:endParaRPr/>
          </a:p>
          <a:p>
            <a:pPr marL="457200" lvl="0" indent="-457200" algn="l" rtl="0">
              <a:lnSpc>
                <a:spcPct val="90000"/>
              </a:lnSpc>
              <a:spcBef>
                <a:spcPts val="1000"/>
              </a:spcBef>
              <a:spcAft>
                <a:spcPts val="0"/>
              </a:spcAft>
              <a:buClr>
                <a:schemeClr val="dk1"/>
              </a:buClr>
              <a:buSzPts val="2400"/>
              <a:buNone/>
            </a:pPr>
            <a:r>
              <a:rPr lang="en-US" b="1"/>
              <a:t>(b) 3 ↓ 6 ↑ 2 → 3 ← 6 ↗ 5     </a:t>
            </a:r>
            <a:endParaRPr/>
          </a:p>
          <a:p>
            <a:pPr marL="457200" lvl="0" indent="-457200" algn="l" rtl="0">
              <a:lnSpc>
                <a:spcPct val="90000"/>
              </a:lnSpc>
              <a:spcBef>
                <a:spcPts val="1000"/>
              </a:spcBef>
              <a:spcAft>
                <a:spcPts val="0"/>
              </a:spcAft>
              <a:buClr>
                <a:schemeClr val="dk1"/>
              </a:buClr>
              <a:buSzPts val="2400"/>
              <a:buNone/>
            </a:pPr>
            <a:r>
              <a:rPr lang="en-US" b="1"/>
              <a:t>(c) 5 → 7 ← 3 ↑ 2 ↗ 4</a:t>
            </a:r>
            <a:endParaRPr/>
          </a:p>
          <a:p>
            <a:pPr marL="228600" lvl="0" indent="-228600" algn="l" rtl="0">
              <a:lnSpc>
                <a:spcPct val="90000"/>
              </a:lnSpc>
              <a:spcBef>
                <a:spcPts val="1000"/>
              </a:spcBef>
              <a:spcAft>
                <a:spcPts val="0"/>
              </a:spcAft>
              <a:buClr>
                <a:schemeClr val="dk1"/>
              </a:buClr>
              <a:buSzPts val="2400"/>
              <a:buNone/>
            </a:pPr>
            <a:r>
              <a:rPr lang="en-US" b="1"/>
              <a:t>(d) 2 ↓ 5 ← 6 → 2 ↗ 6     </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6" name="Google Shape;20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Q18. </a:t>
            </a:r>
            <a:r>
              <a:rPr lang="en-US" b="1" dirty="0"/>
              <a:t>If → stands for ‘addition’, ← stands for ‘subtraction’, ↑ stands for ‘division’, ↓ stands for ‘multiplication’, ↗ stands for ‘equal to’, then which of the following alternatives is correct?</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7← 43 ↑ 6 ↓ 1 ↗ 4      </a:t>
            </a:r>
            <a:endParaRPr dirty="0"/>
          </a:p>
          <a:p>
            <a:pPr marL="457200" lvl="0" indent="-457200" algn="l" rtl="0">
              <a:lnSpc>
                <a:spcPct val="90000"/>
              </a:lnSpc>
              <a:spcBef>
                <a:spcPts val="1000"/>
              </a:spcBef>
              <a:spcAft>
                <a:spcPts val="0"/>
              </a:spcAft>
              <a:buClr>
                <a:schemeClr val="dk1"/>
              </a:buClr>
              <a:buSzPts val="2400"/>
              <a:buNone/>
            </a:pPr>
            <a:r>
              <a:rPr lang="en-US" b="1" dirty="0"/>
              <a:t>(b) 3 ↓ 6 ↑ 2 → 3 ← 6 ↗ 5     </a:t>
            </a:r>
            <a:endParaRPr dirty="0"/>
          </a:p>
          <a:p>
            <a:pPr marL="457200" lvl="0" indent="-457200" algn="l" rtl="0">
              <a:lnSpc>
                <a:spcPct val="90000"/>
              </a:lnSpc>
              <a:spcBef>
                <a:spcPts val="1000"/>
              </a:spcBef>
              <a:spcAft>
                <a:spcPts val="0"/>
              </a:spcAft>
              <a:buClr>
                <a:schemeClr val="dk1"/>
              </a:buClr>
              <a:buSzPts val="2400"/>
              <a:buNone/>
            </a:pPr>
            <a:r>
              <a:rPr lang="en-US" b="1" dirty="0"/>
              <a:t>(c) 5 → 7 ← 3 ↑ 2 ↗ 4</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(d) 2 ↓ 5 ← 6 → 2 ↗ 6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154694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2" name="Google Shape;21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MATHEMATICAL OPERATION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Q19. </a:t>
            </a:r>
            <a:r>
              <a:rPr lang="en-US" b="1"/>
              <a:t>If ‘×’ stands for ‘addition’, ‘&lt;’ for ‘subtraction’, ‘+’ for ‘division’, ‘&gt;’ for ‘multiplication’, ‘-‘ for ‘equal to’, ‘÷’ for ‘greater than’ and ‘=’ for ‘less than’, then state which of the following is true?</a:t>
            </a:r>
            <a:endParaRPr/>
          </a:p>
          <a:p>
            <a:pPr marL="228600" lvl="0" indent="-228600" algn="l" rtl="0">
              <a:lnSpc>
                <a:spcPct val="90000"/>
              </a:lnSpc>
              <a:spcBef>
                <a:spcPts val="1000"/>
              </a:spcBef>
              <a:spcAft>
                <a:spcPts val="0"/>
              </a:spcAft>
              <a:buClr>
                <a:schemeClr val="dk1"/>
              </a:buClr>
              <a:buSzPts val="2400"/>
              <a:buNone/>
            </a:pPr>
            <a:r>
              <a:rPr lang="en-US" b="1"/>
              <a:t>(a) 3 × 4 &gt; 2 – 9 + 3 &lt; 3                (b) 5 × 3 &lt; 7 ÷ 8 + 4 × 1    (c) 5 &gt; 2 + 2 = 10 &lt; 4 × 8</a:t>
            </a:r>
            <a:endParaRPr/>
          </a:p>
          <a:p>
            <a:pPr marL="228600" lvl="0" indent="-228600" algn="l" rtl="0">
              <a:lnSpc>
                <a:spcPct val="90000"/>
              </a:lnSpc>
              <a:spcBef>
                <a:spcPts val="1000"/>
              </a:spcBef>
              <a:spcAft>
                <a:spcPts val="0"/>
              </a:spcAft>
              <a:buClr>
                <a:schemeClr val="dk1"/>
              </a:buClr>
              <a:buSzPts val="2400"/>
              <a:buNone/>
            </a:pPr>
            <a:r>
              <a:rPr lang="en-US" b="1"/>
              <a:t>(d) 3 × 2 &lt; 4 ÷ 16 &gt; 2 + 4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 </a:t>
            </a:r>
            <a:r>
              <a:rPr lang="en-US" b="1" dirty="0"/>
              <a:t>If ‘&lt;’ means ‘minus’, ‘&gt;’ means ‘plus’, ‘=’ means ‘multiplied by’ and ‘$’ means ‘divided by’, then what would be the value of 27 &gt; 81 $ 9 &lt; 6?</a:t>
            </a:r>
            <a:endParaRPr b="1" dirty="0"/>
          </a:p>
          <a:p>
            <a:pPr lvl="0" indent="-457200" algn="l" rtl="0">
              <a:lnSpc>
                <a:spcPct val="90000"/>
              </a:lnSpc>
              <a:spcBef>
                <a:spcPts val="1000"/>
              </a:spcBef>
              <a:spcAft>
                <a:spcPts val="0"/>
              </a:spcAft>
              <a:buClr>
                <a:schemeClr val="dk1"/>
              </a:buClr>
              <a:buSzPts val="2400"/>
              <a:buAutoNum type="alphaLcParenBoth"/>
            </a:pPr>
            <a:r>
              <a:rPr lang="en-US" b="1" dirty="0"/>
              <a:t>6        </a:t>
            </a:r>
          </a:p>
          <a:p>
            <a:pPr marL="0" lvl="0" indent="0" algn="l" rtl="0">
              <a:lnSpc>
                <a:spcPct val="90000"/>
              </a:lnSpc>
              <a:spcBef>
                <a:spcPts val="1000"/>
              </a:spcBef>
              <a:spcAft>
                <a:spcPts val="0"/>
              </a:spcAft>
              <a:buClr>
                <a:schemeClr val="dk1"/>
              </a:buClr>
              <a:buSzPts val="2400"/>
              <a:buNone/>
            </a:pPr>
            <a:r>
              <a:rPr lang="en-US" b="1" dirty="0"/>
              <a:t>(b) 33           </a:t>
            </a:r>
          </a:p>
          <a:p>
            <a:pPr marL="0" lvl="0" indent="0" algn="l" rtl="0">
              <a:lnSpc>
                <a:spcPct val="90000"/>
              </a:lnSpc>
              <a:spcBef>
                <a:spcPts val="1000"/>
              </a:spcBef>
              <a:spcAft>
                <a:spcPts val="0"/>
              </a:spcAft>
              <a:buClr>
                <a:schemeClr val="dk1"/>
              </a:buClr>
              <a:buSzPts val="2400"/>
              <a:buNone/>
            </a:pPr>
            <a:r>
              <a:rPr lang="en-US" b="1" dirty="0"/>
              <a:t>(c) 36            </a:t>
            </a:r>
          </a:p>
          <a:p>
            <a:pPr marL="0" lvl="0" indent="0" algn="l" rtl="0">
              <a:lnSpc>
                <a:spcPct val="90000"/>
              </a:lnSpc>
              <a:spcBef>
                <a:spcPts val="1000"/>
              </a:spcBef>
              <a:spcAft>
                <a:spcPts val="0"/>
              </a:spcAft>
              <a:buClr>
                <a:schemeClr val="dk1"/>
              </a:buClr>
              <a:buSzPts val="2400"/>
              <a:buNone/>
            </a:pPr>
            <a:r>
              <a:rPr lang="en-US" b="1" dirty="0"/>
              <a:t>(d) 54           </a:t>
            </a:r>
          </a:p>
          <a:p>
            <a:pPr marL="0" lvl="0" indent="0" algn="l" rtl="0">
              <a:lnSpc>
                <a:spcPct val="90000"/>
              </a:lnSpc>
              <a:spcBef>
                <a:spcPts val="1000"/>
              </a:spcBef>
              <a:spcAft>
                <a:spcPts val="0"/>
              </a:spcAft>
              <a:buClr>
                <a:schemeClr val="dk1"/>
              </a:buClr>
              <a:buSzPts val="2400"/>
              <a:buNone/>
            </a:pPr>
            <a:r>
              <a:rPr lang="en-US" b="1" dirty="0">
                <a:solidFill>
                  <a:srgbClr val="FF0000"/>
                </a:solidFill>
              </a:rPr>
              <a:t>(e) None of these</a:t>
            </a:r>
            <a:endParaRPr b="1"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246475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2" name="Google Shape;21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Q19. </a:t>
            </a:r>
            <a:r>
              <a:rPr lang="en-US" b="1" dirty="0"/>
              <a:t>If ‘×’ stands for ‘addition’, ‘&lt;’ for ‘subtraction’, ‘+’ for ‘division’, ‘&gt;’ for ‘multiplication’, ‘-‘ for ‘equal to’, ‘÷’ for ‘greater than’ and ‘=’ for ‘less than’, then state which of the following is true?</a:t>
            </a:r>
            <a:endParaRPr dirty="0"/>
          </a:p>
          <a:p>
            <a:pPr lvl="0" indent="-457200" algn="l" rtl="0">
              <a:lnSpc>
                <a:spcPct val="90000"/>
              </a:lnSpc>
              <a:spcBef>
                <a:spcPts val="1000"/>
              </a:spcBef>
              <a:spcAft>
                <a:spcPts val="0"/>
              </a:spcAft>
              <a:buClr>
                <a:schemeClr val="dk1"/>
              </a:buClr>
              <a:buSzPts val="2400"/>
              <a:buAutoNum type="alphaLcParenBoth"/>
            </a:pPr>
            <a:r>
              <a:rPr lang="en-US" b="1" dirty="0"/>
              <a:t>3 × 4 &gt; 2 – 9 + 3 &lt; 3                </a:t>
            </a:r>
          </a:p>
          <a:p>
            <a:pPr marL="0" lvl="0" indent="0" algn="l" rtl="0">
              <a:lnSpc>
                <a:spcPct val="90000"/>
              </a:lnSpc>
              <a:spcBef>
                <a:spcPts val="1000"/>
              </a:spcBef>
              <a:spcAft>
                <a:spcPts val="0"/>
              </a:spcAft>
              <a:buClr>
                <a:schemeClr val="dk1"/>
              </a:buClr>
              <a:buSzPts val="2400"/>
              <a:buNone/>
            </a:pPr>
            <a:r>
              <a:rPr lang="en-US" b="1" dirty="0"/>
              <a:t>(b) 5 × 3 &lt; 7 ÷ 8 + 4 × 1    </a:t>
            </a:r>
          </a:p>
          <a:p>
            <a:pPr marL="0" lvl="0" indent="0" algn="l" rtl="0">
              <a:lnSpc>
                <a:spcPct val="90000"/>
              </a:lnSpc>
              <a:spcBef>
                <a:spcPts val="1000"/>
              </a:spcBef>
              <a:spcAft>
                <a:spcPts val="0"/>
              </a:spcAft>
              <a:buClr>
                <a:schemeClr val="dk1"/>
              </a:buClr>
              <a:buSzPts val="2400"/>
              <a:buNone/>
            </a:pPr>
            <a:r>
              <a:rPr lang="en-US" b="1" dirty="0">
                <a:solidFill>
                  <a:srgbClr val="FF0000"/>
                </a:solidFill>
              </a:rPr>
              <a:t>(c) 5 &gt; 2 + 2 = 10 &lt; 4 × 8</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(d) 3 × 2 &lt; 4 ÷ 16 &gt; 2 + 4              </a:t>
            </a:r>
          </a:p>
          <a:p>
            <a:pPr marL="228600" lvl="0" indent="-2286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43249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8" name="Google Shape;21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MATHEMATICAL OPERATION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Q20. </a:t>
            </a:r>
            <a:r>
              <a:rPr lang="en-US" b="1"/>
              <a:t>If ‘÷’ stands for ‘greater than’, ‘×’ stands for ‘addition’, ‘+’ stands for ‘division’, ‘-‘ stands for ‘equal to’, ‘&gt;’ stands for ‘multiplication’, ‘=’ stands for ‘less than’ and ‘&lt;’ stands for ‘minus’, then which of the following alternatives is correct?</a:t>
            </a:r>
            <a:endParaRPr/>
          </a:p>
          <a:p>
            <a:pPr marL="457200" lvl="0" indent="-457200" algn="l" rtl="0">
              <a:lnSpc>
                <a:spcPct val="90000"/>
              </a:lnSpc>
              <a:spcBef>
                <a:spcPts val="1000"/>
              </a:spcBef>
              <a:spcAft>
                <a:spcPts val="0"/>
              </a:spcAft>
              <a:buClr>
                <a:schemeClr val="dk1"/>
              </a:buClr>
              <a:buSzPts val="2400"/>
              <a:buAutoNum type="alphaLcParenBoth"/>
            </a:pPr>
            <a:r>
              <a:rPr lang="en-US" b="1"/>
              <a:t>5 &gt; 2 &lt; 1 – 3 × 4 × 1                   </a:t>
            </a:r>
            <a:endParaRPr/>
          </a:p>
          <a:p>
            <a:pPr marL="457200" lvl="0" indent="-457200" algn="l" rtl="0">
              <a:lnSpc>
                <a:spcPct val="90000"/>
              </a:lnSpc>
              <a:spcBef>
                <a:spcPts val="1000"/>
              </a:spcBef>
              <a:spcAft>
                <a:spcPts val="0"/>
              </a:spcAft>
              <a:buClr>
                <a:schemeClr val="dk1"/>
              </a:buClr>
              <a:buSzPts val="2400"/>
              <a:buNone/>
            </a:pPr>
            <a:r>
              <a:rPr lang="en-US" b="1"/>
              <a:t>(b) 5 &lt; 2 × 1 + 3 &gt; 4 × 1    </a:t>
            </a:r>
            <a:endParaRPr/>
          </a:p>
          <a:p>
            <a:pPr marL="228600" lvl="0" indent="-228600" algn="l" rtl="0">
              <a:lnSpc>
                <a:spcPct val="90000"/>
              </a:lnSpc>
              <a:spcBef>
                <a:spcPts val="1000"/>
              </a:spcBef>
              <a:spcAft>
                <a:spcPts val="0"/>
              </a:spcAft>
              <a:buClr>
                <a:schemeClr val="dk1"/>
              </a:buClr>
              <a:buSzPts val="2400"/>
              <a:buNone/>
            </a:pPr>
            <a:r>
              <a:rPr lang="en-US" b="1"/>
              <a:t>(c) 5 &gt; 2 × 1 – 3 &gt; 4 &lt; 1</a:t>
            </a:r>
            <a:endParaRPr/>
          </a:p>
          <a:p>
            <a:pPr marL="228600" lvl="0" indent="-228600" algn="l" rtl="0">
              <a:lnSpc>
                <a:spcPct val="90000"/>
              </a:lnSpc>
              <a:spcBef>
                <a:spcPts val="1000"/>
              </a:spcBef>
              <a:spcAft>
                <a:spcPts val="0"/>
              </a:spcAft>
              <a:buClr>
                <a:schemeClr val="dk1"/>
              </a:buClr>
              <a:buSzPts val="2400"/>
              <a:buNone/>
            </a:pPr>
            <a:r>
              <a:rPr lang="en-US" b="1"/>
              <a:t>(d) 5 + 2 × 1 = 3 + 4 &gt; 1                  </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8" name="Google Shape;21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Q20. </a:t>
            </a:r>
            <a:r>
              <a:rPr lang="en-US" b="1" dirty="0"/>
              <a:t>If ‘÷’ stands for ‘greater than’, ‘×’ stands for ‘addition’, ‘+’ stands for ‘division’, ‘-‘ stands for ‘equal to’, ‘&gt;’ stands for ‘multiplication’, ‘=’ stands for ‘less than’ and ‘&lt;’ stands for ‘minus’, then which of the following alternatives is correct?</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5 &gt; 2 &lt; 1 – 3 × 4 × 1                   </a:t>
            </a:r>
            <a:endParaRPr dirty="0"/>
          </a:p>
          <a:p>
            <a:pPr marL="457200" lvl="0" indent="-457200" algn="l" rtl="0">
              <a:lnSpc>
                <a:spcPct val="90000"/>
              </a:lnSpc>
              <a:spcBef>
                <a:spcPts val="1000"/>
              </a:spcBef>
              <a:spcAft>
                <a:spcPts val="0"/>
              </a:spcAft>
              <a:buClr>
                <a:schemeClr val="dk1"/>
              </a:buClr>
              <a:buSzPts val="2400"/>
              <a:buNone/>
            </a:pPr>
            <a:r>
              <a:rPr lang="en-US" b="1" dirty="0"/>
              <a:t>(b) 5 &lt; 2 × 1 + 3 &gt; 4 × 1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(c) 5 &gt; 2 × 1 – 3 &gt; 4 &lt; 1</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(d) 5 + 2 × 1 = 3 + 4 &gt; 1                  </a:t>
            </a:r>
            <a:endParaRPr dirty="0"/>
          </a:p>
          <a:p>
            <a:pPr marL="228600" lvl="0" indent="-2286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360796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4" name="Google Shape;22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000"/>
              <a:buNone/>
            </a:pPr>
            <a:r>
              <a:rPr lang="en-US" sz="2000" b="1" dirty="0"/>
              <a:t>Directions : In each of the following questions, some symbols are represented by letters as shown below:</a:t>
            </a:r>
            <a:endParaRPr sz="2000" dirty="0"/>
          </a:p>
          <a:p>
            <a:pPr marL="228600" lvl="0" indent="-228600" algn="l" rtl="0">
              <a:lnSpc>
                <a:spcPct val="90000"/>
              </a:lnSpc>
              <a:spcBef>
                <a:spcPts val="1000"/>
              </a:spcBef>
              <a:spcAft>
                <a:spcPts val="0"/>
              </a:spcAft>
              <a:buClr>
                <a:schemeClr val="dk1"/>
              </a:buClr>
              <a:buSzPts val="2000"/>
              <a:buNone/>
            </a:pPr>
            <a:r>
              <a:rPr lang="en-US" sz="2000" b="1" dirty="0"/>
              <a:t> </a:t>
            </a:r>
            <a:endParaRPr sz="2000" dirty="0"/>
          </a:p>
          <a:p>
            <a:pPr marL="228600" lvl="0" indent="-228600" algn="l" rtl="0">
              <a:lnSpc>
                <a:spcPct val="90000"/>
              </a:lnSpc>
              <a:spcBef>
                <a:spcPts val="1000"/>
              </a:spcBef>
              <a:spcAft>
                <a:spcPts val="0"/>
              </a:spcAft>
              <a:buClr>
                <a:schemeClr val="dk1"/>
              </a:buClr>
              <a:buSzPts val="2000"/>
              <a:buNone/>
            </a:pPr>
            <a:r>
              <a:rPr lang="en-US" sz="2000" b="1" dirty="0"/>
              <a:t>Now, identify the correct expression in each case. </a:t>
            </a:r>
            <a:endParaRPr sz="2000"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Q21. </a:t>
            </a:r>
            <a:endParaRPr b="1" dirty="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lphaLcParenBoth"/>
            </a:pPr>
            <a:r>
              <a:rPr lang="en-US" b="1" dirty="0"/>
              <a:t>18 C 3 D 6 B 8 C 4 G 12 	</a:t>
            </a:r>
          </a:p>
          <a:p>
            <a:pPr marL="0" lvl="0" indent="0" algn="l" rtl="0">
              <a:lnSpc>
                <a:spcPct val="90000"/>
              </a:lnSpc>
              <a:spcBef>
                <a:spcPts val="1000"/>
              </a:spcBef>
              <a:spcAft>
                <a:spcPts val="0"/>
              </a:spcAft>
              <a:buClr>
                <a:schemeClr val="dk1"/>
              </a:buClr>
              <a:buSzPts val="2400"/>
              <a:buNone/>
            </a:pPr>
            <a:r>
              <a:rPr lang="en-US" b="1" dirty="0"/>
              <a:t>(b) 18 A 3 E 6 B 8 G 4 B 12  </a:t>
            </a:r>
            <a:endParaRPr dirty="0"/>
          </a:p>
          <a:p>
            <a:pPr marL="228600" lvl="0" indent="-228600" algn="l" rtl="0">
              <a:lnSpc>
                <a:spcPct val="90000"/>
              </a:lnSpc>
              <a:spcBef>
                <a:spcPts val="1000"/>
              </a:spcBef>
              <a:spcAft>
                <a:spcPts val="0"/>
              </a:spcAft>
              <a:buClr>
                <a:schemeClr val="dk1"/>
              </a:buClr>
              <a:buSzPts val="2400"/>
              <a:buNone/>
            </a:pPr>
            <a:r>
              <a:rPr lang="en-US" b="1" dirty="0"/>
              <a:t>(c) 18 B 3 G 6 B 8 B 4 D 12	</a:t>
            </a:r>
          </a:p>
          <a:p>
            <a:pPr marL="228600" lvl="0" indent="-228600" algn="l" rtl="0">
              <a:lnSpc>
                <a:spcPct val="90000"/>
              </a:lnSpc>
              <a:spcBef>
                <a:spcPts val="1000"/>
              </a:spcBef>
              <a:spcAft>
                <a:spcPts val="0"/>
              </a:spcAft>
              <a:buClr>
                <a:schemeClr val="dk1"/>
              </a:buClr>
              <a:buSzPts val="2400"/>
              <a:buNone/>
            </a:pPr>
            <a:r>
              <a:rPr lang="en-US" b="1" dirty="0"/>
              <a:t>(d) 15 C 5 F 8 C 4 B 6 C 3        </a:t>
            </a:r>
          </a:p>
          <a:p>
            <a:pPr marL="228600" lvl="0" indent="-2286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graphicFrame>
        <p:nvGraphicFramePr>
          <p:cNvPr id="225" name="Google Shape;225;p21"/>
          <p:cNvGraphicFramePr/>
          <p:nvPr>
            <p:extLst>
              <p:ext uri="{D42A27DB-BD31-4B8C-83A1-F6EECF244321}">
                <p14:modId xmlns:p14="http://schemas.microsoft.com/office/powerpoint/2010/main" val="1579563942"/>
              </p:ext>
            </p:extLst>
          </p:nvPr>
        </p:nvGraphicFramePr>
        <p:xfrm>
          <a:off x="1704051" y="1777734"/>
          <a:ext cx="5411475" cy="394082"/>
        </p:xfrm>
        <a:graphic>
          <a:graphicData uri="http://schemas.openxmlformats.org/drawingml/2006/table">
            <a:tbl>
              <a:tblPr>
                <a:noFill/>
                <a:tableStyleId>{9B92922F-3D29-445C-B6ED-E3FA9B5A5F44}</a:tableStyleId>
              </a:tblPr>
              <a:tblGrid>
                <a:gridCol w="773425">
                  <a:extLst>
                    <a:ext uri="{9D8B030D-6E8A-4147-A177-3AD203B41FA5}">
                      <a16:colId xmlns:a16="http://schemas.microsoft.com/office/drawing/2014/main" val="20000"/>
                    </a:ext>
                  </a:extLst>
                </a:gridCol>
                <a:gridCol w="772800">
                  <a:extLst>
                    <a:ext uri="{9D8B030D-6E8A-4147-A177-3AD203B41FA5}">
                      <a16:colId xmlns:a16="http://schemas.microsoft.com/office/drawing/2014/main" val="20001"/>
                    </a:ext>
                  </a:extLst>
                </a:gridCol>
                <a:gridCol w="772800">
                  <a:extLst>
                    <a:ext uri="{9D8B030D-6E8A-4147-A177-3AD203B41FA5}">
                      <a16:colId xmlns:a16="http://schemas.microsoft.com/office/drawing/2014/main" val="20002"/>
                    </a:ext>
                  </a:extLst>
                </a:gridCol>
                <a:gridCol w="772800">
                  <a:extLst>
                    <a:ext uri="{9D8B030D-6E8A-4147-A177-3AD203B41FA5}">
                      <a16:colId xmlns:a16="http://schemas.microsoft.com/office/drawing/2014/main" val="20003"/>
                    </a:ext>
                  </a:extLst>
                </a:gridCol>
                <a:gridCol w="772800">
                  <a:extLst>
                    <a:ext uri="{9D8B030D-6E8A-4147-A177-3AD203B41FA5}">
                      <a16:colId xmlns:a16="http://schemas.microsoft.com/office/drawing/2014/main" val="20004"/>
                    </a:ext>
                  </a:extLst>
                </a:gridCol>
                <a:gridCol w="773425">
                  <a:extLst>
                    <a:ext uri="{9D8B030D-6E8A-4147-A177-3AD203B41FA5}">
                      <a16:colId xmlns:a16="http://schemas.microsoft.com/office/drawing/2014/main" val="20005"/>
                    </a:ext>
                  </a:extLst>
                </a:gridCol>
                <a:gridCol w="773425">
                  <a:extLst>
                    <a:ext uri="{9D8B030D-6E8A-4147-A177-3AD203B41FA5}">
                      <a16:colId xmlns:a16="http://schemas.microsoft.com/office/drawing/2014/main" val="20006"/>
                    </a:ext>
                  </a:extLst>
                </a:gridCol>
              </a:tblGrid>
              <a:tr h="152400">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&gt;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&lt;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B</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G</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E</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C</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D</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dirty="0">
                          <a:latin typeface="Times New Roman"/>
                          <a:ea typeface="Times New Roman"/>
                          <a:cs typeface="Times New Roman"/>
                          <a:sym typeface="Times New Roman"/>
                        </a:rPr>
                        <a:t>F</a:t>
                      </a:r>
                      <a:endParaRPr sz="11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4" name="Google Shape;22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000"/>
              <a:buNone/>
            </a:pPr>
            <a:r>
              <a:rPr lang="en-US" sz="2000" b="1" dirty="0"/>
              <a:t>Directions : In each of the following questions, some symbols are represented by letters as shown below:</a:t>
            </a:r>
            <a:endParaRPr sz="2000" dirty="0"/>
          </a:p>
          <a:p>
            <a:pPr marL="228600" lvl="0" indent="-228600" algn="l" rtl="0">
              <a:lnSpc>
                <a:spcPct val="90000"/>
              </a:lnSpc>
              <a:spcBef>
                <a:spcPts val="1000"/>
              </a:spcBef>
              <a:spcAft>
                <a:spcPts val="0"/>
              </a:spcAft>
              <a:buClr>
                <a:schemeClr val="dk1"/>
              </a:buClr>
              <a:buSzPts val="2000"/>
              <a:buNone/>
            </a:pPr>
            <a:r>
              <a:rPr lang="en-US" sz="2000" b="1" dirty="0"/>
              <a:t> </a:t>
            </a:r>
            <a:endParaRPr sz="2000" dirty="0"/>
          </a:p>
          <a:p>
            <a:pPr marL="228600" lvl="0" indent="-228600" algn="l" rtl="0">
              <a:lnSpc>
                <a:spcPct val="90000"/>
              </a:lnSpc>
              <a:spcBef>
                <a:spcPts val="1000"/>
              </a:spcBef>
              <a:spcAft>
                <a:spcPts val="0"/>
              </a:spcAft>
              <a:buClr>
                <a:schemeClr val="dk1"/>
              </a:buClr>
              <a:buSzPts val="2000"/>
              <a:buNone/>
            </a:pPr>
            <a:r>
              <a:rPr lang="en-US" sz="2000" b="1" dirty="0"/>
              <a:t>Now, identify the correct expression in each case. </a:t>
            </a:r>
            <a:endParaRPr sz="2000"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Q21. </a:t>
            </a:r>
            <a:endParaRPr b="1" dirty="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lphaLcParenBoth"/>
            </a:pPr>
            <a:r>
              <a:rPr lang="en-US" b="1" dirty="0"/>
              <a:t>18 C 3 D 6 B 8 C 4 G 12 	</a:t>
            </a:r>
          </a:p>
          <a:p>
            <a:pPr marL="0" lvl="0" indent="0" algn="l" rtl="0">
              <a:lnSpc>
                <a:spcPct val="90000"/>
              </a:lnSpc>
              <a:spcBef>
                <a:spcPts val="1000"/>
              </a:spcBef>
              <a:spcAft>
                <a:spcPts val="0"/>
              </a:spcAft>
              <a:buClr>
                <a:schemeClr val="dk1"/>
              </a:buClr>
              <a:buSzPts val="2400"/>
              <a:buNone/>
            </a:pPr>
            <a:r>
              <a:rPr lang="en-US" b="1" dirty="0"/>
              <a:t>(b) 18 A 3 E 6 B 8 G 4 B 12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(c) 18 B 3 G 6 B 8 B 4 D 12</a:t>
            </a:r>
            <a:r>
              <a:rPr lang="en-US" b="1" dirty="0"/>
              <a:t>	</a:t>
            </a:r>
          </a:p>
          <a:p>
            <a:pPr marL="228600" lvl="0" indent="-228600" algn="l" rtl="0">
              <a:lnSpc>
                <a:spcPct val="90000"/>
              </a:lnSpc>
              <a:spcBef>
                <a:spcPts val="1000"/>
              </a:spcBef>
              <a:spcAft>
                <a:spcPts val="0"/>
              </a:spcAft>
              <a:buClr>
                <a:schemeClr val="dk1"/>
              </a:buClr>
              <a:buSzPts val="2400"/>
              <a:buNone/>
            </a:pPr>
            <a:r>
              <a:rPr lang="en-US" b="1" dirty="0"/>
              <a:t>(d) 15 C 5 F 8 C 4 B 6 C 3        </a:t>
            </a:r>
          </a:p>
          <a:p>
            <a:pPr marL="228600" lvl="0" indent="-2286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graphicFrame>
        <p:nvGraphicFramePr>
          <p:cNvPr id="225" name="Google Shape;225;p21"/>
          <p:cNvGraphicFramePr/>
          <p:nvPr/>
        </p:nvGraphicFramePr>
        <p:xfrm>
          <a:off x="1704051" y="1777734"/>
          <a:ext cx="5411475" cy="394082"/>
        </p:xfrm>
        <a:graphic>
          <a:graphicData uri="http://schemas.openxmlformats.org/drawingml/2006/table">
            <a:tbl>
              <a:tblPr>
                <a:noFill/>
                <a:tableStyleId>{9B92922F-3D29-445C-B6ED-E3FA9B5A5F44}</a:tableStyleId>
              </a:tblPr>
              <a:tblGrid>
                <a:gridCol w="773425">
                  <a:extLst>
                    <a:ext uri="{9D8B030D-6E8A-4147-A177-3AD203B41FA5}">
                      <a16:colId xmlns:a16="http://schemas.microsoft.com/office/drawing/2014/main" val="20000"/>
                    </a:ext>
                  </a:extLst>
                </a:gridCol>
                <a:gridCol w="772800">
                  <a:extLst>
                    <a:ext uri="{9D8B030D-6E8A-4147-A177-3AD203B41FA5}">
                      <a16:colId xmlns:a16="http://schemas.microsoft.com/office/drawing/2014/main" val="20001"/>
                    </a:ext>
                  </a:extLst>
                </a:gridCol>
                <a:gridCol w="772800">
                  <a:extLst>
                    <a:ext uri="{9D8B030D-6E8A-4147-A177-3AD203B41FA5}">
                      <a16:colId xmlns:a16="http://schemas.microsoft.com/office/drawing/2014/main" val="20002"/>
                    </a:ext>
                  </a:extLst>
                </a:gridCol>
                <a:gridCol w="772800">
                  <a:extLst>
                    <a:ext uri="{9D8B030D-6E8A-4147-A177-3AD203B41FA5}">
                      <a16:colId xmlns:a16="http://schemas.microsoft.com/office/drawing/2014/main" val="20003"/>
                    </a:ext>
                  </a:extLst>
                </a:gridCol>
                <a:gridCol w="772800">
                  <a:extLst>
                    <a:ext uri="{9D8B030D-6E8A-4147-A177-3AD203B41FA5}">
                      <a16:colId xmlns:a16="http://schemas.microsoft.com/office/drawing/2014/main" val="20004"/>
                    </a:ext>
                  </a:extLst>
                </a:gridCol>
                <a:gridCol w="773425">
                  <a:extLst>
                    <a:ext uri="{9D8B030D-6E8A-4147-A177-3AD203B41FA5}">
                      <a16:colId xmlns:a16="http://schemas.microsoft.com/office/drawing/2014/main" val="20005"/>
                    </a:ext>
                  </a:extLst>
                </a:gridCol>
                <a:gridCol w="773425">
                  <a:extLst>
                    <a:ext uri="{9D8B030D-6E8A-4147-A177-3AD203B41FA5}">
                      <a16:colId xmlns:a16="http://schemas.microsoft.com/office/drawing/2014/main" val="20006"/>
                    </a:ext>
                  </a:extLst>
                </a:gridCol>
              </a:tblGrid>
              <a:tr h="152400">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&gt;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&lt;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B</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G</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E</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C</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D</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dirty="0">
                          <a:latin typeface="Times New Roman"/>
                          <a:ea typeface="Times New Roman"/>
                          <a:cs typeface="Times New Roman"/>
                          <a:sym typeface="Times New Roman"/>
                        </a:rPr>
                        <a:t>F</a:t>
                      </a:r>
                      <a:endParaRPr sz="11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4729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1" name="Google Shape;231;p22"/>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000"/>
              <a:buNone/>
            </a:pPr>
            <a:r>
              <a:rPr lang="en-US" sz="2000" b="1" dirty="0"/>
              <a:t>Directions : In each of the following questions, some symbols are represented by letters as shown below:</a:t>
            </a:r>
            <a:endParaRPr sz="2000" dirty="0"/>
          </a:p>
          <a:p>
            <a:pPr marL="228600" lvl="0" indent="-228600" algn="l" rtl="0">
              <a:lnSpc>
                <a:spcPct val="90000"/>
              </a:lnSpc>
              <a:spcBef>
                <a:spcPts val="1000"/>
              </a:spcBef>
              <a:spcAft>
                <a:spcPts val="0"/>
              </a:spcAft>
              <a:buClr>
                <a:schemeClr val="dk1"/>
              </a:buClr>
              <a:buSzPts val="2000"/>
              <a:buNone/>
            </a:pPr>
            <a:r>
              <a:rPr lang="en-US" sz="2000" b="1" dirty="0"/>
              <a:t> </a:t>
            </a:r>
            <a:endParaRPr sz="2000" dirty="0"/>
          </a:p>
          <a:p>
            <a:pPr marL="228600" lvl="0" indent="-228600" algn="l" rtl="0">
              <a:lnSpc>
                <a:spcPct val="90000"/>
              </a:lnSpc>
              <a:spcBef>
                <a:spcPts val="1000"/>
              </a:spcBef>
              <a:spcAft>
                <a:spcPts val="0"/>
              </a:spcAft>
              <a:buClr>
                <a:schemeClr val="dk1"/>
              </a:buClr>
              <a:buSzPts val="2000"/>
              <a:buNone/>
            </a:pPr>
            <a:r>
              <a:rPr lang="en-US" sz="2000" b="1" dirty="0"/>
              <a:t>Now, identify the correct expression in each case. </a:t>
            </a:r>
            <a:endParaRPr sz="2000"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Q22. </a:t>
            </a:r>
            <a:endParaRPr b="1" dirty="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lphaLcParenBoth"/>
            </a:pPr>
            <a:r>
              <a:rPr lang="en-US" b="1" dirty="0"/>
              <a:t>15 B 5 G 8 B 4 G 6 F 3   	</a:t>
            </a:r>
          </a:p>
          <a:p>
            <a:pPr marL="0" lvl="0" indent="0" algn="l" rtl="0">
              <a:lnSpc>
                <a:spcPct val="90000"/>
              </a:lnSpc>
              <a:spcBef>
                <a:spcPts val="1000"/>
              </a:spcBef>
              <a:spcAft>
                <a:spcPts val="0"/>
              </a:spcAft>
              <a:buClr>
                <a:schemeClr val="dk1"/>
              </a:buClr>
              <a:buSzPts val="2400"/>
              <a:buNone/>
            </a:pPr>
            <a:r>
              <a:rPr lang="en-US" b="1" dirty="0"/>
              <a:t>(b) 15 C 15 B 8 F 4 B 6 C 3  </a:t>
            </a:r>
            <a:endParaRPr dirty="0"/>
          </a:p>
          <a:p>
            <a:pPr marL="228600" lvl="0" indent="-228600" algn="l" rtl="0">
              <a:lnSpc>
                <a:spcPct val="90000"/>
              </a:lnSpc>
              <a:spcBef>
                <a:spcPts val="1000"/>
              </a:spcBef>
              <a:spcAft>
                <a:spcPts val="0"/>
              </a:spcAft>
              <a:buClr>
                <a:schemeClr val="dk1"/>
              </a:buClr>
              <a:buSzPts val="2400"/>
              <a:buNone/>
            </a:pPr>
            <a:r>
              <a:rPr lang="en-US" b="1" dirty="0"/>
              <a:t>c) 15 A 5 E 8 C 4 B 6 E 3		</a:t>
            </a:r>
          </a:p>
          <a:p>
            <a:pPr marL="228600" lvl="0" indent="-228600" algn="l" rtl="0">
              <a:lnSpc>
                <a:spcPct val="90000"/>
              </a:lnSpc>
              <a:spcBef>
                <a:spcPts val="1000"/>
              </a:spcBef>
              <a:spcAft>
                <a:spcPts val="0"/>
              </a:spcAft>
              <a:buClr>
                <a:schemeClr val="dk1"/>
              </a:buClr>
              <a:buSzPts val="2400"/>
              <a:buNone/>
            </a:pPr>
            <a:r>
              <a:rPr lang="en-US" b="1" dirty="0"/>
              <a:t>(d) 15 C 5 F 8 C 4 B 6 C 3            </a:t>
            </a:r>
          </a:p>
          <a:p>
            <a:pPr marL="228600" lvl="0" indent="-2286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graphicFrame>
        <p:nvGraphicFramePr>
          <p:cNvPr id="232" name="Google Shape;232;p22"/>
          <p:cNvGraphicFramePr/>
          <p:nvPr>
            <p:extLst>
              <p:ext uri="{D42A27DB-BD31-4B8C-83A1-F6EECF244321}">
                <p14:modId xmlns:p14="http://schemas.microsoft.com/office/powerpoint/2010/main" val="1882078154"/>
              </p:ext>
            </p:extLst>
          </p:nvPr>
        </p:nvGraphicFramePr>
        <p:xfrm>
          <a:off x="1610884" y="1765861"/>
          <a:ext cx="5411475" cy="394082"/>
        </p:xfrm>
        <a:graphic>
          <a:graphicData uri="http://schemas.openxmlformats.org/drawingml/2006/table">
            <a:tbl>
              <a:tblPr>
                <a:noFill/>
                <a:tableStyleId>{9B92922F-3D29-445C-B6ED-E3FA9B5A5F44}</a:tableStyleId>
              </a:tblPr>
              <a:tblGrid>
                <a:gridCol w="773425">
                  <a:extLst>
                    <a:ext uri="{9D8B030D-6E8A-4147-A177-3AD203B41FA5}">
                      <a16:colId xmlns:a16="http://schemas.microsoft.com/office/drawing/2014/main" val="20000"/>
                    </a:ext>
                  </a:extLst>
                </a:gridCol>
                <a:gridCol w="772800">
                  <a:extLst>
                    <a:ext uri="{9D8B030D-6E8A-4147-A177-3AD203B41FA5}">
                      <a16:colId xmlns:a16="http://schemas.microsoft.com/office/drawing/2014/main" val="20001"/>
                    </a:ext>
                  </a:extLst>
                </a:gridCol>
                <a:gridCol w="772800">
                  <a:extLst>
                    <a:ext uri="{9D8B030D-6E8A-4147-A177-3AD203B41FA5}">
                      <a16:colId xmlns:a16="http://schemas.microsoft.com/office/drawing/2014/main" val="20002"/>
                    </a:ext>
                  </a:extLst>
                </a:gridCol>
                <a:gridCol w="772800">
                  <a:extLst>
                    <a:ext uri="{9D8B030D-6E8A-4147-A177-3AD203B41FA5}">
                      <a16:colId xmlns:a16="http://schemas.microsoft.com/office/drawing/2014/main" val="20003"/>
                    </a:ext>
                  </a:extLst>
                </a:gridCol>
                <a:gridCol w="772800">
                  <a:extLst>
                    <a:ext uri="{9D8B030D-6E8A-4147-A177-3AD203B41FA5}">
                      <a16:colId xmlns:a16="http://schemas.microsoft.com/office/drawing/2014/main" val="20004"/>
                    </a:ext>
                  </a:extLst>
                </a:gridCol>
                <a:gridCol w="773425">
                  <a:extLst>
                    <a:ext uri="{9D8B030D-6E8A-4147-A177-3AD203B41FA5}">
                      <a16:colId xmlns:a16="http://schemas.microsoft.com/office/drawing/2014/main" val="20005"/>
                    </a:ext>
                  </a:extLst>
                </a:gridCol>
                <a:gridCol w="773425">
                  <a:extLst>
                    <a:ext uri="{9D8B030D-6E8A-4147-A177-3AD203B41FA5}">
                      <a16:colId xmlns:a16="http://schemas.microsoft.com/office/drawing/2014/main" val="20006"/>
                    </a:ext>
                  </a:extLst>
                </a:gridCol>
              </a:tblGrid>
              <a:tr h="152400">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&gt;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&lt;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B</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G</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E</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C</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D</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dirty="0">
                          <a:latin typeface="Times New Roman"/>
                          <a:ea typeface="Times New Roman"/>
                          <a:cs typeface="Times New Roman"/>
                          <a:sym typeface="Times New Roman"/>
                        </a:rPr>
                        <a:t>F</a:t>
                      </a:r>
                      <a:endParaRPr sz="11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1" name="Google Shape;231;p22"/>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000"/>
              <a:buNone/>
            </a:pPr>
            <a:r>
              <a:rPr lang="en-US" sz="2000" b="1" dirty="0"/>
              <a:t>Directions : In each of the following questions, some symbols are represented by letters as shown below:</a:t>
            </a:r>
            <a:endParaRPr sz="2000" dirty="0"/>
          </a:p>
          <a:p>
            <a:pPr marL="228600" lvl="0" indent="-228600" algn="l" rtl="0">
              <a:lnSpc>
                <a:spcPct val="90000"/>
              </a:lnSpc>
              <a:spcBef>
                <a:spcPts val="1000"/>
              </a:spcBef>
              <a:spcAft>
                <a:spcPts val="0"/>
              </a:spcAft>
              <a:buClr>
                <a:schemeClr val="dk1"/>
              </a:buClr>
              <a:buSzPts val="2000"/>
              <a:buNone/>
            </a:pPr>
            <a:r>
              <a:rPr lang="en-US" sz="2000" b="1" dirty="0"/>
              <a:t> </a:t>
            </a:r>
            <a:endParaRPr sz="2000" dirty="0"/>
          </a:p>
          <a:p>
            <a:pPr marL="228600" lvl="0" indent="-228600" algn="l" rtl="0">
              <a:lnSpc>
                <a:spcPct val="90000"/>
              </a:lnSpc>
              <a:spcBef>
                <a:spcPts val="1000"/>
              </a:spcBef>
              <a:spcAft>
                <a:spcPts val="0"/>
              </a:spcAft>
              <a:buClr>
                <a:schemeClr val="dk1"/>
              </a:buClr>
              <a:buSzPts val="2000"/>
              <a:buNone/>
            </a:pPr>
            <a:r>
              <a:rPr lang="en-US" sz="2000" b="1" dirty="0"/>
              <a:t>Now, identify the correct expression in each case. </a:t>
            </a:r>
            <a:endParaRPr sz="2000"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Q22. </a:t>
            </a:r>
            <a:endParaRPr b="1" dirty="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lphaLcParenBoth"/>
            </a:pPr>
            <a:r>
              <a:rPr lang="en-US" b="1" dirty="0"/>
              <a:t>15 B 5 G 8 B 4 G 6 F 3   	</a:t>
            </a:r>
          </a:p>
          <a:p>
            <a:pPr marL="0" lvl="0" indent="0" algn="l" rtl="0">
              <a:lnSpc>
                <a:spcPct val="90000"/>
              </a:lnSpc>
              <a:spcBef>
                <a:spcPts val="1000"/>
              </a:spcBef>
              <a:spcAft>
                <a:spcPts val="0"/>
              </a:spcAft>
              <a:buClr>
                <a:schemeClr val="dk1"/>
              </a:buClr>
              <a:buSzPts val="2400"/>
              <a:buNone/>
            </a:pPr>
            <a:r>
              <a:rPr lang="en-US" b="1" dirty="0"/>
              <a:t>(b) 15 C 15 B 8 F 4 B 6 C 3  </a:t>
            </a:r>
            <a:endParaRPr dirty="0"/>
          </a:p>
          <a:p>
            <a:pPr marL="228600" lvl="0" indent="-228600" algn="l" rtl="0">
              <a:lnSpc>
                <a:spcPct val="90000"/>
              </a:lnSpc>
              <a:spcBef>
                <a:spcPts val="1000"/>
              </a:spcBef>
              <a:spcAft>
                <a:spcPts val="0"/>
              </a:spcAft>
              <a:buClr>
                <a:schemeClr val="dk1"/>
              </a:buClr>
              <a:buSzPts val="2400"/>
              <a:buNone/>
            </a:pPr>
            <a:r>
              <a:rPr lang="en-US" b="1" dirty="0"/>
              <a:t>c) 15 A 5 E 8 C 4 B 6 E 3		</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(d) 15 C 5 F 8 C 4 B 6 C 3            </a:t>
            </a:r>
          </a:p>
          <a:p>
            <a:pPr marL="228600" lvl="0" indent="-2286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graphicFrame>
        <p:nvGraphicFramePr>
          <p:cNvPr id="232" name="Google Shape;232;p22"/>
          <p:cNvGraphicFramePr/>
          <p:nvPr/>
        </p:nvGraphicFramePr>
        <p:xfrm>
          <a:off x="1610884" y="1765861"/>
          <a:ext cx="5411475" cy="394082"/>
        </p:xfrm>
        <a:graphic>
          <a:graphicData uri="http://schemas.openxmlformats.org/drawingml/2006/table">
            <a:tbl>
              <a:tblPr>
                <a:noFill/>
                <a:tableStyleId>{9B92922F-3D29-445C-B6ED-E3FA9B5A5F44}</a:tableStyleId>
              </a:tblPr>
              <a:tblGrid>
                <a:gridCol w="773425">
                  <a:extLst>
                    <a:ext uri="{9D8B030D-6E8A-4147-A177-3AD203B41FA5}">
                      <a16:colId xmlns:a16="http://schemas.microsoft.com/office/drawing/2014/main" val="20000"/>
                    </a:ext>
                  </a:extLst>
                </a:gridCol>
                <a:gridCol w="772800">
                  <a:extLst>
                    <a:ext uri="{9D8B030D-6E8A-4147-A177-3AD203B41FA5}">
                      <a16:colId xmlns:a16="http://schemas.microsoft.com/office/drawing/2014/main" val="20001"/>
                    </a:ext>
                  </a:extLst>
                </a:gridCol>
                <a:gridCol w="772800">
                  <a:extLst>
                    <a:ext uri="{9D8B030D-6E8A-4147-A177-3AD203B41FA5}">
                      <a16:colId xmlns:a16="http://schemas.microsoft.com/office/drawing/2014/main" val="20002"/>
                    </a:ext>
                  </a:extLst>
                </a:gridCol>
                <a:gridCol w="772800">
                  <a:extLst>
                    <a:ext uri="{9D8B030D-6E8A-4147-A177-3AD203B41FA5}">
                      <a16:colId xmlns:a16="http://schemas.microsoft.com/office/drawing/2014/main" val="20003"/>
                    </a:ext>
                  </a:extLst>
                </a:gridCol>
                <a:gridCol w="772800">
                  <a:extLst>
                    <a:ext uri="{9D8B030D-6E8A-4147-A177-3AD203B41FA5}">
                      <a16:colId xmlns:a16="http://schemas.microsoft.com/office/drawing/2014/main" val="20004"/>
                    </a:ext>
                  </a:extLst>
                </a:gridCol>
                <a:gridCol w="773425">
                  <a:extLst>
                    <a:ext uri="{9D8B030D-6E8A-4147-A177-3AD203B41FA5}">
                      <a16:colId xmlns:a16="http://schemas.microsoft.com/office/drawing/2014/main" val="20005"/>
                    </a:ext>
                  </a:extLst>
                </a:gridCol>
                <a:gridCol w="773425">
                  <a:extLst>
                    <a:ext uri="{9D8B030D-6E8A-4147-A177-3AD203B41FA5}">
                      <a16:colId xmlns:a16="http://schemas.microsoft.com/office/drawing/2014/main" val="20006"/>
                    </a:ext>
                  </a:extLst>
                </a:gridCol>
              </a:tblGrid>
              <a:tr h="152400">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&gt;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&lt;</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B</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G</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E</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C</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D</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a:latin typeface="Times New Roman"/>
                          <a:ea typeface="Times New Roman"/>
                          <a:cs typeface="Times New Roman"/>
                          <a:sym typeface="Times New Roman"/>
                        </a:rPr>
                        <a:t>A</a:t>
                      </a:r>
                      <a:endParaRPr sz="11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2890" marR="0" lvl="0" indent="0" algn="l" rtl="0">
                        <a:lnSpc>
                          <a:spcPct val="115000"/>
                        </a:lnSpc>
                        <a:spcBef>
                          <a:spcPts val="0"/>
                        </a:spcBef>
                        <a:spcAft>
                          <a:spcPts val="0"/>
                        </a:spcAft>
                        <a:buNone/>
                      </a:pPr>
                      <a:r>
                        <a:rPr lang="en-US" sz="1200" b="1" u="none" strike="noStrike" cap="none" dirty="0">
                          <a:latin typeface="Times New Roman"/>
                          <a:ea typeface="Times New Roman"/>
                          <a:cs typeface="Times New Roman"/>
                          <a:sym typeface="Times New Roman"/>
                        </a:rPr>
                        <a:t>F</a:t>
                      </a:r>
                      <a:endParaRPr sz="11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30948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 name="TextBox 3">
            <a:extLst>
              <a:ext uri="{FF2B5EF4-FFF2-40B4-BE49-F238E27FC236}">
                <a16:creationId xmlns:a16="http://schemas.microsoft.com/office/drawing/2014/main" id="{AEDAAA08-6384-E8CC-B42F-D2E216B1FB9E}"/>
              </a:ext>
            </a:extLst>
          </p:cNvPr>
          <p:cNvSpPr txBox="1"/>
          <p:nvPr/>
        </p:nvSpPr>
        <p:spPr>
          <a:xfrm>
            <a:off x="2604940" y="2724347"/>
            <a:ext cx="9587060" cy="1569660"/>
          </a:xfrm>
          <a:prstGeom prst="rect">
            <a:avLst/>
          </a:prstGeom>
          <a:noFill/>
        </p:spPr>
        <p:txBody>
          <a:bodyPr wrap="square" rtlCol="0">
            <a:spAutoFit/>
          </a:bodyPr>
          <a:lstStyle/>
          <a:p>
            <a:r>
              <a:rPr lang="en-IN" sz="9600" b="1" dirty="0"/>
              <a:t>THANK YOU</a:t>
            </a:r>
          </a:p>
        </p:txBody>
      </p:sp>
    </p:spTree>
    <p:extLst>
      <p:ext uri="{BB962C8B-B14F-4D97-AF65-F5344CB8AC3E}">
        <p14:creationId xmlns:p14="http://schemas.microsoft.com/office/powerpoint/2010/main" val="428528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 </a:t>
            </a:r>
            <a:r>
              <a:rPr lang="en-US" b="1" dirty="0"/>
              <a:t>If ÷ means ×, × means +, + means – and – means ÷, find the value of 16 × 3 + 5 – 2 ÷ 4.</a:t>
            </a:r>
            <a:endParaRPr dirty="0"/>
          </a:p>
          <a:p>
            <a:pPr lvl="0" indent="-457200" algn="l" rtl="0">
              <a:lnSpc>
                <a:spcPct val="90000"/>
              </a:lnSpc>
              <a:spcBef>
                <a:spcPts val="1000"/>
              </a:spcBef>
              <a:spcAft>
                <a:spcPts val="0"/>
              </a:spcAft>
              <a:buClr>
                <a:schemeClr val="dk1"/>
              </a:buClr>
              <a:buSzPts val="2400"/>
              <a:buAutoNum type="alphaLcParenBoth"/>
            </a:pPr>
            <a:r>
              <a:rPr lang="en-US" b="1" dirty="0"/>
              <a:t>9        </a:t>
            </a:r>
          </a:p>
          <a:p>
            <a:pPr marL="0" lvl="0" indent="0" algn="l" rtl="0">
              <a:lnSpc>
                <a:spcPct val="90000"/>
              </a:lnSpc>
              <a:spcBef>
                <a:spcPts val="1000"/>
              </a:spcBef>
              <a:spcAft>
                <a:spcPts val="0"/>
              </a:spcAft>
              <a:buClr>
                <a:schemeClr val="dk1"/>
              </a:buClr>
              <a:buSzPts val="2400"/>
              <a:buNone/>
            </a:pPr>
            <a:r>
              <a:rPr lang="en-US" b="1" dirty="0"/>
              <a:t>(b) 10           </a:t>
            </a:r>
          </a:p>
          <a:p>
            <a:pPr marL="0" lvl="0" indent="0" algn="l" rtl="0">
              <a:lnSpc>
                <a:spcPct val="90000"/>
              </a:lnSpc>
              <a:spcBef>
                <a:spcPts val="1000"/>
              </a:spcBef>
              <a:spcAft>
                <a:spcPts val="0"/>
              </a:spcAft>
              <a:buClr>
                <a:schemeClr val="dk1"/>
              </a:buClr>
              <a:buSzPts val="2400"/>
              <a:buNone/>
            </a:pPr>
            <a:r>
              <a:rPr lang="en-US" b="1" dirty="0"/>
              <a:t>(c) 19            </a:t>
            </a:r>
          </a:p>
          <a:p>
            <a:pPr marL="0" lvl="0" indent="0" algn="l" rtl="0">
              <a:lnSpc>
                <a:spcPct val="90000"/>
              </a:lnSpc>
              <a:spcBef>
                <a:spcPts val="1000"/>
              </a:spcBef>
              <a:spcAft>
                <a:spcPts val="0"/>
              </a:spcAft>
              <a:buClr>
                <a:schemeClr val="dk1"/>
              </a:buClr>
              <a:buSzPts val="2400"/>
              <a:buNone/>
            </a:pPr>
            <a:r>
              <a:rPr lang="en-US" b="1" dirty="0"/>
              <a:t>(d) 29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 </a:t>
            </a:r>
            <a:r>
              <a:rPr lang="en-US" b="1" dirty="0"/>
              <a:t>If ÷ means ×, × means +, + means – and – means ÷, find the value of 16 × 3 + 5 – 2 ÷ 4.</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9        </a:t>
            </a:r>
          </a:p>
          <a:p>
            <a:pPr marL="0" lvl="0" indent="0" algn="l" rtl="0">
              <a:lnSpc>
                <a:spcPct val="90000"/>
              </a:lnSpc>
              <a:spcBef>
                <a:spcPts val="1000"/>
              </a:spcBef>
              <a:spcAft>
                <a:spcPts val="0"/>
              </a:spcAft>
              <a:buClr>
                <a:schemeClr val="dk1"/>
              </a:buClr>
              <a:buSzPts val="2400"/>
              <a:buNone/>
            </a:pPr>
            <a:r>
              <a:rPr lang="en-US" b="1" dirty="0"/>
              <a:t>(b) 10           </a:t>
            </a:r>
          </a:p>
          <a:p>
            <a:pPr marL="0" lvl="0" indent="0" algn="l" rtl="0">
              <a:lnSpc>
                <a:spcPct val="90000"/>
              </a:lnSpc>
              <a:spcBef>
                <a:spcPts val="1000"/>
              </a:spcBef>
              <a:spcAft>
                <a:spcPts val="0"/>
              </a:spcAft>
              <a:buClr>
                <a:schemeClr val="dk1"/>
              </a:buClr>
              <a:buSzPts val="2400"/>
              <a:buNone/>
            </a:pPr>
            <a:r>
              <a:rPr lang="en-US" b="1" dirty="0"/>
              <a:t>(c) 19            </a:t>
            </a:r>
          </a:p>
          <a:p>
            <a:pPr marL="0" lvl="0" indent="0" algn="l" rtl="0">
              <a:lnSpc>
                <a:spcPct val="90000"/>
              </a:lnSpc>
              <a:spcBef>
                <a:spcPts val="1000"/>
              </a:spcBef>
              <a:spcAft>
                <a:spcPts val="0"/>
              </a:spcAft>
              <a:buClr>
                <a:schemeClr val="dk1"/>
              </a:buClr>
              <a:buSzPts val="2400"/>
              <a:buNone/>
            </a:pPr>
            <a:r>
              <a:rPr lang="en-US" b="1" dirty="0"/>
              <a:t>(d) 29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2380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 </a:t>
            </a:r>
            <a:r>
              <a:rPr lang="en-US" b="1" dirty="0"/>
              <a:t>If + means -, - means ×, ÷ means + and × means ÷, then 15 – 3 + 10 × 5 ÷ 5 =?</a:t>
            </a:r>
            <a:endParaRPr dirty="0"/>
          </a:p>
          <a:p>
            <a:pPr lvl="0" indent="-457200" algn="l" rtl="0">
              <a:lnSpc>
                <a:spcPct val="90000"/>
              </a:lnSpc>
              <a:spcBef>
                <a:spcPts val="1000"/>
              </a:spcBef>
              <a:spcAft>
                <a:spcPts val="0"/>
              </a:spcAft>
              <a:buClr>
                <a:schemeClr val="dk1"/>
              </a:buClr>
              <a:buSzPts val="2400"/>
              <a:buAutoNum type="alphaLcParenBoth"/>
            </a:pPr>
            <a:r>
              <a:rPr lang="en-US" b="1" dirty="0"/>
              <a:t>5        </a:t>
            </a:r>
          </a:p>
          <a:p>
            <a:pPr marL="0" lvl="0" indent="0" algn="l" rtl="0">
              <a:lnSpc>
                <a:spcPct val="90000"/>
              </a:lnSpc>
              <a:spcBef>
                <a:spcPts val="1000"/>
              </a:spcBef>
              <a:spcAft>
                <a:spcPts val="0"/>
              </a:spcAft>
              <a:buClr>
                <a:schemeClr val="dk1"/>
              </a:buClr>
              <a:buSzPts val="2400"/>
              <a:buNone/>
            </a:pPr>
            <a:r>
              <a:rPr lang="en-US" b="1" dirty="0"/>
              <a:t>(b) 22           </a:t>
            </a:r>
          </a:p>
          <a:p>
            <a:pPr marL="0" lvl="0" indent="0" algn="l" rtl="0">
              <a:lnSpc>
                <a:spcPct val="90000"/>
              </a:lnSpc>
              <a:spcBef>
                <a:spcPts val="1000"/>
              </a:spcBef>
              <a:spcAft>
                <a:spcPts val="0"/>
              </a:spcAft>
              <a:buClr>
                <a:schemeClr val="dk1"/>
              </a:buClr>
              <a:buSzPts val="2400"/>
              <a:buNone/>
            </a:pPr>
            <a:r>
              <a:rPr lang="en-US" b="1" dirty="0"/>
              <a:t>(c) 48            </a:t>
            </a:r>
          </a:p>
          <a:p>
            <a:pPr marL="0" lvl="0" indent="0" algn="l" rtl="0">
              <a:lnSpc>
                <a:spcPct val="90000"/>
              </a:lnSpc>
              <a:spcBef>
                <a:spcPts val="1000"/>
              </a:spcBef>
              <a:spcAft>
                <a:spcPts val="0"/>
              </a:spcAft>
              <a:buClr>
                <a:schemeClr val="dk1"/>
              </a:buClr>
              <a:buSzPts val="2400"/>
              <a:buNone/>
            </a:pPr>
            <a:r>
              <a:rPr lang="en-US" b="1" dirty="0"/>
              <a:t>(d) 52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 </a:t>
            </a:r>
            <a:r>
              <a:rPr lang="en-US" b="1" dirty="0"/>
              <a:t>If + means -, - means ×, ÷ means + and × means ÷, then 15 – 3 + 10 × 5 ÷ 5 =?</a:t>
            </a:r>
            <a:endParaRPr dirty="0"/>
          </a:p>
          <a:p>
            <a:pPr lvl="0" indent="-457200" algn="l" rtl="0">
              <a:lnSpc>
                <a:spcPct val="90000"/>
              </a:lnSpc>
              <a:spcBef>
                <a:spcPts val="1000"/>
              </a:spcBef>
              <a:spcAft>
                <a:spcPts val="0"/>
              </a:spcAft>
              <a:buClr>
                <a:schemeClr val="dk1"/>
              </a:buClr>
              <a:buSzPts val="2400"/>
              <a:buAutoNum type="alphaLcParenBoth"/>
            </a:pPr>
            <a:r>
              <a:rPr lang="en-US" b="1" dirty="0"/>
              <a:t>5        </a:t>
            </a:r>
          </a:p>
          <a:p>
            <a:pPr marL="0" lvl="0" indent="0" algn="l" rtl="0">
              <a:lnSpc>
                <a:spcPct val="90000"/>
              </a:lnSpc>
              <a:spcBef>
                <a:spcPts val="1000"/>
              </a:spcBef>
              <a:spcAft>
                <a:spcPts val="0"/>
              </a:spcAft>
              <a:buClr>
                <a:schemeClr val="dk1"/>
              </a:buClr>
              <a:buSzPts val="2400"/>
              <a:buNone/>
            </a:pPr>
            <a:r>
              <a:rPr lang="en-US" b="1" dirty="0"/>
              <a:t>(b) 22           </a:t>
            </a:r>
          </a:p>
          <a:p>
            <a:pPr marL="0" lvl="0" indent="0" algn="l" rtl="0">
              <a:lnSpc>
                <a:spcPct val="90000"/>
              </a:lnSpc>
              <a:spcBef>
                <a:spcPts val="1000"/>
              </a:spcBef>
              <a:spcAft>
                <a:spcPts val="0"/>
              </a:spcAft>
              <a:buClr>
                <a:schemeClr val="dk1"/>
              </a:buClr>
              <a:buSzPts val="2400"/>
              <a:buNone/>
            </a:pPr>
            <a:r>
              <a:rPr lang="en-US" b="1" dirty="0">
                <a:solidFill>
                  <a:srgbClr val="FF0000"/>
                </a:solidFill>
              </a:rPr>
              <a:t>(c) 48            </a:t>
            </a:r>
          </a:p>
          <a:p>
            <a:pPr marL="0" lvl="0" indent="0" algn="l" rtl="0">
              <a:lnSpc>
                <a:spcPct val="90000"/>
              </a:lnSpc>
              <a:spcBef>
                <a:spcPts val="1000"/>
              </a:spcBef>
              <a:spcAft>
                <a:spcPts val="0"/>
              </a:spcAft>
              <a:buClr>
                <a:schemeClr val="dk1"/>
              </a:buClr>
              <a:buSzPts val="2400"/>
              <a:buNone/>
            </a:pPr>
            <a:r>
              <a:rPr lang="en-US" b="1" dirty="0"/>
              <a:t>(d) 52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05379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MATHEMATICAL OPERATION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 </a:t>
            </a:r>
            <a:r>
              <a:rPr lang="en-US" b="1" dirty="0"/>
              <a:t>If × means +, + means ÷, - means × and ÷ means -, then 8 × 7 – 8 + 40 ÷2 =?</a:t>
            </a:r>
            <a:endParaRPr dirty="0"/>
          </a:p>
          <a:p>
            <a:pPr lvl="0" indent="-457200" algn="l" rtl="0">
              <a:lnSpc>
                <a:spcPct val="90000"/>
              </a:lnSpc>
              <a:spcBef>
                <a:spcPts val="1000"/>
              </a:spcBef>
              <a:spcAft>
                <a:spcPts val="0"/>
              </a:spcAft>
              <a:buClr>
                <a:schemeClr val="dk1"/>
              </a:buClr>
              <a:buSzPts val="2400"/>
              <a:buAutoNum type="alphaLcParenBoth"/>
            </a:pPr>
            <a:r>
              <a:rPr lang="en-US" b="1" dirty="0"/>
              <a:t>1        </a:t>
            </a:r>
          </a:p>
          <a:p>
            <a:pPr marL="0" lvl="0" indent="0" algn="l" rtl="0">
              <a:lnSpc>
                <a:spcPct val="90000"/>
              </a:lnSpc>
              <a:spcBef>
                <a:spcPts val="1000"/>
              </a:spcBef>
              <a:spcAft>
                <a:spcPts val="0"/>
              </a:spcAft>
              <a:buClr>
                <a:schemeClr val="dk1"/>
              </a:buClr>
              <a:buSzPts val="2400"/>
              <a:buNone/>
            </a:pPr>
            <a:r>
              <a:rPr lang="en-US" b="1" dirty="0"/>
              <a:t>(b) 7            </a:t>
            </a:r>
          </a:p>
          <a:p>
            <a:pPr marL="0" lvl="0" indent="0" algn="l" rtl="0">
              <a:lnSpc>
                <a:spcPct val="90000"/>
              </a:lnSpc>
              <a:spcBef>
                <a:spcPts val="1000"/>
              </a:spcBef>
              <a:spcAft>
                <a:spcPts val="0"/>
              </a:spcAft>
              <a:buClr>
                <a:schemeClr val="dk1"/>
              </a:buClr>
              <a:buSzPts val="2400"/>
              <a:buNone/>
            </a:pPr>
            <a:r>
              <a:rPr lang="en-US" b="1" dirty="0"/>
              <a:t>(c) 8            </a:t>
            </a:r>
          </a:p>
          <a:p>
            <a:pPr marL="0" lvl="0" indent="0" algn="l" rtl="0">
              <a:lnSpc>
                <a:spcPct val="90000"/>
              </a:lnSpc>
              <a:spcBef>
                <a:spcPts val="1000"/>
              </a:spcBef>
              <a:spcAft>
                <a:spcPts val="0"/>
              </a:spcAft>
              <a:buClr>
                <a:schemeClr val="dk1"/>
              </a:buClr>
              <a:buSzPts val="2400"/>
              <a:buNone/>
            </a:pPr>
            <a:r>
              <a:rPr lang="en-US" b="1" dirty="0"/>
              <a:t>(d) 44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3750</Words>
  <Application>Microsoft Office PowerPoint</Application>
  <PresentationFormat>Widescreen</PresentationFormat>
  <Paragraphs>546</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Calibri</vt:lpstr>
      <vt:lpstr>Arial</vt:lpstr>
      <vt:lpstr>Arial Black</vt:lpstr>
      <vt:lpstr>Times New Roman</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raj singh</cp:lastModifiedBy>
  <cp:revision>2</cp:revision>
  <dcterms:created xsi:type="dcterms:W3CDTF">2020-02-23T06:37:57Z</dcterms:created>
  <dcterms:modified xsi:type="dcterms:W3CDTF">2023-04-13T06:26:45Z</dcterms:modified>
</cp:coreProperties>
</file>