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9" r:id="rId2"/>
    <p:sldId id="409" r:id="rId3"/>
    <p:sldId id="410" r:id="rId4"/>
    <p:sldId id="396" r:id="rId5"/>
    <p:sldId id="411" r:id="rId6"/>
    <p:sldId id="357" r:id="rId7"/>
    <p:sldId id="412" r:id="rId8"/>
    <p:sldId id="358" r:id="rId9"/>
    <p:sldId id="413" r:id="rId10"/>
    <p:sldId id="359" r:id="rId11"/>
    <p:sldId id="414" r:id="rId12"/>
    <p:sldId id="360" r:id="rId13"/>
    <p:sldId id="415" r:id="rId14"/>
    <p:sldId id="361" r:id="rId15"/>
    <p:sldId id="416" r:id="rId16"/>
    <p:sldId id="362" r:id="rId17"/>
    <p:sldId id="417" r:id="rId18"/>
    <p:sldId id="363" r:id="rId19"/>
    <p:sldId id="418" r:id="rId20"/>
    <p:sldId id="364" r:id="rId21"/>
    <p:sldId id="419" r:id="rId22"/>
    <p:sldId id="365" r:id="rId23"/>
    <p:sldId id="420" r:id="rId24"/>
    <p:sldId id="366" r:id="rId25"/>
    <p:sldId id="421" r:id="rId26"/>
    <p:sldId id="367" r:id="rId27"/>
    <p:sldId id="422" r:id="rId28"/>
    <p:sldId id="368" r:id="rId29"/>
    <p:sldId id="423" r:id="rId30"/>
    <p:sldId id="369" r:id="rId31"/>
    <p:sldId id="424" r:id="rId32"/>
    <p:sldId id="370" r:id="rId33"/>
    <p:sldId id="425" r:id="rId34"/>
    <p:sldId id="371" r:id="rId35"/>
    <p:sldId id="426" r:id="rId36"/>
    <p:sldId id="372" r:id="rId37"/>
    <p:sldId id="427" r:id="rId38"/>
    <p:sldId id="373" r:id="rId39"/>
    <p:sldId id="428" r:id="rId40"/>
    <p:sldId id="374" r:id="rId41"/>
    <p:sldId id="429" r:id="rId42"/>
    <p:sldId id="375" r:id="rId43"/>
    <p:sldId id="430" r:id="rId44"/>
    <p:sldId id="376" r:id="rId45"/>
    <p:sldId id="431" r:id="rId46"/>
    <p:sldId id="377" r:id="rId47"/>
    <p:sldId id="432" r:id="rId48"/>
    <p:sldId id="378" r:id="rId49"/>
    <p:sldId id="433" r:id="rId50"/>
    <p:sldId id="379" r:id="rId51"/>
    <p:sldId id="434" r:id="rId52"/>
    <p:sldId id="380" r:id="rId53"/>
    <p:sldId id="435" r:id="rId54"/>
    <p:sldId id="381" r:id="rId55"/>
    <p:sldId id="436" r:id="rId56"/>
    <p:sldId id="382" r:id="rId57"/>
    <p:sldId id="437" r:id="rId58"/>
    <p:sldId id="383" r:id="rId59"/>
    <p:sldId id="438" r:id="rId60"/>
    <p:sldId id="384" r:id="rId61"/>
    <p:sldId id="439" r:id="rId62"/>
    <p:sldId id="385" r:id="rId63"/>
    <p:sldId id="440" r:id="rId64"/>
    <p:sldId id="386" r:id="rId65"/>
    <p:sldId id="441" r:id="rId66"/>
    <p:sldId id="387" r:id="rId67"/>
    <p:sldId id="442" r:id="rId68"/>
    <p:sldId id="388" r:id="rId69"/>
    <p:sldId id="443" r:id="rId70"/>
    <p:sldId id="389" r:id="rId71"/>
    <p:sldId id="444" r:id="rId72"/>
    <p:sldId id="390" r:id="rId73"/>
    <p:sldId id="445" r:id="rId74"/>
    <p:sldId id="391" r:id="rId75"/>
    <p:sldId id="446" r:id="rId76"/>
    <p:sldId id="392" r:id="rId77"/>
    <p:sldId id="447" r:id="rId78"/>
    <p:sldId id="393" r:id="rId79"/>
    <p:sldId id="448" r:id="rId80"/>
    <p:sldId id="394" r:id="rId81"/>
    <p:sldId id="449" r:id="rId82"/>
    <p:sldId id="395" r:id="rId83"/>
    <p:sldId id="450" r:id="rId84"/>
    <p:sldId id="398" r:id="rId85"/>
    <p:sldId id="453" r:id="rId86"/>
    <p:sldId id="397" r:id="rId87"/>
    <p:sldId id="455" r:id="rId88"/>
    <p:sldId id="456" r:id="rId89"/>
    <p:sldId id="399" r:id="rId90"/>
    <p:sldId id="400" r:id="rId91"/>
    <p:sldId id="457" r:id="rId92"/>
    <p:sldId id="401" r:id="rId93"/>
    <p:sldId id="458" r:id="rId94"/>
    <p:sldId id="402" r:id="rId95"/>
    <p:sldId id="459" r:id="rId96"/>
    <p:sldId id="403" r:id="rId97"/>
    <p:sldId id="460" r:id="rId98"/>
    <p:sldId id="404" r:id="rId99"/>
    <p:sldId id="461" r:id="rId100"/>
    <p:sldId id="405" r:id="rId101"/>
    <p:sldId id="462" r:id="rId102"/>
    <p:sldId id="406" r:id="rId103"/>
    <p:sldId id="465" r:id="rId104"/>
    <p:sldId id="407" r:id="rId105"/>
    <p:sldId id="464" r:id="rId106"/>
    <p:sldId id="408" r:id="rId107"/>
    <p:sldId id="463" r:id="rId108"/>
    <p:sldId id="466" r:id="rId1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08EFC"/>
    <a:srgbClr val="FE6400"/>
    <a:srgbClr val="B0DB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24" autoAdjust="0"/>
  </p:normalViewPr>
  <p:slideViewPr>
    <p:cSldViewPr snapToGrid="0">
      <p:cViewPr varScale="1">
        <p:scale>
          <a:sx n="69" d="100"/>
          <a:sy n="69" d="100"/>
        </p:scale>
        <p:origin x="-780"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E5570C-91D9-4947-A6D9-7FF06034D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4BA57714-93CD-4F1F-87AD-8D5BD536B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02B1CF67-9FF0-4DFC-BE0D-8D3336673D29}"/>
              </a:ext>
            </a:extLst>
          </p:cNvPr>
          <p:cNvSpPr>
            <a:spLocks noGrp="1"/>
          </p:cNvSpPr>
          <p:nvPr>
            <p:ph type="dt" sz="half" idx="10"/>
          </p:nvPr>
        </p:nvSpPr>
        <p:spPr/>
        <p:txBody>
          <a:bodyPr/>
          <a:lstStyle/>
          <a:p>
            <a:fld id="{E6F7824F-FEE6-4FA6-87FA-56806D70CA3A}" type="datetimeFigureOut">
              <a:rPr lang="en-IN" smtClean="0"/>
              <a:pPr/>
              <a:t>13-04-2023</a:t>
            </a:fld>
            <a:endParaRPr lang="en-IN"/>
          </a:p>
        </p:txBody>
      </p:sp>
      <p:sp>
        <p:nvSpPr>
          <p:cNvPr id="5" name="Footer Placeholder 4">
            <a:extLst>
              <a:ext uri="{FF2B5EF4-FFF2-40B4-BE49-F238E27FC236}">
                <a16:creationId xmlns:a16="http://schemas.microsoft.com/office/drawing/2014/main" xmlns="" id="{CC1B7A56-F93E-4F84-81A6-4D75C4E9C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DC9BA34-E053-4950-ADF6-7B39A137036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xmlns="" val="261181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2695D0-D535-4848-A630-2D6860813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6DDB14DE-3C99-46E6-9D3B-253632069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xmlns="" id="{213A90A1-9292-4924-8F81-7ED09C92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B510C8E3-27F1-4EDF-9DCD-8F49CDA6B2FC}"/>
              </a:ext>
            </a:extLst>
          </p:cNvPr>
          <p:cNvSpPr>
            <a:spLocks noGrp="1"/>
          </p:cNvSpPr>
          <p:nvPr>
            <p:ph type="dt" sz="half" idx="10"/>
          </p:nvPr>
        </p:nvSpPr>
        <p:spPr/>
        <p:txBody>
          <a:bodyPr/>
          <a:lstStyle/>
          <a:p>
            <a:fld id="{E6F7824F-FEE6-4FA6-87FA-56806D70CA3A}" type="datetimeFigureOut">
              <a:rPr lang="en-IN" smtClean="0"/>
              <a:pPr/>
              <a:t>13-04-2023</a:t>
            </a:fld>
            <a:endParaRPr lang="en-IN"/>
          </a:p>
        </p:txBody>
      </p:sp>
      <p:sp>
        <p:nvSpPr>
          <p:cNvPr id="6" name="Footer Placeholder 5">
            <a:extLst>
              <a:ext uri="{FF2B5EF4-FFF2-40B4-BE49-F238E27FC236}">
                <a16:creationId xmlns:a16="http://schemas.microsoft.com/office/drawing/2014/main" xmlns="" id="{768BB2F1-10A7-4167-841D-D77F9C8E5B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214DC5D-E540-47BE-BB01-FF0B11DD6461}"/>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xmlns="" val="254876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647CE4-4879-4194-ACD4-2DFD05CEEE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59DE788-C14D-4BFA-A909-E56F7B950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EF1FB5C-888C-4B41-A7ED-BBAD2959954E}"/>
              </a:ext>
            </a:extLst>
          </p:cNvPr>
          <p:cNvSpPr>
            <a:spLocks noGrp="1"/>
          </p:cNvSpPr>
          <p:nvPr>
            <p:ph type="dt" sz="half" idx="10"/>
          </p:nvPr>
        </p:nvSpPr>
        <p:spPr/>
        <p:txBody>
          <a:bodyPr/>
          <a:lstStyle/>
          <a:p>
            <a:fld id="{E6F7824F-FEE6-4FA6-87FA-56806D70CA3A}" type="datetimeFigureOut">
              <a:rPr lang="en-IN" smtClean="0"/>
              <a:pPr/>
              <a:t>13-04-2023</a:t>
            </a:fld>
            <a:endParaRPr lang="en-IN"/>
          </a:p>
        </p:txBody>
      </p:sp>
      <p:sp>
        <p:nvSpPr>
          <p:cNvPr id="5" name="Footer Placeholder 4">
            <a:extLst>
              <a:ext uri="{FF2B5EF4-FFF2-40B4-BE49-F238E27FC236}">
                <a16:creationId xmlns:a16="http://schemas.microsoft.com/office/drawing/2014/main" xmlns="" id="{D3B5CDCF-5C71-4C4C-98F9-79760A9BE8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D9B6551-B2C3-4B96-9C9D-F996D5F0751B}"/>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xmlns="" val="421339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E379290-6C46-497B-AB1E-8A27B8100A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4D74811A-877C-4411-B988-CA338C63CD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C2A6BC7-DD99-4593-AB1F-3E58214B2995}"/>
              </a:ext>
            </a:extLst>
          </p:cNvPr>
          <p:cNvSpPr>
            <a:spLocks noGrp="1"/>
          </p:cNvSpPr>
          <p:nvPr>
            <p:ph type="dt" sz="half" idx="10"/>
          </p:nvPr>
        </p:nvSpPr>
        <p:spPr/>
        <p:txBody>
          <a:bodyPr/>
          <a:lstStyle/>
          <a:p>
            <a:fld id="{E6F7824F-FEE6-4FA6-87FA-56806D70CA3A}" type="datetimeFigureOut">
              <a:rPr lang="en-IN" smtClean="0"/>
              <a:pPr/>
              <a:t>13-04-2023</a:t>
            </a:fld>
            <a:endParaRPr lang="en-IN"/>
          </a:p>
        </p:txBody>
      </p:sp>
      <p:sp>
        <p:nvSpPr>
          <p:cNvPr id="5" name="Footer Placeholder 4">
            <a:extLst>
              <a:ext uri="{FF2B5EF4-FFF2-40B4-BE49-F238E27FC236}">
                <a16:creationId xmlns:a16="http://schemas.microsoft.com/office/drawing/2014/main" xmlns="" id="{FF49487C-19BB-435C-9BEC-F0A10E78A3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66C9521-C4F0-40F8-8192-C7A8261FE47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xmlns="" val="343231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18DE1E3-0244-4492-89B0-E666F4294E48}"/>
              </a:ext>
            </a:extLst>
          </p:cNvPr>
          <p:cNvSpPr/>
          <p:nvPr userDrawn="1"/>
        </p:nvSpPr>
        <p:spPr>
          <a:xfrm>
            <a:off x="4005792" y="1338792"/>
            <a:ext cx="4180416" cy="4180416"/>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xmlns="" id="{6FCA5F5E-D9F5-4744-B543-9AF39C52DBE3}"/>
              </a:ext>
            </a:extLst>
          </p:cNvPr>
          <p:cNvSpPr/>
          <p:nvPr userDrawn="1"/>
        </p:nvSpPr>
        <p:spPr>
          <a:xfrm rot="10800000" flipH="1">
            <a:off x="5191124" y="6439955"/>
            <a:ext cx="6997050" cy="420957"/>
          </a:xfrm>
          <a:custGeom>
            <a:avLst/>
            <a:gdLst>
              <a:gd name="connsiteX0" fmla="*/ 274746 w 6997050"/>
              <a:gd name="connsiteY0" fmla="*/ 474402 h 474402"/>
              <a:gd name="connsiteX1" fmla="*/ 5454000 w 6997050"/>
              <a:gd name="connsiteY1" fmla="*/ 474402 h 474402"/>
              <a:gd name="connsiteX2" fmla="*/ 5454000 w 6997050"/>
              <a:gd name="connsiteY2" fmla="*/ 473606 h 474402"/>
              <a:gd name="connsiteX3" fmla="*/ 6997050 w 6997050"/>
              <a:gd name="connsiteY3" fmla="*/ 473606 h 474402"/>
              <a:gd name="connsiteX4" fmla="*/ 6997050 w 6997050"/>
              <a:gd name="connsiteY4" fmla="*/ 0 h 474402"/>
              <a:gd name="connsiteX5" fmla="*/ 5454000 w 6997050"/>
              <a:gd name="connsiteY5" fmla="*/ 0 h 474402"/>
              <a:gd name="connsiteX6" fmla="*/ 5454000 w 6997050"/>
              <a:gd name="connsiteY6" fmla="*/ 797 h 474402"/>
              <a:gd name="connsiteX7" fmla="*/ 0 w 6997050"/>
              <a:gd name="connsiteY7" fmla="*/ 797 h 47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7050" h="474402">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xmlns="" id="{B9CDCC60-433C-4D80-B046-60440ADA613D}"/>
              </a:ext>
            </a:extLst>
          </p:cNvPr>
          <p:cNvSpPr/>
          <p:nvPr userDrawn="1"/>
        </p:nvSpPr>
        <p:spPr>
          <a:xfrm>
            <a:off x="1" y="6439956"/>
            <a:ext cx="5490211" cy="418044"/>
          </a:xfrm>
          <a:custGeom>
            <a:avLst/>
            <a:gdLst>
              <a:gd name="connsiteX0" fmla="*/ 0 w 5490211"/>
              <a:gd name="connsiteY0" fmla="*/ 0 h 473605"/>
              <a:gd name="connsiteX1" fmla="*/ 5490211 w 5490211"/>
              <a:gd name="connsiteY1" fmla="*/ 0 h 473605"/>
              <a:gd name="connsiteX2" fmla="*/ 5215520 w 5490211"/>
              <a:gd name="connsiteY2" fmla="*/ 473605 h 473605"/>
              <a:gd name="connsiteX3" fmla="*/ 0 w 5490211"/>
              <a:gd name="connsiteY3" fmla="*/ 473605 h 473605"/>
            </a:gdLst>
            <a:ahLst/>
            <a:cxnLst>
              <a:cxn ang="0">
                <a:pos x="connsiteX0" y="connsiteY0"/>
              </a:cxn>
              <a:cxn ang="0">
                <a:pos x="connsiteX1" y="connsiteY1"/>
              </a:cxn>
              <a:cxn ang="0">
                <a:pos x="connsiteX2" y="connsiteY2"/>
              </a:cxn>
              <a:cxn ang="0">
                <a:pos x="connsiteX3" y="connsiteY3"/>
              </a:cxn>
            </a:cxnLst>
            <a:rect l="l" t="t" r="r" b="b"/>
            <a:pathLst>
              <a:path w="5490211" h="473605">
                <a:moveTo>
                  <a:pt x="0" y="0"/>
                </a:moveTo>
                <a:lnTo>
                  <a:pt x="5490211" y="0"/>
                </a:lnTo>
                <a:lnTo>
                  <a:pt x="5215520" y="473605"/>
                </a:lnTo>
                <a:lnTo>
                  <a:pt x="0" y="473605"/>
                </a:lnTo>
                <a:close/>
              </a:path>
            </a:pathLst>
          </a:custGeom>
          <a:solidFill>
            <a:srgbClr val="FE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xmlns="" id="{CCEF4669-2972-4A62-937C-8770006AA351}"/>
              </a:ext>
            </a:extLst>
          </p:cNvPr>
          <p:cNvSpPr/>
          <p:nvPr userDrawn="1"/>
        </p:nvSpPr>
        <p:spPr>
          <a:xfrm>
            <a:off x="0" y="0"/>
            <a:ext cx="12192000" cy="1016000"/>
          </a:xfrm>
          <a:prstGeom prst="rect">
            <a:avLst/>
          </a:prstGeom>
          <a:gradFill flip="none" rotWithShape="1">
            <a:gsLst>
              <a:gs pos="0">
                <a:srgbClr val="FE6400"/>
              </a:gs>
              <a:gs pos="100000">
                <a:srgbClr val="108E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D581EE3A-6F8B-4D77-A85B-BD09A8D9DDE3}"/>
              </a:ext>
            </a:extLst>
          </p:cNvPr>
          <p:cNvSpPr>
            <a:spLocks noGrp="1"/>
          </p:cNvSpPr>
          <p:nvPr>
            <p:ph type="title"/>
          </p:nvPr>
        </p:nvSpPr>
        <p:spPr>
          <a:xfrm>
            <a:off x="254000" y="190500"/>
            <a:ext cx="11684000" cy="671250"/>
          </a:xfrm>
        </p:spPr>
        <p:txBody>
          <a:bodyPr>
            <a:normAutofit/>
          </a:bodyPr>
          <a:lstStyle>
            <a:lvl1pPr algn="ctr">
              <a:tabLst>
                <a:tab pos="1790700" algn="l"/>
              </a:tabLst>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14" name="Footer Placeholder 4">
            <a:extLst>
              <a:ext uri="{FF2B5EF4-FFF2-40B4-BE49-F238E27FC236}">
                <a16:creationId xmlns:a16="http://schemas.microsoft.com/office/drawing/2014/main" xmlns="" id="{EF38C1C8-344A-4ACE-B6A4-2BA3E602ECB5}"/>
              </a:ext>
            </a:extLst>
          </p:cNvPr>
          <p:cNvSpPr txBox="1">
            <a:spLocks/>
          </p:cNvSpPr>
          <p:nvPr userDrawn="1"/>
        </p:nvSpPr>
        <p:spPr>
          <a:xfrm>
            <a:off x="355600" y="5683515"/>
            <a:ext cx="11582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27" name="TextBox 26">
            <a:extLst>
              <a:ext uri="{FF2B5EF4-FFF2-40B4-BE49-F238E27FC236}">
                <a16:creationId xmlns:a16="http://schemas.microsoft.com/office/drawing/2014/main" xmlns="" id="{EFF9B3D1-7DD8-405D-A925-20FEB2EA51F2}"/>
              </a:ext>
            </a:extLst>
          </p:cNvPr>
          <p:cNvSpPr txBox="1"/>
          <p:nvPr userDrawn="1"/>
        </p:nvSpPr>
        <p:spPr>
          <a:xfrm>
            <a:off x="1118954" y="6464312"/>
            <a:ext cx="3394904"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Aptitude Classes by Anuj Sir </a:t>
            </a:r>
          </a:p>
        </p:txBody>
      </p:sp>
      <p:sp>
        <p:nvSpPr>
          <p:cNvPr id="28" name="TextBox 27">
            <a:extLst>
              <a:ext uri="{FF2B5EF4-FFF2-40B4-BE49-F238E27FC236}">
                <a16:creationId xmlns:a16="http://schemas.microsoft.com/office/drawing/2014/main" xmlns="" id="{C26DA40F-1448-4E04-A4CC-A0C240DC53FB}"/>
              </a:ext>
            </a:extLst>
          </p:cNvPr>
          <p:cNvSpPr txBox="1"/>
          <p:nvPr userDrawn="1"/>
        </p:nvSpPr>
        <p:spPr>
          <a:xfrm>
            <a:off x="6252259" y="6464312"/>
            <a:ext cx="5634941"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For more tutorials Visit now www.testurprep.com</a:t>
            </a:r>
          </a:p>
        </p:txBody>
      </p:sp>
      <p:sp>
        <p:nvSpPr>
          <p:cNvPr id="33" name="Oval 32">
            <a:extLst>
              <a:ext uri="{FF2B5EF4-FFF2-40B4-BE49-F238E27FC236}">
                <a16:creationId xmlns:a16="http://schemas.microsoft.com/office/drawing/2014/main" xmlns="" id="{AC4A5B36-9C81-4DC5-AB3E-D53D3DF8AA5F}"/>
              </a:ext>
            </a:extLst>
          </p:cNvPr>
          <p:cNvSpPr/>
          <p:nvPr userDrawn="1"/>
        </p:nvSpPr>
        <p:spPr>
          <a:xfrm>
            <a:off x="158099"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xmlns="" id="{D126FFB0-7B36-4783-8239-761E300FA624}"/>
              </a:ext>
            </a:extLst>
          </p:cNvPr>
          <p:cNvSpPr/>
          <p:nvPr userDrawn="1"/>
        </p:nvSpPr>
        <p:spPr>
          <a:xfrm>
            <a:off x="11311874"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xmlns="" id="{7DEEBD83-A703-4B6E-91EB-72896443C528}"/>
              </a:ext>
            </a:extLst>
          </p:cNvPr>
          <p:cNvSpPr>
            <a:spLocks noGrp="1"/>
          </p:cNvSpPr>
          <p:nvPr>
            <p:ph idx="1"/>
          </p:nvPr>
        </p:nvSpPr>
        <p:spPr>
          <a:xfrm>
            <a:off x="254000" y="1199620"/>
            <a:ext cx="11684000" cy="4991630"/>
          </a:xfrm>
        </p:spPr>
        <p:txBody>
          <a:bodyPr>
            <a:normAutofit/>
          </a:bodyPr>
          <a:lstStyle>
            <a:lvl1pPr>
              <a:defRPr lang="en-IN" sz="2400" dirty="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p:txBody>
      </p:sp>
    </p:spTree>
    <p:extLst>
      <p:ext uri="{BB962C8B-B14F-4D97-AF65-F5344CB8AC3E}">
        <p14:creationId xmlns:p14="http://schemas.microsoft.com/office/powerpoint/2010/main" xmlns="" val="160121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81EE3A-6F8B-4D77-A85B-BD09A8D9DDE3}"/>
              </a:ext>
            </a:extLst>
          </p:cNvPr>
          <p:cNvSpPr>
            <a:spLocks noGrp="1"/>
          </p:cNvSpPr>
          <p:nvPr>
            <p:ph type="title"/>
          </p:nvPr>
        </p:nvSpPr>
        <p:spPr>
          <a:xfrm>
            <a:off x="304800" y="270933"/>
            <a:ext cx="11582400" cy="745067"/>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xmlns="" id="{7DEEBD83-A703-4B6E-91EB-72896443C528}"/>
              </a:ext>
            </a:extLst>
          </p:cNvPr>
          <p:cNvSpPr>
            <a:spLocks noGrp="1"/>
          </p:cNvSpPr>
          <p:nvPr>
            <p:ph idx="1"/>
          </p:nvPr>
        </p:nvSpPr>
        <p:spPr>
          <a:xfrm>
            <a:off x="304800" y="1185333"/>
            <a:ext cx="11582400" cy="499163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xmlns="" id="{7F82684C-423C-4765-A4B6-5C4E8DC754FB}"/>
              </a:ext>
            </a:extLst>
          </p:cNvPr>
          <p:cNvSpPr>
            <a:spLocks noGrp="1"/>
          </p:cNvSpPr>
          <p:nvPr>
            <p:ph type="dt" sz="half" idx="10"/>
          </p:nvPr>
        </p:nvSpPr>
        <p:spPr>
          <a:xfrm>
            <a:off x="304800" y="6380692"/>
            <a:ext cx="3276600" cy="365125"/>
          </a:xfrm>
        </p:spPr>
        <p:txBody>
          <a:bodyPr/>
          <a:lstStyle/>
          <a:p>
            <a:fld id="{E6F7824F-FEE6-4FA6-87FA-56806D70CA3A}" type="datetimeFigureOut">
              <a:rPr lang="en-IN" smtClean="0"/>
              <a:pPr/>
              <a:t>13-04-2023</a:t>
            </a:fld>
            <a:endParaRPr lang="en-IN"/>
          </a:p>
        </p:txBody>
      </p:sp>
      <p:sp>
        <p:nvSpPr>
          <p:cNvPr id="5" name="Footer Placeholder 4">
            <a:extLst>
              <a:ext uri="{FF2B5EF4-FFF2-40B4-BE49-F238E27FC236}">
                <a16:creationId xmlns:a16="http://schemas.microsoft.com/office/drawing/2014/main" xmlns="" id="{C02794CF-57E8-4BE6-9B7F-7F59CE9F7302}"/>
              </a:ext>
            </a:extLst>
          </p:cNvPr>
          <p:cNvSpPr>
            <a:spLocks noGrp="1"/>
          </p:cNvSpPr>
          <p:nvPr>
            <p:ph type="ftr" sz="quarter" idx="11"/>
          </p:nvPr>
        </p:nvSpPr>
        <p:spPr>
          <a:xfrm>
            <a:off x="4038600" y="6380691"/>
            <a:ext cx="4114800" cy="365125"/>
          </a:xfrm>
        </p:spPr>
        <p:txBody>
          <a:bodyPr/>
          <a:lstStyle/>
          <a:p>
            <a:endParaRPr lang="en-IN" dirty="0"/>
          </a:p>
        </p:txBody>
      </p:sp>
      <p:sp>
        <p:nvSpPr>
          <p:cNvPr id="6" name="Slide Number Placeholder 5">
            <a:extLst>
              <a:ext uri="{FF2B5EF4-FFF2-40B4-BE49-F238E27FC236}">
                <a16:creationId xmlns:a16="http://schemas.microsoft.com/office/drawing/2014/main" xmlns="" id="{3A8311BD-0829-4E1F-8609-52006F00A5F6}"/>
              </a:ext>
            </a:extLst>
          </p:cNvPr>
          <p:cNvSpPr>
            <a:spLocks noGrp="1"/>
          </p:cNvSpPr>
          <p:nvPr>
            <p:ph type="sldNum" sz="quarter" idx="12"/>
          </p:nvPr>
        </p:nvSpPr>
        <p:spPr>
          <a:xfrm>
            <a:off x="8610599" y="6356350"/>
            <a:ext cx="3276599" cy="365125"/>
          </a:xfrm>
        </p:spPr>
        <p:txBody>
          <a:bodyPr/>
          <a:lstStyle/>
          <a:p>
            <a:fld id="{4113C1E7-9431-4A64-94FC-1D172EC0AB5A}" type="slidenum">
              <a:rPr lang="en-IN" smtClean="0"/>
              <a:pPr/>
              <a:t>‹#›</a:t>
            </a:fld>
            <a:endParaRPr lang="en-IN"/>
          </a:p>
        </p:txBody>
      </p:sp>
      <p:sp>
        <p:nvSpPr>
          <p:cNvPr id="11" name="Rectangle 10">
            <a:extLst>
              <a:ext uri="{FF2B5EF4-FFF2-40B4-BE49-F238E27FC236}">
                <a16:creationId xmlns:a16="http://schemas.microsoft.com/office/drawing/2014/main" xmlns="" id="{918DE1E3-0244-4492-89B0-E666F4294E48}"/>
              </a:ext>
            </a:extLst>
          </p:cNvPr>
          <p:cNvSpPr/>
          <p:nvPr userDrawn="1"/>
        </p:nvSpPr>
        <p:spPr>
          <a:xfrm>
            <a:off x="3706812" y="981604"/>
            <a:ext cx="4879976" cy="4879976"/>
          </a:xfrm>
          <a:prstGeom prst="rect">
            <a:avLst/>
          </a:prstGeom>
          <a:blipFill dpi="0" rotWithShape="1">
            <a:blip r:embed="rId2">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174707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2DAC04-157F-4E75-A1D1-608BB6A45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8EEF63E-A7CD-4490-94C6-AEB7AAD1B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209BACE1-7062-406F-BF0A-2C8447CFAE78}"/>
              </a:ext>
            </a:extLst>
          </p:cNvPr>
          <p:cNvSpPr>
            <a:spLocks noGrp="1"/>
          </p:cNvSpPr>
          <p:nvPr>
            <p:ph type="dt" sz="half" idx="10"/>
          </p:nvPr>
        </p:nvSpPr>
        <p:spPr/>
        <p:txBody>
          <a:bodyPr/>
          <a:lstStyle/>
          <a:p>
            <a:fld id="{E6F7824F-FEE6-4FA6-87FA-56806D70CA3A}" type="datetimeFigureOut">
              <a:rPr lang="en-IN" smtClean="0"/>
              <a:pPr/>
              <a:t>13-04-2023</a:t>
            </a:fld>
            <a:endParaRPr lang="en-IN"/>
          </a:p>
        </p:txBody>
      </p:sp>
      <p:sp>
        <p:nvSpPr>
          <p:cNvPr id="5" name="Footer Placeholder 4">
            <a:extLst>
              <a:ext uri="{FF2B5EF4-FFF2-40B4-BE49-F238E27FC236}">
                <a16:creationId xmlns:a16="http://schemas.microsoft.com/office/drawing/2014/main" xmlns="" id="{6632EBEB-1EEC-4E59-8235-46F33B9CE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16F9D22-36EF-42CE-B503-C1BF182ECDE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xmlns="" val="156422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2B2340-6366-4615-8DFE-2032C089BB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5CE8ADD-6026-4405-9B1A-DC1A4E8E9C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276CB263-B7A6-4EE6-AD11-928CE3CCDA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32281AA1-B6F3-49F8-9075-131D0D8F3C6A}"/>
              </a:ext>
            </a:extLst>
          </p:cNvPr>
          <p:cNvSpPr>
            <a:spLocks noGrp="1"/>
          </p:cNvSpPr>
          <p:nvPr>
            <p:ph type="dt" sz="half" idx="10"/>
          </p:nvPr>
        </p:nvSpPr>
        <p:spPr/>
        <p:txBody>
          <a:bodyPr/>
          <a:lstStyle/>
          <a:p>
            <a:fld id="{E6F7824F-FEE6-4FA6-87FA-56806D70CA3A}" type="datetimeFigureOut">
              <a:rPr lang="en-IN" smtClean="0"/>
              <a:pPr/>
              <a:t>13-04-2023</a:t>
            </a:fld>
            <a:endParaRPr lang="en-IN"/>
          </a:p>
        </p:txBody>
      </p:sp>
      <p:sp>
        <p:nvSpPr>
          <p:cNvPr id="6" name="Footer Placeholder 5">
            <a:extLst>
              <a:ext uri="{FF2B5EF4-FFF2-40B4-BE49-F238E27FC236}">
                <a16:creationId xmlns:a16="http://schemas.microsoft.com/office/drawing/2014/main" xmlns="" id="{7DEF3FA6-1E5C-47CD-B247-F515761031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3BB52BF-3F99-4B16-A3D9-0678B7555DDE}"/>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xmlns="" val="1438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C2DB32-2174-4376-9076-2632E8F8EE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F9C407C-1D12-4D0A-A030-524BE0968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AA71F0A9-77EE-4263-A67C-C16BE1477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93871FB3-AC11-4741-B1C4-DE03A7E6A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80ECBBDE-9050-4133-9844-54AB486662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2415ABDF-CF3A-439F-B397-95AC73FB9257}"/>
              </a:ext>
            </a:extLst>
          </p:cNvPr>
          <p:cNvSpPr>
            <a:spLocks noGrp="1"/>
          </p:cNvSpPr>
          <p:nvPr>
            <p:ph type="dt" sz="half" idx="10"/>
          </p:nvPr>
        </p:nvSpPr>
        <p:spPr/>
        <p:txBody>
          <a:bodyPr/>
          <a:lstStyle/>
          <a:p>
            <a:fld id="{E6F7824F-FEE6-4FA6-87FA-56806D70CA3A}" type="datetimeFigureOut">
              <a:rPr lang="en-IN" smtClean="0"/>
              <a:pPr/>
              <a:t>13-04-2023</a:t>
            </a:fld>
            <a:endParaRPr lang="en-IN"/>
          </a:p>
        </p:txBody>
      </p:sp>
      <p:sp>
        <p:nvSpPr>
          <p:cNvPr id="8" name="Footer Placeholder 7">
            <a:extLst>
              <a:ext uri="{FF2B5EF4-FFF2-40B4-BE49-F238E27FC236}">
                <a16:creationId xmlns:a16="http://schemas.microsoft.com/office/drawing/2014/main" xmlns="" id="{35DB57C0-0EC2-4978-AEAD-7284450CDF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7FE9A207-153C-4FB7-89E6-D60D56800EA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xmlns="" val="198409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6369E1-C2D7-469B-B685-5760A0E1E6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E8407BAE-D44B-45AB-A0B4-DD09062FCEBE}"/>
              </a:ext>
            </a:extLst>
          </p:cNvPr>
          <p:cNvSpPr>
            <a:spLocks noGrp="1"/>
          </p:cNvSpPr>
          <p:nvPr>
            <p:ph type="dt" sz="half" idx="10"/>
          </p:nvPr>
        </p:nvSpPr>
        <p:spPr/>
        <p:txBody>
          <a:bodyPr/>
          <a:lstStyle/>
          <a:p>
            <a:fld id="{E6F7824F-FEE6-4FA6-87FA-56806D70CA3A}" type="datetimeFigureOut">
              <a:rPr lang="en-IN" smtClean="0"/>
              <a:pPr/>
              <a:t>13-04-2023</a:t>
            </a:fld>
            <a:endParaRPr lang="en-IN"/>
          </a:p>
        </p:txBody>
      </p:sp>
      <p:sp>
        <p:nvSpPr>
          <p:cNvPr id="4" name="Footer Placeholder 3">
            <a:extLst>
              <a:ext uri="{FF2B5EF4-FFF2-40B4-BE49-F238E27FC236}">
                <a16:creationId xmlns:a16="http://schemas.microsoft.com/office/drawing/2014/main" xmlns="" id="{577F0041-930D-486E-B87C-35013F3E02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220610B2-BC3A-443A-B9FB-C8EA2F3584F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xmlns="" val="319301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05BEFB7-3B9C-4B2B-95B4-92DD054CBC2A}"/>
              </a:ext>
            </a:extLst>
          </p:cNvPr>
          <p:cNvSpPr>
            <a:spLocks noGrp="1"/>
          </p:cNvSpPr>
          <p:nvPr>
            <p:ph type="dt" sz="half" idx="10"/>
          </p:nvPr>
        </p:nvSpPr>
        <p:spPr/>
        <p:txBody>
          <a:bodyPr/>
          <a:lstStyle/>
          <a:p>
            <a:fld id="{E6F7824F-FEE6-4FA6-87FA-56806D70CA3A}" type="datetimeFigureOut">
              <a:rPr lang="en-IN" smtClean="0"/>
              <a:pPr/>
              <a:t>13-04-2023</a:t>
            </a:fld>
            <a:endParaRPr lang="en-IN"/>
          </a:p>
        </p:txBody>
      </p:sp>
      <p:sp>
        <p:nvSpPr>
          <p:cNvPr id="3" name="Footer Placeholder 2">
            <a:extLst>
              <a:ext uri="{FF2B5EF4-FFF2-40B4-BE49-F238E27FC236}">
                <a16:creationId xmlns:a16="http://schemas.microsoft.com/office/drawing/2014/main" xmlns="" id="{8BAF9ABC-339A-4386-8967-389520926E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6B75CBE5-69F1-4976-9D60-7F316C1EDB17}"/>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xmlns="" val="102267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AAF17B-D2C9-40B9-8753-8BDCF691A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C607120-E547-4935-95D5-4A8C8B267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F07049DD-1391-4431-A734-4A3EEF73A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CDA9439-D32A-4CA5-A1FB-743F92303F16}"/>
              </a:ext>
            </a:extLst>
          </p:cNvPr>
          <p:cNvSpPr>
            <a:spLocks noGrp="1"/>
          </p:cNvSpPr>
          <p:nvPr>
            <p:ph type="dt" sz="half" idx="10"/>
          </p:nvPr>
        </p:nvSpPr>
        <p:spPr/>
        <p:txBody>
          <a:bodyPr/>
          <a:lstStyle/>
          <a:p>
            <a:fld id="{E6F7824F-FEE6-4FA6-87FA-56806D70CA3A}" type="datetimeFigureOut">
              <a:rPr lang="en-IN" smtClean="0"/>
              <a:pPr/>
              <a:t>13-04-2023</a:t>
            </a:fld>
            <a:endParaRPr lang="en-IN"/>
          </a:p>
        </p:txBody>
      </p:sp>
      <p:sp>
        <p:nvSpPr>
          <p:cNvPr id="6" name="Footer Placeholder 5">
            <a:extLst>
              <a:ext uri="{FF2B5EF4-FFF2-40B4-BE49-F238E27FC236}">
                <a16:creationId xmlns:a16="http://schemas.microsoft.com/office/drawing/2014/main" xmlns="" id="{81F7D6D9-F57C-438C-8949-80113A39B8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B3E0FAB-A3DF-4A5C-B3B2-F612BBFE353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xmlns="" val="141459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A35F695-DEC3-4A3B-BC13-7CC4F5D1D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DC168CC-6B45-4123-88A6-EF2DF6405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1D7EFBD-4160-41DF-A314-BD6A64AB4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13-04-2023</a:t>
            </a:fld>
            <a:endParaRPr lang="en-IN"/>
          </a:p>
        </p:txBody>
      </p:sp>
      <p:sp>
        <p:nvSpPr>
          <p:cNvPr id="5" name="Footer Placeholder 4">
            <a:extLst>
              <a:ext uri="{FF2B5EF4-FFF2-40B4-BE49-F238E27FC236}">
                <a16:creationId xmlns:a16="http://schemas.microsoft.com/office/drawing/2014/main" xmlns="" id="{518098CC-0E82-4F6E-B3C7-BBF562C23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72E83DAE-AED6-4530-8BC5-C76C7338E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a:p>
        </p:txBody>
      </p:sp>
    </p:spTree>
    <p:extLst>
      <p:ext uri="{BB962C8B-B14F-4D97-AF65-F5344CB8AC3E}">
        <p14:creationId xmlns:p14="http://schemas.microsoft.com/office/powerpoint/2010/main" xmlns="" val="1762507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lgn="ctr">
              <a:buNone/>
            </a:pPr>
            <a:endParaRPr lang="en-US" sz="4800" b="1" dirty="0" smtClean="0">
              <a:latin typeface="Arial Black" pitchFamily="34" charset="0"/>
            </a:endParaRPr>
          </a:p>
          <a:p>
            <a:pPr algn="ctr">
              <a:buNone/>
            </a:pPr>
            <a:endParaRPr lang="en-US" sz="4800" b="1" dirty="0" smtClean="0">
              <a:latin typeface="Arial Black" pitchFamily="34" charset="0"/>
            </a:endParaRPr>
          </a:p>
          <a:p>
            <a:pPr algn="ctr">
              <a:buNone/>
            </a:pPr>
            <a:endParaRPr lang="en-US" sz="4800" b="1" dirty="0" smtClean="0">
              <a:latin typeface="Arial Black" pitchFamily="34" charset="0"/>
            </a:endParaRPr>
          </a:p>
          <a:p>
            <a:pPr algn="ctr">
              <a:buNone/>
            </a:pPr>
            <a:r>
              <a:rPr lang="en-US" sz="4000" b="1" dirty="0" smtClean="0">
                <a:solidFill>
                  <a:srgbClr val="FF0000"/>
                </a:solidFill>
                <a:latin typeface="Arial Black" pitchFamily="34" charset="0"/>
              </a:rPr>
              <a:t>SIMPLE </a:t>
            </a:r>
            <a:r>
              <a:rPr lang="en-US" sz="4000" b="1" dirty="0">
                <a:solidFill>
                  <a:srgbClr val="FF0000"/>
                </a:solidFill>
                <a:latin typeface="Arial Black" pitchFamily="34" charset="0"/>
              </a:rPr>
              <a:t>INTEREST</a:t>
            </a:r>
          </a:p>
          <a:p>
            <a:pPr algn="ctr">
              <a:buNone/>
            </a:pPr>
            <a:endParaRPr lang="en-US" sz="4800"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528096"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marL="0">
              <a:spcBef>
                <a:spcPts val="0"/>
              </a:spcBef>
              <a:buNone/>
            </a:pPr>
            <a:r>
              <a:rPr lang="en-US" b="1" dirty="0">
                <a:solidFill>
                  <a:srgbClr val="FF0000"/>
                </a:solidFill>
                <a:latin typeface="Arial Black" pitchFamily="34" charset="0"/>
              </a:rPr>
              <a:t>Q.4: </a:t>
            </a:r>
            <a:r>
              <a:rPr lang="en-US" b="1" dirty="0">
                <a:latin typeface="Arial Black" pitchFamily="34" charset="0"/>
              </a:rPr>
              <a:t>The simple interest on a sum of money is 4/9 of the</a:t>
            </a:r>
          </a:p>
          <a:p>
            <a:pPr marL="0">
              <a:spcBef>
                <a:spcPts val="0"/>
              </a:spcBef>
              <a:buNone/>
            </a:pPr>
            <a:r>
              <a:rPr lang="en-US" b="1" dirty="0">
                <a:latin typeface="Arial Black" pitchFamily="34" charset="0"/>
              </a:rPr>
              <a:t>principal, and the number of years is equal to the rate per cent 	per annum. Find the rate per cent.</a:t>
            </a:r>
          </a:p>
          <a:p>
            <a:pPr indent="-457200">
              <a:spcBef>
                <a:spcPts val="0"/>
              </a:spcBef>
              <a:buAutoNum type="arabicParenBoth"/>
            </a:pPr>
            <a:r>
              <a:rPr lang="en-US" b="1" dirty="0">
                <a:latin typeface="Arial Black" pitchFamily="34" charset="0"/>
              </a:rPr>
              <a:t>6(2/3)%  	(2) 5(3/5)%  	(3) 7(2/3)%		(4) 6(1/3)%  </a:t>
            </a:r>
          </a:p>
          <a:p>
            <a:pPr indent="-457200">
              <a:spcBef>
                <a:spcPts val="0"/>
              </a:spcBef>
              <a:buNone/>
            </a:pPr>
            <a:r>
              <a:rPr lang="en-US" b="1" dirty="0">
                <a:latin typeface="Arial Black" pitchFamily="34" charset="0"/>
              </a:rPr>
              <a:t>(5) None of these </a:t>
            </a:r>
          </a:p>
          <a:p>
            <a:pPr marL="0">
              <a:spcBef>
                <a:spcPts val="0"/>
              </a:spcBef>
              <a:buNone/>
            </a:pPr>
            <a:endParaRPr lang="en-US" b="1" dirty="0">
              <a:latin typeface="Arial Black" pitchFamily="34" charset="0"/>
            </a:endParaRPr>
          </a:p>
          <a:p>
            <a:pPr marL="0">
              <a:spcBef>
                <a:spcPts val="0"/>
              </a:spcBef>
              <a:buNone/>
            </a:pPr>
            <a:endParaRPr lang="en-US" dirty="0">
              <a:solidFill>
                <a:srgbClr val="FF0000"/>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20717" y="1056290"/>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Q.49: </a:t>
            </a:r>
            <a:r>
              <a:rPr lang="en-GB" b="1" dirty="0"/>
              <a:t>A person lends 40% of his sum of money at 15% per annum, 50% of rest at 10% per annum and the rest at 18% per annum rate of interest, if the interest is calculated on the whole sum then what would be the annual rate of interest</a:t>
            </a:r>
            <a:r>
              <a:rPr lang="en-GB" b="1" dirty="0" smtClean="0"/>
              <a:t>?</a:t>
            </a:r>
          </a:p>
          <a:p>
            <a:pPr>
              <a:buNone/>
            </a:pPr>
            <a:r>
              <a:rPr lang="en-GB" b="1" dirty="0" smtClean="0"/>
              <a:t>(1)  10%            (2)  12%          (3)  14.4%        (4)  15.1%</a:t>
            </a:r>
            <a:endParaRPr lang="en-US" dirty="0"/>
          </a:p>
        </p:txBody>
      </p:sp>
    </p:spTree>
    <p:extLst>
      <p:ext uri="{BB962C8B-B14F-4D97-AF65-F5344CB8AC3E}">
        <p14:creationId xmlns:p14="http://schemas.microsoft.com/office/powerpoint/2010/main" xmlns="" val="66080513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20717" y="1056290"/>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Q.49: </a:t>
            </a:r>
            <a:r>
              <a:rPr lang="en-GB" b="1" dirty="0"/>
              <a:t>A person lends 40% of his sum of money at 15% per annum, 50% of rest at 10% per annum and the rest at 18% per annum rate of interest, if the interest is calculated on the whole sum then what would be the annual rate of interest</a:t>
            </a:r>
            <a:r>
              <a:rPr lang="en-GB" b="1" dirty="0" smtClean="0"/>
              <a:t>?</a:t>
            </a:r>
          </a:p>
          <a:p>
            <a:pPr>
              <a:buNone/>
            </a:pPr>
            <a:r>
              <a:rPr lang="en-GB" b="1" dirty="0" smtClean="0"/>
              <a:t>(1)  10%            (2)  12%          </a:t>
            </a:r>
            <a:r>
              <a:rPr lang="en-GB" b="1" dirty="0" smtClean="0">
                <a:solidFill>
                  <a:srgbClr val="FF0000"/>
                </a:solidFill>
              </a:rPr>
              <a:t>(3)  14.4%        </a:t>
            </a:r>
            <a:r>
              <a:rPr lang="en-GB" b="1" dirty="0" smtClean="0"/>
              <a:t>(4)  15.1%</a:t>
            </a:r>
            <a:endParaRPr lang="en-US" dirty="0"/>
          </a:p>
        </p:txBody>
      </p:sp>
    </p:spTree>
    <p:extLst>
      <p:ext uri="{BB962C8B-B14F-4D97-AF65-F5344CB8AC3E}">
        <p14:creationId xmlns:p14="http://schemas.microsoft.com/office/powerpoint/2010/main" xmlns="" val="66080513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20717" y="1056290"/>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Q.50: </a:t>
            </a:r>
            <a:r>
              <a:rPr lang="en-GB" b="1" dirty="0"/>
              <a:t>A person invested one-fourth of the sum of ₹25,000 at a certain rate of simple interest and the rest at 4% p.a. higher rate. If the total interest received for 2 years is ₹4,125. What is the rate at which the second sum was invested</a:t>
            </a:r>
            <a:r>
              <a:rPr lang="en-GB" b="1" dirty="0" smtClean="0"/>
              <a:t>?</a:t>
            </a:r>
          </a:p>
          <a:p>
            <a:pPr>
              <a:buNone/>
            </a:pPr>
            <a:r>
              <a:rPr lang="en-GB" b="1" dirty="0" smtClean="0"/>
              <a:t>(1)  9%          (2)  9.25%          (3)  9.5%         (4)  10%</a:t>
            </a:r>
            <a:endParaRPr lang="en-US" dirty="0"/>
          </a:p>
        </p:txBody>
      </p:sp>
    </p:spTree>
    <p:extLst>
      <p:ext uri="{BB962C8B-B14F-4D97-AF65-F5344CB8AC3E}">
        <p14:creationId xmlns:p14="http://schemas.microsoft.com/office/powerpoint/2010/main" xmlns="" val="383305735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20717" y="1056290"/>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Q.50: </a:t>
            </a:r>
            <a:r>
              <a:rPr lang="en-GB" b="1" dirty="0"/>
              <a:t>A person invested one-fourth of the sum of ₹25,000 at a certain rate of simple interest and the rest at 4% p.a. higher rate. If the total interest received for 2 years is ₹4,125. What is the rate at which the second sum was invested</a:t>
            </a:r>
            <a:r>
              <a:rPr lang="en-GB" b="1" dirty="0" smtClean="0"/>
              <a:t>?</a:t>
            </a:r>
          </a:p>
          <a:p>
            <a:pPr>
              <a:buNone/>
            </a:pPr>
            <a:r>
              <a:rPr lang="en-GB" b="1" dirty="0" smtClean="0"/>
              <a:t>(1)  9%          </a:t>
            </a:r>
            <a:r>
              <a:rPr lang="en-GB" b="1" dirty="0" smtClean="0">
                <a:solidFill>
                  <a:srgbClr val="FF0000"/>
                </a:solidFill>
              </a:rPr>
              <a:t>(2)  9.25%          </a:t>
            </a:r>
            <a:r>
              <a:rPr lang="en-GB" b="1" dirty="0" smtClean="0"/>
              <a:t>(3)  9.5%         (4)  10%</a:t>
            </a:r>
            <a:endParaRPr lang="en-US" dirty="0"/>
          </a:p>
        </p:txBody>
      </p:sp>
    </p:spTree>
    <p:extLst>
      <p:ext uri="{BB962C8B-B14F-4D97-AF65-F5344CB8AC3E}">
        <p14:creationId xmlns:p14="http://schemas.microsoft.com/office/powerpoint/2010/main" xmlns="" val="383305735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20717" y="1056290"/>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Q.51: </a:t>
            </a:r>
            <a:r>
              <a:rPr lang="en-GB" b="1" dirty="0"/>
              <a:t>If the amount obtained by A by investing Rs 9,100 for three years at a rate of 10% p.a. on simple interest is equal to the amount obtained by B by investing a certain sum of money for five years at a rate of 8% p.a. on simple interest, then 90% of the sum invested by B ( in Rs) is</a:t>
            </a:r>
            <a:r>
              <a:rPr lang="en-GB" b="1" dirty="0" smtClean="0"/>
              <a:t>:</a:t>
            </a:r>
          </a:p>
          <a:p>
            <a:pPr>
              <a:buNone/>
            </a:pPr>
            <a:r>
              <a:rPr lang="en-GB" b="1" dirty="0" smtClean="0"/>
              <a:t>(1)  6000       (2)  6142.5         (3)  6300.5         (4)  6400.5</a:t>
            </a:r>
            <a:endParaRPr lang="en-US" dirty="0"/>
          </a:p>
        </p:txBody>
      </p:sp>
    </p:spTree>
    <p:extLst>
      <p:ext uri="{BB962C8B-B14F-4D97-AF65-F5344CB8AC3E}">
        <p14:creationId xmlns:p14="http://schemas.microsoft.com/office/powerpoint/2010/main" xmlns="" val="197679790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20717" y="1056290"/>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Q.51: </a:t>
            </a:r>
            <a:r>
              <a:rPr lang="en-GB" b="1" dirty="0"/>
              <a:t>If the amount obtained by A by investing Rs 9,100 for three years at a rate of 10% p.a. on simple interest is equal to the amount obtained by B by investing a certain sum of money for five years at a rate of 8% p.a. on simple interest, then 90% of the sum invested by B ( in Rs) is</a:t>
            </a:r>
            <a:r>
              <a:rPr lang="en-GB" b="1" dirty="0" smtClean="0"/>
              <a:t>:</a:t>
            </a:r>
          </a:p>
          <a:p>
            <a:pPr>
              <a:buNone/>
            </a:pPr>
            <a:r>
              <a:rPr lang="en-GB" b="1" dirty="0" smtClean="0"/>
              <a:t>(1)  6000       </a:t>
            </a:r>
            <a:r>
              <a:rPr lang="en-GB" b="1" dirty="0" smtClean="0">
                <a:solidFill>
                  <a:srgbClr val="FF0000"/>
                </a:solidFill>
              </a:rPr>
              <a:t>(2)  6142.5         </a:t>
            </a:r>
            <a:r>
              <a:rPr lang="en-GB" b="1" dirty="0" smtClean="0"/>
              <a:t>(3)  6300.5         (4)  6400.5</a:t>
            </a:r>
            <a:endParaRPr lang="en-US" dirty="0"/>
          </a:p>
        </p:txBody>
      </p:sp>
    </p:spTree>
    <p:extLst>
      <p:ext uri="{BB962C8B-B14F-4D97-AF65-F5344CB8AC3E}">
        <p14:creationId xmlns:p14="http://schemas.microsoft.com/office/powerpoint/2010/main" xmlns="" val="197679790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20717" y="1056290"/>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Q.52: </a:t>
            </a:r>
            <a:r>
              <a:rPr lang="en-GB" b="1" dirty="0"/>
              <a:t>₹21750 is invested by a person in the bank account of his two sons whose ages are 9 years and 13 years in such a way that they will get equal amount at an age of 21 years at the rate of 4.5% per annum. Find the share of younger child</a:t>
            </a:r>
            <a:r>
              <a:rPr lang="en-GB" b="1" dirty="0" smtClean="0"/>
              <a:t>.</a:t>
            </a:r>
          </a:p>
          <a:p>
            <a:pPr>
              <a:buNone/>
            </a:pPr>
            <a:r>
              <a:rPr lang="en-GB" b="1" dirty="0" smtClean="0"/>
              <a:t>(1)  10200           (2)  11550        (3)  12000       (4)  12200</a:t>
            </a:r>
            <a:endParaRPr lang="en-US" dirty="0"/>
          </a:p>
        </p:txBody>
      </p:sp>
    </p:spTree>
    <p:extLst>
      <p:ext uri="{BB962C8B-B14F-4D97-AF65-F5344CB8AC3E}">
        <p14:creationId xmlns:p14="http://schemas.microsoft.com/office/powerpoint/2010/main" xmlns="" val="382911615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20717" y="1056290"/>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Q.52: </a:t>
            </a:r>
            <a:r>
              <a:rPr lang="en-GB" b="1" dirty="0"/>
              <a:t>₹21750 is invested by a person in the bank account of his two sons whose ages are 9 years and 13 years in such a way that they will get equal amount at an age of 21 years at the rate of 4.5% per annum. Find the share of younger child</a:t>
            </a:r>
            <a:r>
              <a:rPr lang="en-GB" b="1" dirty="0" smtClean="0"/>
              <a:t>.</a:t>
            </a:r>
          </a:p>
          <a:p>
            <a:pPr>
              <a:buNone/>
            </a:pPr>
            <a:r>
              <a:rPr lang="en-GB" b="1" dirty="0" smtClean="0">
                <a:solidFill>
                  <a:srgbClr val="FF0000"/>
                </a:solidFill>
              </a:rPr>
              <a:t>(1)  10200           </a:t>
            </a:r>
            <a:r>
              <a:rPr lang="en-GB" b="1" dirty="0" smtClean="0"/>
              <a:t>(2)  11550        (3)  12000       (4)  12200</a:t>
            </a:r>
            <a:endParaRPr lang="en-US" dirty="0"/>
          </a:p>
        </p:txBody>
      </p:sp>
    </p:spTree>
    <p:extLst>
      <p:ext uri="{BB962C8B-B14F-4D97-AF65-F5344CB8AC3E}">
        <p14:creationId xmlns:p14="http://schemas.microsoft.com/office/powerpoint/2010/main" xmlns="" val="382911615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6862" y="1028581"/>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endParaRPr lang="en-US" b="1" dirty="0" smtClean="0">
              <a:solidFill>
                <a:schemeClr val="tx1">
                  <a:lumMod val="95000"/>
                  <a:lumOff val="5000"/>
                </a:schemeClr>
              </a:solidFill>
              <a:latin typeface="Arial Black" pitchFamily="34" charset="0"/>
            </a:endParaRPr>
          </a:p>
          <a:p>
            <a:pPr>
              <a:buNone/>
            </a:pPr>
            <a:endParaRPr lang="en-US" b="1" dirty="0" smtClean="0">
              <a:solidFill>
                <a:schemeClr val="tx1">
                  <a:lumMod val="95000"/>
                  <a:lumOff val="5000"/>
                </a:schemeClr>
              </a:solidFill>
              <a:latin typeface="Arial Black" pitchFamily="34" charset="0"/>
            </a:endParaRPr>
          </a:p>
          <a:p>
            <a:pPr>
              <a:buNone/>
            </a:pPr>
            <a:endParaRPr lang="en-US" b="1" dirty="0" smtClean="0">
              <a:solidFill>
                <a:schemeClr val="tx1">
                  <a:lumMod val="95000"/>
                  <a:lumOff val="5000"/>
                </a:schemeClr>
              </a:solidFill>
              <a:latin typeface="Arial Black" pitchFamily="34" charset="0"/>
            </a:endParaRPr>
          </a:p>
          <a:p>
            <a:pPr>
              <a:buNone/>
            </a:pPr>
            <a:endParaRPr lang="en-US" b="1" dirty="0" smtClean="0">
              <a:solidFill>
                <a:schemeClr val="tx1">
                  <a:lumMod val="95000"/>
                  <a:lumOff val="5000"/>
                </a:schemeClr>
              </a:solidFill>
              <a:latin typeface="Arial Black" pitchFamily="34" charset="0"/>
            </a:endParaRPr>
          </a:p>
          <a:p>
            <a:pPr>
              <a:buNone/>
            </a:pPr>
            <a:endParaRPr lang="en-US" b="1" dirty="0" smtClean="0">
              <a:solidFill>
                <a:schemeClr val="tx1">
                  <a:lumMod val="95000"/>
                  <a:lumOff val="5000"/>
                </a:schemeClr>
              </a:solidFill>
              <a:latin typeface="Arial Black" pitchFamily="34" charset="0"/>
            </a:endParaRPr>
          </a:p>
          <a:p>
            <a:pPr>
              <a:buNone/>
            </a:pPr>
            <a:r>
              <a:rPr lang="en-US" sz="4000" b="1" dirty="0" smtClean="0">
                <a:solidFill>
                  <a:schemeClr val="tx1">
                    <a:lumMod val="95000"/>
                    <a:lumOff val="5000"/>
                  </a:schemeClr>
                </a:solidFill>
                <a:latin typeface="Arial Black" pitchFamily="34" charset="0"/>
              </a:rPr>
              <a:t>                      </a:t>
            </a:r>
            <a:r>
              <a:rPr lang="en-US" sz="4000" b="1" dirty="0" smtClean="0">
                <a:latin typeface="Arial Black" pitchFamily="34" charset="0"/>
              </a:rPr>
              <a:t> </a:t>
            </a:r>
            <a:r>
              <a:rPr lang="en-US" sz="4000" b="1" dirty="0" smtClean="0">
                <a:solidFill>
                  <a:srgbClr val="FF0000"/>
                </a:solidFill>
                <a:latin typeface="Arial Black" pitchFamily="34" charset="0"/>
              </a:rPr>
              <a:t>THANK YOU</a:t>
            </a:r>
            <a:endParaRPr lang="en-US" sz="4000" b="1" dirty="0">
              <a:solidFill>
                <a:srgbClr val="FF0000"/>
              </a:solidFill>
              <a:latin typeface="Arial Black" pitchFamily="34" charset="0"/>
            </a:endParaRPr>
          </a:p>
        </p:txBody>
      </p:sp>
    </p:spTree>
    <p:extLst>
      <p:ext uri="{BB962C8B-B14F-4D97-AF65-F5344CB8AC3E}">
        <p14:creationId xmlns:p14="http://schemas.microsoft.com/office/powerpoint/2010/main" xmlns="" val="3829116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528096"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marL="0">
              <a:spcBef>
                <a:spcPts val="0"/>
              </a:spcBef>
              <a:buNone/>
            </a:pPr>
            <a:r>
              <a:rPr lang="en-US" b="1" dirty="0">
                <a:solidFill>
                  <a:srgbClr val="FF0000"/>
                </a:solidFill>
                <a:latin typeface="Arial Black" pitchFamily="34" charset="0"/>
              </a:rPr>
              <a:t>Q.4: </a:t>
            </a:r>
            <a:r>
              <a:rPr lang="en-US" b="1" dirty="0">
                <a:latin typeface="Arial Black" pitchFamily="34" charset="0"/>
              </a:rPr>
              <a:t>The simple interest on a sum of money is 4/9 of the</a:t>
            </a:r>
          </a:p>
          <a:p>
            <a:pPr marL="0">
              <a:spcBef>
                <a:spcPts val="0"/>
              </a:spcBef>
              <a:buNone/>
            </a:pPr>
            <a:r>
              <a:rPr lang="en-US" b="1" dirty="0">
                <a:latin typeface="Arial Black" pitchFamily="34" charset="0"/>
              </a:rPr>
              <a:t>principal, and the number of years is equal to the rate per cent 	per annum. Find the rate per cent.</a:t>
            </a:r>
          </a:p>
          <a:p>
            <a:pPr indent="-457200">
              <a:spcBef>
                <a:spcPts val="0"/>
              </a:spcBef>
              <a:buAutoNum type="arabicParenBoth"/>
            </a:pPr>
            <a:r>
              <a:rPr lang="en-US" b="1" dirty="0">
                <a:solidFill>
                  <a:srgbClr val="FF0000"/>
                </a:solidFill>
                <a:latin typeface="Arial Black" pitchFamily="34" charset="0"/>
              </a:rPr>
              <a:t>6(2/3)%  </a:t>
            </a:r>
            <a:r>
              <a:rPr lang="en-US" b="1" dirty="0">
                <a:latin typeface="Arial Black" pitchFamily="34" charset="0"/>
              </a:rPr>
              <a:t>	(2) 5(3/5)%  	(3) 7(2/3)%		(4) 6(1/3)%  </a:t>
            </a:r>
          </a:p>
          <a:p>
            <a:pPr indent="-457200">
              <a:spcBef>
                <a:spcPts val="0"/>
              </a:spcBef>
              <a:buNone/>
            </a:pPr>
            <a:r>
              <a:rPr lang="en-US" b="1" dirty="0">
                <a:latin typeface="Arial Black" pitchFamily="34" charset="0"/>
              </a:rPr>
              <a:t>(5) None of these </a:t>
            </a:r>
          </a:p>
          <a:p>
            <a:pPr marL="0">
              <a:spcBef>
                <a:spcPts val="0"/>
              </a:spcBef>
              <a:buNone/>
            </a:pPr>
            <a:endParaRPr lang="en-US" b="1" dirty="0">
              <a:latin typeface="Arial Black" pitchFamily="34" charset="0"/>
            </a:endParaRPr>
          </a:p>
          <a:p>
            <a:pPr marL="0">
              <a:spcBef>
                <a:spcPts val="0"/>
              </a:spcBef>
              <a:buNone/>
            </a:pPr>
            <a:endParaRPr lang="en-US"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Q.5:</a:t>
            </a:r>
            <a:r>
              <a:rPr lang="en-US" b="1" dirty="0">
                <a:latin typeface="Arial Black" pitchFamily="34" charset="0"/>
              </a:rPr>
              <a:t> If the simple interest on  1350 be more than the interest on  1250 by  20 in 2 years, find the rate per cent per annum. </a:t>
            </a:r>
          </a:p>
          <a:p>
            <a:pPr>
              <a:buNone/>
            </a:pPr>
            <a:r>
              <a:rPr lang="en-US" b="1" dirty="0">
                <a:latin typeface="Arial Black" pitchFamily="34" charset="0"/>
              </a:rPr>
              <a:t>(1) 5% 	(2) 10% 		(3) 6% 	(4) 8% 	(5) None of these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Q.5:</a:t>
            </a:r>
            <a:r>
              <a:rPr lang="en-US" b="1" dirty="0">
                <a:latin typeface="Arial Black" pitchFamily="34" charset="0"/>
              </a:rPr>
              <a:t> If the simple interest on  1350 be more than the interest on  1250 by  20 in 2 years, find the rate per cent per annum. </a:t>
            </a:r>
          </a:p>
          <a:p>
            <a:pPr>
              <a:buNone/>
            </a:pPr>
            <a:r>
              <a:rPr lang="en-US" b="1" dirty="0">
                <a:latin typeface="Arial Black" pitchFamily="34" charset="0"/>
              </a:rPr>
              <a:t>(1) 5% 	</a:t>
            </a:r>
            <a:r>
              <a:rPr lang="en-US" b="1" dirty="0">
                <a:solidFill>
                  <a:srgbClr val="FF0000"/>
                </a:solidFill>
                <a:latin typeface="Arial Black" pitchFamily="34" charset="0"/>
              </a:rPr>
              <a:t>(2) 10% </a:t>
            </a:r>
            <a:r>
              <a:rPr lang="en-US" b="1" dirty="0">
                <a:latin typeface="Arial Black" pitchFamily="34" charset="0"/>
              </a:rPr>
              <a:t>		(3) 6% 	(4) 8% 	(5) None of these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Q.6: </a:t>
            </a:r>
            <a:r>
              <a:rPr lang="en-US" b="1" dirty="0">
                <a:latin typeface="Arial Black" pitchFamily="34" charset="0"/>
              </a:rPr>
              <a:t>If simple interest on  375 increases by  75, when the rate % increases by 5% per annum. Find the time. </a:t>
            </a:r>
          </a:p>
          <a:p>
            <a:pPr>
              <a:buNone/>
            </a:pPr>
            <a:r>
              <a:rPr lang="en-US" b="1" dirty="0">
                <a:latin typeface="Arial Black" pitchFamily="34" charset="0"/>
              </a:rPr>
              <a:t>(1) 2 years 	(2) 8 years 	(3) 4 years 	(4) None of these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Q.6: </a:t>
            </a:r>
            <a:r>
              <a:rPr lang="en-US" b="1" dirty="0">
                <a:latin typeface="Arial Black" pitchFamily="34" charset="0"/>
              </a:rPr>
              <a:t>If simple interest on  375 increases by  75, when the rate % increases by 5% per annum. Find the time. </a:t>
            </a:r>
          </a:p>
          <a:p>
            <a:pPr>
              <a:buNone/>
            </a:pPr>
            <a:r>
              <a:rPr lang="en-US" b="1" dirty="0">
                <a:latin typeface="Arial Black" pitchFamily="34" charset="0"/>
              </a:rPr>
              <a:t>(1) 2 years 	(2) 8 years 	(3) 4 years 	</a:t>
            </a:r>
            <a:r>
              <a:rPr lang="en-US" b="1" dirty="0">
                <a:solidFill>
                  <a:srgbClr val="FF0000"/>
                </a:solidFill>
                <a:latin typeface="Arial Black" pitchFamily="34" charset="0"/>
              </a:rPr>
              <a:t>(4) None of these</a:t>
            </a:r>
            <a:endParaRPr lang="en-US"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Q.7: </a:t>
            </a:r>
            <a:r>
              <a:rPr lang="en-US" b="1" dirty="0">
                <a:latin typeface="Arial Black" pitchFamily="34" charset="0"/>
              </a:rPr>
              <a:t>What annual </a:t>
            </a:r>
            <a:r>
              <a:rPr lang="en-US" b="1" dirty="0" err="1">
                <a:latin typeface="Arial Black" pitchFamily="34" charset="0"/>
              </a:rPr>
              <a:t>instalment</a:t>
            </a:r>
            <a:r>
              <a:rPr lang="en-US" b="1" dirty="0">
                <a:latin typeface="Arial Black" pitchFamily="34" charset="0"/>
              </a:rPr>
              <a:t> will discharge a debt of 4,200 due in 5 years at 10% simple interest? </a:t>
            </a:r>
          </a:p>
          <a:p>
            <a:pPr marL="457200" indent="-457200">
              <a:buAutoNum type="arabicParenBoth"/>
            </a:pPr>
            <a:r>
              <a:rPr lang="en-US" b="1" dirty="0">
                <a:latin typeface="Arial Black" pitchFamily="34" charset="0"/>
              </a:rPr>
              <a:t>700 per year 		(2) 350 per year 		(3) 750 per year </a:t>
            </a:r>
          </a:p>
          <a:p>
            <a:pPr marL="457200" indent="-457200">
              <a:buNone/>
            </a:pPr>
            <a:r>
              <a:rPr lang="en-US" b="1" dirty="0">
                <a:latin typeface="Arial Black" pitchFamily="34" charset="0"/>
              </a:rPr>
              <a:t>(4) 650 per year 		(5) None of these</a:t>
            </a:r>
          </a:p>
          <a:p>
            <a:pPr>
              <a:buNone/>
            </a:pPr>
            <a:endParaRPr lang="en-US"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Q.7: </a:t>
            </a:r>
            <a:r>
              <a:rPr lang="en-US" b="1" dirty="0">
                <a:latin typeface="Arial Black" pitchFamily="34" charset="0"/>
              </a:rPr>
              <a:t>What annual </a:t>
            </a:r>
            <a:r>
              <a:rPr lang="en-US" b="1" dirty="0" err="1">
                <a:latin typeface="Arial Black" pitchFamily="34" charset="0"/>
              </a:rPr>
              <a:t>instalment</a:t>
            </a:r>
            <a:r>
              <a:rPr lang="en-US" b="1" dirty="0">
                <a:latin typeface="Arial Black" pitchFamily="34" charset="0"/>
              </a:rPr>
              <a:t> will discharge a debt of 4,200 due in 5 years at 10% simple interest? </a:t>
            </a:r>
          </a:p>
          <a:p>
            <a:pPr marL="457200" indent="-457200">
              <a:buAutoNum type="arabicParenBoth"/>
            </a:pPr>
            <a:r>
              <a:rPr lang="en-US" b="1" dirty="0">
                <a:solidFill>
                  <a:srgbClr val="FF0000"/>
                </a:solidFill>
                <a:latin typeface="Arial Black" pitchFamily="34" charset="0"/>
              </a:rPr>
              <a:t>700 per year </a:t>
            </a:r>
            <a:r>
              <a:rPr lang="en-US" b="1" dirty="0">
                <a:latin typeface="Arial Black" pitchFamily="34" charset="0"/>
              </a:rPr>
              <a:t>		(2) 350 per year 		(3) 750 per year </a:t>
            </a:r>
          </a:p>
          <a:p>
            <a:pPr marL="457200" indent="-457200">
              <a:buNone/>
            </a:pPr>
            <a:r>
              <a:rPr lang="en-US" b="1" dirty="0">
                <a:latin typeface="Arial Black" pitchFamily="34" charset="0"/>
              </a:rPr>
              <a:t>(4) 650 per year 		(5) None of these</a:t>
            </a:r>
          </a:p>
          <a:p>
            <a:pPr>
              <a:buNone/>
            </a:pPr>
            <a:endParaRPr lang="en-US"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Q.8:</a:t>
            </a:r>
            <a:r>
              <a:rPr lang="en-US" b="1" dirty="0">
                <a:latin typeface="Arial Black" pitchFamily="34" charset="0"/>
              </a:rPr>
              <a:t> Arun borrowed a sum of money from Jayant at the rate of 8% per annum simple interest for the first four years, 10% per annum for the next 6 years, and 12% per annum for the period beyond 10 years. If he pays a total of  12160 as interest only at the end of 15 years, how much money did he borrow? </a:t>
            </a:r>
          </a:p>
          <a:p>
            <a:pPr>
              <a:buNone/>
            </a:pPr>
            <a:r>
              <a:rPr lang="en-US" b="1" dirty="0">
                <a:latin typeface="Arial Black" pitchFamily="34" charset="0"/>
              </a:rPr>
              <a:t>(1) 8000 	(2) 10000 	(3) 12000 	(4) 9000 	(5) None of these</a:t>
            </a:r>
            <a:endParaRPr lang="en-US"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Q.8:</a:t>
            </a:r>
            <a:r>
              <a:rPr lang="en-US" b="1" dirty="0">
                <a:latin typeface="Arial Black" pitchFamily="34" charset="0"/>
              </a:rPr>
              <a:t> Arun borrowed a sum of money from Jayant at the rate of 8% per annum simple interest for the first four years, 10% per annum for the next 6 years, and 12% per annum for the period beyond 10 years. If he pays a total of  12160 as interest only at the end of 15 years, how much money did he borrow? </a:t>
            </a:r>
          </a:p>
          <a:p>
            <a:pPr>
              <a:buNone/>
            </a:pPr>
            <a:r>
              <a:rPr lang="en-US" b="1" dirty="0">
                <a:solidFill>
                  <a:srgbClr val="FF0000"/>
                </a:solidFill>
                <a:latin typeface="Arial Black" pitchFamily="34" charset="0"/>
              </a:rPr>
              <a:t>(1) 8000 </a:t>
            </a:r>
            <a:r>
              <a:rPr lang="en-US" b="1" dirty="0">
                <a:latin typeface="Arial Black" pitchFamily="34" charset="0"/>
              </a:rPr>
              <a:t>	(2) 10000 	(3) 12000 	(4) 9000 	(5) None of these</a:t>
            </a:r>
            <a:endParaRPr lang="en-US"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fontScale="62500" lnSpcReduction="20000"/>
          </a:bodyPr>
          <a:lstStyle/>
          <a:p>
            <a:r>
              <a:rPr lang="en-US" sz="4800" dirty="0" smtClean="0">
                <a:solidFill>
                  <a:srgbClr val="FF0000"/>
                </a:solidFill>
              </a:rPr>
              <a:t>Simple Interest </a:t>
            </a:r>
            <a:r>
              <a:rPr lang="en-US" sz="4800" dirty="0" smtClean="0">
                <a:solidFill>
                  <a:srgbClr val="FF0000"/>
                </a:solidFill>
              </a:rPr>
              <a:t>Formula :</a:t>
            </a:r>
            <a:endParaRPr lang="en-US" sz="4800" dirty="0" smtClean="0">
              <a:solidFill>
                <a:srgbClr val="FF0000"/>
              </a:solidFill>
            </a:endParaRPr>
          </a:p>
          <a:p>
            <a:r>
              <a:rPr lang="en-US" sz="4800" dirty="0" smtClean="0"/>
              <a:t>The formula for simple interest helps you find the interest amount if the principal amount, rate of interest and time periods are given.</a:t>
            </a:r>
          </a:p>
          <a:p>
            <a:r>
              <a:rPr lang="en-US" sz="4800" dirty="0" smtClean="0"/>
              <a:t>Simple interest formula is given </a:t>
            </a:r>
            <a:r>
              <a:rPr lang="en-US" sz="4800" dirty="0" smtClean="0"/>
              <a:t>as:</a:t>
            </a:r>
            <a:endParaRPr lang="en-US" sz="4800" dirty="0" smtClean="0"/>
          </a:p>
          <a:p>
            <a:endParaRPr lang="en-US" sz="4800" dirty="0" smtClean="0"/>
          </a:p>
          <a:p>
            <a:r>
              <a:rPr lang="en-US" sz="4800" dirty="0" smtClean="0">
                <a:solidFill>
                  <a:srgbClr val="FF0000"/>
                </a:solidFill>
              </a:rPr>
              <a:t>SI=PTR/100</a:t>
            </a:r>
            <a:endParaRPr lang="en-US" sz="4800" dirty="0" smtClean="0">
              <a:solidFill>
                <a:srgbClr val="FF0000"/>
              </a:solidFill>
            </a:endParaRPr>
          </a:p>
          <a:p>
            <a:endParaRPr lang="en-US" sz="4800" dirty="0" smtClean="0"/>
          </a:p>
          <a:p>
            <a:r>
              <a:rPr lang="en-US" sz="4800" dirty="0" smtClean="0"/>
              <a:t>Where </a:t>
            </a:r>
            <a:r>
              <a:rPr lang="en-US" sz="4800" dirty="0" smtClean="0"/>
              <a:t>SI = simple interest</a:t>
            </a:r>
          </a:p>
          <a:p>
            <a:r>
              <a:rPr lang="en-US" sz="4800" dirty="0" smtClean="0"/>
              <a:t>P = principal</a:t>
            </a:r>
          </a:p>
          <a:p>
            <a:r>
              <a:rPr lang="en-US" sz="4800" dirty="0" smtClean="0"/>
              <a:t>R = interest rate (in percentage)</a:t>
            </a:r>
          </a:p>
          <a:p>
            <a:r>
              <a:rPr lang="en-US" sz="4800" dirty="0" smtClean="0"/>
              <a:t>T = time duration (in years)</a:t>
            </a:r>
          </a:p>
          <a:p>
            <a:pPr>
              <a:buNone/>
            </a:pPr>
            <a:endParaRPr lang="en-US" sz="4800" b="1" dirty="0" smtClean="0"/>
          </a:p>
          <a:p>
            <a:pPr algn="ctr">
              <a:buNone/>
            </a:pPr>
            <a:endParaRPr lang="en-US" sz="4800"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Q.9:</a:t>
            </a:r>
            <a:r>
              <a:rPr lang="en-US" b="1" dirty="0">
                <a:latin typeface="Arial Black" pitchFamily="34" charset="0"/>
              </a:rPr>
              <a:t> In what time does a sum of money become thrice at the simple interest rate of 8% per annum? </a:t>
            </a:r>
          </a:p>
          <a:p>
            <a:pPr marL="457200" indent="-457200">
              <a:buAutoNum type="arabicParenBoth"/>
            </a:pPr>
            <a:r>
              <a:rPr lang="en-US" b="1" dirty="0">
                <a:latin typeface="Arial Black" pitchFamily="34" charset="0"/>
              </a:rPr>
              <a:t>30 years 	(2) 15 years 	(3) 20 years 	(4) 25 years </a:t>
            </a:r>
          </a:p>
          <a:p>
            <a:pPr marL="457200" indent="-457200">
              <a:buNone/>
            </a:pPr>
            <a:r>
              <a:rPr lang="en-US" b="1" dirty="0">
                <a:latin typeface="Arial Black" pitchFamily="34" charset="0"/>
              </a:rPr>
              <a:t>(5) None of these</a:t>
            </a:r>
            <a:endParaRPr lang="en-US" dirty="0">
              <a:solidFill>
                <a:srgbClr val="FF0000"/>
              </a:solidFill>
            </a:endParaRPr>
          </a:p>
          <a:p>
            <a:pPr>
              <a:buNone/>
            </a:pPr>
            <a:endParaRPr lang="en-US"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Q.9:</a:t>
            </a:r>
            <a:r>
              <a:rPr lang="en-US" b="1" dirty="0">
                <a:latin typeface="Arial Black" pitchFamily="34" charset="0"/>
              </a:rPr>
              <a:t> In what time does a sum of money become thrice at the simple interest rate of 8% per annum? </a:t>
            </a:r>
          </a:p>
          <a:p>
            <a:pPr marL="457200" indent="-457200">
              <a:buAutoNum type="arabicParenBoth"/>
            </a:pPr>
            <a:r>
              <a:rPr lang="en-US" b="1" dirty="0">
                <a:latin typeface="Arial Black" pitchFamily="34" charset="0"/>
              </a:rPr>
              <a:t>30 years 	(2) 15 years 	(3) 20 years 	</a:t>
            </a:r>
            <a:r>
              <a:rPr lang="en-US" b="1" dirty="0">
                <a:solidFill>
                  <a:srgbClr val="FF0000"/>
                </a:solidFill>
                <a:latin typeface="Arial Black" pitchFamily="34" charset="0"/>
              </a:rPr>
              <a:t>(4) 25 years </a:t>
            </a:r>
          </a:p>
          <a:p>
            <a:pPr marL="457200" indent="-457200">
              <a:buNone/>
            </a:pPr>
            <a:r>
              <a:rPr lang="en-US" b="1" dirty="0">
                <a:latin typeface="Arial Black" pitchFamily="34" charset="0"/>
              </a:rPr>
              <a:t>(5) None of these</a:t>
            </a:r>
            <a:endParaRPr lang="en-US" dirty="0">
              <a:solidFill>
                <a:srgbClr val="FF0000"/>
              </a:solidFill>
            </a:endParaRPr>
          </a:p>
          <a:p>
            <a:pPr>
              <a:buNone/>
            </a:pPr>
            <a:endParaRPr lang="en-US" dirty="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Q.10: </a:t>
            </a:r>
            <a:r>
              <a:rPr lang="en-US" b="1" dirty="0">
                <a:latin typeface="Arial Black" pitchFamily="34" charset="0"/>
              </a:rPr>
              <a:t>A certain sum is invested for certain time. It amounts to  400 at 10% per annum. But when invested at 4% per annum, it amounts to  200. Find the time. </a:t>
            </a:r>
          </a:p>
          <a:p>
            <a:pPr marL="457200" indent="-457200">
              <a:buAutoNum type="arabicParenBoth"/>
            </a:pPr>
            <a:r>
              <a:rPr lang="en-US" b="1" dirty="0">
                <a:latin typeface="Arial Black" pitchFamily="34" charset="0"/>
              </a:rPr>
              <a:t>100 years 	(2) 75 years 	(3) 50 years 	(4) 60 years </a:t>
            </a:r>
          </a:p>
          <a:p>
            <a:pPr marL="457200" indent="-457200">
              <a:buNone/>
            </a:pPr>
            <a:r>
              <a:rPr lang="en-US" b="1" dirty="0">
                <a:latin typeface="Arial Black" pitchFamily="34" charset="0"/>
              </a:rPr>
              <a:t>(5) None of these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Q.10: </a:t>
            </a:r>
            <a:r>
              <a:rPr lang="en-US" b="1" dirty="0">
                <a:latin typeface="Arial Black" pitchFamily="34" charset="0"/>
              </a:rPr>
              <a:t>A certain sum is invested for certain time. It amounts to  400 at 10% per annum. But when invested at 4% per annum, it amounts to  200. Find the time. </a:t>
            </a:r>
          </a:p>
          <a:p>
            <a:pPr marL="457200" indent="-457200">
              <a:buAutoNum type="arabicParenBoth"/>
            </a:pPr>
            <a:r>
              <a:rPr lang="en-US" b="1" dirty="0">
                <a:latin typeface="Arial Black" pitchFamily="34" charset="0"/>
              </a:rPr>
              <a:t>100 years 	(2) 75 years 	</a:t>
            </a:r>
            <a:r>
              <a:rPr lang="en-US" b="1" dirty="0">
                <a:solidFill>
                  <a:srgbClr val="FF0000"/>
                </a:solidFill>
                <a:latin typeface="Arial Black" pitchFamily="34" charset="0"/>
              </a:rPr>
              <a:t>(3) 50 years </a:t>
            </a:r>
            <a:r>
              <a:rPr lang="en-US" b="1" dirty="0">
                <a:latin typeface="Arial Black" pitchFamily="34" charset="0"/>
              </a:rPr>
              <a:t>	(4) 60 years </a:t>
            </a:r>
          </a:p>
          <a:p>
            <a:pPr marL="457200" indent="-457200">
              <a:buNone/>
            </a:pPr>
            <a:r>
              <a:rPr lang="en-US" b="1" dirty="0">
                <a:latin typeface="Arial Black" pitchFamily="34" charset="0"/>
              </a:rPr>
              <a:t>(5) None of these</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Q.11:</a:t>
            </a:r>
            <a:r>
              <a:rPr lang="en-US" b="1" dirty="0">
                <a:latin typeface="Arial Black" pitchFamily="34" charset="0"/>
              </a:rPr>
              <a:t>A certain sum is invested for certain time. It amounts to  150 at 5% per annum. But when invested at 3% per annum, it amounts to  100. Find the sum. </a:t>
            </a:r>
          </a:p>
          <a:p>
            <a:pPr>
              <a:buNone/>
            </a:pPr>
            <a:r>
              <a:rPr lang="en-US" b="1" dirty="0">
                <a:latin typeface="Arial Black" pitchFamily="34" charset="0"/>
              </a:rPr>
              <a:t>(1) 50 	(2) 25 	(3) 30 	(4) 60 	(5) None of these</a:t>
            </a:r>
            <a:endParaRPr lang="en-US" dirty="0">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Q.11:</a:t>
            </a:r>
            <a:r>
              <a:rPr lang="en-US" b="1" dirty="0">
                <a:latin typeface="Arial Black" pitchFamily="34" charset="0"/>
              </a:rPr>
              <a:t>A certain sum is invested for certain time. It amounts to  150 at 5% per annum. But when invested at 3% per annum, it amounts to  100. Find the sum. </a:t>
            </a:r>
          </a:p>
          <a:p>
            <a:pPr>
              <a:buNone/>
            </a:pPr>
            <a:r>
              <a:rPr lang="en-US" b="1" dirty="0">
                <a:latin typeface="Arial Black" pitchFamily="34" charset="0"/>
              </a:rPr>
              <a:t>(1) 50 	</a:t>
            </a:r>
            <a:r>
              <a:rPr lang="en-US" b="1" dirty="0">
                <a:solidFill>
                  <a:srgbClr val="FF0000"/>
                </a:solidFill>
                <a:latin typeface="Arial Black" pitchFamily="34" charset="0"/>
              </a:rPr>
              <a:t>(2) 25 </a:t>
            </a:r>
            <a:r>
              <a:rPr lang="en-US" b="1" dirty="0">
                <a:latin typeface="Arial Black" pitchFamily="34" charset="0"/>
              </a:rPr>
              <a:t>	(3) 30 	(4) 60 	(5) None of these</a:t>
            </a:r>
            <a:endParaRPr lang="en-US" dirty="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Q.12: </a:t>
            </a:r>
            <a:r>
              <a:rPr lang="en-US" b="1" dirty="0">
                <a:latin typeface="Arial Black" pitchFamily="34" charset="0"/>
              </a:rPr>
              <a:t>A sum was put at SI at a certain rate for 3 years. Had it been put at 4% higher rate, it would have </a:t>
            </a:r>
            <a:r>
              <a:rPr lang="en-US" b="1" dirty="0">
                <a:solidFill>
                  <a:srgbClr val="FF0000"/>
                </a:solidFill>
                <a:latin typeface="Arial Black" pitchFamily="34" charset="0"/>
              </a:rPr>
              <a:t>: </a:t>
            </a:r>
            <a:r>
              <a:rPr lang="en-US" b="1" dirty="0">
                <a:latin typeface="Arial Black" pitchFamily="34" charset="0"/>
              </a:rPr>
              <a:t>fetched 600 more. Find the sum. </a:t>
            </a:r>
          </a:p>
          <a:p>
            <a:pPr>
              <a:buNone/>
            </a:pPr>
            <a:r>
              <a:rPr lang="en-US" b="1" dirty="0">
                <a:latin typeface="Arial Black" pitchFamily="34" charset="0"/>
              </a:rPr>
              <a:t>(1) 5000 	(2) 4000 	(3) 6000 	(4) 3000 	(5) None of these </a:t>
            </a:r>
            <a:endParaRPr lang="en-US" dirty="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Q.12: </a:t>
            </a:r>
            <a:r>
              <a:rPr lang="en-US" b="1" dirty="0">
                <a:latin typeface="Arial Black" pitchFamily="34" charset="0"/>
              </a:rPr>
              <a:t>A sum was put at SI at a certain rate for 3 years. Had it been put at 4% higher rate, it would have </a:t>
            </a:r>
            <a:r>
              <a:rPr lang="en-US" b="1" dirty="0">
                <a:solidFill>
                  <a:srgbClr val="FF0000"/>
                </a:solidFill>
                <a:latin typeface="Arial Black" pitchFamily="34" charset="0"/>
              </a:rPr>
              <a:t>: </a:t>
            </a:r>
            <a:r>
              <a:rPr lang="en-US" b="1" dirty="0">
                <a:latin typeface="Arial Black" pitchFamily="34" charset="0"/>
              </a:rPr>
              <a:t>fetched 600 more. Find the sum. </a:t>
            </a:r>
          </a:p>
          <a:p>
            <a:pPr>
              <a:buNone/>
            </a:pPr>
            <a:r>
              <a:rPr lang="en-US" b="1" dirty="0">
                <a:solidFill>
                  <a:srgbClr val="FF0000"/>
                </a:solidFill>
                <a:latin typeface="Arial Black" pitchFamily="34" charset="0"/>
              </a:rPr>
              <a:t>(1) 5000 </a:t>
            </a:r>
            <a:r>
              <a:rPr lang="en-US" b="1" dirty="0">
                <a:latin typeface="Arial Black" pitchFamily="34" charset="0"/>
              </a:rPr>
              <a:t>	(2) 4000 	(3) 6000 	(4) 3000 	(5) None of these </a:t>
            </a:r>
            <a:endParaRPr lang="en-US" dirty="0">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Q.13</a:t>
            </a:r>
            <a:r>
              <a:rPr lang="en-US" b="1" dirty="0">
                <a:latin typeface="Arial Black" pitchFamily="34" charset="0"/>
              </a:rPr>
              <a:t> A certain sum of money amounts to  550 in 3 years and to  650 in 4 years. Find the sum. </a:t>
            </a:r>
          </a:p>
          <a:p>
            <a:pPr>
              <a:buNone/>
            </a:pPr>
            <a:r>
              <a:rPr lang="en-US" b="1" dirty="0">
                <a:latin typeface="Arial Black" pitchFamily="34" charset="0"/>
              </a:rPr>
              <a:t>(1) 250 	(2) 300 	(3) 150 	(4) 350 	(5) None of these</a:t>
            </a:r>
            <a:endParaRPr lang="en-US" dirty="0">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Q.13</a:t>
            </a:r>
            <a:r>
              <a:rPr lang="en-US" b="1" dirty="0">
                <a:latin typeface="Arial Black" pitchFamily="34" charset="0"/>
              </a:rPr>
              <a:t> A certain sum of money amounts to  550 in 3 years and to  650 in 4 years. Find the sum. </a:t>
            </a:r>
          </a:p>
          <a:p>
            <a:pPr>
              <a:buNone/>
            </a:pPr>
            <a:r>
              <a:rPr lang="en-US" b="1" dirty="0">
                <a:solidFill>
                  <a:srgbClr val="FF0000"/>
                </a:solidFill>
                <a:latin typeface="Arial Black" pitchFamily="34" charset="0"/>
              </a:rPr>
              <a:t>(1) 250 </a:t>
            </a:r>
            <a:r>
              <a:rPr lang="en-US" b="1" dirty="0">
                <a:latin typeface="Arial Black" pitchFamily="34" charset="0"/>
              </a:rPr>
              <a:t>	(2) 300 	(3) 150 	(4) 350 	(5) None of these</a:t>
            </a:r>
            <a:endParaRPr lang="en-US"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fontScale="62500" lnSpcReduction="20000"/>
          </a:bodyPr>
          <a:lstStyle/>
          <a:p>
            <a:r>
              <a:rPr lang="en-US" sz="4800" b="1" dirty="0" smtClean="0">
                <a:solidFill>
                  <a:srgbClr val="FF0000"/>
                </a:solidFill>
              </a:rPr>
              <a:t>Amount (A) = Principal (P) + Interest (I)</a:t>
            </a:r>
            <a:endParaRPr lang="en-US" sz="4800" dirty="0" smtClean="0">
              <a:solidFill>
                <a:srgbClr val="FF0000"/>
              </a:solidFill>
            </a:endParaRPr>
          </a:p>
          <a:p>
            <a:r>
              <a:rPr lang="en-US" sz="4800" dirty="0" smtClean="0"/>
              <a:t>Where,</a:t>
            </a:r>
          </a:p>
          <a:p>
            <a:r>
              <a:rPr lang="en-US" sz="4800" b="1" dirty="0" smtClean="0">
                <a:solidFill>
                  <a:srgbClr val="FF0000"/>
                </a:solidFill>
              </a:rPr>
              <a:t>Amount</a:t>
            </a:r>
            <a:r>
              <a:rPr lang="en-US" sz="4800" b="1" dirty="0" smtClean="0"/>
              <a:t> </a:t>
            </a:r>
            <a:r>
              <a:rPr lang="en-US" sz="4800" dirty="0" smtClean="0"/>
              <a:t>(A) is the total money paid back at the end of the time period for which it was borrowed.</a:t>
            </a:r>
          </a:p>
          <a:p>
            <a:r>
              <a:rPr lang="en-US" sz="4800" dirty="0" smtClean="0"/>
              <a:t>The total amount formula in case of simple interest can also be written as:</a:t>
            </a:r>
          </a:p>
          <a:p>
            <a:r>
              <a:rPr lang="en-US" sz="4800" b="1" dirty="0" smtClean="0">
                <a:solidFill>
                  <a:srgbClr val="FF0000"/>
                </a:solidFill>
              </a:rPr>
              <a:t>A = P(1 + RT)</a:t>
            </a:r>
            <a:endParaRPr lang="en-US" sz="4800" dirty="0" smtClean="0">
              <a:solidFill>
                <a:srgbClr val="FF0000"/>
              </a:solidFill>
            </a:endParaRPr>
          </a:p>
          <a:p>
            <a:r>
              <a:rPr lang="en-US" sz="4800" dirty="0" smtClean="0"/>
              <a:t>Here,</a:t>
            </a:r>
          </a:p>
          <a:p>
            <a:r>
              <a:rPr lang="en-US" sz="4800" dirty="0" smtClean="0"/>
              <a:t>A = Total amount after the given time period</a:t>
            </a:r>
          </a:p>
          <a:p>
            <a:r>
              <a:rPr lang="en-US" sz="4800" dirty="0" smtClean="0"/>
              <a:t>P = Principal amount or the initial loan amount</a:t>
            </a:r>
          </a:p>
          <a:p>
            <a:r>
              <a:rPr lang="en-US" sz="4800" dirty="0" smtClean="0"/>
              <a:t>R = Rate of interest (per annum)</a:t>
            </a:r>
          </a:p>
          <a:p>
            <a:r>
              <a:rPr lang="en-US" sz="4800" dirty="0" smtClean="0"/>
              <a:t>T = Time (in years)</a:t>
            </a:r>
            <a:endParaRPr lang="en-US" sz="4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Q.14: </a:t>
            </a:r>
            <a:r>
              <a:rPr lang="en-US" b="1" dirty="0">
                <a:latin typeface="Arial Black" pitchFamily="34" charset="0"/>
              </a:rPr>
              <a:t>A sum was put at SI at a certain rate for 4 years. Had it been put at 5% lower rate, it would have fetched 100 less. Find the sum. (1) 500 	(2) 5000 	(3) 400 	(4) 4000 	(5) None of these</a:t>
            </a:r>
            <a:endParaRPr lang="en-US" dirty="0">
              <a:solidFill>
                <a:srgbClr val="FF0000"/>
              </a:solidFill>
            </a:endParaRPr>
          </a:p>
          <a:p>
            <a:pPr>
              <a:buNone/>
            </a:pPr>
            <a:endParaRPr lang="en-US" dirty="0">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Q.14: </a:t>
            </a:r>
            <a:r>
              <a:rPr lang="en-US" b="1" dirty="0">
                <a:latin typeface="Arial Black" pitchFamily="34" charset="0"/>
              </a:rPr>
              <a:t>A sum was put at SI at a certain rate for 4 years. Had it been put at 5% lower rate, it would have fetched 100 less. Find the sum. </a:t>
            </a:r>
            <a:r>
              <a:rPr lang="en-US" b="1" dirty="0">
                <a:solidFill>
                  <a:srgbClr val="FF0000"/>
                </a:solidFill>
                <a:latin typeface="Arial Black" pitchFamily="34" charset="0"/>
              </a:rPr>
              <a:t>(1) 500 </a:t>
            </a:r>
            <a:r>
              <a:rPr lang="en-US" b="1" dirty="0">
                <a:latin typeface="Arial Black" pitchFamily="34" charset="0"/>
              </a:rPr>
              <a:t>	(2) 5000 	(3) 400 	(4) 4000 	(5) None of these</a:t>
            </a:r>
            <a:endParaRPr lang="en-US" dirty="0">
              <a:solidFill>
                <a:srgbClr val="FF0000"/>
              </a:solidFill>
            </a:endParaRPr>
          </a:p>
          <a:p>
            <a:pPr>
              <a:buNone/>
            </a:pPr>
            <a:endParaRPr lang="en-US" dirty="0">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Q.15: </a:t>
            </a:r>
            <a:r>
              <a:rPr lang="en-US" b="1" dirty="0" err="1">
                <a:latin typeface="Arial Black" pitchFamily="34" charset="0"/>
              </a:rPr>
              <a:t>Anish</a:t>
            </a:r>
            <a:r>
              <a:rPr lang="en-US" b="1" dirty="0">
                <a:latin typeface="Arial Black" pitchFamily="34" charset="0"/>
              </a:rPr>
              <a:t> borrowed  15000 at the rate of 12% and an other amount at the rate of 15% for two years. The total interest paid by him was  9000. How much did he borrow? </a:t>
            </a:r>
          </a:p>
          <a:p>
            <a:pPr>
              <a:buNone/>
            </a:pPr>
            <a:r>
              <a:rPr lang="en-US" b="1" dirty="0">
                <a:latin typeface="Arial Black" pitchFamily="34" charset="0"/>
              </a:rPr>
              <a:t>(1) 32000 	(2) 33000 	(3) 30000 	(4) 63000 	(5) None of these</a:t>
            </a:r>
            <a:endParaRPr lang="en-US" dirty="0">
              <a:solidFill>
                <a:srgbClr val="FF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Q.15: </a:t>
            </a:r>
            <a:r>
              <a:rPr lang="en-US" b="1" dirty="0" err="1">
                <a:latin typeface="Arial Black" pitchFamily="34" charset="0"/>
              </a:rPr>
              <a:t>Anish</a:t>
            </a:r>
            <a:r>
              <a:rPr lang="en-US" b="1" dirty="0">
                <a:latin typeface="Arial Black" pitchFamily="34" charset="0"/>
              </a:rPr>
              <a:t> borrowed  15000 at the rate of 12% and an other amount at the rate of 15% for two years. The total interest paid by him was  9000. How much did he borrow? </a:t>
            </a:r>
          </a:p>
          <a:p>
            <a:pPr>
              <a:buNone/>
            </a:pPr>
            <a:r>
              <a:rPr lang="en-US" b="1" dirty="0">
                <a:latin typeface="Arial Black" pitchFamily="34" charset="0"/>
              </a:rPr>
              <a:t>(1) 32000 </a:t>
            </a:r>
            <a:r>
              <a:rPr lang="en-US" b="1" dirty="0">
                <a:solidFill>
                  <a:srgbClr val="FF0000"/>
                </a:solidFill>
                <a:latin typeface="Arial Black" pitchFamily="34" charset="0"/>
              </a:rPr>
              <a:t>	(2) 33000 </a:t>
            </a:r>
            <a:r>
              <a:rPr lang="en-US" b="1" dirty="0">
                <a:latin typeface="Arial Black" pitchFamily="34" charset="0"/>
              </a:rPr>
              <a:t>	(3) 30000 	(4) 63000 	(5) None of these</a:t>
            </a:r>
            <a:endParaRPr lang="en-US" dirty="0">
              <a:solidFill>
                <a:srgbClr val="FF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Q.16: </a:t>
            </a:r>
            <a:r>
              <a:rPr lang="en-US" b="1" dirty="0">
                <a:latin typeface="Arial Black" pitchFamily="34" charset="0"/>
              </a:rPr>
              <a:t>At a certain rate of simple interest  400 amounted to  460 in 3 years. If the rate of interest be decreased by 3%, what will be the amount after 3 years? </a:t>
            </a:r>
          </a:p>
          <a:p>
            <a:pPr>
              <a:buNone/>
            </a:pPr>
            <a:r>
              <a:rPr lang="en-US" b="1" dirty="0">
                <a:latin typeface="Arial Black" pitchFamily="34" charset="0"/>
              </a:rPr>
              <a:t>(1) 424 	(2) 484 	(3) 242 	(4) 848 	(5) None of these</a:t>
            </a:r>
            <a:endParaRPr lang="en-US" dirty="0">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Q.16: </a:t>
            </a:r>
            <a:r>
              <a:rPr lang="en-US" b="1" dirty="0">
                <a:latin typeface="Arial Black" pitchFamily="34" charset="0"/>
              </a:rPr>
              <a:t>At a certain rate of simple interest  400 amounted to  460 in 3 years. If the rate of interest be decreased by 3%, what will be the amount after 3 years? </a:t>
            </a:r>
          </a:p>
          <a:p>
            <a:pPr>
              <a:buNone/>
            </a:pPr>
            <a:r>
              <a:rPr lang="en-US" b="1" dirty="0">
                <a:solidFill>
                  <a:srgbClr val="FF0000"/>
                </a:solidFill>
                <a:latin typeface="Arial Black" pitchFamily="34" charset="0"/>
              </a:rPr>
              <a:t>(1) 424 </a:t>
            </a:r>
            <a:r>
              <a:rPr lang="en-US" b="1" dirty="0">
                <a:latin typeface="Arial Black" pitchFamily="34" charset="0"/>
              </a:rPr>
              <a:t>	(2) 484 	(3) 242 	(4) 848 	(5) None of these</a:t>
            </a:r>
            <a:endParaRPr lang="en-US" dirty="0">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Q.17: </a:t>
            </a:r>
            <a:r>
              <a:rPr lang="en-US" b="1" dirty="0">
                <a:latin typeface="Arial Black" pitchFamily="34" charset="0"/>
              </a:rPr>
              <a:t>1,200 amounts to  1,632 in 4 years at a certain rate of simple interest. If the rate of interest is increased by 1%, it would amount to how much? </a:t>
            </a:r>
          </a:p>
          <a:p>
            <a:pPr>
              <a:buNone/>
            </a:pPr>
            <a:r>
              <a:rPr lang="en-US" b="1" dirty="0">
                <a:latin typeface="Arial Black" pitchFamily="34" charset="0"/>
              </a:rPr>
              <a:t>(1) 1635 	(2) 1644 	(3) 1670 	(4) 1680 	(5) None of these</a:t>
            </a:r>
            <a:endParaRPr lang="en-US" dirty="0">
              <a:solidFill>
                <a:srgbClr val="FF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Q.17: </a:t>
            </a:r>
            <a:r>
              <a:rPr lang="en-US" b="1" dirty="0">
                <a:latin typeface="Arial Black" pitchFamily="34" charset="0"/>
              </a:rPr>
              <a:t>1,200 amounts to  1,632 in 4 years at a certain rate of simple interest. If the rate of interest is increased by 1%, it would amount to how much? </a:t>
            </a:r>
          </a:p>
          <a:p>
            <a:pPr>
              <a:buNone/>
            </a:pPr>
            <a:r>
              <a:rPr lang="en-US" b="1" dirty="0">
                <a:latin typeface="Arial Black" pitchFamily="34" charset="0"/>
              </a:rPr>
              <a:t>(1) 1635 	(2) 1644 	(3) 1670 	</a:t>
            </a:r>
            <a:r>
              <a:rPr lang="en-US" b="1" dirty="0">
                <a:solidFill>
                  <a:srgbClr val="FF0000"/>
                </a:solidFill>
                <a:latin typeface="Arial Black" pitchFamily="34" charset="0"/>
              </a:rPr>
              <a:t>(4) 1680 </a:t>
            </a:r>
            <a:r>
              <a:rPr lang="en-US" b="1" dirty="0">
                <a:latin typeface="Arial Black" pitchFamily="34" charset="0"/>
              </a:rPr>
              <a:t>	(5) None of these</a:t>
            </a:r>
            <a:endParaRPr lang="en-US" dirty="0">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Q.18: </a:t>
            </a:r>
            <a:r>
              <a:rPr lang="en-US" b="1" dirty="0">
                <a:latin typeface="Arial Black" pitchFamily="34" charset="0"/>
              </a:rPr>
              <a:t>The simple interest on a sum of money will be  150 after 4 years. In the next 4 years principal becomes 5 times, what will be the total interest at the end of the 8th year? </a:t>
            </a:r>
          </a:p>
          <a:p>
            <a:pPr>
              <a:buNone/>
            </a:pPr>
            <a:r>
              <a:rPr lang="en-US" b="1" dirty="0">
                <a:latin typeface="Arial Black" pitchFamily="34" charset="0"/>
              </a:rPr>
              <a:t>(1) 950 	(2) 850 	(3) 900 	(4) 860 	(5) None of these</a:t>
            </a:r>
            <a:endParaRPr lang="en-US" dirty="0">
              <a:solidFill>
                <a:srgbClr val="FF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Q.18: </a:t>
            </a:r>
            <a:r>
              <a:rPr lang="en-US" b="1" dirty="0">
                <a:latin typeface="Arial Black" pitchFamily="34" charset="0"/>
              </a:rPr>
              <a:t>The simple interest on a sum of money will be  150 after 4 years. In the next 4 years principal becomes 5 times, what will be the total interest at the end of the 8th year? </a:t>
            </a:r>
          </a:p>
          <a:p>
            <a:pPr>
              <a:buNone/>
            </a:pPr>
            <a:r>
              <a:rPr lang="en-US" b="1" dirty="0">
                <a:latin typeface="Arial Black" pitchFamily="34" charset="0"/>
              </a:rPr>
              <a:t>(1) 950 	(2) 850 	</a:t>
            </a:r>
            <a:r>
              <a:rPr lang="en-US" b="1" dirty="0">
                <a:solidFill>
                  <a:srgbClr val="FF0000"/>
                </a:solidFill>
                <a:latin typeface="Arial Black" pitchFamily="34" charset="0"/>
              </a:rPr>
              <a:t>(3) 900 </a:t>
            </a:r>
            <a:r>
              <a:rPr lang="en-US" b="1" dirty="0">
                <a:latin typeface="Arial Black" pitchFamily="34" charset="0"/>
              </a:rPr>
              <a:t>	(4) 860 	(5) None of these</a:t>
            </a:r>
            <a:endParaRPr lang="en-US"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Q.1: </a:t>
            </a:r>
            <a:r>
              <a:rPr lang="en-US" b="1" dirty="0">
                <a:latin typeface="Arial Black" pitchFamily="34" charset="0"/>
              </a:rPr>
              <a:t> A sum of  4000 is lent for 5 years at the rate of 15% per annum. Find the interest. </a:t>
            </a:r>
          </a:p>
          <a:p>
            <a:pPr>
              <a:buNone/>
            </a:pPr>
            <a:r>
              <a:rPr lang="en-US" b="1" dirty="0">
                <a:latin typeface="Arial Black" pitchFamily="34" charset="0"/>
              </a:rPr>
              <a:t>(1) 3000 	(2) 2000 	(3) 1000 	(4) 1500 	(5) None of these</a:t>
            </a:r>
            <a:endParaRPr lang="en-US" dirty="0">
              <a:solidFill>
                <a:srgbClr val="FF0000"/>
              </a:solidFill>
            </a:endParaRPr>
          </a:p>
        </p:txBody>
      </p:sp>
    </p:spTree>
    <p:extLst>
      <p:ext uri="{BB962C8B-B14F-4D97-AF65-F5344CB8AC3E}">
        <p14:creationId xmlns:p14="http://schemas.microsoft.com/office/powerpoint/2010/main" xmlns="" val="32229853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Q.19: </a:t>
            </a:r>
            <a:r>
              <a:rPr lang="en-US" b="1" dirty="0">
                <a:latin typeface="Arial Black" pitchFamily="34" charset="0"/>
              </a:rPr>
              <a:t>The simple interest on a sum of money will be  225 after 3 years. In the next 5 years principal becomes 3 times, what will be the total interest at the end of the 8th year? </a:t>
            </a:r>
          </a:p>
          <a:p>
            <a:pPr>
              <a:buNone/>
            </a:pPr>
            <a:r>
              <a:rPr lang="en-US" b="1" dirty="0">
                <a:latin typeface="Arial Black" pitchFamily="34" charset="0"/>
              </a:rPr>
              <a:t>(1) 1250 	(2) 1330 	(3) 1360 	(4) 1350 	(5) None of these</a:t>
            </a:r>
            <a:endParaRPr lang="en-US" dirty="0"/>
          </a:p>
          <a:p>
            <a:pPr>
              <a:buNone/>
            </a:pPr>
            <a:endParaRPr lang="en-US" dirty="0">
              <a:solidFill>
                <a:srgbClr val="FF0000"/>
              </a:solidFill>
            </a:endParaRPr>
          </a:p>
          <a:p>
            <a:pPr>
              <a:buNone/>
            </a:pPr>
            <a:endParaRPr lang="en-US" dirty="0">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Q.19: </a:t>
            </a:r>
            <a:r>
              <a:rPr lang="en-US" b="1" dirty="0">
                <a:latin typeface="Arial Black" pitchFamily="34" charset="0"/>
              </a:rPr>
              <a:t>The simple interest on a sum of money will be  225 after 3 years. In the next 5 years principal becomes 3 times, what will be the total interest at the end of the 8th year? </a:t>
            </a:r>
          </a:p>
          <a:p>
            <a:pPr>
              <a:buNone/>
            </a:pPr>
            <a:r>
              <a:rPr lang="en-US" b="1" dirty="0">
                <a:latin typeface="Arial Black" pitchFamily="34" charset="0"/>
              </a:rPr>
              <a:t>(1) 1250 	(2) 1330 	(3) 1360 	</a:t>
            </a:r>
            <a:r>
              <a:rPr lang="en-US" b="1" dirty="0">
                <a:solidFill>
                  <a:srgbClr val="FF0000"/>
                </a:solidFill>
                <a:latin typeface="Arial Black" pitchFamily="34" charset="0"/>
              </a:rPr>
              <a:t>(4) 1350 </a:t>
            </a:r>
            <a:r>
              <a:rPr lang="en-US" b="1" dirty="0">
                <a:latin typeface="Arial Black" pitchFamily="34" charset="0"/>
              </a:rPr>
              <a:t>	(5) None of these</a:t>
            </a:r>
            <a:endParaRPr lang="en-US" dirty="0"/>
          </a:p>
          <a:p>
            <a:pPr>
              <a:buNone/>
            </a:pPr>
            <a:endParaRPr lang="en-US" dirty="0">
              <a:solidFill>
                <a:srgbClr val="FF0000"/>
              </a:solidFill>
            </a:endParaRPr>
          </a:p>
          <a:p>
            <a:pPr>
              <a:buNone/>
            </a:pPr>
            <a:endParaRPr lang="en-US" dirty="0">
              <a:solidFill>
                <a:srgbClr val="FF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Q.20: </a:t>
            </a:r>
            <a:r>
              <a:rPr lang="en-US" b="1" dirty="0">
                <a:latin typeface="Arial Black" pitchFamily="34" charset="0"/>
              </a:rPr>
              <a:t>A sum of  1521 is lent out in two parts in such a way that the interest on one part at 10% for 5 years is equal to that on another part at 8% for 10 years. Find the two sums. </a:t>
            </a:r>
          </a:p>
          <a:p>
            <a:pPr marL="457200" indent="-457200">
              <a:buAutoNum type="arabicParenBoth"/>
            </a:pPr>
            <a:r>
              <a:rPr lang="en-US" b="1" dirty="0">
                <a:latin typeface="Arial Black" pitchFamily="34" charset="0"/>
              </a:rPr>
              <a:t>926,  595 	(2) 906,  615 	(3) 916,  605 	(4) 936,  585 </a:t>
            </a:r>
          </a:p>
          <a:p>
            <a:pPr marL="457200" indent="-457200">
              <a:buNone/>
            </a:pPr>
            <a:r>
              <a:rPr lang="en-US" b="1" dirty="0">
                <a:latin typeface="Arial Black" pitchFamily="34" charset="0"/>
              </a:rPr>
              <a:t>(5) None of these</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Q.20: </a:t>
            </a:r>
            <a:r>
              <a:rPr lang="en-US" b="1" dirty="0">
                <a:latin typeface="Arial Black" pitchFamily="34" charset="0"/>
              </a:rPr>
              <a:t>A sum of  1521 is lent out in two parts in such a way that the interest on one part at 10% for 5 years is equal to that on another part at 8% for 10 years. Find the two sums. </a:t>
            </a:r>
          </a:p>
          <a:p>
            <a:pPr marL="457200" indent="-457200">
              <a:buAutoNum type="arabicParenBoth"/>
            </a:pPr>
            <a:r>
              <a:rPr lang="en-US" b="1" dirty="0">
                <a:latin typeface="Arial Black" pitchFamily="34" charset="0"/>
              </a:rPr>
              <a:t>926,  595 	(2) 906,  615 	(3) 916,  605 	</a:t>
            </a:r>
            <a:r>
              <a:rPr lang="en-US" b="1" dirty="0">
                <a:solidFill>
                  <a:srgbClr val="FF0000"/>
                </a:solidFill>
                <a:latin typeface="Arial Black" pitchFamily="34" charset="0"/>
              </a:rPr>
              <a:t>(4) 936,  585</a:t>
            </a:r>
            <a:r>
              <a:rPr lang="en-US" b="1" dirty="0">
                <a:latin typeface="Arial Black" pitchFamily="34" charset="0"/>
              </a:rPr>
              <a:t> </a:t>
            </a:r>
          </a:p>
          <a:p>
            <a:pPr marL="457200" indent="-457200">
              <a:buNone/>
            </a:pPr>
            <a:r>
              <a:rPr lang="en-US" b="1" dirty="0">
                <a:latin typeface="Arial Black" pitchFamily="34" charset="0"/>
              </a:rPr>
              <a:t>(5) None of these</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Q.21: </a:t>
            </a:r>
            <a:r>
              <a:rPr lang="en-US" b="1" dirty="0">
                <a:latin typeface="Arial Black" pitchFamily="34" charset="0"/>
              </a:rPr>
              <a:t>A sum of money becomes two times at the simple interest rate of 2% per annum. At what rate per cent will it become five fold? </a:t>
            </a:r>
          </a:p>
          <a:p>
            <a:pPr>
              <a:buNone/>
            </a:pPr>
            <a:r>
              <a:rPr lang="en-US" b="1" dirty="0">
                <a:latin typeface="Arial Black" pitchFamily="34" charset="0"/>
              </a:rPr>
              <a:t>(1) 10% 	(2) 8% 	(3) 6% 	(4) 9% 	(5) None of these</a:t>
            </a:r>
            <a:endParaRPr lang="en-US" dirty="0">
              <a:solidFill>
                <a:srgbClr val="FF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Q.21: </a:t>
            </a:r>
            <a:r>
              <a:rPr lang="en-US" b="1" dirty="0">
                <a:latin typeface="Arial Black" pitchFamily="34" charset="0"/>
              </a:rPr>
              <a:t>A sum of money becomes two times at the simple interest rate of 2% per annum. At what rate per cent will it become five fold? </a:t>
            </a:r>
          </a:p>
          <a:p>
            <a:pPr>
              <a:buNone/>
            </a:pPr>
            <a:r>
              <a:rPr lang="en-US" b="1" dirty="0">
                <a:latin typeface="Arial Black" pitchFamily="34" charset="0"/>
              </a:rPr>
              <a:t>(1) 10% 	</a:t>
            </a:r>
            <a:r>
              <a:rPr lang="en-US" b="1" dirty="0">
                <a:solidFill>
                  <a:srgbClr val="FF0000"/>
                </a:solidFill>
                <a:latin typeface="Arial Black" pitchFamily="34" charset="0"/>
              </a:rPr>
              <a:t>(2) 8% </a:t>
            </a:r>
            <a:r>
              <a:rPr lang="en-US" b="1" dirty="0">
                <a:latin typeface="Arial Black" pitchFamily="34" charset="0"/>
              </a:rPr>
              <a:t>	(3) 6% 	(4) 9% 	(5) None of these</a:t>
            </a:r>
            <a:endParaRPr lang="en-US" dirty="0">
              <a:solidFill>
                <a:srgbClr val="FF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Q.22: </a:t>
            </a:r>
            <a:r>
              <a:rPr lang="en-US" b="1" dirty="0">
                <a:latin typeface="Arial Black" pitchFamily="34" charset="0"/>
              </a:rPr>
              <a:t>A certain sum of money amounted to  810 at 4% in a time in which  450 amounted to  720 at 3%. If the rate of interest is simple, find the sum. </a:t>
            </a:r>
          </a:p>
          <a:p>
            <a:pPr>
              <a:buNone/>
            </a:pPr>
            <a:r>
              <a:rPr lang="en-US" b="1" dirty="0">
                <a:latin typeface="Arial Black" pitchFamily="34" charset="0"/>
              </a:rPr>
              <a:t>(1) 500 	(2) 450 	(3) 600 	(4) 475 	(5) None of these</a:t>
            </a:r>
            <a:endParaRPr lang="en-US" dirty="0">
              <a:solidFill>
                <a:srgbClr val="FF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Q.22: </a:t>
            </a:r>
            <a:r>
              <a:rPr lang="en-US" b="1" dirty="0">
                <a:latin typeface="Arial Black" pitchFamily="34" charset="0"/>
              </a:rPr>
              <a:t>A certain sum of money amounted to  810 at 4% in a time in which  450 amounted to  720 at 3%. If the rate of interest is simple, find the sum. </a:t>
            </a:r>
          </a:p>
          <a:p>
            <a:pPr>
              <a:buNone/>
            </a:pPr>
            <a:r>
              <a:rPr lang="en-US" b="1" dirty="0">
                <a:latin typeface="Arial Black" pitchFamily="34" charset="0"/>
              </a:rPr>
              <a:t>(1) 500 	</a:t>
            </a:r>
            <a:r>
              <a:rPr lang="en-US" b="1" dirty="0">
                <a:solidFill>
                  <a:srgbClr val="FF0000"/>
                </a:solidFill>
                <a:latin typeface="Arial Black" pitchFamily="34" charset="0"/>
              </a:rPr>
              <a:t>(2) 450 </a:t>
            </a:r>
            <a:r>
              <a:rPr lang="en-US" b="1" dirty="0">
                <a:latin typeface="Arial Black" pitchFamily="34" charset="0"/>
              </a:rPr>
              <a:t>	(3) 600 	(4) 475 	(5) None of these</a:t>
            </a:r>
            <a:endParaRPr lang="en-US" dirty="0">
              <a:solidFill>
                <a:srgbClr val="FF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Q.23: </a:t>
            </a:r>
            <a:r>
              <a:rPr lang="en-US" b="1" dirty="0">
                <a:latin typeface="Arial Black" pitchFamily="34" charset="0"/>
              </a:rPr>
              <a:t>A certain sum of money amounts to  5000 in 5 years at 10% per annum. In how many years will it amount to  6000 at the same rate? </a:t>
            </a:r>
          </a:p>
          <a:p>
            <a:pPr marL="457200" indent="-457200">
              <a:buAutoNum type="arabicParenBoth"/>
            </a:pPr>
            <a:r>
              <a:rPr lang="en-US" b="1" dirty="0">
                <a:latin typeface="Arial Black" pitchFamily="34" charset="0"/>
              </a:rPr>
              <a:t>8 years 	(2) 6 years 	(3) 10 years 	(4) 9 years </a:t>
            </a:r>
          </a:p>
          <a:p>
            <a:pPr marL="457200" indent="-457200">
              <a:buNone/>
            </a:pPr>
            <a:r>
              <a:rPr lang="en-US" b="1" dirty="0">
                <a:latin typeface="Arial Black" pitchFamily="34" charset="0"/>
              </a:rPr>
              <a:t>(5) None of these</a:t>
            </a:r>
            <a:endParaRPr lang="en-US" dirty="0">
              <a:solidFill>
                <a:srgbClr val="FF0000"/>
              </a:solidFill>
            </a:endParaRPr>
          </a:p>
          <a:p>
            <a:pPr>
              <a:buNone/>
            </a:pPr>
            <a:endParaRPr lang="en-US" dirty="0">
              <a:solidFill>
                <a:srgbClr val="FF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Q.23: </a:t>
            </a:r>
            <a:r>
              <a:rPr lang="en-US" b="1" dirty="0">
                <a:latin typeface="Arial Black" pitchFamily="34" charset="0"/>
              </a:rPr>
              <a:t>A certain sum of money amounts to  5000 in 5 years at 10% per annum. In how many years will it amount to  6000 at the same rate? </a:t>
            </a:r>
          </a:p>
          <a:p>
            <a:pPr marL="457200" indent="-457200">
              <a:buAutoNum type="arabicParenBoth"/>
            </a:pPr>
            <a:r>
              <a:rPr lang="en-US" b="1" dirty="0">
                <a:solidFill>
                  <a:srgbClr val="FF0000"/>
                </a:solidFill>
                <a:latin typeface="Arial Black" pitchFamily="34" charset="0"/>
              </a:rPr>
              <a:t>8 years </a:t>
            </a:r>
            <a:r>
              <a:rPr lang="en-US" b="1" dirty="0">
                <a:latin typeface="Arial Black" pitchFamily="34" charset="0"/>
              </a:rPr>
              <a:t>	</a:t>
            </a:r>
            <a:r>
              <a:rPr lang="en-US" b="1" dirty="0" smtClean="0">
                <a:latin typeface="Arial Black" pitchFamily="34" charset="0"/>
              </a:rPr>
              <a:t>   (</a:t>
            </a:r>
            <a:r>
              <a:rPr lang="en-US" b="1" dirty="0">
                <a:latin typeface="Arial Black" pitchFamily="34" charset="0"/>
              </a:rPr>
              <a:t>2) 6 years 	(3) 10 years 	(4) 9 years </a:t>
            </a:r>
          </a:p>
          <a:p>
            <a:pPr marL="457200" indent="-457200">
              <a:buNone/>
            </a:pPr>
            <a:r>
              <a:rPr lang="en-US" b="1" dirty="0">
                <a:latin typeface="Arial Black" pitchFamily="34" charset="0"/>
              </a:rPr>
              <a:t>(5) None of these</a:t>
            </a:r>
            <a:endParaRPr lang="en-US" dirty="0">
              <a:solidFill>
                <a:srgbClr val="FF0000"/>
              </a:solidFill>
            </a:endParaRPr>
          </a:p>
          <a:p>
            <a:pPr>
              <a:buNone/>
            </a:pPr>
            <a:endParaRPr lang="en-US"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Q.1: </a:t>
            </a:r>
            <a:r>
              <a:rPr lang="en-US" b="1" dirty="0">
                <a:latin typeface="Arial Black" pitchFamily="34" charset="0"/>
              </a:rPr>
              <a:t> A sum of  4000 is lent for 5 years at the rate of 15% per annum. Find the interest. </a:t>
            </a:r>
          </a:p>
          <a:p>
            <a:pPr>
              <a:buNone/>
            </a:pPr>
            <a:r>
              <a:rPr lang="en-US" b="1" dirty="0">
                <a:solidFill>
                  <a:srgbClr val="FF0000"/>
                </a:solidFill>
                <a:latin typeface="Arial Black" pitchFamily="34" charset="0"/>
              </a:rPr>
              <a:t>(1) 3000 </a:t>
            </a:r>
            <a:r>
              <a:rPr lang="en-US" b="1" dirty="0">
                <a:latin typeface="Arial Black" pitchFamily="34" charset="0"/>
              </a:rPr>
              <a:t>	(2) 2000 	(3) 1000 	(4) 1500 	(5) None of these</a:t>
            </a:r>
            <a:endParaRPr lang="en-US" dirty="0">
              <a:solidFill>
                <a:srgbClr val="FF0000"/>
              </a:solidFill>
            </a:endParaRPr>
          </a:p>
        </p:txBody>
      </p:sp>
    </p:spTree>
    <p:extLst>
      <p:ext uri="{BB962C8B-B14F-4D97-AF65-F5344CB8AC3E}">
        <p14:creationId xmlns:p14="http://schemas.microsoft.com/office/powerpoint/2010/main" xmlns="" val="32229853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Q.24: </a:t>
            </a:r>
            <a:r>
              <a:rPr lang="en-US" b="1" dirty="0">
                <a:latin typeface="Arial Black" pitchFamily="34" charset="0"/>
              </a:rPr>
              <a:t>8829 is divided into three parts in such a way that their amounts at 4% per annum simple interest after 5, 6 and 8 years are equal. Find each part of the sum. </a:t>
            </a:r>
          </a:p>
          <a:p>
            <a:pPr marL="457200" indent="-457200">
              <a:buAutoNum type="arabicParenBoth"/>
            </a:pPr>
            <a:r>
              <a:rPr lang="en-US" b="1" dirty="0">
                <a:latin typeface="Arial Black" pitchFamily="34" charset="0"/>
              </a:rPr>
              <a:t>3069,  2970,  2790 		(2) 3609,  2970,  2790 	</a:t>
            </a:r>
          </a:p>
          <a:p>
            <a:pPr marL="457200" indent="-457200">
              <a:buNone/>
            </a:pPr>
            <a:r>
              <a:rPr lang="en-US" b="1" dirty="0">
                <a:latin typeface="Arial Black" pitchFamily="34" charset="0"/>
              </a:rPr>
              <a:t>(3) 3089,  2970,  2790 	(4) 3069,  2960,  2760 </a:t>
            </a:r>
          </a:p>
          <a:p>
            <a:pPr marL="457200" indent="-457200">
              <a:buNone/>
            </a:pPr>
            <a:r>
              <a:rPr lang="en-US" b="1" dirty="0">
                <a:latin typeface="Arial Black" pitchFamily="34" charset="0"/>
              </a:rPr>
              <a:t>(5) None of these</a:t>
            </a:r>
            <a:endParaRPr lang="en-US" dirty="0">
              <a:solidFill>
                <a:srgbClr val="FF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Q.24: </a:t>
            </a:r>
            <a:r>
              <a:rPr lang="en-US" b="1" dirty="0">
                <a:latin typeface="Arial Black" pitchFamily="34" charset="0"/>
              </a:rPr>
              <a:t>8829 is divided into three parts in such a way that their amounts at 4% per annum simple interest after 5, 6 and 8 years are equal. Find each part of the sum. </a:t>
            </a:r>
          </a:p>
          <a:p>
            <a:pPr marL="457200" indent="-457200">
              <a:buAutoNum type="arabicParenBoth"/>
            </a:pPr>
            <a:r>
              <a:rPr lang="en-US" b="1" dirty="0">
                <a:solidFill>
                  <a:srgbClr val="FF0000"/>
                </a:solidFill>
                <a:latin typeface="Arial Black" pitchFamily="34" charset="0"/>
              </a:rPr>
              <a:t>3069,  2970,  2790 	</a:t>
            </a:r>
            <a:r>
              <a:rPr lang="en-US" b="1" dirty="0">
                <a:latin typeface="Arial Black" pitchFamily="34" charset="0"/>
              </a:rPr>
              <a:t>	(2) 3609,  2970,  2790 	</a:t>
            </a:r>
          </a:p>
          <a:p>
            <a:pPr marL="457200" indent="-457200">
              <a:buNone/>
            </a:pPr>
            <a:r>
              <a:rPr lang="en-US" b="1" dirty="0">
                <a:latin typeface="Arial Black" pitchFamily="34" charset="0"/>
              </a:rPr>
              <a:t>(3) 3089,  2970,  2790 	(4) 3069,  2960,  2760 </a:t>
            </a:r>
          </a:p>
          <a:p>
            <a:pPr marL="457200" indent="-457200">
              <a:buNone/>
            </a:pPr>
            <a:r>
              <a:rPr lang="en-US" b="1" dirty="0">
                <a:latin typeface="Arial Black" pitchFamily="34" charset="0"/>
              </a:rPr>
              <a:t>(5) None of these</a:t>
            </a:r>
            <a:endParaRPr lang="en-US" dirty="0">
              <a:solidFill>
                <a:srgbClr val="FF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Q.25: </a:t>
            </a:r>
            <a:r>
              <a:rPr lang="en-US" b="1" dirty="0">
                <a:latin typeface="Arial Black" pitchFamily="34" charset="0"/>
              </a:rPr>
              <a:t>What principal will amount to  560 in 3 years at 4 per cent per annum simple interest? </a:t>
            </a:r>
          </a:p>
          <a:p>
            <a:pPr>
              <a:buNone/>
            </a:pPr>
            <a:r>
              <a:rPr lang="en-US" b="1" dirty="0">
                <a:latin typeface="Arial Black" pitchFamily="34" charset="0"/>
              </a:rPr>
              <a:t>(1) 540 	(2) 500 	(3) 550 	(4) 560 	(5) None of these</a:t>
            </a:r>
            <a:endParaRPr lang="en-US" dirty="0">
              <a:solidFill>
                <a:srgbClr val="FF0000"/>
              </a:solidFill>
            </a:endParaRPr>
          </a:p>
          <a:p>
            <a:pPr>
              <a:buNone/>
            </a:pPr>
            <a:endParaRPr lang="en-US" dirty="0">
              <a:solidFill>
                <a:srgbClr val="FF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Q.25: </a:t>
            </a:r>
            <a:r>
              <a:rPr lang="en-US" b="1" dirty="0">
                <a:latin typeface="Arial Black" pitchFamily="34" charset="0"/>
              </a:rPr>
              <a:t>What principal will amount to  560 in 3 years at 4 per cent per annum simple interest? </a:t>
            </a:r>
          </a:p>
          <a:p>
            <a:pPr>
              <a:buNone/>
            </a:pPr>
            <a:r>
              <a:rPr lang="en-US" b="1" dirty="0">
                <a:latin typeface="Arial Black" pitchFamily="34" charset="0"/>
              </a:rPr>
              <a:t>(1) 540 	</a:t>
            </a:r>
            <a:r>
              <a:rPr lang="en-US" b="1" dirty="0">
                <a:solidFill>
                  <a:srgbClr val="FF0000"/>
                </a:solidFill>
                <a:latin typeface="Arial Black" pitchFamily="34" charset="0"/>
              </a:rPr>
              <a:t>(2) 500 </a:t>
            </a:r>
            <a:r>
              <a:rPr lang="en-US" b="1" dirty="0">
                <a:latin typeface="Arial Black" pitchFamily="34" charset="0"/>
              </a:rPr>
              <a:t>	(3) 550 	(4) 560 	(5) None of these</a:t>
            </a:r>
            <a:endParaRPr lang="en-US" dirty="0">
              <a:solidFill>
                <a:srgbClr val="FF0000"/>
              </a:solidFill>
            </a:endParaRPr>
          </a:p>
          <a:p>
            <a:pPr>
              <a:buNone/>
            </a:pPr>
            <a:endParaRPr lang="en-US" dirty="0">
              <a:solidFill>
                <a:srgbClr val="FF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Q.26: </a:t>
            </a:r>
            <a:r>
              <a:rPr lang="en-US" b="1" dirty="0">
                <a:latin typeface="Arial Black" pitchFamily="34" charset="0"/>
              </a:rPr>
              <a:t>A person lent a certain sum of money at 4% simple interest, and in 5 years the interest amounted to 520 less than the sum lent. Find the sum lent. </a:t>
            </a:r>
          </a:p>
          <a:p>
            <a:pPr>
              <a:buNone/>
            </a:pPr>
            <a:r>
              <a:rPr lang="en-US" b="1" dirty="0">
                <a:latin typeface="Arial Black" pitchFamily="34" charset="0"/>
              </a:rPr>
              <a:t>(1) 600 	(2) 650 	(3) 700 	(4) 750 	(5) None of these</a:t>
            </a:r>
            <a:endParaRPr lang="en-US" dirty="0">
              <a:solidFill>
                <a:srgbClr val="FF0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Q.26: </a:t>
            </a:r>
            <a:r>
              <a:rPr lang="en-US" b="1" dirty="0">
                <a:latin typeface="Arial Black" pitchFamily="34" charset="0"/>
              </a:rPr>
              <a:t>A person lent a certain sum of money at 4% simple interest, and in 5 years the interest amounted to 520 less than the sum lent. Find the sum lent. </a:t>
            </a:r>
          </a:p>
          <a:p>
            <a:pPr>
              <a:buNone/>
            </a:pPr>
            <a:r>
              <a:rPr lang="en-US" b="1" dirty="0">
                <a:latin typeface="Arial Black" pitchFamily="34" charset="0"/>
              </a:rPr>
              <a:t>(1) 600 	</a:t>
            </a:r>
            <a:r>
              <a:rPr lang="en-US" b="1" dirty="0">
                <a:solidFill>
                  <a:srgbClr val="FF0000"/>
                </a:solidFill>
                <a:latin typeface="Arial Black" pitchFamily="34" charset="0"/>
              </a:rPr>
              <a:t>(2) 650 </a:t>
            </a:r>
            <a:r>
              <a:rPr lang="en-US" b="1" dirty="0">
                <a:latin typeface="Arial Black" pitchFamily="34" charset="0"/>
              </a:rPr>
              <a:t>	(3) 700 	(4) 750 	(5) None of these</a:t>
            </a:r>
            <a:endParaRPr lang="en-US" dirty="0">
              <a:solidFill>
                <a:srgbClr val="FF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Q.27: </a:t>
            </a:r>
            <a:r>
              <a:rPr lang="en-US" b="1" dirty="0">
                <a:latin typeface="Arial Black" pitchFamily="34" charset="0"/>
              </a:rPr>
              <a:t>A sum of money doubles itself in 5 years. It will become 4 times of itself in– </a:t>
            </a:r>
          </a:p>
          <a:p>
            <a:pPr marL="457200" indent="-457200">
              <a:buAutoNum type="arabicParenBoth"/>
            </a:pPr>
            <a:r>
              <a:rPr lang="en-US" b="1" dirty="0">
                <a:latin typeface="Arial Black" pitchFamily="34" charset="0"/>
              </a:rPr>
              <a:t>10 years 	(2) 12 years 	(3) 15 years 	(4) 20 years </a:t>
            </a:r>
          </a:p>
          <a:p>
            <a:pPr marL="457200" indent="-457200">
              <a:buNone/>
            </a:pPr>
            <a:r>
              <a:rPr lang="en-US" b="1" dirty="0">
                <a:latin typeface="Arial Black" pitchFamily="34" charset="0"/>
              </a:rPr>
              <a:t>(5) None of these</a:t>
            </a:r>
            <a:endParaRPr lang="en-US" dirty="0">
              <a:solidFill>
                <a:srgbClr val="FF00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Q.27: </a:t>
            </a:r>
            <a:r>
              <a:rPr lang="en-US" b="1" dirty="0">
                <a:latin typeface="Arial Black" pitchFamily="34" charset="0"/>
              </a:rPr>
              <a:t>A sum of money doubles itself in 5 years. It will become 4 times of itself in– </a:t>
            </a:r>
          </a:p>
          <a:p>
            <a:pPr marL="457200" indent="-457200">
              <a:buAutoNum type="arabicParenBoth"/>
            </a:pPr>
            <a:r>
              <a:rPr lang="en-US" b="1" dirty="0">
                <a:latin typeface="Arial Black" pitchFamily="34" charset="0"/>
              </a:rPr>
              <a:t>10 years 	(2) 12 years 	</a:t>
            </a:r>
            <a:r>
              <a:rPr lang="en-US" b="1" dirty="0">
                <a:solidFill>
                  <a:srgbClr val="FF0000"/>
                </a:solidFill>
                <a:latin typeface="Arial Black" pitchFamily="34" charset="0"/>
              </a:rPr>
              <a:t>(3) 15 years </a:t>
            </a:r>
            <a:r>
              <a:rPr lang="en-US" b="1" dirty="0">
                <a:latin typeface="Arial Black" pitchFamily="34" charset="0"/>
              </a:rPr>
              <a:t>	(4) 20 years </a:t>
            </a:r>
          </a:p>
          <a:p>
            <a:pPr marL="457200" indent="-457200">
              <a:buNone/>
            </a:pPr>
            <a:r>
              <a:rPr lang="en-US" b="1" dirty="0">
                <a:latin typeface="Arial Black" pitchFamily="34" charset="0"/>
              </a:rPr>
              <a:t>(5) None of these</a:t>
            </a:r>
            <a:endParaRPr lang="en-US" dirty="0">
              <a:solidFill>
                <a:srgbClr val="FF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Q.28: </a:t>
            </a:r>
            <a:r>
              <a:rPr lang="en-US" b="1" dirty="0">
                <a:latin typeface="Arial Black" pitchFamily="34" charset="0"/>
              </a:rPr>
              <a:t>The simple interest on  1250 will be less than the interest on  1400 at 3% simple interest by  45. Find the time. </a:t>
            </a:r>
          </a:p>
          <a:p>
            <a:pPr marL="457200" indent="-457200">
              <a:buAutoNum type="arabicParenBoth"/>
            </a:pPr>
            <a:r>
              <a:rPr lang="en-US" b="1" dirty="0">
                <a:latin typeface="Arial Black" pitchFamily="34" charset="0"/>
              </a:rPr>
              <a:t>10 years 	(2) 9 years 	(3) 8 years 	(4) 6 years </a:t>
            </a:r>
          </a:p>
          <a:p>
            <a:pPr marL="457200" indent="-457200">
              <a:buNone/>
            </a:pPr>
            <a:r>
              <a:rPr lang="en-US" b="1" dirty="0">
                <a:latin typeface="Arial Black" pitchFamily="34" charset="0"/>
              </a:rPr>
              <a:t>(5) None of these</a:t>
            </a:r>
            <a:endParaRPr lang="en-US" dirty="0">
              <a:solidFill>
                <a:srgbClr val="FF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Q.28: </a:t>
            </a:r>
            <a:r>
              <a:rPr lang="en-US" b="1" dirty="0">
                <a:latin typeface="Arial Black" pitchFamily="34" charset="0"/>
              </a:rPr>
              <a:t>The simple interest on  1250 will be less than the interest on  1400 at 3% simple interest by  45. Find the time. </a:t>
            </a:r>
          </a:p>
          <a:p>
            <a:pPr marL="457200" indent="-457200">
              <a:buAutoNum type="arabicParenBoth"/>
            </a:pPr>
            <a:r>
              <a:rPr lang="en-US" b="1" dirty="0">
                <a:solidFill>
                  <a:srgbClr val="FF0000"/>
                </a:solidFill>
                <a:latin typeface="Arial Black" pitchFamily="34" charset="0"/>
              </a:rPr>
              <a:t>10 years </a:t>
            </a:r>
            <a:r>
              <a:rPr lang="en-US" b="1" dirty="0">
                <a:latin typeface="Arial Black" pitchFamily="34" charset="0"/>
              </a:rPr>
              <a:t>	(2) 9 years 	(3) 8 years 	(4) 6 years </a:t>
            </a:r>
          </a:p>
          <a:p>
            <a:pPr marL="457200" indent="-457200">
              <a:buNone/>
            </a:pPr>
            <a:r>
              <a:rPr lang="en-US" b="1" dirty="0">
                <a:latin typeface="Arial Black" pitchFamily="34" charset="0"/>
              </a:rPr>
              <a:t>(5) None of these</a:t>
            </a:r>
            <a:endParaRPr lang="en-US"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Q.2:</a:t>
            </a:r>
            <a:r>
              <a:rPr lang="en-US" b="1" dirty="0">
                <a:latin typeface="Arial Black" pitchFamily="34" charset="0"/>
              </a:rPr>
              <a:t> If the simple interest on  625 increases by  25, when the time increases by 2 years. Find the rate per cent per annum. </a:t>
            </a:r>
          </a:p>
          <a:p>
            <a:pPr>
              <a:buNone/>
            </a:pPr>
            <a:r>
              <a:rPr lang="en-US" b="1" dirty="0">
                <a:latin typeface="Arial Black" pitchFamily="34" charset="0"/>
              </a:rPr>
              <a:t>(1) 2% 	(2) 3% 	(3) 1% 	(4) 0.5</a:t>
            </a:r>
            <a:r>
              <a:rPr lang="en-US" b="1">
                <a:latin typeface="Arial Black" pitchFamily="34" charset="0"/>
              </a:rPr>
              <a:t>% 	(</a:t>
            </a:r>
            <a:r>
              <a:rPr lang="en-US" b="1" dirty="0">
                <a:latin typeface="Arial Black" pitchFamily="34" charset="0"/>
              </a:rPr>
              <a:t>5) None of these</a:t>
            </a:r>
            <a:endParaRPr lang="en-US" dirty="0">
              <a:solidFill>
                <a:srgbClr val="FF0000"/>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Q.29: </a:t>
            </a:r>
            <a:r>
              <a:rPr lang="en-US" b="1" dirty="0">
                <a:latin typeface="Arial Black" pitchFamily="34" charset="0"/>
              </a:rPr>
              <a:t>The difference in simple interests on a certain sum at 4% per annum for 3 years and at 5% per annum for 2 years is  50. Find the sum. </a:t>
            </a:r>
          </a:p>
          <a:p>
            <a:pPr>
              <a:buNone/>
            </a:pPr>
            <a:r>
              <a:rPr lang="en-US" b="1" dirty="0">
                <a:latin typeface="Arial Black" pitchFamily="34" charset="0"/>
              </a:rPr>
              <a:t>(1) 5000 	(2) 4000 	(3) 3000 	(4) 2500 	(5) None of these</a:t>
            </a:r>
            <a:endParaRPr lang="en-US" dirty="0">
              <a:solidFill>
                <a:srgbClr val="FF000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Q.29: </a:t>
            </a:r>
            <a:r>
              <a:rPr lang="en-US" b="1" dirty="0">
                <a:latin typeface="Arial Black" pitchFamily="34" charset="0"/>
              </a:rPr>
              <a:t>The difference in simple interests on a certain sum at 4% per annum for 3 years and at 5% per annum for 2 years is  50. Find the sum. </a:t>
            </a:r>
          </a:p>
          <a:p>
            <a:pPr>
              <a:buNone/>
            </a:pPr>
            <a:r>
              <a:rPr lang="en-US" b="1" dirty="0">
                <a:latin typeface="Arial Black" pitchFamily="34" charset="0"/>
              </a:rPr>
              <a:t>(1) 5000 	(2) 4000 	(3) 3000 	</a:t>
            </a:r>
            <a:r>
              <a:rPr lang="en-US" b="1" dirty="0">
                <a:solidFill>
                  <a:srgbClr val="FF0000"/>
                </a:solidFill>
                <a:latin typeface="Arial Black" pitchFamily="34" charset="0"/>
              </a:rPr>
              <a:t>(4) 2500 </a:t>
            </a:r>
            <a:r>
              <a:rPr lang="en-US" b="1" dirty="0">
                <a:latin typeface="Arial Black" pitchFamily="34" charset="0"/>
              </a:rPr>
              <a:t>	(5) None of these</a:t>
            </a:r>
            <a:endParaRPr lang="en-US" dirty="0">
              <a:solidFill>
                <a:srgbClr val="FF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Q.30: </a:t>
            </a:r>
            <a:r>
              <a:rPr lang="en-US" b="1" dirty="0">
                <a:latin typeface="Arial Black" pitchFamily="34" charset="0"/>
              </a:rPr>
              <a:t>The difference between the interest received from two different banks on  200 for 3 years is  60. Find the difference between their rates. </a:t>
            </a:r>
          </a:p>
          <a:p>
            <a:pPr>
              <a:buNone/>
            </a:pPr>
            <a:r>
              <a:rPr lang="en-US" b="1" dirty="0">
                <a:latin typeface="Arial Black" pitchFamily="34" charset="0"/>
              </a:rPr>
              <a:t>(1) 5% 	(2) 7% 	(3) 10% 	(4) 9% 	(5) None of these</a:t>
            </a:r>
          </a:p>
          <a:p>
            <a:pPr>
              <a:buNone/>
            </a:pPr>
            <a:endParaRPr lang="en-US" dirty="0"/>
          </a:p>
          <a:p>
            <a:pPr>
              <a:buNone/>
            </a:pPr>
            <a:endParaRPr lang="en-US" dirty="0">
              <a:solidFill>
                <a:srgbClr val="FF0000"/>
              </a:solidFill>
            </a:endParaRPr>
          </a:p>
          <a:p>
            <a:pPr>
              <a:buNone/>
            </a:pPr>
            <a:endParaRPr lang="en-US" dirty="0">
              <a:solidFill>
                <a:srgbClr val="FF0000"/>
              </a:solidFill>
            </a:endParaRPr>
          </a:p>
          <a:p>
            <a:pPr>
              <a:buNone/>
            </a:pPr>
            <a:endParaRPr lang="en-US" dirty="0">
              <a:solidFill>
                <a:srgbClr val="FF00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Q.30: </a:t>
            </a:r>
            <a:r>
              <a:rPr lang="en-US" b="1" dirty="0">
                <a:latin typeface="Arial Black" pitchFamily="34" charset="0"/>
              </a:rPr>
              <a:t>The difference between the interest received from two different banks on  200 for 3 years is  60. Find the difference between their rates. </a:t>
            </a:r>
          </a:p>
          <a:p>
            <a:pPr>
              <a:buNone/>
            </a:pPr>
            <a:r>
              <a:rPr lang="en-US" b="1" dirty="0">
                <a:latin typeface="Arial Black" pitchFamily="34" charset="0"/>
              </a:rPr>
              <a:t>(1) 5% 	(2) 7% 	</a:t>
            </a:r>
            <a:r>
              <a:rPr lang="en-US" b="1" dirty="0">
                <a:solidFill>
                  <a:srgbClr val="FF0000"/>
                </a:solidFill>
                <a:latin typeface="Arial Black" pitchFamily="34" charset="0"/>
              </a:rPr>
              <a:t>(3) 10% </a:t>
            </a:r>
            <a:r>
              <a:rPr lang="en-US" b="1" dirty="0">
                <a:latin typeface="Arial Black" pitchFamily="34" charset="0"/>
              </a:rPr>
              <a:t>	(4) 9% 	(5) None of these</a:t>
            </a:r>
          </a:p>
          <a:p>
            <a:pPr>
              <a:buNone/>
            </a:pPr>
            <a:endParaRPr lang="en-US" dirty="0"/>
          </a:p>
          <a:p>
            <a:pPr>
              <a:buNone/>
            </a:pPr>
            <a:endParaRPr lang="en-US" dirty="0">
              <a:solidFill>
                <a:srgbClr val="FF0000"/>
              </a:solidFill>
            </a:endParaRPr>
          </a:p>
          <a:p>
            <a:pPr>
              <a:buNone/>
            </a:pPr>
            <a:endParaRPr lang="en-US" dirty="0">
              <a:solidFill>
                <a:srgbClr val="FF0000"/>
              </a:solidFill>
            </a:endParaRPr>
          </a:p>
          <a:p>
            <a:pPr>
              <a:buNone/>
            </a:pPr>
            <a:endParaRPr lang="en-US" dirty="0">
              <a:solidFill>
                <a:srgbClr val="FF00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Q.31: </a:t>
            </a:r>
            <a:r>
              <a:rPr lang="en-US" b="1" dirty="0">
                <a:latin typeface="Arial Black" pitchFamily="34" charset="0"/>
              </a:rPr>
              <a:t>A sum of money lent out at simple interest amounts to  720 in 2 years and to  1020 in 7 years. Find the rate per cent per annum. (1) 10% 	(2) 12% 	(3) 5% 	(4) 15% 	(5) None of these</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Q.31: </a:t>
            </a:r>
            <a:r>
              <a:rPr lang="en-US" b="1" dirty="0">
                <a:latin typeface="Arial Black" pitchFamily="34" charset="0"/>
              </a:rPr>
              <a:t>A sum of money lent out at simple interest amounts to  720 in 2 years and to  1020 in 7 years. Find the rate per cent per annum. </a:t>
            </a:r>
            <a:r>
              <a:rPr lang="en-US" b="1" dirty="0">
                <a:solidFill>
                  <a:srgbClr val="FF0000"/>
                </a:solidFill>
                <a:latin typeface="Arial Black" pitchFamily="34" charset="0"/>
              </a:rPr>
              <a:t>(1) 10% </a:t>
            </a:r>
            <a:r>
              <a:rPr lang="en-US" b="1" dirty="0">
                <a:latin typeface="Arial Black" pitchFamily="34" charset="0"/>
              </a:rPr>
              <a:t>	(2) 12% 	(3) 5% 	(4) 15% 	(5) None of these</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Q.32: </a:t>
            </a:r>
            <a:r>
              <a:rPr lang="en-US" b="1" dirty="0" err="1">
                <a:latin typeface="Arial Black" pitchFamily="34" charset="0"/>
              </a:rPr>
              <a:t>Sudhir</a:t>
            </a:r>
            <a:r>
              <a:rPr lang="en-US" b="1" dirty="0">
                <a:latin typeface="Arial Black" pitchFamily="34" charset="0"/>
              </a:rPr>
              <a:t> borrows  6000 from a bank at SI. After 4 years he paid  2500 to the bank and at the end of 5 years from the date of borrowing he paid  4560 to the bank to settle the account. Find the rate of interest. </a:t>
            </a:r>
          </a:p>
          <a:p>
            <a:pPr>
              <a:buNone/>
            </a:pPr>
            <a:r>
              <a:rPr lang="en-US" b="1" dirty="0">
                <a:latin typeface="Arial Black" pitchFamily="34" charset="0"/>
              </a:rPr>
              <a:t>(1) 3% 	(2) 3.5% 		(3) 3.85% 	   (4) 4.5%	 (5) None of these</a:t>
            </a:r>
            <a:endParaRPr lang="en-US" dirty="0">
              <a:solidFill>
                <a:srgbClr val="FF000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Q.32: </a:t>
            </a:r>
            <a:r>
              <a:rPr lang="en-US" b="1" dirty="0" err="1">
                <a:latin typeface="Arial Black" pitchFamily="34" charset="0"/>
              </a:rPr>
              <a:t>Sudhir</a:t>
            </a:r>
            <a:r>
              <a:rPr lang="en-US" b="1" dirty="0">
                <a:latin typeface="Arial Black" pitchFamily="34" charset="0"/>
              </a:rPr>
              <a:t> borrows  6000 from a bank at SI. After 4 years he paid  2500 to the bank and at the end of 5 years from the date of borrowing he paid  4560 to the bank to settle the account. Find the rate of interest. </a:t>
            </a:r>
          </a:p>
          <a:p>
            <a:pPr>
              <a:buNone/>
            </a:pPr>
            <a:r>
              <a:rPr lang="en-US" b="1" dirty="0">
                <a:latin typeface="Arial Black" pitchFamily="34" charset="0"/>
              </a:rPr>
              <a:t>(1) 3% 	(2) 3.5% 		</a:t>
            </a:r>
            <a:r>
              <a:rPr lang="en-US" b="1" dirty="0">
                <a:solidFill>
                  <a:srgbClr val="FF0000"/>
                </a:solidFill>
                <a:latin typeface="Arial Black" pitchFamily="34" charset="0"/>
              </a:rPr>
              <a:t>(3) 3.85% </a:t>
            </a:r>
            <a:r>
              <a:rPr lang="en-US" b="1" dirty="0">
                <a:latin typeface="Arial Black" pitchFamily="34" charset="0"/>
              </a:rPr>
              <a:t>	   (4) 4.5%	 (5) None of these</a:t>
            </a:r>
            <a:endParaRPr lang="en-US" dirty="0">
              <a:solidFill>
                <a:srgbClr val="FF000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Q.33: </a:t>
            </a:r>
            <a:r>
              <a:rPr lang="en-US" b="1" dirty="0">
                <a:latin typeface="Arial Black" pitchFamily="34" charset="0"/>
              </a:rPr>
              <a:t>Some amount out of  950 was lent at 6% per annum and the remaining at 4% per annum. If the total simple interest from both the fractions in 5 years was  200, find the sum lent at 6% per annum. </a:t>
            </a:r>
          </a:p>
          <a:p>
            <a:pPr>
              <a:buNone/>
            </a:pPr>
            <a:r>
              <a:rPr lang="en-US" b="1" dirty="0">
                <a:latin typeface="Arial Black" pitchFamily="34" charset="0"/>
              </a:rPr>
              <a:t>(1) 700 	(2) 100 	(3) 250 	(4) 450 	(5) None of these</a:t>
            </a:r>
          </a:p>
          <a:p>
            <a:pPr>
              <a:buNone/>
            </a:pPr>
            <a:endParaRPr lang="en-US" dirty="0"/>
          </a:p>
          <a:p>
            <a:pPr>
              <a:buNone/>
            </a:pPr>
            <a:endParaRPr lang="en-US" dirty="0">
              <a:solidFill>
                <a:srgbClr val="FF0000"/>
              </a:solidFill>
            </a:endParaRPr>
          </a:p>
          <a:p>
            <a:pPr>
              <a:buNone/>
            </a:pPr>
            <a:endParaRPr lang="en-US" dirty="0">
              <a:solidFill>
                <a:srgbClr val="FF000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Q.33: </a:t>
            </a:r>
            <a:r>
              <a:rPr lang="en-US" b="1" dirty="0">
                <a:latin typeface="Arial Black" pitchFamily="34" charset="0"/>
              </a:rPr>
              <a:t>Some amount out of  950 was lent at 6% per annum and the remaining at 4% per annum. If the total simple interest from both the fractions in 5 years was  200, find the sum lent at 6% per annum. </a:t>
            </a:r>
          </a:p>
          <a:p>
            <a:pPr>
              <a:buNone/>
            </a:pPr>
            <a:r>
              <a:rPr lang="en-US" b="1" dirty="0">
                <a:latin typeface="Arial Black" pitchFamily="34" charset="0"/>
              </a:rPr>
              <a:t>(1) 700 	</a:t>
            </a:r>
            <a:r>
              <a:rPr lang="en-US" b="1" dirty="0">
                <a:solidFill>
                  <a:srgbClr val="FF0000"/>
                </a:solidFill>
                <a:latin typeface="Arial Black" pitchFamily="34" charset="0"/>
              </a:rPr>
              <a:t>(2) 100 </a:t>
            </a:r>
            <a:r>
              <a:rPr lang="en-US" b="1" dirty="0">
                <a:latin typeface="Arial Black" pitchFamily="34" charset="0"/>
              </a:rPr>
              <a:t>	(3) 250 	(4) 450 	(5) None of these</a:t>
            </a:r>
          </a:p>
          <a:p>
            <a:pPr>
              <a:buNone/>
            </a:pPr>
            <a:endParaRPr lang="en-US" dirty="0"/>
          </a:p>
          <a:p>
            <a:pPr>
              <a:buNone/>
            </a:pPr>
            <a:endParaRPr lang="en-US" dirty="0">
              <a:solidFill>
                <a:srgbClr val="FF0000"/>
              </a:solidFill>
            </a:endParaRPr>
          </a:p>
          <a:p>
            <a:pPr>
              <a:buNone/>
            </a:pPr>
            <a:endParaRPr lang="en-US"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Q.2:</a:t>
            </a:r>
            <a:r>
              <a:rPr lang="en-US" b="1" dirty="0">
                <a:latin typeface="Arial Black" pitchFamily="34" charset="0"/>
              </a:rPr>
              <a:t> If the simple interest on  625 increases by  25, when the time increases by 2 years. Find the rate per cent per annum. </a:t>
            </a:r>
          </a:p>
          <a:p>
            <a:pPr>
              <a:buNone/>
            </a:pPr>
            <a:r>
              <a:rPr lang="en-US" b="1" dirty="0" smtClean="0">
                <a:solidFill>
                  <a:srgbClr val="FF0000"/>
                </a:solidFill>
                <a:latin typeface="Arial Black" pitchFamily="34" charset="0"/>
              </a:rPr>
              <a:t>(1) 2% </a:t>
            </a:r>
            <a:r>
              <a:rPr lang="en-US" b="1" dirty="0">
                <a:latin typeface="Arial Black" pitchFamily="34" charset="0"/>
              </a:rPr>
              <a:t>	(2) 3% 	(3) 1% 	(4) 0.5% 	(5) None of these</a:t>
            </a:r>
            <a:endParaRPr lang="en-US" dirty="0">
              <a:solidFill>
                <a:srgbClr val="FF0000"/>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Q.34. </a:t>
            </a:r>
            <a:r>
              <a:rPr lang="en-US" b="1" dirty="0">
                <a:latin typeface="Arial Black" pitchFamily="34" charset="0"/>
              </a:rPr>
              <a:t>Out of a certain sum, 1/3rd is invested at 3%, 1/6th at</a:t>
            </a:r>
          </a:p>
          <a:p>
            <a:pPr>
              <a:buNone/>
            </a:pPr>
            <a:r>
              <a:rPr lang="en-US" b="1" dirty="0">
                <a:latin typeface="Arial Black" pitchFamily="34" charset="0"/>
              </a:rPr>
              <a:t>6% and the rest at 8%. If the simple interest for 2 years from all these investments amounts to  600, find the original sum. </a:t>
            </a:r>
          </a:p>
          <a:p>
            <a:pPr>
              <a:buNone/>
            </a:pPr>
            <a:r>
              <a:rPr lang="en-US" b="1" dirty="0">
                <a:latin typeface="Arial Black" pitchFamily="34" charset="0"/>
              </a:rPr>
              <a:t>(1) 5000 	(2) 6000 	(3) 5200 	(4) 5500 	(5) None of these </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Q.34. </a:t>
            </a:r>
            <a:r>
              <a:rPr lang="en-US" b="1" dirty="0">
                <a:latin typeface="Arial Black" pitchFamily="34" charset="0"/>
              </a:rPr>
              <a:t>Out of a certain sum, 1/3rd is invested at 3%, 1/6th at</a:t>
            </a:r>
          </a:p>
          <a:p>
            <a:pPr>
              <a:buNone/>
            </a:pPr>
            <a:r>
              <a:rPr lang="en-US" b="1" dirty="0">
                <a:latin typeface="Arial Black" pitchFamily="34" charset="0"/>
              </a:rPr>
              <a:t>6% and the rest at 8%. If the simple interest for 2 years from all these investments amounts to  600, find the original sum. </a:t>
            </a:r>
          </a:p>
          <a:p>
            <a:pPr>
              <a:buNone/>
            </a:pPr>
            <a:r>
              <a:rPr lang="en-US" b="1" dirty="0">
                <a:solidFill>
                  <a:srgbClr val="FF0000"/>
                </a:solidFill>
                <a:latin typeface="Arial Black" pitchFamily="34" charset="0"/>
              </a:rPr>
              <a:t>(1) 5000 </a:t>
            </a:r>
            <a:r>
              <a:rPr lang="en-US" b="1" dirty="0">
                <a:latin typeface="Arial Black" pitchFamily="34" charset="0"/>
              </a:rPr>
              <a:t>	(2) 6000 	(3) 5200 	(4) 5500 	(5) None of these </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Q.35: </a:t>
            </a:r>
            <a:r>
              <a:rPr lang="en-US" b="1" dirty="0">
                <a:latin typeface="Arial Black" pitchFamily="34" charset="0"/>
              </a:rPr>
              <a:t>The simple interest on certain sum  625 is  100, and the number of years is equal to the rate per cent per annum. Find the rate per cent. </a:t>
            </a:r>
          </a:p>
          <a:p>
            <a:pPr>
              <a:buNone/>
            </a:pPr>
            <a:r>
              <a:rPr lang="en-US" b="1" dirty="0">
                <a:latin typeface="Arial Black" pitchFamily="34" charset="0"/>
              </a:rPr>
              <a:t>(1) 5% 	(2) 4% 	(3) 3% 	(4) 4.5% 	(5) None of these</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Q.35: </a:t>
            </a:r>
            <a:r>
              <a:rPr lang="en-US" b="1" dirty="0">
                <a:latin typeface="Arial Black" pitchFamily="34" charset="0"/>
              </a:rPr>
              <a:t>The simple interest on certain sum  625 is  100, and the number of years is equal to the rate per cent per annum. Find the rate per cent. </a:t>
            </a:r>
          </a:p>
          <a:p>
            <a:pPr>
              <a:buNone/>
            </a:pPr>
            <a:r>
              <a:rPr lang="en-US" b="1" dirty="0">
                <a:latin typeface="Arial Black" pitchFamily="34" charset="0"/>
              </a:rPr>
              <a:t>(1) 5% 	</a:t>
            </a:r>
            <a:r>
              <a:rPr lang="en-US" b="1" dirty="0">
                <a:solidFill>
                  <a:srgbClr val="FF0000"/>
                </a:solidFill>
                <a:latin typeface="Arial Black" pitchFamily="34" charset="0"/>
              </a:rPr>
              <a:t>(2) 4% </a:t>
            </a:r>
            <a:r>
              <a:rPr lang="en-US" b="1" dirty="0">
                <a:latin typeface="Arial Black" pitchFamily="34" charset="0"/>
              </a:rPr>
              <a:t>	(3) 3% 	(4) 4.5% 	(5) None of these</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Q.36: </a:t>
            </a:r>
            <a:r>
              <a:rPr lang="en-US" b="1" dirty="0">
                <a:latin typeface="Arial Black" pitchFamily="34" charset="0"/>
              </a:rPr>
              <a:t>A certain sum of money is borrowed by a person at 3% simple interest for 4 years. If he has to pay 120 as interest, find the total amount he has to pay. </a:t>
            </a:r>
          </a:p>
          <a:p>
            <a:pPr>
              <a:buNone/>
            </a:pPr>
            <a:r>
              <a:rPr lang="en-US" b="1" dirty="0">
                <a:latin typeface="Arial Black" pitchFamily="34" charset="0"/>
              </a:rPr>
              <a:t>(1) 1020 	(2) 820 	(3) 1120 	(4) 1220 	(5) None of these</a:t>
            </a:r>
            <a:endParaRPr lang="en-US" dirty="0">
              <a:solidFill>
                <a:srgbClr val="FF0000"/>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Q.36: </a:t>
            </a:r>
            <a:r>
              <a:rPr lang="en-US" b="1" dirty="0">
                <a:latin typeface="Arial Black" pitchFamily="34" charset="0"/>
              </a:rPr>
              <a:t>A certain sum of money is borrowed by a person at 3% simple interest for 4 years. If he has to pay 120 as interest, find the total amount he has to pay. </a:t>
            </a:r>
          </a:p>
          <a:p>
            <a:pPr>
              <a:buNone/>
            </a:pPr>
            <a:r>
              <a:rPr lang="en-US" b="1" dirty="0">
                <a:latin typeface="Arial Black" pitchFamily="34" charset="0"/>
              </a:rPr>
              <a:t>(1) 1020 	(2) 820 	</a:t>
            </a:r>
            <a:r>
              <a:rPr lang="en-US" b="1" dirty="0">
                <a:solidFill>
                  <a:srgbClr val="FF0000"/>
                </a:solidFill>
                <a:latin typeface="Arial Black" pitchFamily="34" charset="0"/>
              </a:rPr>
              <a:t>(3) 1120 </a:t>
            </a:r>
            <a:r>
              <a:rPr lang="en-US" b="1" dirty="0">
                <a:latin typeface="Arial Black" pitchFamily="34" charset="0"/>
              </a:rPr>
              <a:t>	(4) 1220 	(5) None of these</a:t>
            </a:r>
            <a:endParaRPr lang="en-US" dirty="0">
              <a:solidFill>
                <a:srgbClr val="FF0000"/>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Q.37: </a:t>
            </a:r>
            <a:r>
              <a:rPr lang="en-US" b="1" dirty="0">
                <a:latin typeface="Arial Black" pitchFamily="34" charset="0"/>
              </a:rPr>
              <a:t> The simple interest on  400 for 5 years together with that on  600 for 4 years came to  132, the rate being the same in both the cases. Find the rate per cent of interest. </a:t>
            </a:r>
          </a:p>
          <a:p>
            <a:pPr>
              <a:buNone/>
            </a:pPr>
            <a:r>
              <a:rPr lang="en-US" b="1" dirty="0">
                <a:latin typeface="Arial Black" pitchFamily="34" charset="0"/>
              </a:rPr>
              <a:t>(1) 1% 	(2) 5% 	(3) 4% 	(4) 3% 	(5) None of these</a:t>
            </a:r>
            <a:endParaRPr lang="en-US" dirty="0">
              <a:solidFill>
                <a:srgbClr val="FF0000"/>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Q.37: </a:t>
            </a:r>
            <a:r>
              <a:rPr lang="en-US" b="1" dirty="0">
                <a:latin typeface="Arial Black" pitchFamily="34" charset="0"/>
              </a:rPr>
              <a:t> The simple interest on  400 for 5 years together with that on  600 for 4 years came to  132, the rate being the same in both the cases. Find the rate per cent of interest. </a:t>
            </a:r>
          </a:p>
          <a:p>
            <a:pPr>
              <a:buNone/>
            </a:pPr>
            <a:r>
              <a:rPr lang="en-US" b="1" dirty="0">
                <a:latin typeface="Arial Black" pitchFamily="34" charset="0"/>
              </a:rPr>
              <a:t>(1) 1% 	(2) 5% 	(3) 4% 	</a:t>
            </a:r>
            <a:r>
              <a:rPr lang="en-US" b="1" dirty="0">
                <a:solidFill>
                  <a:srgbClr val="FF0000"/>
                </a:solidFill>
                <a:latin typeface="Arial Black" pitchFamily="34" charset="0"/>
              </a:rPr>
              <a:t>(4) 3% </a:t>
            </a:r>
            <a:r>
              <a:rPr lang="en-US" b="1" dirty="0">
                <a:latin typeface="Arial Black" pitchFamily="34" charset="0"/>
              </a:rPr>
              <a:t>	(5) None of these</a:t>
            </a:r>
            <a:endParaRPr lang="en-US" dirty="0">
              <a:solidFill>
                <a:srgbClr val="FF0000"/>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25972" y="1056290"/>
            <a:ext cx="1196602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Q.38: </a:t>
            </a:r>
            <a:r>
              <a:rPr lang="en-US" b="1" dirty="0">
                <a:latin typeface="Arial Black" pitchFamily="34" charset="0"/>
              </a:rPr>
              <a:t>On  3000 invested at a simple interest rate 6 per cent per annum,  900 is obtained as interest in certain years. In order to earn  1600 as interest on  4000 in the same number of years, what should be the rate of simple interest? </a:t>
            </a:r>
          </a:p>
          <a:p>
            <a:pPr>
              <a:buNone/>
            </a:pPr>
            <a:r>
              <a:rPr lang="en-US" b="1" dirty="0">
                <a:latin typeface="Arial Black" pitchFamily="34" charset="0"/>
              </a:rPr>
              <a:t>(1) 7 per cent 	(2) 8 per cent 	(3) 9 per cent 	(4) Data inadequate (5) None of these</a:t>
            </a:r>
            <a:endParaRPr lang="en-US" dirty="0">
              <a:solidFill>
                <a:srgbClr val="FF0000"/>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25972" y="1056290"/>
            <a:ext cx="1196602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Q.38: </a:t>
            </a:r>
            <a:r>
              <a:rPr lang="en-US" b="1" dirty="0">
                <a:latin typeface="Arial Black" pitchFamily="34" charset="0"/>
              </a:rPr>
              <a:t>On  3000 invested at a simple interest rate 6 per cent per annum,  900 is obtained as interest in certain years. In order to earn  1600 as interest on  4000 in the same number of years, what should be the rate of simple interest? </a:t>
            </a:r>
          </a:p>
          <a:p>
            <a:pPr>
              <a:buNone/>
            </a:pPr>
            <a:r>
              <a:rPr lang="en-US" b="1" dirty="0">
                <a:latin typeface="Arial Black" pitchFamily="34" charset="0"/>
              </a:rPr>
              <a:t>(1) 7 per cent 	</a:t>
            </a:r>
            <a:r>
              <a:rPr lang="en-US" b="1" dirty="0">
                <a:solidFill>
                  <a:srgbClr val="FF0000"/>
                </a:solidFill>
                <a:latin typeface="Arial Black" pitchFamily="34" charset="0"/>
              </a:rPr>
              <a:t>(2) 8 per cent </a:t>
            </a:r>
            <a:r>
              <a:rPr lang="en-US" b="1" dirty="0">
                <a:latin typeface="Arial Black" pitchFamily="34" charset="0"/>
              </a:rPr>
              <a:t>	(3) 9 per cent 	(4) Data inadequate (5) None of these</a:t>
            </a:r>
            <a:endParaRPr lang="en-US"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Q.3: </a:t>
            </a:r>
            <a:r>
              <a:rPr lang="en-US" b="1" dirty="0">
                <a:latin typeface="Arial Black" pitchFamily="34" charset="0"/>
              </a:rPr>
              <a:t> A man deposits  1350 in a bank at 5% per annum and  1150 in another bank at 6% per annum. Find the rate of interest for the whole sum. </a:t>
            </a:r>
          </a:p>
          <a:p>
            <a:pPr marL="457200" indent="-457200">
              <a:buAutoNum type="arabicParenBoth"/>
            </a:pPr>
            <a:r>
              <a:rPr lang="en-US" b="1" dirty="0">
                <a:latin typeface="Arial Black" pitchFamily="34" charset="0"/>
              </a:rPr>
              <a:t>5.40% 		(2) 6.40% 		(3) 5.46% 		(4) 115% </a:t>
            </a:r>
          </a:p>
          <a:p>
            <a:pPr marL="457200" indent="-457200">
              <a:buNone/>
            </a:pPr>
            <a:r>
              <a:rPr lang="en-US" b="1" dirty="0">
                <a:latin typeface="Arial Black" pitchFamily="34" charset="0"/>
              </a:rPr>
              <a:t>(5) None of these</a:t>
            </a:r>
          </a:p>
          <a:p>
            <a:pPr>
              <a:buNone/>
            </a:pPr>
            <a:endParaRPr lang="en-US" dirty="0">
              <a:solidFill>
                <a:srgbClr val="FF0000"/>
              </a:solidFill>
            </a:endParaRPr>
          </a:p>
          <a:p>
            <a:pPr>
              <a:buNone/>
            </a:pPr>
            <a:endParaRPr lang="en-US" dirty="0">
              <a:solidFill>
                <a:srgbClr val="FF0000"/>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Q.39: </a:t>
            </a:r>
            <a:r>
              <a:rPr lang="en-US" b="1" dirty="0">
                <a:latin typeface="Arial Black" pitchFamily="34" charset="0"/>
              </a:rPr>
              <a:t> At what rate of interest per annum will a sum double itself in 8 years? </a:t>
            </a:r>
          </a:p>
          <a:p>
            <a:pPr>
              <a:buNone/>
            </a:pPr>
            <a:r>
              <a:rPr lang="en-US" b="1" dirty="0">
                <a:latin typeface="Arial Black" pitchFamily="34" charset="0"/>
              </a:rPr>
              <a:t>(1) 12½% 	(2) 5% 	(3) 6% 	(4) 10½% 	(5) None of these </a:t>
            </a:r>
            <a:endParaRPr lang="en-US" dirty="0"/>
          </a:p>
          <a:p>
            <a:pPr>
              <a:buNone/>
            </a:pPr>
            <a:endParaRPr lang="en-US" dirty="0">
              <a:solidFill>
                <a:srgbClr val="FF0000"/>
              </a:solidFill>
            </a:endParaRPr>
          </a:p>
          <a:p>
            <a:pPr>
              <a:buNone/>
            </a:pPr>
            <a:endParaRPr lang="en-US" dirty="0">
              <a:solidFill>
                <a:srgbClr val="FF0000"/>
              </a:solidFill>
            </a:endParaRPr>
          </a:p>
          <a:p>
            <a:pPr>
              <a:buNone/>
            </a:pPr>
            <a:endParaRPr lang="en-US" dirty="0">
              <a:solidFill>
                <a:srgbClr val="FF0000"/>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Q.39: </a:t>
            </a:r>
            <a:r>
              <a:rPr lang="en-US" b="1" dirty="0">
                <a:latin typeface="Arial Black" pitchFamily="34" charset="0"/>
              </a:rPr>
              <a:t> At what rate of interest per annum will a sum double itself in 8 years? </a:t>
            </a:r>
          </a:p>
          <a:p>
            <a:pPr>
              <a:buNone/>
            </a:pPr>
            <a:r>
              <a:rPr lang="en-US" b="1" dirty="0">
                <a:solidFill>
                  <a:srgbClr val="FF0000"/>
                </a:solidFill>
                <a:latin typeface="Arial Black" pitchFamily="34" charset="0"/>
              </a:rPr>
              <a:t>(1) 12½% </a:t>
            </a:r>
            <a:r>
              <a:rPr lang="en-US" b="1" dirty="0">
                <a:latin typeface="Arial Black" pitchFamily="34" charset="0"/>
              </a:rPr>
              <a:t>	(2) 5% 	(3) 6% 	(4) 10½% 	(5) None of these </a:t>
            </a:r>
            <a:endParaRPr lang="en-US" dirty="0"/>
          </a:p>
          <a:p>
            <a:pPr>
              <a:buNone/>
            </a:pPr>
            <a:endParaRPr lang="en-US" dirty="0">
              <a:solidFill>
                <a:srgbClr val="FF0000"/>
              </a:solidFill>
            </a:endParaRPr>
          </a:p>
          <a:p>
            <a:pPr>
              <a:buNone/>
            </a:pPr>
            <a:endParaRPr lang="en-US" dirty="0">
              <a:solidFill>
                <a:srgbClr val="FF0000"/>
              </a:solidFill>
            </a:endParaRPr>
          </a:p>
          <a:p>
            <a:pPr>
              <a:buNone/>
            </a:pPr>
            <a:endParaRPr lang="en-US" dirty="0">
              <a:solidFill>
                <a:srgbClr val="FF0000"/>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20717" y="1056290"/>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Q.40: </a:t>
            </a:r>
            <a:r>
              <a:rPr lang="en-US" b="1" dirty="0">
                <a:latin typeface="Arial Black" pitchFamily="34" charset="0"/>
              </a:rPr>
              <a:t> If x is the simple interest on y and y is the simple interest on z, the rate % and the time being the same in both cases, what is the relation between x, y and z? </a:t>
            </a:r>
          </a:p>
          <a:p>
            <a:pPr marL="457200" indent="-457200">
              <a:buAutoNum type="arabicParenBoth"/>
            </a:pPr>
            <a:r>
              <a:rPr lang="en-US" b="1" dirty="0">
                <a:latin typeface="Arial Black" pitchFamily="34" charset="0"/>
              </a:rPr>
              <a:t>X^2 = </a:t>
            </a:r>
            <a:r>
              <a:rPr lang="en-US" b="1" dirty="0" err="1">
                <a:latin typeface="Arial Black" pitchFamily="34" charset="0"/>
              </a:rPr>
              <a:t>yz</a:t>
            </a:r>
            <a:r>
              <a:rPr lang="en-US" b="1" dirty="0">
                <a:latin typeface="Arial Black" pitchFamily="34" charset="0"/>
              </a:rPr>
              <a:t> 		(2) y^2 = </a:t>
            </a:r>
            <a:r>
              <a:rPr lang="en-US" b="1" dirty="0" err="1">
                <a:latin typeface="Arial Black" pitchFamily="34" charset="0"/>
              </a:rPr>
              <a:t>xz</a:t>
            </a:r>
            <a:r>
              <a:rPr lang="en-US" b="1" dirty="0">
                <a:latin typeface="Arial Black" pitchFamily="34" charset="0"/>
              </a:rPr>
              <a:t> 		(3) z^2 = </a:t>
            </a:r>
            <a:r>
              <a:rPr lang="en-US" b="1" dirty="0" err="1">
                <a:latin typeface="Arial Black" pitchFamily="34" charset="0"/>
              </a:rPr>
              <a:t>xy</a:t>
            </a:r>
            <a:r>
              <a:rPr lang="en-US" b="1" dirty="0">
                <a:latin typeface="Arial Black" pitchFamily="34" charset="0"/>
              </a:rPr>
              <a:t> 		</a:t>
            </a:r>
          </a:p>
          <a:p>
            <a:pPr marL="457200" indent="-457200">
              <a:buNone/>
            </a:pPr>
            <a:r>
              <a:rPr lang="en-US" b="1" dirty="0">
                <a:latin typeface="Arial Black" pitchFamily="34" charset="0"/>
              </a:rPr>
              <a:t>(4) xyz = 1 			(5) None of these</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20717" y="1056290"/>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Q.40: </a:t>
            </a:r>
            <a:r>
              <a:rPr lang="en-US" b="1" dirty="0">
                <a:latin typeface="Arial Black" pitchFamily="34" charset="0"/>
              </a:rPr>
              <a:t> If x is the simple interest on y and y is the simple interest on z, the rate % and the time being the same in both cases, what is the relation between x, y and z? </a:t>
            </a:r>
          </a:p>
          <a:p>
            <a:pPr marL="457200" indent="-457200">
              <a:buAutoNum type="arabicParenBoth"/>
            </a:pPr>
            <a:r>
              <a:rPr lang="en-US" b="1" dirty="0">
                <a:latin typeface="Arial Black" pitchFamily="34" charset="0"/>
              </a:rPr>
              <a:t>X^2 = </a:t>
            </a:r>
            <a:r>
              <a:rPr lang="en-US" b="1" dirty="0" err="1">
                <a:latin typeface="Arial Black" pitchFamily="34" charset="0"/>
              </a:rPr>
              <a:t>yz</a:t>
            </a:r>
            <a:r>
              <a:rPr lang="en-US" b="1" dirty="0">
                <a:latin typeface="Arial Black" pitchFamily="34" charset="0"/>
              </a:rPr>
              <a:t> 		</a:t>
            </a:r>
            <a:r>
              <a:rPr lang="en-US" b="1" dirty="0">
                <a:solidFill>
                  <a:srgbClr val="FF0000"/>
                </a:solidFill>
                <a:latin typeface="Arial Black" pitchFamily="34" charset="0"/>
              </a:rPr>
              <a:t>(2) y^2 = </a:t>
            </a:r>
            <a:r>
              <a:rPr lang="en-US" b="1" dirty="0" err="1">
                <a:solidFill>
                  <a:srgbClr val="FF0000"/>
                </a:solidFill>
                <a:latin typeface="Arial Black" pitchFamily="34" charset="0"/>
              </a:rPr>
              <a:t>xz</a:t>
            </a:r>
            <a:r>
              <a:rPr lang="en-US" b="1" dirty="0">
                <a:solidFill>
                  <a:srgbClr val="FF0000"/>
                </a:solidFill>
                <a:latin typeface="Arial Black" pitchFamily="34" charset="0"/>
              </a:rPr>
              <a:t> </a:t>
            </a:r>
            <a:r>
              <a:rPr lang="en-US" b="1" dirty="0">
                <a:latin typeface="Arial Black" pitchFamily="34" charset="0"/>
              </a:rPr>
              <a:t>		(3) z^2 = </a:t>
            </a:r>
            <a:r>
              <a:rPr lang="en-US" b="1" dirty="0" err="1">
                <a:latin typeface="Arial Black" pitchFamily="34" charset="0"/>
              </a:rPr>
              <a:t>xy</a:t>
            </a:r>
            <a:r>
              <a:rPr lang="en-US" b="1" dirty="0">
                <a:latin typeface="Arial Black" pitchFamily="34" charset="0"/>
              </a:rPr>
              <a:t> 		</a:t>
            </a:r>
          </a:p>
          <a:p>
            <a:pPr marL="457200" indent="-457200">
              <a:buNone/>
            </a:pPr>
            <a:r>
              <a:rPr lang="en-US" b="1" dirty="0">
                <a:latin typeface="Arial Black" pitchFamily="34" charset="0"/>
              </a:rPr>
              <a:t>(4) xyz = 1 			(5) None of these</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20717" y="1056290"/>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Q.41</a:t>
            </a:r>
            <a:r>
              <a:rPr lang="en-US" b="1" dirty="0"/>
              <a:t>: </a:t>
            </a:r>
            <a:r>
              <a:rPr lang="en-IN" dirty="0"/>
              <a:t>MRP of a refrigerator is Rs.4500. After a down payment of Rs.1100, Aparna give 5 instalments of Rs.700 each per month. Find the rate.</a:t>
            </a:r>
          </a:p>
          <a:p>
            <a:pPr>
              <a:buNone/>
            </a:pPr>
            <a:endParaRPr lang="en-IN" dirty="0"/>
          </a:p>
          <a:p>
            <a:pPr marL="457200" indent="-457200">
              <a:buAutoNum type="arabicParenBoth"/>
            </a:pPr>
            <a:r>
              <a:rPr lang="en-IN" dirty="0"/>
              <a:t>10</a:t>
            </a:r>
            <a:r>
              <a:rPr lang="en-IN" dirty="0" smtClean="0"/>
              <a:t>%            (2)  15%             (3)  12%           (4)  20%</a:t>
            </a:r>
            <a:endParaRPr lang="en-IN" dirty="0"/>
          </a:p>
          <a:p>
            <a:pPr marL="457200" indent="-457200">
              <a:buNone/>
            </a:pPr>
            <a:endParaRPr lang="en-IN" dirty="0"/>
          </a:p>
        </p:txBody>
      </p:sp>
    </p:spTree>
    <p:extLst>
      <p:ext uri="{BB962C8B-B14F-4D97-AF65-F5344CB8AC3E}">
        <p14:creationId xmlns:p14="http://schemas.microsoft.com/office/powerpoint/2010/main" xmlns="" val="35986073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20717" y="1056290"/>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Q.41: </a:t>
            </a:r>
            <a:r>
              <a:rPr lang="en-IN" sz="2400" dirty="0"/>
              <a:t>MRP of a refrigerator is Rs.4500. After a down payment of Rs.1100, Aparna give 5 instalments of Rs.700 each per month. Find the rate.</a:t>
            </a:r>
          </a:p>
          <a:p>
            <a:pPr>
              <a:buNone/>
            </a:pPr>
            <a:endParaRPr lang="en-IN" dirty="0"/>
          </a:p>
          <a:p>
            <a:pPr marL="457200" indent="-457200">
              <a:buAutoNum type="arabicParenBoth"/>
            </a:pPr>
            <a:r>
              <a:rPr lang="en-IN" dirty="0"/>
              <a:t>10</a:t>
            </a:r>
            <a:r>
              <a:rPr lang="en-IN" dirty="0" smtClean="0"/>
              <a:t>%            (2)  15%</a:t>
            </a:r>
            <a:r>
              <a:rPr lang="en-IN" dirty="0" smtClean="0">
                <a:solidFill>
                  <a:srgbClr val="FF0000"/>
                </a:solidFill>
              </a:rPr>
              <a:t>             (3)  12% </a:t>
            </a:r>
            <a:r>
              <a:rPr lang="en-IN" dirty="0" smtClean="0"/>
              <a:t>          (4)  20%</a:t>
            </a:r>
            <a:endParaRPr lang="en-IN" dirty="0"/>
          </a:p>
          <a:p>
            <a:pPr marL="457200" indent="-457200">
              <a:buNone/>
            </a:pPr>
            <a:endParaRPr lang="en-IN" dirty="0"/>
          </a:p>
        </p:txBody>
      </p:sp>
    </p:spTree>
    <p:extLst>
      <p:ext uri="{BB962C8B-B14F-4D97-AF65-F5344CB8AC3E}">
        <p14:creationId xmlns:p14="http://schemas.microsoft.com/office/powerpoint/2010/main" xmlns="" val="359860733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20717" y="1056290"/>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Q.42: </a:t>
            </a:r>
            <a:r>
              <a:rPr lang="en-IN" sz="2400" dirty="0"/>
              <a:t>A sum of Rs.10 is lent to be returned in 11 monthly instalments of Rs.1 each. Interest being simple. The rate of interest will be?</a:t>
            </a:r>
          </a:p>
          <a:p>
            <a:pPr>
              <a:buNone/>
            </a:pPr>
            <a:endParaRPr lang="en-IN" dirty="0"/>
          </a:p>
          <a:p>
            <a:pPr marL="457200" indent="-457200">
              <a:buFont typeface="Arial" panose="020B0604020202020204" pitchFamily="34" charset="0"/>
              <a:buAutoNum type="arabicParenBoth"/>
            </a:pPr>
            <a:r>
              <a:rPr lang="en-IN" dirty="0"/>
              <a:t>70/3</a:t>
            </a:r>
            <a:r>
              <a:rPr smtClean="0"/>
              <a:t>%        </a:t>
            </a:r>
            <a:r>
              <a:rPr smtClean="0"/>
              <a:t>(2) </a:t>
            </a:r>
            <a:r>
              <a:rPr smtClean="0"/>
              <a:t>80/3</a:t>
            </a:r>
            <a:r>
              <a:rPr smtClean="0"/>
              <a:t>%     (3)  </a:t>
            </a:r>
            <a:r>
              <a:rPr smtClean="0"/>
              <a:t>20/3</a:t>
            </a:r>
            <a:r>
              <a:rPr smtClean="0"/>
              <a:t>%        </a:t>
            </a:r>
            <a:r>
              <a:rPr lang="en-US" dirty="0" smtClean="0"/>
              <a:t>(4) None of these</a:t>
            </a:r>
          </a:p>
          <a:p>
            <a:pPr marL="457200" indent="-457200">
              <a:buFont typeface="Arial" panose="020B0604020202020204" pitchFamily="34" charset="0"/>
              <a:buAutoNum type="arabicParenBoth"/>
            </a:pPr>
            <a:endParaRPr smtClean="0"/>
          </a:p>
          <a:p>
            <a:pPr marL="457200" indent="-457200">
              <a:buFont typeface="Arial" panose="020B0604020202020204" pitchFamily="34" charset="0"/>
              <a:buAutoNum type="arabicParenBoth"/>
            </a:pPr>
            <a:endParaRPr smtClean="0"/>
          </a:p>
          <a:p>
            <a:pPr marL="457200" indent="-457200">
              <a:buAutoNum type="arabicParenBoth"/>
            </a:pPr>
            <a:endParaRPr lang="en-IN" dirty="0"/>
          </a:p>
          <a:p>
            <a:pPr marL="457200" indent="-457200">
              <a:buNone/>
            </a:pPr>
            <a:endParaRPr lang="en-IN" dirty="0"/>
          </a:p>
        </p:txBody>
      </p:sp>
    </p:spTree>
    <p:extLst>
      <p:ext uri="{BB962C8B-B14F-4D97-AF65-F5344CB8AC3E}">
        <p14:creationId xmlns:p14="http://schemas.microsoft.com/office/powerpoint/2010/main" xmlns="" val="145480270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20717" y="1056290"/>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Q.42: </a:t>
            </a:r>
            <a:r>
              <a:rPr lang="en-IN" sz="2400" dirty="0"/>
              <a:t>A sum of Rs.10 is lent to be returned in 11 monthly instalments of Rs.1 each. Interest being simple. The rate of interest will be?</a:t>
            </a:r>
          </a:p>
          <a:p>
            <a:pPr>
              <a:buNone/>
            </a:pPr>
            <a:endParaRPr lang="en-IN" dirty="0"/>
          </a:p>
          <a:p>
            <a:pPr marL="457200" indent="-457200">
              <a:buFont typeface="Arial" panose="020B0604020202020204" pitchFamily="34" charset="0"/>
              <a:buAutoNum type="arabicParenBoth"/>
            </a:pPr>
            <a:r>
              <a:rPr lang="en-IN" dirty="0"/>
              <a:t>70/3</a:t>
            </a:r>
            <a:r>
              <a:rPr smtClean="0"/>
              <a:t>%        </a:t>
            </a:r>
            <a:r>
              <a:rPr smtClean="0"/>
              <a:t>(2) </a:t>
            </a:r>
            <a:r>
              <a:rPr smtClean="0"/>
              <a:t>80/3</a:t>
            </a:r>
            <a:r>
              <a:rPr smtClean="0"/>
              <a:t>%     (3)  </a:t>
            </a:r>
            <a:r>
              <a:rPr smtClean="0"/>
              <a:t>20/3</a:t>
            </a:r>
            <a:r>
              <a:rPr smtClean="0"/>
              <a:t>%        </a:t>
            </a:r>
            <a:r>
              <a:rPr lang="en-US" dirty="0" smtClean="0">
                <a:solidFill>
                  <a:srgbClr val="FF0000"/>
                </a:solidFill>
              </a:rPr>
              <a:t>(4) None of these</a:t>
            </a:r>
          </a:p>
          <a:p>
            <a:pPr marL="457200" indent="-457200">
              <a:buFont typeface="Arial" panose="020B0604020202020204" pitchFamily="34" charset="0"/>
              <a:buAutoNum type="arabicParenBoth"/>
            </a:pPr>
            <a:endParaRPr smtClean="0"/>
          </a:p>
          <a:p>
            <a:pPr marL="457200" indent="-457200">
              <a:buFont typeface="Arial" panose="020B0604020202020204" pitchFamily="34" charset="0"/>
              <a:buAutoNum type="arabicParenBoth"/>
            </a:pPr>
            <a:endParaRPr smtClean="0"/>
          </a:p>
          <a:p>
            <a:pPr marL="457200" indent="-457200">
              <a:buAutoNum type="arabicParenBoth"/>
            </a:pPr>
            <a:endParaRPr lang="en-IN" dirty="0"/>
          </a:p>
          <a:p>
            <a:pPr marL="457200" indent="-457200">
              <a:buNone/>
            </a:pPr>
            <a:endParaRPr lang="en-IN" dirty="0"/>
          </a:p>
        </p:txBody>
      </p:sp>
    </p:spTree>
    <p:extLst>
      <p:ext uri="{BB962C8B-B14F-4D97-AF65-F5344CB8AC3E}">
        <p14:creationId xmlns:p14="http://schemas.microsoft.com/office/powerpoint/2010/main" xmlns="" val="145480270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20717" y="1056290"/>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Q.43: </a:t>
            </a:r>
            <a:r>
              <a:rPr lang="en-IN" sz="2400" dirty="0"/>
              <a:t>Harsh took a loan of RS.6450 and return this sum at 5% rate in 4 equal instalments at SI. Find each instalment</a:t>
            </a:r>
            <a:r>
              <a:rPr lang="en-IN" sz="2400" dirty="0" smtClean="0"/>
              <a:t>.</a:t>
            </a:r>
          </a:p>
          <a:p>
            <a:pPr>
              <a:buNone/>
            </a:pPr>
            <a:r>
              <a:rPr smtClean="0"/>
              <a:t>(1) 1500       (2)  2000        (3)  2500        (4)  3000</a:t>
            </a:r>
            <a:endParaRPr lang="en-US" dirty="0"/>
          </a:p>
        </p:txBody>
      </p:sp>
    </p:spTree>
    <p:extLst>
      <p:ext uri="{BB962C8B-B14F-4D97-AF65-F5344CB8AC3E}">
        <p14:creationId xmlns:p14="http://schemas.microsoft.com/office/powerpoint/2010/main" xmlns="" val="10046528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20717" y="1056290"/>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Q.43: </a:t>
            </a:r>
            <a:r>
              <a:rPr lang="en-IN" sz="2400" dirty="0"/>
              <a:t>Harsh took a loan of RS.6450 and return this sum at 5% rate in 4 equal instalments at SI. Find each instalment</a:t>
            </a:r>
            <a:r>
              <a:rPr lang="en-IN" sz="2400" dirty="0" smtClean="0"/>
              <a:t>.</a:t>
            </a:r>
          </a:p>
          <a:p>
            <a:pPr>
              <a:buNone/>
            </a:pPr>
            <a:r>
              <a:rPr smtClean="0">
                <a:solidFill>
                  <a:srgbClr val="FF0000"/>
                </a:solidFill>
              </a:rPr>
              <a:t>(1) 1500       </a:t>
            </a:r>
            <a:r>
              <a:rPr smtClean="0"/>
              <a:t>(2)  2000        (3)  2500        (4)  3000</a:t>
            </a:r>
            <a:endParaRPr lang="en-US" dirty="0"/>
          </a:p>
        </p:txBody>
      </p:sp>
    </p:spTree>
    <p:extLst>
      <p:ext uri="{BB962C8B-B14F-4D97-AF65-F5344CB8AC3E}">
        <p14:creationId xmlns:p14="http://schemas.microsoft.com/office/powerpoint/2010/main" xmlns="" val="100465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Q.3: </a:t>
            </a:r>
            <a:r>
              <a:rPr lang="en-US" b="1" dirty="0">
                <a:latin typeface="Arial Black" pitchFamily="34" charset="0"/>
              </a:rPr>
              <a:t> A man deposits  1350 in a bank at 5% per annum and  1150 in another bank at 6% per annum. Find the rate of interest for the whole sum. </a:t>
            </a:r>
          </a:p>
          <a:p>
            <a:pPr marL="457200" indent="-457200">
              <a:buAutoNum type="arabicParenBoth"/>
            </a:pPr>
            <a:r>
              <a:rPr lang="en-US" b="1" dirty="0">
                <a:latin typeface="Arial Black" pitchFamily="34" charset="0"/>
              </a:rPr>
              <a:t>5.40% 		(2) 6.40% 		</a:t>
            </a:r>
            <a:r>
              <a:rPr lang="en-US" b="1" dirty="0">
                <a:solidFill>
                  <a:srgbClr val="FF0000"/>
                </a:solidFill>
                <a:latin typeface="Arial Black" pitchFamily="34" charset="0"/>
              </a:rPr>
              <a:t>(3) 5.46% </a:t>
            </a:r>
            <a:r>
              <a:rPr lang="en-US" b="1" dirty="0">
                <a:latin typeface="Arial Black" pitchFamily="34" charset="0"/>
              </a:rPr>
              <a:t>		(4) 115% </a:t>
            </a:r>
          </a:p>
          <a:p>
            <a:pPr marL="457200" indent="-457200">
              <a:buNone/>
            </a:pPr>
            <a:r>
              <a:rPr lang="en-US" b="1" dirty="0">
                <a:latin typeface="Arial Black" pitchFamily="34" charset="0"/>
              </a:rPr>
              <a:t>(5) None of these</a:t>
            </a:r>
          </a:p>
          <a:p>
            <a:pPr>
              <a:buNone/>
            </a:pPr>
            <a:endParaRPr lang="en-US" dirty="0">
              <a:solidFill>
                <a:srgbClr val="FF0000"/>
              </a:solidFill>
            </a:endParaRPr>
          </a:p>
          <a:p>
            <a:pPr>
              <a:buNone/>
            </a:pPr>
            <a:endParaRPr lang="en-US" dirty="0">
              <a:solidFill>
                <a:srgbClr val="FF0000"/>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20717" y="1056290"/>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Q.44: </a:t>
            </a:r>
            <a:r>
              <a:rPr lang="en-IN" sz="2400" dirty="0"/>
              <a:t>A due amount of Rs.2145 is to be given back at 25% SI in 4 months. Find monthly instalment</a:t>
            </a:r>
            <a:r>
              <a:rPr lang="en-IN" sz="2400" dirty="0" smtClean="0"/>
              <a:t>.</a:t>
            </a:r>
          </a:p>
          <a:p>
            <a:pPr>
              <a:buNone/>
            </a:pPr>
            <a:r>
              <a:rPr smtClean="0"/>
              <a:t>(1)  300          (2)  350           (3)  390           (4)  410</a:t>
            </a:r>
            <a:endParaRPr lang="en-US" dirty="0"/>
          </a:p>
        </p:txBody>
      </p:sp>
    </p:spTree>
    <p:extLst>
      <p:ext uri="{BB962C8B-B14F-4D97-AF65-F5344CB8AC3E}">
        <p14:creationId xmlns:p14="http://schemas.microsoft.com/office/powerpoint/2010/main" xmlns="" val="203885500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20717" y="1056290"/>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Q.44: </a:t>
            </a:r>
            <a:r>
              <a:rPr lang="en-IN" sz="2400" dirty="0"/>
              <a:t>A due amount of Rs.2145 is to be given back at 25% SI in 4 months. Find monthly instalment</a:t>
            </a:r>
            <a:r>
              <a:rPr lang="en-IN" sz="2400" dirty="0" smtClean="0"/>
              <a:t>.</a:t>
            </a:r>
          </a:p>
          <a:p>
            <a:pPr>
              <a:buNone/>
            </a:pPr>
            <a:r>
              <a:rPr smtClean="0"/>
              <a:t>(1)  300          (2)  350           </a:t>
            </a:r>
            <a:r>
              <a:rPr smtClean="0">
                <a:solidFill>
                  <a:srgbClr val="FF0000"/>
                </a:solidFill>
              </a:rPr>
              <a:t>(3)  390           </a:t>
            </a:r>
            <a:r>
              <a:rPr smtClean="0"/>
              <a:t>(4)  410</a:t>
            </a:r>
            <a:endParaRPr lang="en-US" dirty="0"/>
          </a:p>
        </p:txBody>
      </p:sp>
    </p:spTree>
    <p:extLst>
      <p:ext uri="{BB962C8B-B14F-4D97-AF65-F5344CB8AC3E}">
        <p14:creationId xmlns:p14="http://schemas.microsoft.com/office/powerpoint/2010/main" xmlns="" val="203885500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20717" y="1056290"/>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Q.45: </a:t>
            </a:r>
            <a:r>
              <a:rPr lang="en-IN" sz="2400" dirty="0"/>
              <a:t>What equal annual instalment will discharge a debt of Rs.2985 due in 6 years at 10% simple interest</a:t>
            </a:r>
            <a:r>
              <a:rPr lang="en-IN" sz="2400" dirty="0" smtClean="0"/>
              <a:t>.</a:t>
            </a:r>
          </a:p>
          <a:p>
            <a:pPr>
              <a:buNone/>
            </a:pPr>
            <a:r>
              <a:rPr smtClean="0"/>
              <a:t>(1)  324        (2)  355          (3)  380          (4)  398</a:t>
            </a:r>
            <a:endParaRPr lang="en-US" dirty="0"/>
          </a:p>
        </p:txBody>
      </p:sp>
    </p:spTree>
    <p:extLst>
      <p:ext uri="{BB962C8B-B14F-4D97-AF65-F5344CB8AC3E}">
        <p14:creationId xmlns:p14="http://schemas.microsoft.com/office/powerpoint/2010/main" xmlns="" val="285106867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20717" y="1056290"/>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Q.45: </a:t>
            </a:r>
            <a:r>
              <a:rPr lang="en-IN" sz="2400" dirty="0"/>
              <a:t>What equal annual instalment will discharge a debt of Rs.2985 due in 6 years at 10% simple interest</a:t>
            </a:r>
            <a:r>
              <a:rPr lang="en-IN" sz="2400" dirty="0" smtClean="0"/>
              <a:t>.</a:t>
            </a:r>
          </a:p>
          <a:p>
            <a:pPr>
              <a:buNone/>
            </a:pPr>
            <a:r>
              <a:rPr smtClean="0"/>
              <a:t>(1)  324        (2)  355          (3)  380          </a:t>
            </a:r>
            <a:r>
              <a:rPr smtClean="0">
                <a:solidFill>
                  <a:srgbClr val="FF0000"/>
                </a:solidFill>
              </a:rPr>
              <a:t>(4)  398</a:t>
            </a:r>
            <a:endParaRPr lang="en-US" dirty="0">
              <a:solidFill>
                <a:srgbClr val="FF0000"/>
              </a:solidFill>
            </a:endParaRPr>
          </a:p>
        </p:txBody>
      </p:sp>
    </p:spTree>
    <p:extLst>
      <p:ext uri="{BB962C8B-B14F-4D97-AF65-F5344CB8AC3E}">
        <p14:creationId xmlns:p14="http://schemas.microsoft.com/office/powerpoint/2010/main" xmlns="" val="285106867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20717" y="1056290"/>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Q.46: </a:t>
            </a:r>
            <a:r>
              <a:rPr lang="en-GB" dirty="0"/>
              <a:t>A sum of Rs. 17,200 is lent out at simple interest in two parts for 2 years at 8% p.a. _and_10% p.a., respectively. If the total interest received after 2 years is Rs.3,008, then the money lent (in Rs.) at the rate of 8% p.a. is</a:t>
            </a:r>
            <a:r>
              <a:rPr lang="en-GB" dirty="0" smtClean="0"/>
              <a:t>:</a:t>
            </a:r>
          </a:p>
          <a:p>
            <a:pPr>
              <a:buNone/>
            </a:pPr>
            <a:r>
              <a:rPr lang="en-GB" dirty="0" smtClean="0"/>
              <a:t>(1)  10800         (2)  11000        (3)  12000        (4)  12500</a:t>
            </a:r>
            <a:endParaRPr lang="en-US" dirty="0"/>
          </a:p>
        </p:txBody>
      </p:sp>
    </p:spTree>
    <p:extLst>
      <p:ext uri="{BB962C8B-B14F-4D97-AF65-F5344CB8AC3E}">
        <p14:creationId xmlns:p14="http://schemas.microsoft.com/office/powerpoint/2010/main" xmlns="" val="43620931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20717" y="1056290"/>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Q.46: </a:t>
            </a:r>
            <a:r>
              <a:rPr lang="en-GB" dirty="0"/>
              <a:t>A sum of Rs. 17,200 is lent out at simple interest in two parts for 2 years at 8% p.a. _and_10% p.a., respectively. If the total interest received after 2 years is Rs.3,008, then the money lent (in Rs.) at the rate of 8% p.a. is</a:t>
            </a:r>
            <a:r>
              <a:rPr lang="en-GB" dirty="0" smtClean="0"/>
              <a:t>:</a:t>
            </a:r>
          </a:p>
          <a:p>
            <a:pPr>
              <a:buNone/>
            </a:pPr>
            <a:r>
              <a:rPr lang="en-GB" dirty="0" smtClean="0">
                <a:solidFill>
                  <a:srgbClr val="FF0000"/>
                </a:solidFill>
              </a:rPr>
              <a:t>(1)  10800         </a:t>
            </a:r>
            <a:r>
              <a:rPr lang="en-GB" dirty="0" smtClean="0"/>
              <a:t>(2)  11000        (3)  12000        (4)  12500</a:t>
            </a:r>
            <a:endParaRPr lang="en-US" dirty="0"/>
          </a:p>
        </p:txBody>
      </p:sp>
    </p:spTree>
    <p:extLst>
      <p:ext uri="{BB962C8B-B14F-4D97-AF65-F5344CB8AC3E}">
        <p14:creationId xmlns:p14="http://schemas.microsoft.com/office/powerpoint/2010/main" xmlns="" val="43620931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20717" y="1056290"/>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Q.47: </a:t>
            </a:r>
            <a:r>
              <a:rPr lang="en-GB" b="1" dirty="0"/>
              <a:t>A sum of ₹ 15,600 is invested partly at 7% per annum and the remaining at 9% per annum simple interest. If the total interest at the end of 3 years is ₹3738, how much money was invested at 7% per annum </a:t>
            </a:r>
            <a:r>
              <a:rPr lang="en-GB" b="1" dirty="0" smtClean="0"/>
              <a:t>?</a:t>
            </a:r>
          </a:p>
          <a:p>
            <a:pPr>
              <a:buNone/>
            </a:pPr>
            <a:r>
              <a:rPr lang="en-GB" b="1" dirty="0" smtClean="0"/>
              <a:t>(1)  7700        (2)  7800        (3)  7900      (4)  8000</a:t>
            </a:r>
            <a:endParaRPr lang="en-US" dirty="0"/>
          </a:p>
        </p:txBody>
      </p:sp>
    </p:spTree>
    <p:extLst>
      <p:ext uri="{BB962C8B-B14F-4D97-AF65-F5344CB8AC3E}">
        <p14:creationId xmlns:p14="http://schemas.microsoft.com/office/powerpoint/2010/main" xmlns="" val="222977759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20717" y="1056290"/>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Q.47: </a:t>
            </a:r>
            <a:r>
              <a:rPr lang="en-GB" b="1" dirty="0"/>
              <a:t>A sum of ₹ 15,600 is invested partly at 7% per annum and the remaining at 9% per annum simple interest. If the total interest at the end of 3 years is ₹3738, how much money was invested at 7% per annum </a:t>
            </a:r>
            <a:r>
              <a:rPr lang="en-GB" b="1" dirty="0" smtClean="0"/>
              <a:t>?</a:t>
            </a:r>
          </a:p>
          <a:p>
            <a:pPr>
              <a:buNone/>
            </a:pPr>
            <a:r>
              <a:rPr lang="en-GB" b="1" dirty="0" smtClean="0"/>
              <a:t>(1)  7700        (2)  7800        </a:t>
            </a:r>
            <a:r>
              <a:rPr lang="en-GB" b="1" dirty="0" smtClean="0">
                <a:solidFill>
                  <a:srgbClr val="FF0000"/>
                </a:solidFill>
              </a:rPr>
              <a:t>(3)  7900      </a:t>
            </a:r>
            <a:r>
              <a:rPr lang="en-GB" b="1" dirty="0" smtClean="0"/>
              <a:t>(4)  8000</a:t>
            </a:r>
            <a:endParaRPr lang="en-US" dirty="0"/>
          </a:p>
        </p:txBody>
      </p:sp>
    </p:spTree>
    <p:extLst>
      <p:ext uri="{BB962C8B-B14F-4D97-AF65-F5344CB8AC3E}">
        <p14:creationId xmlns:p14="http://schemas.microsoft.com/office/powerpoint/2010/main" xmlns="" val="222977759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20717" y="1056290"/>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Q.48: </a:t>
            </a:r>
            <a:r>
              <a:rPr lang="en-GB" b="1" dirty="0"/>
              <a:t>A sum of 10,200 is invested partly at 8% per annum and remaining at 6% per annum for 3 years at simple interest. If the total interest is 2,124, how much money was invested at 6% per annum</a:t>
            </a:r>
            <a:r>
              <a:rPr lang="en-GB" b="1" dirty="0" smtClean="0"/>
              <a:t>?</a:t>
            </a:r>
          </a:p>
          <a:p>
            <a:pPr>
              <a:buNone/>
            </a:pPr>
            <a:r>
              <a:rPr lang="en-GB" b="1" dirty="0" smtClean="0"/>
              <a:t>(1)  5400       (2)  5500         (3)  5700         (4)  5800</a:t>
            </a:r>
            <a:endParaRPr lang="en-US" dirty="0"/>
          </a:p>
        </p:txBody>
      </p:sp>
    </p:spTree>
    <p:extLst>
      <p:ext uri="{BB962C8B-B14F-4D97-AF65-F5344CB8AC3E}">
        <p14:creationId xmlns:p14="http://schemas.microsoft.com/office/powerpoint/2010/main" xmlns="" val="14913990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20717" y="1056290"/>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solidFill>
                  <a:srgbClr val="FF0000"/>
                </a:solidFill>
                <a:latin typeface="Arial Black" pitchFamily="34" charset="0"/>
              </a:rPr>
              <a:t>Q.48: </a:t>
            </a:r>
            <a:r>
              <a:rPr lang="en-GB" b="1" dirty="0"/>
              <a:t>A sum of 10,200 is invested partly at 8% per annum and remaining at 6% per annum for 3 years at simple interest. If the total interest is 2,124, how much money was invested at 6% per annum</a:t>
            </a:r>
            <a:r>
              <a:rPr lang="en-GB" b="1" dirty="0" smtClean="0"/>
              <a:t>?</a:t>
            </a:r>
          </a:p>
          <a:p>
            <a:pPr>
              <a:buNone/>
            </a:pPr>
            <a:r>
              <a:rPr lang="en-GB" b="1" dirty="0" smtClean="0">
                <a:solidFill>
                  <a:srgbClr val="FF0000"/>
                </a:solidFill>
              </a:rPr>
              <a:t>(1)  5400       </a:t>
            </a:r>
            <a:r>
              <a:rPr lang="en-GB" b="1" dirty="0" smtClean="0"/>
              <a:t>(2)  5500         (3)  5700         (4)  5800</a:t>
            </a:r>
            <a:endParaRPr lang="en-US" dirty="0"/>
          </a:p>
        </p:txBody>
      </p:sp>
    </p:spTree>
    <p:extLst>
      <p:ext uri="{BB962C8B-B14F-4D97-AF65-F5344CB8AC3E}">
        <p14:creationId xmlns:p14="http://schemas.microsoft.com/office/powerpoint/2010/main" xmlns="" val="1491399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esturPrep-Template.potx" id="{C3B8A6E5-A804-4E60-8D1B-A5B40FD32CD2}" vid="{258A70D1-D6EF-4570-8CD5-A0E127F22F8D}"/>
    </a:ext>
  </a:extLst>
</a:theme>
</file>

<file path=docProps/app.xml><?xml version="1.0" encoding="utf-8"?>
<Properties xmlns="http://schemas.openxmlformats.org/officeDocument/2006/extended-properties" xmlns:vt="http://schemas.openxmlformats.org/officeDocument/2006/docPropsVTypes">
  <Template>TesturPrep-Template</Template>
  <TotalTime>633</TotalTime>
  <Words>188</Words>
  <Application>Microsoft Office PowerPoint</Application>
  <PresentationFormat>Custom</PresentationFormat>
  <Paragraphs>490</Paragraphs>
  <Slides>108</Slides>
  <Notes>0</Notes>
  <HiddenSlides>0</HiddenSlides>
  <MMClips>0</MMClips>
  <ScaleCrop>false</ScaleCrop>
  <HeadingPairs>
    <vt:vector size="4" baseType="variant">
      <vt:variant>
        <vt:lpstr>Theme</vt:lpstr>
      </vt:variant>
      <vt:variant>
        <vt:i4>1</vt:i4>
      </vt:variant>
      <vt:variant>
        <vt:lpstr>Slide Titles</vt:lpstr>
      </vt:variant>
      <vt:variant>
        <vt:i4>108</vt:i4>
      </vt:variant>
    </vt:vector>
  </HeadingPairs>
  <TitlesOfParts>
    <vt:vector size="109" baseType="lpstr">
      <vt:lpstr>Office Theme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Avita</cp:lastModifiedBy>
  <cp:revision>110</cp:revision>
  <dcterms:created xsi:type="dcterms:W3CDTF">2020-02-23T06:37:57Z</dcterms:created>
  <dcterms:modified xsi:type="dcterms:W3CDTF">2023-04-13T07:39:49Z</dcterms:modified>
</cp:coreProperties>
</file>