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401" r:id="rId3"/>
    <p:sldId id="402" r:id="rId4"/>
    <p:sldId id="403" r:id="rId5"/>
    <p:sldId id="404" r:id="rId6"/>
    <p:sldId id="405" r:id="rId7"/>
    <p:sldId id="400" r:id="rId8"/>
    <p:sldId id="406" r:id="rId9"/>
    <p:sldId id="352" r:id="rId10"/>
    <p:sldId id="407" r:id="rId11"/>
    <p:sldId id="353" r:id="rId12"/>
    <p:sldId id="408" r:id="rId13"/>
    <p:sldId id="310" r:id="rId14"/>
    <p:sldId id="409" r:id="rId15"/>
    <p:sldId id="354" r:id="rId16"/>
    <p:sldId id="410" r:id="rId17"/>
    <p:sldId id="390" r:id="rId18"/>
    <p:sldId id="411" r:id="rId19"/>
    <p:sldId id="389" r:id="rId20"/>
    <p:sldId id="412" r:id="rId21"/>
    <p:sldId id="391" r:id="rId22"/>
    <p:sldId id="413" r:id="rId23"/>
    <p:sldId id="358" r:id="rId24"/>
    <p:sldId id="414" r:id="rId25"/>
    <p:sldId id="311" r:id="rId26"/>
    <p:sldId id="415" r:id="rId27"/>
    <p:sldId id="350" r:id="rId28"/>
    <p:sldId id="416" r:id="rId29"/>
    <p:sldId id="351" r:id="rId30"/>
    <p:sldId id="417" r:id="rId31"/>
    <p:sldId id="357" r:id="rId32"/>
    <p:sldId id="418" r:id="rId33"/>
    <p:sldId id="360" r:id="rId34"/>
    <p:sldId id="419" r:id="rId35"/>
    <p:sldId id="361" r:id="rId36"/>
    <p:sldId id="420" r:id="rId37"/>
    <p:sldId id="363" r:id="rId38"/>
    <p:sldId id="421" r:id="rId39"/>
    <p:sldId id="364" r:id="rId40"/>
    <p:sldId id="422" r:id="rId41"/>
    <p:sldId id="365" r:id="rId42"/>
    <p:sldId id="423" r:id="rId43"/>
    <p:sldId id="366" r:id="rId44"/>
    <p:sldId id="424" r:id="rId45"/>
    <p:sldId id="367" r:id="rId46"/>
    <p:sldId id="425" r:id="rId47"/>
    <p:sldId id="368" r:id="rId48"/>
    <p:sldId id="426" r:id="rId49"/>
    <p:sldId id="370" r:id="rId50"/>
    <p:sldId id="427" r:id="rId51"/>
    <p:sldId id="399" r:id="rId52"/>
    <p:sldId id="428" r:id="rId53"/>
    <p:sldId id="371" r:id="rId54"/>
    <p:sldId id="429" r:id="rId55"/>
    <p:sldId id="372" r:id="rId56"/>
    <p:sldId id="430" r:id="rId57"/>
    <p:sldId id="375" r:id="rId58"/>
    <p:sldId id="431" r:id="rId59"/>
    <p:sldId id="376" r:id="rId60"/>
    <p:sldId id="432" r:id="rId61"/>
    <p:sldId id="377" r:id="rId62"/>
    <p:sldId id="433" r:id="rId63"/>
    <p:sldId id="379" r:id="rId64"/>
    <p:sldId id="434" r:id="rId65"/>
    <p:sldId id="373" r:id="rId66"/>
    <p:sldId id="435" r:id="rId67"/>
    <p:sldId id="374" r:id="rId68"/>
    <p:sldId id="436" r:id="rId69"/>
    <p:sldId id="385" r:id="rId70"/>
    <p:sldId id="437" r:id="rId71"/>
    <p:sldId id="369" r:id="rId72"/>
    <p:sldId id="381" r:id="rId73"/>
    <p:sldId id="438" r:id="rId74"/>
    <p:sldId id="383" r:id="rId75"/>
    <p:sldId id="439" r:id="rId76"/>
    <p:sldId id="384" r:id="rId77"/>
    <p:sldId id="440" r:id="rId78"/>
    <p:sldId id="387" r:id="rId79"/>
    <p:sldId id="441" r:id="rId80"/>
    <p:sldId id="393" r:id="rId81"/>
    <p:sldId id="442" r:id="rId82"/>
    <p:sldId id="394" r:id="rId83"/>
    <p:sldId id="443" r:id="rId84"/>
    <p:sldId id="395" r:id="rId85"/>
    <p:sldId id="444"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p:scale>
          <a:sx n="51" d="100"/>
          <a:sy n="51" d="100"/>
        </p:scale>
        <p:origin x="795"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13-04-2023</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13-04-2023</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13-04-2023</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5.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0.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4.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6.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lgn="ctr">
              <a:buNone/>
            </a:pPr>
            <a:r>
              <a:rPr lang="en-US" sz="4800" b="1" dirty="0">
                <a:solidFill>
                  <a:srgbClr val="FF0000"/>
                </a:solidFill>
                <a:latin typeface="Arial Black" pitchFamily="34" charset="0"/>
              </a:rPr>
              <a:t>COMPOUND INTEREST</a:t>
            </a:r>
          </a:p>
        </p:txBody>
      </p:sp>
      <p:pic>
        <p:nvPicPr>
          <p:cNvPr id="4" name="Picture 3"/>
          <p:cNvPicPr>
            <a:picLocks noChangeAspect="1"/>
          </p:cNvPicPr>
          <p:nvPr/>
        </p:nvPicPr>
        <p:blipFill>
          <a:blip r:embed="rId2"/>
          <a:stretch>
            <a:fillRect/>
          </a:stretch>
        </p:blipFill>
        <p:spPr>
          <a:xfrm>
            <a:off x="2369315" y="2012855"/>
            <a:ext cx="7775146" cy="43267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2</a:t>
            </a:r>
            <a:r>
              <a:rPr lang="en-US" b="1" dirty="0"/>
              <a:t>. What principal will amount of 1352 in 2 years at 4 per cent compound interest? </a:t>
            </a:r>
          </a:p>
          <a:p>
            <a:pPr>
              <a:buNone/>
            </a:pPr>
            <a:r>
              <a:rPr lang="en-US" b="1" dirty="0"/>
              <a:t>(1) 1520 	(2) 1260 	</a:t>
            </a:r>
            <a:r>
              <a:rPr lang="en-US" b="1" dirty="0">
                <a:solidFill>
                  <a:srgbClr val="FF0000"/>
                </a:solidFill>
              </a:rPr>
              <a:t>(3) 1250 </a:t>
            </a:r>
            <a:r>
              <a:rPr lang="en-US" b="1" dirty="0"/>
              <a:t>	(4) 1220 	(5) None of these</a:t>
            </a:r>
            <a:endParaRPr lang="en-US" dirty="0"/>
          </a:p>
        </p:txBody>
      </p:sp>
    </p:spTree>
    <p:extLst>
      <p:ext uri="{BB962C8B-B14F-4D97-AF65-F5344CB8AC3E}">
        <p14:creationId xmlns:p14="http://schemas.microsoft.com/office/powerpoint/2010/main" val="940714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3</a:t>
            </a:r>
            <a:r>
              <a:rPr lang="en-US" b="1" dirty="0"/>
              <a:t>. On what principal will the compound interest for 3 years at 5 per cent amount to 63.05? </a:t>
            </a:r>
          </a:p>
          <a:p>
            <a:pPr>
              <a:buNone/>
            </a:pPr>
            <a:r>
              <a:rPr lang="en-US" b="1" dirty="0"/>
              <a:t>(1) 400 	(2) 500 	(3) 450 	(4) 550 	(5) None of these</a:t>
            </a: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3</a:t>
            </a:r>
            <a:r>
              <a:rPr lang="en-US" b="1" dirty="0"/>
              <a:t>. On what principal will the compound interest for 3 years at 5 per cent amount to 63.05? </a:t>
            </a:r>
          </a:p>
          <a:p>
            <a:pPr>
              <a:buNone/>
            </a:pPr>
            <a:r>
              <a:rPr lang="en-US" b="1" dirty="0">
                <a:solidFill>
                  <a:srgbClr val="FF0000"/>
                </a:solidFill>
              </a:rPr>
              <a:t>(1) 400 </a:t>
            </a:r>
            <a:r>
              <a:rPr lang="en-US" b="1" dirty="0"/>
              <a:t>	(2) 500 	(3) 450 	(4) 550 	(5) None of these</a:t>
            </a: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2148745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4</a:t>
            </a:r>
            <a:r>
              <a:rPr lang="en-US" b="1" dirty="0"/>
              <a:t>. </a:t>
            </a:r>
            <a:r>
              <a:rPr lang="en-US" b="1" dirty="0" err="1"/>
              <a:t>Seema</a:t>
            </a:r>
            <a:r>
              <a:rPr lang="en-US" b="1" dirty="0"/>
              <a:t> invested an amount of 16000 for two years at compound interest and received an amount of 17640 on maturity. What is the rate of interest? </a:t>
            </a:r>
          </a:p>
          <a:p>
            <a:pPr>
              <a:buNone/>
            </a:pPr>
            <a:r>
              <a:rPr lang="en-US" b="1" dirty="0"/>
              <a:t>(1) 8 </a:t>
            </a:r>
            <a:r>
              <a:rPr lang="en-US" b="1" dirty="0" err="1"/>
              <a:t>pcpa</a:t>
            </a:r>
            <a:r>
              <a:rPr lang="en-US" b="1" dirty="0"/>
              <a:t> 	(2) 5 </a:t>
            </a:r>
            <a:r>
              <a:rPr lang="en-US" b="1" dirty="0" err="1"/>
              <a:t>pcpa</a:t>
            </a:r>
            <a:r>
              <a:rPr lang="en-US" b="1" dirty="0"/>
              <a:t> 	(3) 4 </a:t>
            </a:r>
            <a:r>
              <a:rPr lang="en-US" b="1" dirty="0" err="1"/>
              <a:t>pcpa</a:t>
            </a:r>
            <a:r>
              <a:rPr lang="en-US" b="1" dirty="0"/>
              <a:t> 	(4) 3 </a:t>
            </a:r>
            <a:r>
              <a:rPr lang="en-US" b="1" dirty="0" err="1"/>
              <a:t>pcpa</a:t>
            </a:r>
            <a:r>
              <a:rPr lang="en-US" b="1" dirty="0"/>
              <a:t> 	(5) None of these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4</a:t>
            </a:r>
            <a:r>
              <a:rPr lang="en-US" b="1" dirty="0"/>
              <a:t>. </a:t>
            </a:r>
            <a:r>
              <a:rPr lang="en-US" b="1" dirty="0" err="1"/>
              <a:t>Seema</a:t>
            </a:r>
            <a:r>
              <a:rPr lang="en-US" b="1" dirty="0"/>
              <a:t> invested an amount of 16000 for two years at compound interest and received an amount of 17640 on maturity. What is the rate of interest? </a:t>
            </a:r>
          </a:p>
          <a:p>
            <a:pPr>
              <a:buNone/>
            </a:pPr>
            <a:r>
              <a:rPr lang="en-US" b="1" dirty="0"/>
              <a:t>(1) 8 </a:t>
            </a:r>
            <a:r>
              <a:rPr lang="en-US" b="1" dirty="0" err="1"/>
              <a:t>pcpa</a:t>
            </a:r>
            <a:r>
              <a:rPr lang="en-US" b="1" dirty="0"/>
              <a:t> 	</a:t>
            </a:r>
            <a:r>
              <a:rPr lang="en-US" b="1" dirty="0">
                <a:solidFill>
                  <a:srgbClr val="FF0000"/>
                </a:solidFill>
              </a:rPr>
              <a:t>(2) 5 </a:t>
            </a:r>
            <a:r>
              <a:rPr lang="en-US" b="1" dirty="0" err="1">
                <a:solidFill>
                  <a:srgbClr val="FF0000"/>
                </a:solidFill>
              </a:rPr>
              <a:t>pcpa</a:t>
            </a:r>
            <a:r>
              <a:rPr lang="en-US" b="1" dirty="0">
                <a:solidFill>
                  <a:srgbClr val="FF0000"/>
                </a:solidFill>
              </a:rPr>
              <a:t> </a:t>
            </a:r>
            <a:r>
              <a:rPr lang="en-US" b="1" dirty="0"/>
              <a:t>	(3) 4 </a:t>
            </a:r>
            <a:r>
              <a:rPr lang="en-US" b="1" dirty="0" err="1"/>
              <a:t>pcpa</a:t>
            </a:r>
            <a:r>
              <a:rPr lang="en-US" b="1" dirty="0"/>
              <a:t> 	(4) 3 </a:t>
            </a:r>
            <a:r>
              <a:rPr lang="en-US" b="1" dirty="0" err="1"/>
              <a:t>pcpa</a:t>
            </a:r>
            <a:r>
              <a:rPr lang="en-US" b="1" dirty="0"/>
              <a:t> 	(5) None of these</a:t>
            </a:r>
            <a:endParaRPr lang="en-US" dirty="0"/>
          </a:p>
        </p:txBody>
      </p:sp>
    </p:spTree>
    <p:extLst>
      <p:ext uri="{BB962C8B-B14F-4D97-AF65-F5344CB8AC3E}">
        <p14:creationId xmlns:p14="http://schemas.microsoft.com/office/powerpoint/2010/main" val="212657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5</a:t>
            </a:r>
            <a:r>
              <a:rPr lang="en-US" b="1" dirty="0"/>
              <a:t>. 50000 is borrowed at CI at the rate of 1% for the first year, 2% for the second year and 3% for the third year. Find the amount to be paid after 3 years. </a:t>
            </a:r>
          </a:p>
          <a:p>
            <a:pPr>
              <a:buNone/>
            </a:pPr>
            <a:r>
              <a:rPr lang="en-US" b="1" dirty="0"/>
              <a:t>(1) 50355.3 	(2) 53055.3	 (3) 53505.3 	(4) 53053.5 	(5) None of these</a:t>
            </a:r>
            <a:r>
              <a:rPr lang="en-US" b="1" dirty="0">
                <a:latin typeface="Arial Black" pitchFamily="34" charset="0"/>
              </a:rPr>
              <a:t> </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5</a:t>
            </a:r>
            <a:r>
              <a:rPr lang="en-US" b="1" dirty="0"/>
              <a:t>. 50000 is borrowed at CI at the rate of 1% for the first year, 2% for the second year and 3% for the third year. Find the amount to be paid after 3 years. </a:t>
            </a:r>
          </a:p>
          <a:p>
            <a:pPr>
              <a:buNone/>
            </a:pPr>
            <a:r>
              <a:rPr lang="en-US" b="1" dirty="0"/>
              <a:t>(1) 50355.3 	</a:t>
            </a:r>
            <a:r>
              <a:rPr lang="en-US" b="1" dirty="0">
                <a:solidFill>
                  <a:srgbClr val="FF0000"/>
                </a:solidFill>
              </a:rPr>
              <a:t>(2) 53055.3</a:t>
            </a:r>
            <a:r>
              <a:rPr lang="en-US" b="1" dirty="0"/>
              <a:t>	 (3) 53505.3 	(4) 53053.5 	(5) None of these</a:t>
            </a:r>
            <a:r>
              <a:rPr lang="en-US" b="1" dirty="0">
                <a:latin typeface="Arial Black" pitchFamily="34" charset="0"/>
              </a:rPr>
              <a:t> </a:t>
            </a:r>
            <a:endParaRPr lang="en-US" b="1" dirty="0"/>
          </a:p>
        </p:txBody>
      </p:sp>
    </p:spTree>
    <p:extLst>
      <p:ext uri="{BB962C8B-B14F-4D97-AF65-F5344CB8AC3E}">
        <p14:creationId xmlns:p14="http://schemas.microsoft.com/office/powerpoint/2010/main" val="402509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6</a:t>
            </a:r>
            <a:r>
              <a:rPr lang="en-US" b="1" dirty="0"/>
              <a:t>. Find the compound interest on 8000 in 2 years, the rate of interest being 5% for the first year and 10% for the second year. </a:t>
            </a:r>
          </a:p>
          <a:p>
            <a:pPr>
              <a:buNone/>
            </a:pPr>
            <a:r>
              <a:rPr lang="en-US" b="1" dirty="0"/>
              <a:t>(1) 1340 	(2) 1420 	(3) 1240 	(4) 1350 	(5) None of these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6</a:t>
            </a:r>
            <a:r>
              <a:rPr lang="en-US" b="1" dirty="0"/>
              <a:t>. Find the compound interest on 8000 in 2 years, the rate of interest being 5% for the first year and 10% for the second year. </a:t>
            </a:r>
          </a:p>
          <a:p>
            <a:pPr>
              <a:buNone/>
            </a:pPr>
            <a:r>
              <a:rPr lang="en-US" b="1" dirty="0"/>
              <a:t>(1) 1340 	(2) 1420 	</a:t>
            </a:r>
            <a:r>
              <a:rPr lang="en-US" b="1" dirty="0">
                <a:solidFill>
                  <a:srgbClr val="FF0000"/>
                </a:solidFill>
              </a:rPr>
              <a:t>(3) 1240 </a:t>
            </a:r>
            <a:r>
              <a:rPr lang="en-US" b="1" dirty="0"/>
              <a:t>	(4) 1350 	(5) None of these</a:t>
            </a:r>
          </a:p>
        </p:txBody>
      </p:sp>
    </p:spTree>
    <p:extLst>
      <p:ext uri="{BB962C8B-B14F-4D97-AF65-F5344CB8AC3E}">
        <p14:creationId xmlns:p14="http://schemas.microsoft.com/office/powerpoint/2010/main" val="2801267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7</a:t>
            </a:r>
            <a:r>
              <a:rPr lang="en-US" b="1" dirty="0"/>
              <a:t>. Find the compound interest on 9375 in 2 years, the rate of interest being 2% for the first year and 4% for the second year. </a:t>
            </a:r>
          </a:p>
          <a:p>
            <a:pPr>
              <a:buNone/>
            </a:pPr>
            <a:r>
              <a:rPr lang="en-US" b="1" dirty="0"/>
              <a:t>(1) 570 	(2) 1140 	(3) 1155 	(4) 670 	(5) None of these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79646" y="1090004"/>
            <a:ext cx="921401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600" b="0" i="0" u="none" strike="noStrike" cap="none" normalizeH="0" baseline="0" dirty="0" smtClean="0">
                <a:ln>
                  <a:noFill/>
                </a:ln>
                <a:solidFill>
                  <a:srgbClr val="000000"/>
                </a:solidFill>
                <a:effectLst/>
                <a:latin typeface="Arial Black" panose="020B0A04020102020204" pitchFamily="34" charset="0"/>
                <a:ea typeface="Calibri" panose="020F0502020204030204" pitchFamily="34" charset="0"/>
              </a:rPr>
              <a:t>Let us consider a principal P kept at compound interest of r% per annum,</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Black" panose="020B0A04020102020204" pitchFamily="34" charset="0"/>
                <a:ea typeface="Calibri" panose="020F0502020204030204" pitchFamily="34" charset="0"/>
              </a:rPr>
              <a:t> so the</a:t>
            </a:r>
            <a:r>
              <a:rPr kumimoji="0" lang="en-US" sz="1600" b="0" i="0" u="none" strike="noStrike" cap="none" normalizeH="0" dirty="0" smtClean="0">
                <a:ln>
                  <a:noFill/>
                </a:ln>
                <a:solidFill>
                  <a:srgbClr val="000000"/>
                </a:solidFill>
                <a:effectLst/>
                <a:latin typeface="Arial Black" panose="020B0A04020102020204" pitchFamily="34" charset="0"/>
                <a:ea typeface="Calibri" panose="020F0502020204030204" pitchFamily="34" charset="0"/>
              </a:rPr>
              <a:t> </a:t>
            </a:r>
            <a:r>
              <a:rPr kumimoji="0" lang="en-US" sz="1600" b="0" i="0" u="none" strike="noStrike" cap="none" normalizeH="0" baseline="0" dirty="0" smtClean="0">
                <a:ln>
                  <a:noFill/>
                </a:ln>
                <a:solidFill>
                  <a:srgbClr val="000000"/>
                </a:solidFill>
                <a:effectLst/>
                <a:latin typeface="Arial Black" panose="020B0A04020102020204" pitchFamily="34" charset="0"/>
                <a:ea typeface="Calibri" panose="020F0502020204030204" pitchFamily="34" charset="0"/>
              </a:rPr>
              <a:t>interest earned in the first year will be r% of P which is equal to </a:t>
            </a:r>
            <a:endParaRPr kumimoji="0" lang="en-US" sz="1600" b="0" i="0" u="none" strike="noStrike" cap="none" normalizeH="0" baseline="0" dirty="0" smtClean="0">
              <a:ln>
                <a:noFill/>
              </a:ln>
              <a:solidFill>
                <a:schemeClr val="tx1"/>
              </a:solidFill>
              <a:effectLst/>
              <a:latin typeface="Arial Black" panose="020B0A04020102020204"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498207244"/>
              </p:ext>
            </p:extLst>
          </p:nvPr>
        </p:nvGraphicFramePr>
        <p:xfrm>
          <a:off x="928837" y="1574433"/>
          <a:ext cx="779647" cy="590003"/>
        </p:xfrm>
        <a:graphic>
          <a:graphicData uri="http://schemas.openxmlformats.org/presentationml/2006/ole">
            <mc:AlternateContent xmlns:mc="http://schemas.openxmlformats.org/markup-compatibility/2006">
              <mc:Choice xmlns:v="urn:schemas-microsoft-com:vml" Requires="v">
                <p:oleObj spid="_x0000_s2077" r:id="rId3" imgW="469696" imgH="355446" progId="Equation.DSMT4">
                  <p:embed/>
                </p:oleObj>
              </mc:Choice>
              <mc:Fallback>
                <p:oleObj r:id="rId3" imgW="469696" imgH="355446"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837" y="1574433"/>
                        <a:ext cx="779647" cy="590003"/>
                      </a:xfrm>
                      <a:prstGeom prst="rect">
                        <a:avLst/>
                      </a:prstGeom>
                      <a:noFill/>
                    </p:spPr>
                  </p:pic>
                </p:oleObj>
              </mc:Fallback>
            </mc:AlternateContent>
          </a:graphicData>
        </a:graphic>
      </p:graphicFrame>
      <p:sp>
        <p:nvSpPr>
          <p:cNvPr id="4" name="Rectangle 3"/>
          <p:cNvSpPr>
            <a:spLocks noChangeArrowheads="1"/>
          </p:cNvSpPr>
          <p:nvPr/>
        </p:nvSpPr>
        <p:spPr bwMode="auto">
          <a:xfrm>
            <a:off x="721959" y="2170878"/>
            <a:ext cx="103025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0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a:t>
            </a:r>
            <a:r>
              <a:rPr kumimoji="0" lang="en-US" sz="1600" b="0" i="0" u="none" strike="noStrike" cap="none" normalizeH="0" baseline="0" dirty="0" smtClean="0">
                <a:ln>
                  <a:noFill/>
                </a:ln>
                <a:solidFill>
                  <a:srgbClr val="000000"/>
                </a:solidFill>
                <a:effectLst/>
                <a:latin typeface="Arial Black" panose="020B0A04020102020204" pitchFamily="34" charset="0"/>
                <a:ea typeface="Calibri" panose="020F0502020204030204" pitchFamily="34" charset="0"/>
              </a:rPr>
              <a:t>For the second year, we have to first calculate the outstanding amount i.e. the principal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Black" panose="020B0A04020102020204" pitchFamily="34" charset="0"/>
                <a:ea typeface="Calibri" panose="020F0502020204030204" pitchFamily="34" charset="0"/>
              </a:rPr>
              <a:t>plus the interest</a:t>
            </a:r>
            <a:r>
              <a:rPr kumimoji="0" lang="en-US" sz="1400" b="0" i="0" u="none" strike="noStrike" cap="none" normalizeH="0" baseline="0" dirty="0" smtClean="0">
                <a:ln>
                  <a:noFill/>
                </a:ln>
                <a:solidFill>
                  <a:srgbClr val="000000"/>
                </a:solidFill>
                <a:effectLst/>
                <a:latin typeface="Arial Black" panose="020B0A04020102020204" pitchFamily="34" charset="0"/>
                <a:ea typeface="Calibri" panose="020F0502020204030204" pitchFamily="34" charset="0"/>
              </a:rPr>
              <a:t>.</a:t>
            </a:r>
            <a:endParaRPr kumimoji="0" lang="en-US" sz="1400" b="0" i="0" u="none" strike="noStrike" cap="none" normalizeH="0" baseline="0" dirty="0" smtClean="0">
              <a:ln>
                <a:noFill/>
              </a:ln>
              <a:solidFill>
                <a:schemeClr val="tx1"/>
              </a:solidFill>
              <a:effectLst/>
              <a:latin typeface="Arial Black" panose="020B0A04020102020204" pitchFamily="34" charset="0"/>
            </a:endParaRPr>
          </a:p>
        </p:txBody>
      </p:sp>
      <p:sp>
        <p:nvSpPr>
          <p:cNvPr id="5" name="Rectangle 5"/>
          <p:cNvSpPr>
            <a:spLocks noChangeArrowheads="1"/>
          </p:cNvSpPr>
          <p:nvPr/>
        </p:nvSpPr>
        <p:spPr bwMode="auto">
          <a:xfrm>
            <a:off x="928837" y="2715846"/>
            <a:ext cx="74941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Black" panose="020B0A04020102020204" pitchFamily="34" charset="0"/>
                <a:ea typeface="Calibri" panose="020F0502020204030204" pitchFamily="34" charset="0"/>
              </a:rPr>
              <a:t>Thus, the amount outstanding at the start of second year will be </a:t>
            </a:r>
            <a:endParaRPr kumimoji="0" lang="en-US" sz="1600" b="0" i="0" u="none" strike="noStrike" cap="none" normalizeH="0" baseline="0" dirty="0" smtClean="0">
              <a:ln>
                <a:noFill/>
              </a:ln>
              <a:solidFill>
                <a:schemeClr val="tx1"/>
              </a:solidFill>
              <a:effectLst/>
              <a:latin typeface="Arial Black" panose="020B0A04020102020204"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013113026"/>
              </p:ext>
            </p:extLst>
          </p:nvPr>
        </p:nvGraphicFramePr>
        <p:xfrm>
          <a:off x="928837" y="3409858"/>
          <a:ext cx="1857676" cy="561173"/>
        </p:xfrm>
        <a:graphic>
          <a:graphicData uri="http://schemas.openxmlformats.org/presentationml/2006/ole">
            <mc:AlternateContent xmlns:mc="http://schemas.openxmlformats.org/markup-compatibility/2006">
              <mc:Choice xmlns:v="urn:schemas-microsoft-com:vml" Requires="v">
                <p:oleObj spid="_x0000_s2078" r:id="rId5" imgW="1219200" imgH="368300" progId="Equation.DSMT4">
                  <p:embed/>
                </p:oleObj>
              </mc:Choice>
              <mc:Fallback>
                <p:oleObj r:id="rId5" imgW="1219200" imgH="3683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837" y="3409858"/>
                        <a:ext cx="1857676" cy="561173"/>
                      </a:xfrm>
                      <a:prstGeom prst="rect">
                        <a:avLst/>
                      </a:prstGeom>
                      <a:noFill/>
                    </p:spPr>
                  </p:pic>
                </p:oleObj>
              </mc:Fallback>
            </mc:AlternateContent>
          </a:graphicData>
        </a:graphic>
      </p:graphicFrame>
      <p:sp>
        <p:nvSpPr>
          <p:cNvPr id="7" name="Rectangle 7"/>
          <p:cNvSpPr>
            <a:spLocks noChangeArrowheads="1"/>
          </p:cNvSpPr>
          <p:nvPr/>
        </p:nvSpPr>
        <p:spPr bwMode="auto">
          <a:xfrm>
            <a:off x="635376" y="4034101"/>
            <a:ext cx="106650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600" b="0" i="0" u="none" strike="noStrike" cap="none" normalizeH="0" baseline="0" dirty="0" smtClean="0">
                <a:ln>
                  <a:noFill/>
                </a:ln>
                <a:solidFill>
                  <a:srgbClr val="000000"/>
                </a:solidFill>
                <a:effectLst/>
                <a:latin typeface="Arial Black" panose="020B0A04020102020204" pitchFamily="34" charset="0"/>
                <a:ea typeface="Calibri" panose="020F0502020204030204" pitchFamily="34" charset="0"/>
              </a:rPr>
              <a:t>Interest for second year will be calculated as r% of this amount and using the same result,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Black" panose="020B0A04020102020204" pitchFamily="34" charset="0"/>
                <a:ea typeface="Calibri" panose="020F0502020204030204" pitchFamily="34" charset="0"/>
              </a:rPr>
              <a:t> the amount at the end of the second year will be </a:t>
            </a:r>
            <a:endParaRPr kumimoji="0" lang="en-US" sz="1600" b="0" i="0" u="none" strike="noStrike" cap="none" normalizeH="0" baseline="0" dirty="0" smtClean="0">
              <a:ln>
                <a:noFill/>
              </a:ln>
              <a:solidFill>
                <a:schemeClr val="tx1"/>
              </a:solidFill>
              <a:effectLst/>
              <a:latin typeface="Arial Black" panose="020B0A04020102020204" pitchFamily="34"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465676228"/>
              </p:ext>
            </p:extLst>
          </p:nvPr>
        </p:nvGraphicFramePr>
        <p:xfrm>
          <a:off x="808521" y="5062361"/>
          <a:ext cx="3457838" cy="702722"/>
        </p:xfrm>
        <a:graphic>
          <a:graphicData uri="http://schemas.openxmlformats.org/presentationml/2006/ole">
            <mc:AlternateContent xmlns:mc="http://schemas.openxmlformats.org/markup-compatibility/2006">
              <mc:Choice xmlns:v="urn:schemas-microsoft-com:vml" Requires="v">
                <p:oleObj spid="_x0000_s2079" r:id="rId7" imgW="1968500" imgH="406400" progId="Equation.DSMT4">
                  <p:embed/>
                </p:oleObj>
              </mc:Choice>
              <mc:Fallback>
                <p:oleObj r:id="rId7" imgW="1968500" imgH="4064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8521" y="5062361"/>
                        <a:ext cx="3457838" cy="702722"/>
                      </a:xfrm>
                      <a:prstGeom prst="rect">
                        <a:avLst/>
                      </a:prstGeom>
                      <a:noFill/>
                    </p:spPr>
                  </p:pic>
                </p:oleObj>
              </mc:Fallback>
            </mc:AlternateContent>
          </a:graphicData>
        </a:graphic>
      </p:graphicFrame>
    </p:spTree>
    <p:extLst>
      <p:ext uri="{BB962C8B-B14F-4D97-AF65-F5344CB8AC3E}">
        <p14:creationId xmlns:p14="http://schemas.microsoft.com/office/powerpoint/2010/main" val="1469178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7</a:t>
            </a:r>
            <a:r>
              <a:rPr lang="en-US" b="1" dirty="0"/>
              <a:t>. Find the compound interest on 9375 in 2 years, the rate of interest being 2% for the first year and 4% for the second year. </a:t>
            </a:r>
          </a:p>
          <a:p>
            <a:pPr>
              <a:buNone/>
            </a:pPr>
            <a:r>
              <a:rPr lang="en-US" b="1" dirty="0">
                <a:solidFill>
                  <a:srgbClr val="FF0000"/>
                </a:solidFill>
              </a:rPr>
              <a:t>(1) 570 </a:t>
            </a:r>
            <a:r>
              <a:rPr lang="en-US" b="1" dirty="0"/>
              <a:t>	(2) 1140 	(3) 1155 	(4) 670 	(5) None of these</a:t>
            </a:r>
          </a:p>
        </p:txBody>
      </p:sp>
    </p:spTree>
    <p:extLst>
      <p:ext uri="{BB962C8B-B14F-4D97-AF65-F5344CB8AC3E}">
        <p14:creationId xmlns:p14="http://schemas.microsoft.com/office/powerpoint/2010/main" val="971826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8</a:t>
            </a:r>
            <a:r>
              <a:rPr lang="en-US" b="1" dirty="0"/>
              <a:t>. What sum of money at compound interest will amount to 562.38 in 3 years, if the rate of interest is 3% for the first year, 4% for the second year and 5% for the third year? </a:t>
            </a:r>
          </a:p>
          <a:p>
            <a:pPr>
              <a:buNone/>
            </a:pPr>
            <a:r>
              <a:rPr lang="en-US" b="1" dirty="0"/>
              <a:t>(1) 400 	(2) 450 	(3) 500 	(4) 520 	(5) None of these</a:t>
            </a:r>
          </a:p>
          <a:p>
            <a:pPr>
              <a:buNone/>
            </a:pPr>
            <a:r>
              <a:rPr lang="en-US" b="1" dirty="0">
                <a:latin typeface="Arial Black" pitchFamily="34" charset="0"/>
              </a:rPr>
              <a:t> </a:t>
            </a:r>
            <a:r>
              <a:rPr lang="en-US" b="1"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8</a:t>
            </a:r>
            <a:r>
              <a:rPr lang="en-US" b="1" dirty="0"/>
              <a:t>. What sum of money at compound interest will amount to 562.38 in 3 years, if the rate of interest is 3% for the first year, 4% for the second year and 5% for the third year? </a:t>
            </a:r>
          </a:p>
          <a:p>
            <a:pPr>
              <a:buNone/>
            </a:pPr>
            <a:r>
              <a:rPr lang="en-US" b="1" dirty="0"/>
              <a:t>(1) 400 	(2) 450 	</a:t>
            </a:r>
            <a:r>
              <a:rPr lang="en-US" b="1" dirty="0">
                <a:solidFill>
                  <a:srgbClr val="FF0000"/>
                </a:solidFill>
              </a:rPr>
              <a:t>(3) 500 </a:t>
            </a:r>
            <a:r>
              <a:rPr lang="en-US" b="1" dirty="0"/>
              <a:t>	(4) 520 	(5) None of these</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665616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9</a:t>
            </a:r>
            <a:r>
              <a:rPr lang="en-US" b="1" dirty="0"/>
              <a:t>. On what sum will the amount for 2.5 years at 10% becomes 6352.50? </a:t>
            </a:r>
          </a:p>
          <a:p>
            <a:pPr>
              <a:buNone/>
            </a:pPr>
            <a:r>
              <a:rPr lang="en-US" b="1" dirty="0"/>
              <a:t>(1) 4900 	(2) 5500 	(3) 5000 	(4) 5800 	(5) None of these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9</a:t>
            </a:r>
            <a:r>
              <a:rPr lang="en-US" b="1" dirty="0"/>
              <a:t>. On what sum will the amount for 2.5 years at 10% becomes 6352.50? </a:t>
            </a:r>
          </a:p>
          <a:p>
            <a:pPr>
              <a:buNone/>
            </a:pPr>
            <a:r>
              <a:rPr lang="en-US" b="1" dirty="0"/>
              <a:t>(1) 4900 	(2) 5500 	</a:t>
            </a:r>
            <a:r>
              <a:rPr lang="en-US" b="1" dirty="0">
                <a:solidFill>
                  <a:srgbClr val="FF0000"/>
                </a:solidFill>
              </a:rPr>
              <a:t>(3) 5000 </a:t>
            </a:r>
            <a:r>
              <a:rPr lang="en-US" b="1" dirty="0"/>
              <a:t>	(4) 5800 	(5) None of these</a:t>
            </a:r>
            <a:endParaRPr lang="en-US" dirty="0"/>
          </a:p>
        </p:txBody>
      </p:sp>
    </p:spTree>
    <p:extLst>
      <p:ext uri="{BB962C8B-B14F-4D97-AF65-F5344CB8AC3E}">
        <p14:creationId xmlns:p14="http://schemas.microsoft.com/office/powerpoint/2010/main" val="2887232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10</a:t>
            </a:r>
            <a:r>
              <a:rPr lang="en-US" b="1" dirty="0"/>
              <a:t>. Find the amount of 1000 in 1 year at 5 per cent compound interest payable half yearly. </a:t>
            </a:r>
          </a:p>
          <a:p>
            <a:pPr marL="457200" indent="-457200">
              <a:buAutoNum type="arabicParenBoth"/>
            </a:pPr>
            <a:r>
              <a:rPr lang="en-US" b="1" dirty="0"/>
              <a:t>1050 (Approx) 	(2) 950 (Approx) 	(3) 1125 (Approx) 	(4) 1025 (Approx) </a:t>
            </a:r>
          </a:p>
          <a:p>
            <a:pPr marL="457200" indent="-457200">
              <a:buNone/>
            </a:pPr>
            <a:r>
              <a:rPr lang="en-US" b="1" dirty="0"/>
              <a:t>(5) None of these</a:t>
            </a:r>
            <a:r>
              <a:rPr lang="en-US" b="1" dirty="0">
                <a:latin typeface="Arial Black" pitchFamily="34" charset="0"/>
              </a:rPr>
              <a:t> </a:t>
            </a:r>
            <a:endParaRPr lang="en-US" dirty="0"/>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10</a:t>
            </a:r>
            <a:r>
              <a:rPr lang="en-US" b="1" dirty="0"/>
              <a:t>. Find the amount of 1000 in 1 year at 5 per cent compound interest payable half yearly. </a:t>
            </a:r>
          </a:p>
          <a:p>
            <a:pPr marL="457200" indent="-457200">
              <a:buAutoNum type="arabicParenBoth"/>
            </a:pPr>
            <a:r>
              <a:rPr lang="en-US" b="1" dirty="0">
                <a:solidFill>
                  <a:srgbClr val="FF0000"/>
                </a:solidFill>
              </a:rPr>
              <a:t>1050 (Approx) </a:t>
            </a:r>
            <a:r>
              <a:rPr lang="en-US" b="1" dirty="0"/>
              <a:t>	(2) 950 (Approx) 	(3) 1125 (Approx) 	(4) 1025 (Approx) </a:t>
            </a:r>
          </a:p>
          <a:p>
            <a:pPr marL="457200" indent="-457200">
              <a:buNone/>
            </a:pPr>
            <a:r>
              <a:rPr lang="en-US" b="1" dirty="0"/>
              <a:t>(5) None of these</a:t>
            </a:r>
            <a:r>
              <a:rPr lang="en-US" b="1" dirty="0">
                <a:latin typeface="Arial Black" pitchFamily="34" charset="0"/>
              </a:rPr>
              <a:t> </a:t>
            </a:r>
            <a:endParaRPr lang="en-US" dirty="0"/>
          </a:p>
          <a:p>
            <a:pPr>
              <a:buNone/>
            </a:pPr>
            <a:endParaRPr lang="en-US" dirty="0"/>
          </a:p>
        </p:txBody>
      </p:sp>
    </p:spTree>
    <p:extLst>
      <p:ext uri="{BB962C8B-B14F-4D97-AF65-F5344CB8AC3E}">
        <p14:creationId xmlns:p14="http://schemas.microsoft.com/office/powerpoint/2010/main" val="4077817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a:t>
            </a:r>
            <a:r>
              <a:rPr lang="en-US" b="1" dirty="0"/>
              <a:t> 11. Find the compound interest on 10000 in 9 months at 4 per cent interest payable quarterly. </a:t>
            </a:r>
          </a:p>
          <a:p>
            <a:pPr marL="457200" indent="-457200">
              <a:buAutoNum type="arabicParenBoth"/>
            </a:pPr>
            <a:r>
              <a:rPr lang="en-US" b="1" dirty="0"/>
              <a:t>303 (Approx) 	(2) 313 (Approx) 	(3) 20 (Approx) 	(4) 204 (Approx) </a:t>
            </a:r>
          </a:p>
          <a:p>
            <a:pPr marL="457200" indent="-457200">
              <a:buNone/>
            </a:pPr>
            <a:r>
              <a:rPr lang="en-US" b="1" dirty="0"/>
              <a:t>(5) None of these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a:t>
            </a:r>
            <a:r>
              <a:rPr lang="en-US" b="1" dirty="0"/>
              <a:t> 11. Find the compound interest on 10000 in 9 months at 4 per cent interest payable quarterly. </a:t>
            </a:r>
          </a:p>
          <a:p>
            <a:pPr marL="457200" indent="-457200">
              <a:buAutoNum type="arabicParenBoth"/>
            </a:pPr>
            <a:r>
              <a:rPr lang="en-US" b="1" dirty="0">
                <a:solidFill>
                  <a:srgbClr val="FF0000"/>
                </a:solidFill>
              </a:rPr>
              <a:t>303 (Approx) </a:t>
            </a:r>
            <a:r>
              <a:rPr lang="en-US" b="1" dirty="0"/>
              <a:t>	(2) 313 (Approx) 	(3) 20 (Approx) 	(4) 204 (Approx) </a:t>
            </a:r>
          </a:p>
          <a:p>
            <a:pPr marL="457200" indent="-457200">
              <a:buNone/>
            </a:pPr>
            <a:r>
              <a:rPr lang="en-US" b="1" dirty="0"/>
              <a:t>(5) None of these</a:t>
            </a:r>
            <a:endParaRPr lang="en-US" dirty="0"/>
          </a:p>
        </p:txBody>
      </p:sp>
    </p:spTree>
    <p:extLst>
      <p:ext uri="{BB962C8B-B14F-4D97-AF65-F5344CB8AC3E}">
        <p14:creationId xmlns:p14="http://schemas.microsoft.com/office/powerpoint/2010/main" val="569118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12</a:t>
            </a:r>
            <a:r>
              <a:rPr lang="en-US" b="1" dirty="0"/>
              <a:t>. Find the compound interest on 8000 in 3 months at 5 per cent interest payable quarterly. </a:t>
            </a:r>
          </a:p>
          <a:p>
            <a:pPr>
              <a:buNone/>
            </a:pPr>
            <a:r>
              <a:rPr lang="en-US" b="1" dirty="0"/>
              <a:t>(1) 250 	(2) 200 	(3) 150 	(4) 100 	(5) None of these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1981" y="1165278"/>
            <a:ext cx="4370364" cy="369332"/>
          </a:xfrm>
          <a:prstGeom prst="rect">
            <a:avLst/>
          </a:prstGeom>
        </p:spPr>
        <p:txBody>
          <a:bodyPr wrap="none">
            <a:spAutoFit/>
          </a:bodyPr>
          <a:lstStyle/>
          <a:p>
            <a:r>
              <a:rPr lang="en-IN" dirty="0">
                <a:latin typeface="Arial Black" panose="020B0A04020102020204" pitchFamily="34" charset="0"/>
                <a:ea typeface="Calibri" panose="020F0502020204030204" pitchFamily="34" charset="0"/>
                <a:cs typeface="Mangal" panose="02040503050203030202" pitchFamily="18" charset="0"/>
              </a:rPr>
              <a:t>Similarly, amount after 3 years = </a:t>
            </a:r>
            <a:endParaRPr lang="en-IN" dirty="0">
              <a:latin typeface="Arial Black" panose="020B0A04020102020204" pitchFamily="34" charset="0"/>
            </a:endParaRPr>
          </a:p>
        </p:txBody>
      </p:sp>
      <p:sp>
        <p:nvSpPr>
          <p:cNvPr id="7" name="Rectangle 6"/>
          <p:cNvSpPr>
            <a:spLocks noChangeArrowheads="1"/>
          </p:cNvSpPr>
          <p:nvPr/>
        </p:nvSpPr>
        <p:spPr bwMode="auto">
          <a:xfrm>
            <a:off x="4771932" y="936677"/>
            <a:ext cx="2028839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8" name="Object 7"/>
          <p:cNvGraphicFramePr>
            <a:graphicFrameLocks noChangeAspect="1"/>
          </p:cNvGraphicFramePr>
          <p:nvPr>
            <p:extLst>
              <p:ext uri="{D42A27DB-BD31-4B8C-83A1-F6EECF244321}">
                <p14:modId xmlns:p14="http://schemas.microsoft.com/office/powerpoint/2010/main" val="1824202993"/>
              </p:ext>
            </p:extLst>
          </p:nvPr>
        </p:nvGraphicFramePr>
        <p:xfrm>
          <a:off x="4771932" y="936678"/>
          <a:ext cx="1457531" cy="842426"/>
        </p:xfrm>
        <a:graphic>
          <a:graphicData uri="http://schemas.openxmlformats.org/presentationml/2006/ole">
            <mc:AlternateContent xmlns:mc="http://schemas.openxmlformats.org/markup-compatibility/2006">
              <mc:Choice xmlns:v="urn:schemas-microsoft-com:vml" Requires="v">
                <p:oleObj spid="_x0000_s3110" r:id="rId3" imgW="698197" imgH="406224" progId="Equation.DSMT4">
                  <p:embed/>
                </p:oleObj>
              </mc:Choice>
              <mc:Fallback>
                <p:oleObj r:id="rId3" imgW="698197" imgH="406224"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1932" y="936678"/>
                        <a:ext cx="1457531" cy="842426"/>
                      </a:xfrm>
                      <a:prstGeom prst="rect">
                        <a:avLst/>
                      </a:prstGeom>
                      <a:noFill/>
                    </p:spPr>
                  </p:pic>
                </p:oleObj>
              </mc:Fallback>
            </mc:AlternateContent>
          </a:graphicData>
        </a:graphic>
      </p:graphicFrame>
      <p:sp>
        <p:nvSpPr>
          <p:cNvPr id="9" name="Rectangle 8"/>
          <p:cNvSpPr/>
          <p:nvPr/>
        </p:nvSpPr>
        <p:spPr>
          <a:xfrm>
            <a:off x="6229463" y="1196084"/>
            <a:ext cx="1479892" cy="369332"/>
          </a:xfrm>
          <a:prstGeom prst="rect">
            <a:avLst/>
          </a:prstGeom>
        </p:spPr>
        <p:txBody>
          <a:bodyPr wrap="none">
            <a:spAutoFit/>
          </a:bodyPr>
          <a:lstStyle/>
          <a:p>
            <a:r>
              <a:rPr lang="en-IN" dirty="0">
                <a:latin typeface="Arial Black" panose="020B0A04020102020204" pitchFamily="34" charset="0"/>
                <a:ea typeface="Calibri" panose="020F0502020204030204" pitchFamily="34" charset="0"/>
                <a:cs typeface="Mangal" panose="02040503050203030202" pitchFamily="18" charset="0"/>
              </a:rPr>
              <a:t>and so on.</a:t>
            </a:r>
            <a:endParaRPr lang="en-IN" dirty="0">
              <a:latin typeface="Arial Black" panose="020B0A04020102020204" pitchFamily="34" charset="0"/>
            </a:endParaRPr>
          </a:p>
        </p:txBody>
      </p:sp>
      <p:sp>
        <p:nvSpPr>
          <p:cNvPr id="10" name="Rectangle 9"/>
          <p:cNvSpPr>
            <a:spLocks noChangeArrowheads="1"/>
          </p:cNvSpPr>
          <p:nvPr/>
        </p:nvSpPr>
        <p:spPr bwMode="auto">
          <a:xfrm>
            <a:off x="676667" y="2156480"/>
            <a:ext cx="3008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Black" panose="020B0A04020102020204" pitchFamily="34" charset="0"/>
                <a:ea typeface="Calibri" panose="020F0502020204030204" pitchFamily="34" charset="0"/>
                <a:cs typeface="Mangal" panose="02040503050203030202" pitchFamily="18" charset="0"/>
              </a:rPr>
              <a:t>So, amount after n years </a:t>
            </a:r>
            <a:endParaRPr kumimoji="0" lang="en-US" sz="1600" b="0" i="0" u="none" strike="noStrike" cap="none" normalizeH="0" baseline="0" dirty="0" smtClean="0">
              <a:ln>
                <a:noFill/>
              </a:ln>
              <a:solidFill>
                <a:schemeClr val="tx1"/>
              </a:solidFill>
              <a:effectLst/>
              <a:latin typeface="Arial Black" panose="020B0A04020102020204" pitchFamily="34"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436097815"/>
              </p:ext>
            </p:extLst>
          </p:nvPr>
        </p:nvGraphicFramePr>
        <p:xfrm>
          <a:off x="3685439" y="1827292"/>
          <a:ext cx="1930563" cy="996930"/>
        </p:xfrm>
        <a:graphic>
          <a:graphicData uri="http://schemas.openxmlformats.org/presentationml/2006/ole">
            <mc:AlternateContent xmlns:mc="http://schemas.openxmlformats.org/markup-compatibility/2006">
              <mc:Choice xmlns:v="urn:schemas-microsoft-com:vml" Requires="v">
                <p:oleObj spid="_x0000_s3111" r:id="rId5" imgW="774364" imgH="406224" progId="Equation.DSMT4">
                  <p:embed/>
                </p:oleObj>
              </mc:Choice>
              <mc:Fallback>
                <p:oleObj r:id="rId5" imgW="774364" imgH="406224"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5439" y="1827292"/>
                        <a:ext cx="1930563" cy="996930"/>
                      </a:xfrm>
                      <a:prstGeom prst="rect">
                        <a:avLst/>
                      </a:prstGeom>
                      <a:noFill/>
                    </p:spPr>
                  </p:pic>
                </p:oleObj>
              </mc:Fallback>
            </mc:AlternateContent>
          </a:graphicData>
        </a:graphic>
      </p:graphicFrame>
      <p:sp>
        <p:nvSpPr>
          <p:cNvPr id="12" name="Rectangle 11"/>
          <p:cNvSpPr/>
          <p:nvPr/>
        </p:nvSpPr>
        <p:spPr>
          <a:xfrm>
            <a:off x="676667" y="2707008"/>
            <a:ext cx="10147045" cy="1106072"/>
          </a:xfrm>
          <a:prstGeom prst="rect">
            <a:avLst/>
          </a:prstGeom>
        </p:spPr>
        <p:txBody>
          <a:bodyPr wrap="square">
            <a:spAutoFit/>
          </a:bodyPr>
          <a:lstStyle/>
          <a:p>
            <a:pPr algn="just">
              <a:lnSpc>
                <a:spcPct val="122000"/>
              </a:lnSpc>
              <a:spcAft>
                <a:spcPts val="0"/>
              </a:spcAft>
            </a:pPr>
            <a:r>
              <a:rPr lang="en-US" dirty="0">
                <a:solidFill>
                  <a:srgbClr val="000000"/>
                </a:solidFill>
                <a:latin typeface="Arial Black" panose="020B0A04020102020204" pitchFamily="34" charset="0"/>
                <a:ea typeface="Calibri" panose="020F0502020204030204" pitchFamily="34" charset="0"/>
              </a:rPr>
              <a:t>Please note that this formula is for the amount and if one needs to calculate the compound interest, one must deduct principal from the amount.</a:t>
            </a:r>
            <a:endParaRPr lang="en-IN" dirty="0">
              <a:solidFill>
                <a:srgbClr val="000000"/>
              </a:solidFill>
              <a:latin typeface="Arial Black" panose="020B0A04020102020204" pitchFamily="34" charset="0"/>
              <a:ea typeface="Calibri" panose="020F0502020204030204" pitchFamily="34" charset="0"/>
            </a:endParaRPr>
          </a:p>
          <a:p>
            <a:pPr algn="just">
              <a:lnSpc>
                <a:spcPct val="122000"/>
              </a:lnSpc>
              <a:spcAft>
                <a:spcPts val="0"/>
              </a:spcAft>
            </a:pPr>
            <a:r>
              <a:rPr lang="en-US" dirty="0">
                <a:solidFill>
                  <a:srgbClr val="000000"/>
                </a:solidFill>
                <a:latin typeface="Arial Black" panose="020B0A04020102020204" pitchFamily="34" charset="0"/>
                <a:ea typeface="Calibri" panose="020F0502020204030204" pitchFamily="34" charset="0"/>
              </a:rPr>
              <a:t>i.e. Compound Interest = Amount – Principal</a:t>
            </a:r>
            <a:endParaRPr lang="en-IN" dirty="0">
              <a:solidFill>
                <a:srgbClr val="000000"/>
              </a:solidFill>
              <a:effectLst/>
              <a:latin typeface="Arial Black" panose="020B0A04020102020204" pitchFamily="34" charset="0"/>
              <a:ea typeface="Calibri" panose="020F0502020204030204" pitchFamily="34" charset="0"/>
            </a:endParaRPr>
          </a:p>
        </p:txBody>
      </p:sp>
      <p:sp>
        <p:nvSpPr>
          <p:cNvPr id="13" name="Rectangle 11"/>
          <p:cNvSpPr>
            <a:spLocks noChangeArrowheads="1"/>
          </p:cNvSpPr>
          <p:nvPr/>
        </p:nvSpPr>
        <p:spPr bwMode="auto">
          <a:xfrm>
            <a:off x="755374" y="3965814"/>
            <a:ext cx="228495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4" name="Object 13"/>
          <p:cNvGraphicFramePr>
            <a:graphicFrameLocks noChangeAspect="1"/>
          </p:cNvGraphicFramePr>
          <p:nvPr>
            <p:extLst>
              <p:ext uri="{D42A27DB-BD31-4B8C-83A1-F6EECF244321}">
                <p14:modId xmlns:p14="http://schemas.microsoft.com/office/powerpoint/2010/main" val="3259224634"/>
              </p:ext>
            </p:extLst>
          </p:nvPr>
        </p:nvGraphicFramePr>
        <p:xfrm>
          <a:off x="755374" y="3965814"/>
          <a:ext cx="2255996" cy="935051"/>
        </p:xfrm>
        <a:graphic>
          <a:graphicData uri="http://schemas.openxmlformats.org/presentationml/2006/ole">
            <mc:AlternateContent xmlns:mc="http://schemas.openxmlformats.org/markup-compatibility/2006">
              <mc:Choice xmlns:v="urn:schemas-microsoft-com:vml" Requires="v">
                <p:oleObj spid="_x0000_s3112" r:id="rId7" imgW="964781" imgH="406224" progId="Equation.DSMT4">
                  <p:embed/>
                </p:oleObj>
              </mc:Choice>
              <mc:Fallback>
                <p:oleObj r:id="rId7" imgW="964781" imgH="406224"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374" y="3965814"/>
                        <a:ext cx="2255996" cy="935051"/>
                      </a:xfrm>
                      <a:prstGeom prst="rect">
                        <a:avLst/>
                      </a:prstGeom>
                      <a:noFill/>
                    </p:spPr>
                  </p:pic>
                </p:oleObj>
              </mc:Fallback>
            </mc:AlternateContent>
          </a:graphicData>
        </a:graphic>
      </p:graphicFrame>
      <p:sp>
        <p:nvSpPr>
          <p:cNvPr id="15" name="Rectangle 13"/>
          <p:cNvSpPr>
            <a:spLocks noChangeArrowheads="1"/>
          </p:cNvSpPr>
          <p:nvPr/>
        </p:nvSpPr>
        <p:spPr bwMode="auto">
          <a:xfrm>
            <a:off x="770824" y="5168347"/>
            <a:ext cx="2062314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6" name="Object 15"/>
          <p:cNvGraphicFramePr>
            <a:graphicFrameLocks noChangeAspect="1"/>
          </p:cNvGraphicFramePr>
          <p:nvPr>
            <p:extLst>
              <p:ext uri="{D42A27DB-BD31-4B8C-83A1-F6EECF244321}">
                <p14:modId xmlns:p14="http://schemas.microsoft.com/office/powerpoint/2010/main" val="4067647685"/>
              </p:ext>
            </p:extLst>
          </p:nvPr>
        </p:nvGraphicFramePr>
        <p:xfrm>
          <a:off x="755374" y="5168347"/>
          <a:ext cx="2380153" cy="983974"/>
        </p:xfrm>
        <a:graphic>
          <a:graphicData uri="http://schemas.openxmlformats.org/presentationml/2006/ole">
            <mc:AlternateContent xmlns:mc="http://schemas.openxmlformats.org/markup-compatibility/2006">
              <mc:Choice xmlns:v="urn:schemas-microsoft-com:vml" Requires="v">
                <p:oleObj spid="_x0000_s3113" r:id="rId9" imgW="1129810" imgH="469696" progId="Equation.DSMT4">
                  <p:embed/>
                </p:oleObj>
              </mc:Choice>
              <mc:Fallback>
                <p:oleObj r:id="rId9" imgW="1129810" imgH="469696"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374" y="5168347"/>
                        <a:ext cx="2380153" cy="983974"/>
                      </a:xfrm>
                      <a:prstGeom prst="rect">
                        <a:avLst/>
                      </a:prstGeom>
                      <a:noFill/>
                    </p:spPr>
                  </p:pic>
                </p:oleObj>
              </mc:Fallback>
            </mc:AlternateContent>
          </a:graphicData>
        </a:graphic>
      </p:graphicFrame>
    </p:spTree>
    <p:extLst>
      <p:ext uri="{BB962C8B-B14F-4D97-AF65-F5344CB8AC3E}">
        <p14:creationId xmlns:p14="http://schemas.microsoft.com/office/powerpoint/2010/main" val="1774804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12</a:t>
            </a:r>
            <a:r>
              <a:rPr lang="en-US" b="1" dirty="0"/>
              <a:t>. Find the compound interest on 8000 in 3 months at 5 per cent interest payable quarterly. </a:t>
            </a:r>
          </a:p>
          <a:p>
            <a:pPr>
              <a:buNone/>
            </a:pPr>
            <a:r>
              <a:rPr lang="en-US" b="1" dirty="0"/>
              <a:t>(1) 250 	(2) 200 	(3) 150 </a:t>
            </a:r>
            <a:r>
              <a:rPr lang="en-US" b="1" dirty="0">
                <a:solidFill>
                  <a:srgbClr val="FF0000"/>
                </a:solidFill>
              </a:rPr>
              <a:t>	(4) 100 </a:t>
            </a:r>
            <a:r>
              <a:rPr lang="en-US" b="1" dirty="0"/>
              <a:t>	(5) None of these</a:t>
            </a:r>
            <a:endParaRPr lang="en-US" dirty="0"/>
          </a:p>
        </p:txBody>
      </p:sp>
    </p:spTree>
    <p:extLst>
      <p:ext uri="{BB962C8B-B14F-4D97-AF65-F5344CB8AC3E}">
        <p14:creationId xmlns:p14="http://schemas.microsoft.com/office/powerpoint/2010/main" val="884829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13</a:t>
            </a:r>
            <a:r>
              <a:rPr lang="en-US" b="1" dirty="0"/>
              <a:t>. At what rate per cent compound interest will 625 amount to 676 in 2 years? </a:t>
            </a:r>
          </a:p>
          <a:p>
            <a:pPr>
              <a:buNone/>
            </a:pPr>
            <a:r>
              <a:rPr lang="en-US" b="1" dirty="0"/>
              <a:t>(1) 3%	 	(2) 2% 	(3) 4% 	(4) 5% 	(5) None of these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13</a:t>
            </a:r>
            <a:r>
              <a:rPr lang="en-US" b="1" dirty="0"/>
              <a:t>. At what rate per cent compound interest will 625 amount to 676 in 2 years? </a:t>
            </a:r>
          </a:p>
          <a:p>
            <a:pPr>
              <a:buNone/>
            </a:pPr>
            <a:r>
              <a:rPr lang="en-US" b="1" dirty="0"/>
              <a:t>(1) 3%	 	(2) 2% 	</a:t>
            </a:r>
            <a:r>
              <a:rPr lang="en-US" b="1" dirty="0">
                <a:solidFill>
                  <a:srgbClr val="FF0000"/>
                </a:solidFill>
              </a:rPr>
              <a:t>(3) 4% </a:t>
            </a:r>
            <a:r>
              <a:rPr lang="en-US" b="1" dirty="0"/>
              <a:t>	(4) 5% 	(5) None of these</a:t>
            </a:r>
            <a:endParaRPr lang="en-US" dirty="0"/>
          </a:p>
        </p:txBody>
      </p:sp>
    </p:spTree>
    <p:extLst>
      <p:ext uri="{BB962C8B-B14F-4D97-AF65-F5344CB8AC3E}">
        <p14:creationId xmlns:p14="http://schemas.microsoft.com/office/powerpoint/2010/main" val="4293462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a:t>
            </a:r>
            <a:r>
              <a:rPr lang="en-US" b="1" dirty="0"/>
              <a:t>14. A sum of money placed at compound interest doubles itself in 6 years. In how many years will it amount to 16 times itself? </a:t>
            </a:r>
          </a:p>
          <a:p>
            <a:pPr>
              <a:buNone/>
            </a:pPr>
            <a:r>
              <a:rPr lang="en-US" b="1" dirty="0"/>
              <a:t>(1) 24 years 	(2) 26 years 	(3) 22 years	 (4) 20 years (5) None of these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a:t>
            </a:r>
            <a:r>
              <a:rPr lang="en-US" b="1" dirty="0"/>
              <a:t>14. A sum of money placed at compound interest doubles itself in 6 years. In how many years will it amount to 16 times itself? </a:t>
            </a:r>
          </a:p>
          <a:p>
            <a:pPr>
              <a:buNone/>
            </a:pPr>
            <a:r>
              <a:rPr lang="en-US" b="1" dirty="0">
                <a:solidFill>
                  <a:srgbClr val="FF0000"/>
                </a:solidFill>
              </a:rPr>
              <a:t>(1) 24 years </a:t>
            </a:r>
            <a:r>
              <a:rPr lang="en-US" b="1" dirty="0"/>
              <a:t>	(2) 26 years 	(3) 22 years	 (4) 20 years (5) None of these</a:t>
            </a:r>
          </a:p>
        </p:txBody>
      </p:sp>
    </p:spTree>
    <p:extLst>
      <p:ext uri="{BB962C8B-B14F-4D97-AF65-F5344CB8AC3E}">
        <p14:creationId xmlns:p14="http://schemas.microsoft.com/office/powerpoint/2010/main" val="3410124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a:t>
            </a:r>
            <a:r>
              <a:rPr lang="en-US" b="1" dirty="0"/>
              <a:t>15. A sum of money placed at compound interest thrice itself in 4 years. In how many years will it amount to 27 times itself? </a:t>
            </a:r>
          </a:p>
          <a:p>
            <a:pPr marL="457200" indent="-457200">
              <a:buAutoNum type="arabicParenBoth"/>
            </a:pPr>
            <a:r>
              <a:rPr lang="en-US" b="1" dirty="0"/>
              <a:t>12 years 		(2) 15 years 		(3) 14 years 		(4) 10 years </a:t>
            </a:r>
          </a:p>
          <a:p>
            <a:pPr marL="457200" indent="-457200">
              <a:buNone/>
            </a:pPr>
            <a:r>
              <a:rPr lang="en-US" b="1" dirty="0"/>
              <a:t>(5) None of these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a:t>
            </a:r>
            <a:r>
              <a:rPr lang="en-US" b="1" dirty="0"/>
              <a:t>15. A sum of money placed at compound interest thrice itself in 4 years. In how many years will it amount to 27 times itself? </a:t>
            </a:r>
          </a:p>
          <a:p>
            <a:pPr marL="457200" indent="-457200">
              <a:buAutoNum type="arabicParenBoth"/>
            </a:pPr>
            <a:r>
              <a:rPr lang="en-US" b="1" dirty="0">
                <a:solidFill>
                  <a:srgbClr val="FF0000"/>
                </a:solidFill>
              </a:rPr>
              <a:t>12 years </a:t>
            </a:r>
            <a:r>
              <a:rPr lang="en-US" b="1" dirty="0"/>
              <a:t>		(2) 15 years 		(3) 14 years 		(4) 10 years </a:t>
            </a:r>
          </a:p>
          <a:p>
            <a:pPr marL="457200" indent="-457200">
              <a:buNone/>
            </a:pPr>
            <a:r>
              <a:rPr lang="en-US" b="1" dirty="0"/>
              <a:t>(5) None of these</a:t>
            </a:r>
            <a:endParaRPr lang="en-US" dirty="0"/>
          </a:p>
        </p:txBody>
      </p:sp>
    </p:spTree>
    <p:extLst>
      <p:ext uri="{BB962C8B-B14F-4D97-AF65-F5344CB8AC3E}">
        <p14:creationId xmlns:p14="http://schemas.microsoft.com/office/powerpoint/2010/main" val="2157818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a:t>
            </a:r>
            <a:r>
              <a:rPr lang="en-US" b="1" dirty="0"/>
              <a:t>16. At what rate per cent will the compound interest, does a sum of money become four fold in 2 years? </a:t>
            </a:r>
          </a:p>
          <a:p>
            <a:pPr>
              <a:buNone/>
            </a:pPr>
            <a:r>
              <a:rPr lang="en-US" b="1" dirty="0"/>
              <a:t>(1) 150% 	(2) 100% 	(3) 200% 	(4) 75% 	(5) None of these</a:t>
            </a: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a:t>
            </a:r>
            <a:r>
              <a:rPr lang="en-US" b="1" dirty="0"/>
              <a:t>16. At what rate per cent will the compound interest, does a sum of money become four fold in 2 years? </a:t>
            </a:r>
          </a:p>
          <a:p>
            <a:pPr>
              <a:buNone/>
            </a:pPr>
            <a:r>
              <a:rPr lang="en-US" b="1" dirty="0"/>
              <a:t>(1) 150% 	</a:t>
            </a:r>
            <a:r>
              <a:rPr lang="en-US" b="1" dirty="0">
                <a:solidFill>
                  <a:srgbClr val="FF0000"/>
                </a:solidFill>
              </a:rPr>
              <a:t>(2) 100% </a:t>
            </a:r>
            <a:r>
              <a:rPr lang="en-US" b="1" dirty="0"/>
              <a:t>	(3) 200% 	(4) 75% 	(5) None of these</a:t>
            </a: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2881430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a:t>
            </a:r>
            <a:r>
              <a:rPr lang="en-US" b="1" dirty="0"/>
              <a:t>17. At what rate per cent will the compound interest, does a sum of money become 27 times in 3 years? </a:t>
            </a:r>
          </a:p>
          <a:p>
            <a:pPr>
              <a:buNone/>
            </a:pPr>
            <a:r>
              <a:rPr lang="en-US" b="1" dirty="0"/>
              <a:t>(1) 100% 	(2) 150% 	(3) 75% 	(4) 200% 	(5) None of these</a:t>
            </a:r>
            <a:r>
              <a:rPr lang="en-US" b="1" dirty="0">
                <a:latin typeface="Arial Black" pitchFamily="34" charset="0"/>
              </a:rPr>
              <a:t> </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85624755"/>
              </p:ext>
            </p:extLst>
          </p:nvPr>
        </p:nvGraphicFramePr>
        <p:xfrm>
          <a:off x="291983" y="1068690"/>
          <a:ext cx="8601760" cy="711983"/>
        </p:xfrm>
        <a:graphic>
          <a:graphicData uri="http://schemas.openxmlformats.org/drawingml/2006/table">
            <a:tbl>
              <a:tblPr>
                <a:tableStyleId>{5C22544A-7EE6-4342-B048-85BDC9FD1C3A}</a:tableStyleId>
              </a:tblPr>
              <a:tblGrid>
                <a:gridCol w="8601760">
                  <a:extLst>
                    <a:ext uri="{9D8B030D-6E8A-4147-A177-3AD203B41FA5}">
                      <a16:colId xmlns:a16="http://schemas.microsoft.com/office/drawing/2014/main" val="20000"/>
                    </a:ext>
                  </a:extLst>
                </a:gridCol>
              </a:tblGrid>
              <a:tr h="711983">
                <a:tc>
                  <a:txBody>
                    <a:bodyPr/>
                    <a:lstStyle/>
                    <a:p>
                      <a:pPr marL="71755" algn="l">
                        <a:lnSpc>
                          <a:spcPct val="120000"/>
                        </a:lnSpc>
                        <a:spcAft>
                          <a:spcPts val="0"/>
                        </a:spcAft>
                      </a:pPr>
                      <a:r>
                        <a:rPr lang="en-US" sz="1600" dirty="0">
                          <a:ln w="9525" cap="flat" cmpd="sng" algn="ctr">
                            <a:solidFill>
                              <a:srgbClr val="000000"/>
                            </a:solidFill>
                            <a:prstDash val="solid"/>
                            <a:round/>
                          </a:ln>
                          <a:solidFill>
                            <a:srgbClr val="FF0000"/>
                          </a:solidFill>
                          <a:effectLst/>
                          <a:latin typeface="Arial Black" panose="020B0A04020102020204" pitchFamily="34" charset="0"/>
                        </a:rPr>
                        <a:t>RELATION BETWEEN THE VALUE OF CI AND SI FOR 2 YEARS</a:t>
                      </a:r>
                      <a:endParaRPr lang="en-IN" sz="1600" dirty="0">
                        <a:solidFill>
                          <a:srgbClr val="FF0000"/>
                        </a:solidFill>
                        <a:effectLst/>
                        <a:latin typeface="Arial Black" panose="020B0A04020102020204" pitchFamily="34" charset="0"/>
                        <a:ea typeface="Calibri" panose="020F0502020204030204" pitchFamily="34" charset="0"/>
                        <a:cs typeface="Mangal" panose="02040503050203030202" pitchFamily="18" charset="0"/>
                      </a:endParaRPr>
                    </a:p>
                  </a:txBody>
                  <a:tcPr marL="50800" marR="50800" marT="50800" marB="50800"/>
                </a:tc>
                <a:extLst>
                  <a:ext uri="{0D108BD9-81ED-4DB2-BD59-A6C34878D82A}">
                    <a16:rowId xmlns:a16="http://schemas.microsoft.com/office/drawing/2014/main" val="10000"/>
                  </a:ext>
                </a:extLst>
              </a:tr>
            </a:tbl>
          </a:graphicData>
        </a:graphic>
      </p:graphicFrame>
      <p:sp>
        <p:nvSpPr>
          <p:cNvPr id="3" name="Rectangle 2"/>
          <p:cNvSpPr/>
          <p:nvPr/>
        </p:nvSpPr>
        <p:spPr>
          <a:xfrm>
            <a:off x="298383" y="1915427"/>
            <a:ext cx="11040177" cy="1781898"/>
          </a:xfrm>
          <a:prstGeom prst="rect">
            <a:avLst/>
          </a:prstGeom>
        </p:spPr>
        <p:txBody>
          <a:bodyPr wrap="square">
            <a:spAutoFit/>
          </a:bodyPr>
          <a:lstStyle/>
          <a:p>
            <a:pPr algn="just">
              <a:lnSpc>
                <a:spcPct val="122000"/>
              </a:lnSpc>
              <a:spcAft>
                <a:spcPts val="0"/>
              </a:spcAft>
            </a:pPr>
            <a:r>
              <a:rPr lang="en-US" dirty="0">
                <a:solidFill>
                  <a:srgbClr val="000000"/>
                </a:solidFill>
                <a:latin typeface="Calibri" panose="020F0502020204030204" pitchFamily="34" charset="0"/>
                <a:ea typeface="Calibri" panose="020F0502020204030204" pitchFamily="34" charset="0"/>
              </a:rPr>
              <a:t>Let us consider an amount kept at SI and the same amount is kept at CI for two years.</a:t>
            </a:r>
            <a:endParaRPr lang="en-IN" dirty="0">
              <a:solidFill>
                <a:srgbClr val="000000"/>
              </a:solidFill>
              <a:latin typeface="Calibri" panose="020F0502020204030204" pitchFamily="34" charset="0"/>
              <a:ea typeface="Calibri" panose="020F0502020204030204" pitchFamily="34" charset="0"/>
            </a:endParaRPr>
          </a:p>
          <a:p>
            <a:pPr algn="just">
              <a:lnSpc>
                <a:spcPct val="122000"/>
              </a:lnSpc>
              <a:spcAft>
                <a:spcPts val="0"/>
              </a:spcAft>
            </a:pPr>
            <a:r>
              <a:rPr lang="en-US" dirty="0">
                <a:solidFill>
                  <a:srgbClr val="000000"/>
                </a:solidFill>
                <a:latin typeface="Calibri" panose="020F0502020204030204" pitchFamily="34" charset="0"/>
                <a:ea typeface="Calibri" panose="020F0502020204030204" pitchFamily="34" charset="0"/>
              </a:rPr>
              <a:t>Let, the simple interest for 1</a:t>
            </a:r>
            <a:r>
              <a:rPr lang="en-US" baseline="30000" dirty="0">
                <a:solidFill>
                  <a:srgbClr val="000000"/>
                </a:solidFill>
                <a:latin typeface="Calibri" panose="020F0502020204030204" pitchFamily="34" charset="0"/>
                <a:ea typeface="Calibri" panose="020F0502020204030204" pitchFamily="34" charset="0"/>
              </a:rPr>
              <a:t>st</a:t>
            </a:r>
            <a:r>
              <a:rPr lang="en-US" dirty="0">
                <a:solidFill>
                  <a:srgbClr val="000000"/>
                </a:solidFill>
                <a:latin typeface="Calibri" panose="020F0502020204030204" pitchFamily="34" charset="0"/>
                <a:ea typeface="Calibri" panose="020F0502020204030204" pitchFamily="34" charset="0"/>
              </a:rPr>
              <a:t> year = I</a:t>
            </a:r>
            <a:endParaRPr lang="en-IN" dirty="0">
              <a:solidFill>
                <a:srgbClr val="000000"/>
              </a:solidFill>
              <a:latin typeface="Calibri" panose="020F0502020204030204" pitchFamily="34" charset="0"/>
              <a:ea typeface="Calibri" panose="020F0502020204030204" pitchFamily="34" charset="0"/>
            </a:endParaRPr>
          </a:p>
          <a:p>
            <a:pPr algn="just">
              <a:lnSpc>
                <a:spcPct val="122000"/>
              </a:lnSpc>
              <a:spcAft>
                <a:spcPts val="0"/>
              </a:spcAft>
            </a:pPr>
            <a:r>
              <a:rPr lang="en-US" dirty="0">
                <a:solidFill>
                  <a:srgbClr val="000000"/>
                </a:solidFill>
                <a:latin typeface="Calibri" panose="020F0502020204030204" pitchFamily="34" charset="0"/>
                <a:ea typeface="Calibri" panose="020F0502020204030204" pitchFamily="34" charset="0"/>
              </a:rPr>
              <a:t>So, compound interest for 1</a:t>
            </a:r>
            <a:r>
              <a:rPr lang="en-US" baseline="30000" dirty="0">
                <a:solidFill>
                  <a:srgbClr val="000000"/>
                </a:solidFill>
                <a:latin typeface="Calibri" panose="020F0502020204030204" pitchFamily="34" charset="0"/>
                <a:ea typeface="Calibri" panose="020F0502020204030204" pitchFamily="34" charset="0"/>
              </a:rPr>
              <a:t>st</a:t>
            </a:r>
            <a:r>
              <a:rPr lang="en-US" dirty="0">
                <a:solidFill>
                  <a:srgbClr val="000000"/>
                </a:solidFill>
                <a:latin typeface="Calibri" panose="020F0502020204030204" pitchFamily="34" charset="0"/>
                <a:ea typeface="Calibri" panose="020F0502020204030204" pitchFamily="34" charset="0"/>
              </a:rPr>
              <a:t> year = I</a:t>
            </a:r>
            <a:endParaRPr lang="en-IN" dirty="0">
              <a:solidFill>
                <a:srgbClr val="000000"/>
              </a:solidFill>
              <a:latin typeface="Calibri" panose="020F0502020204030204" pitchFamily="34" charset="0"/>
              <a:ea typeface="Calibri" panose="020F0502020204030204" pitchFamily="34" charset="0"/>
            </a:endParaRPr>
          </a:p>
          <a:p>
            <a:pPr algn="just">
              <a:lnSpc>
                <a:spcPct val="122000"/>
              </a:lnSpc>
              <a:spcAft>
                <a:spcPts val="0"/>
              </a:spcAft>
            </a:pPr>
            <a:r>
              <a:rPr lang="en-US" dirty="0">
                <a:solidFill>
                  <a:srgbClr val="000000"/>
                </a:solidFill>
                <a:latin typeface="Calibri" panose="020F0502020204030204" pitchFamily="34" charset="0"/>
                <a:ea typeface="Calibri" panose="020F0502020204030204" pitchFamily="34" charset="0"/>
              </a:rPr>
              <a:t>Now, for 2</a:t>
            </a:r>
            <a:r>
              <a:rPr lang="en-US" baseline="30000" dirty="0">
                <a:solidFill>
                  <a:srgbClr val="000000"/>
                </a:solidFill>
                <a:latin typeface="Calibri" panose="020F0502020204030204" pitchFamily="34" charset="0"/>
                <a:ea typeface="Calibri" panose="020F0502020204030204" pitchFamily="34" charset="0"/>
              </a:rPr>
              <a:t>nd</a:t>
            </a:r>
            <a:r>
              <a:rPr lang="en-US" dirty="0">
                <a:solidFill>
                  <a:srgbClr val="000000"/>
                </a:solidFill>
                <a:latin typeface="Calibri" panose="020F0502020204030204" pitchFamily="34" charset="0"/>
                <a:ea typeface="Calibri" panose="020F0502020204030204" pitchFamily="34" charset="0"/>
              </a:rPr>
              <a:t> year the Simple Interest will be the same as ‘I’ but the Compound Interest will be I + r% of I, as every year the compound interest increases by r%.</a:t>
            </a:r>
            <a:endParaRPr lang="en-IN" dirty="0">
              <a:solidFill>
                <a:srgbClr val="000000"/>
              </a:solidFill>
              <a:effectLst/>
              <a:latin typeface="Calibri" panose="020F0502020204030204" pitchFamily="34" charset="0"/>
              <a:ea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75359836"/>
              </p:ext>
            </p:extLst>
          </p:nvPr>
        </p:nvGraphicFramePr>
        <p:xfrm>
          <a:off x="469783" y="3767079"/>
          <a:ext cx="2908683" cy="1603818"/>
        </p:xfrm>
        <a:graphic>
          <a:graphicData uri="http://schemas.openxmlformats.org/drawingml/2006/table">
            <a:tbl>
              <a:tblPr>
                <a:tableStyleId>{5C22544A-7EE6-4342-B048-85BDC9FD1C3A}</a:tableStyleId>
              </a:tblPr>
              <a:tblGrid>
                <a:gridCol w="969561">
                  <a:extLst>
                    <a:ext uri="{9D8B030D-6E8A-4147-A177-3AD203B41FA5}">
                      <a16:colId xmlns:a16="http://schemas.microsoft.com/office/drawing/2014/main" val="20000"/>
                    </a:ext>
                  </a:extLst>
                </a:gridCol>
                <a:gridCol w="969561">
                  <a:extLst>
                    <a:ext uri="{9D8B030D-6E8A-4147-A177-3AD203B41FA5}">
                      <a16:colId xmlns:a16="http://schemas.microsoft.com/office/drawing/2014/main" val="20001"/>
                    </a:ext>
                  </a:extLst>
                </a:gridCol>
                <a:gridCol w="969561">
                  <a:extLst>
                    <a:ext uri="{9D8B030D-6E8A-4147-A177-3AD203B41FA5}">
                      <a16:colId xmlns:a16="http://schemas.microsoft.com/office/drawing/2014/main" val="20002"/>
                    </a:ext>
                  </a:extLst>
                </a:gridCol>
              </a:tblGrid>
              <a:tr h="580188">
                <a:tc>
                  <a:txBody>
                    <a:bodyPr/>
                    <a:lstStyle/>
                    <a:p>
                      <a:pPr algn="ctr">
                        <a:lnSpc>
                          <a:spcPct val="120000"/>
                        </a:lnSpc>
                        <a:spcAft>
                          <a:spcPts val="0"/>
                        </a:spcAft>
                      </a:pPr>
                      <a:r>
                        <a:rPr lang="en-US" sz="1600">
                          <a:effectLst/>
                          <a:latin typeface="Arial Black" panose="020B0A04020102020204" pitchFamily="34" charset="0"/>
                        </a:rPr>
                        <a:t>Year</a:t>
                      </a:r>
                      <a:endParaRPr lang="en-IN" sz="160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tc>
                  <a:txBody>
                    <a:bodyPr/>
                    <a:lstStyle/>
                    <a:p>
                      <a:pPr algn="ctr">
                        <a:lnSpc>
                          <a:spcPct val="120000"/>
                        </a:lnSpc>
                        <a:spcAft>
                          <a:spcPts val="0"/>
                        </a:spcAft>
                      </a:pPr>
                      <a:r>
                        <a:rPr lang="en-US" sz="1600">
                          <a:effectLst/>
                          <a:latin typeface="Arial Black" panose="020B0A04020102020204" pitchFamily="34" charset="0"/>
                        </a:rPr>
                        <a:t>SI</a:t>
                      </a:r>
                      <a:endParaRPr lang="en-IN" sz="160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tc>
                  <a:txBody>
                    <a:bodyPr/>
                    <a:lstStyle/>
                    <a:p>
                      <a:pPr algn="ctr">
                        <a:lnSpc>
                          <a:spcPct val="120000"/>
                        </a:lnSpc>
                        <a:spcAft>
                          <a:spcPts val="0"/>
                        </a:spcAft>
                      </a:pPr>
                      <a:r>
                        <a:rPr lang="en-US" sz="1600">
                          <a:effectLst/>
                          <a:latin typeface="Arial Black" panose="020B0A04020102020204" pitchFamily="34" charset="0"/>
                        </a:rPr>
                        <a:t>CI</a:t>
                      </a:r>
                      <a:endParaRPr lang="en-IN" sz="160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extLst>
                  <a:ext uri="{0D108BD9-81ED-4DB2-BD59-A6C34878D82A}">
                    <a16:rowId xmlns:a16="http://schemas.microsoft.com/office/drawing/2014/main" val="10000"/>
                  </a:ext>
                </a:extLst>
              </a:tr>
              <a:tr h="511815">
                <a:tc>
                  <a:txBody>
                    <a:bodyPr/>
                    <a:lstStyle/>
                    <a:p>
                      <a:pPr algn="ctr">
                        <a:lnSpc>
                          <a:spcPct val="120000"/>
                        </a:lnSpc>
                        <a:spcAft>
                          <a:spcPts val="0"/>
                        </a:spcAft>
                      </a:pPr>
                      <a:r>
                        <a:rPr lang="en-US" sz="1600">
                          <a:effectLst/>
                          <a:latin typeface="Arial Black" panose="020B0A04020102020204" pitchFamily="34" charset="0"/>
                        </a:rPr>
                        <a:t>1</a:t>
                      </a:r>
                      <a:r>
                        <a:rPr lang="en-US" sz="1600" baseline="30000">
                          <a:effectLst/>
                          <a:latin typeface="Arial Black" panose="020B0A04020102020204" pitchFamily="34" charset="0"/>
                        </a:rPr>
                        <a:t>st</a:t>
                      </a:r>
                      <a:endParaRPr lang="en-IN" sz="160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tc>
                  <a:txBody>
                    <a:bodyPr/>
                    <a:lstStyle/>
                    <a:p>
                      <a:pPr algn="ctr">
                        <a:lnSpc>
                          <a:spcPct val="120000"/>
                        </a:lnSpc>
                        <a:spcAft>
                          <a:spcPts val="0"/>
                        </a:spcAft>
                      </a:pPr>
                      <a:r>
                        <a:rPr lang="en-US" sz="1600">
                          <a:effectLst/>
                          <a:latin typeface="Arial Black" panose="020B0A04020102020204" pitchFamily="34" charset="0"/>
                        </a:rPr>
                        <a:t>I</a:t>
                      </a:r>
                      <a:endParaRPr lang="en-IN" sz="160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tc>
                  <a:txBody>
                    <a:bodyPr/>
                    <a:lstStyle/>
                    <a:p>
                      <a:pPr algn="ctr">
                        <a:lnSpc>
                          <a:spcPct val="120000"/>
                        </a:lnSpc>
                        <a:spcAft>
                          <a:spcPts val="0"/>
                        </a:spcAft>
                      </a:pPr>
                      <a:r>
                        <a:rPr lang="en-US" sz="1600">
                          <a:effectLst/>
                          <a:latin typeface="Arial Black" panose="020B0A04020102020204" pitchFamily="34" charset="0"/>
                        </a:rPr>
                        <a:t>I</a:t>
                      </a:r>
                      <a:endParaRPr lang="en-IN" sz="160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extLst>
                  <a:ext uri="{0D108BD9-81ED-4DB2-BD59-A6C34878D82A}">
                    <a16:rowId xmlns:a16="http://schemas.microsoft.com/office/drawing/2014/main" val="10001"/>
                  </a:ext>
                </a:extLst>
              </a:tr>
              <a:tr h="511815">
                <a:tc>
                  <a:txBody>
                    <a:bodyPr/>
                    <a:lstStyle/>
                    <a:p>
                      <a:pPr algn="ctr">
                        <a:lnSpc>
                          <a:spcPct val="120000"/>
                        </a:lnSpc>
                        <a:spcAft>
                          <a:spcPts val="0"/>
                        </a:spcAft>
                      </a:pPr>
                      <a:r>
                        <a:rPr lang="en-US" sz="1600">
                          <a:effectLst/>
                          <a:latin typeface="Arial Black" panose="020B0A04020102020204" pitchFamily="34" charset="0"/>
                        </a:rPr>
                        <a:t>2</a:t>
                      </a:r>
                      <a:r>
                        <a:rPr lang="en-US" sz="1600" baseline="30000">
                          <a:effectLst/>
                          <a:latin typeface="Arial Black" panose="020B0A04020102020204" pitchFamily="34" charset="0"/>
                        </a:rPr>
                        <a:t>nd</a:t>
                      </a:r>
                      <a:endParaRPr lang="en-IN" sz="160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tc>
                  <a:txBody>
                    <a:bodyPr/>
                    <a:lstStyle/>
                    <a:p>
                      <a:pPr algn="ctr">
                        <a:lnSpc>
                          <a:spcPct val="120000"/>
                        </a:lnSpc>
                        <a:spcAft>
                          <a:spcPts val="0"/>
                        </a:spcAft>
                      </a:pPr>
                      <a:r>
                        <a:rPr lang="en-US" sz="1600">
                          <a:effectLst/>
                          <a:latin typeface="Arial Black" panose="020B0A04020102020204" pitchFamily="34" charset="0"/>
                        </a:rPr>
                        <a:t>I</a:t>
                      </a:r>
                      <a:endParaRPr lang="en-IN" sz="160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tc>
                  <a:txBody>
                    <a:bodyPr/>
                    <a:lstStyle/>
                    <a:p>
                      <a:pPr algn="ctr">
                        <a:lnSpc>
                          <a:spcPct val="120000"/>
                        </a:lnSpc>
                        <a:spcAft>
                          <a:spcPts val="0"/>
                        </a:spcAft>
                      </a:pPr>
                      <a:r>
                        <a:rPr lang="en-US" sz="1600" dirty="0">
                          <a:effectLst/>
                          <a:latin typeface="Arial Black" panose="020B0A04020102020204" pitchFamily="34" charset="0"/>
                        </a:rPr>
                        <a:t>I + r% I</a:t>
                      </a:r>
                      <a:endParaRPr lang="en-IN" sz="1600" dirty="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extLst>
                  <a:ext uri="{0D108BD9-81ED-4DB2-BD59-A6C34878D82A}">
                    <a16:rowId xmlns:a16="http://schemas.microsoft.com/office/drawing/2014/main" val="10002"/>
                  </a:ext>
                </a:extLst>
              </a:tr>
            </a:tbl>
          </a:graphicData>
        </a:graphic>
      </p:graphicFrame>
      <p:sp>
        <p:nvSpPr>
          <p:cNvPr id="7" name="Rectangle 2"/>
          <p:cNvSpPr>
            <a:spLocks noChangeArrowheads="1"/>
          </p:cNvSpPr>
          <p:nvPr/>
        </p:nvSpPr>
        <p:spPr bwMode="auto">
          <a:xfrm>
            <a:off x="519764" y="5515275"/>
            <a:ext cx="138744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8" name="Object 7"/>
          <p:cNvGraphicFramePr>
            <a:graphicFrameLocks noChangeAspect="1"/>
          </p:cNvGraphicFramePr>
          <p:nvPr>
            <p:extLst>
              <p:ext uri="{D42A27DB-BD31-4B8C-83A1-F6EECF244321}">
                <p14:modId xmlns:p14="http://schemas.microsoft.com/office/powerpoint/2010/main" val="2207248314"/>
              </p:ext>
            </p:extLst>
          </p:nvPr>
        </p:nvGraphicFramePr>
        <p:xfrm>
          <a:off x="452387" y="5515275"/>
          <a:ext cx="4116722" cy="750770"/>
        </p:xfrm>
        <a:graphic>
          <a:graphicData uri="http://schemas.openxmlformats.org/presentationml/2006/ole">
            <mc:AlternateContent xmlns:mc="http://schemas.openxmlformats.org/markup-compatibility/2006">
              <mc:Choice xmlns:v="urn:schemas-microsoft-com:vml" Requires="v">
                <p:oleObj spid="_x0000_s4105" r:id="rId3" imgW="2095500" imgH="381000" progId="Equation.DSMT4">
                  <p:embed/>
                </p:oleObj>
              </mc:Choice>
              <mc:Fallback>
                <p:oleObj r:id="rId3" imgW="2095500" imgH="381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387" y="5515275"/>
                        <a:ext cx="4116722" cy="750770"/>
                      </a:xfrm>
                      <a:prstGeom prst="rect">
                        <a:avLst/>
                      </a:prstGeom>
                      <a:noFill/>
                    </p:spPr>
                  </p:pic>
                </p:oleObj>
              </mc:Fallback>
            </mc:AlternateContent>
          </a:graphicData>
        </a:graphic>
      </p:graphicFrame>
    </p:spTree>
    <p:extLst>
      <p:ext uri="{BB962C8B-B14F-4D97-AF65-F5344CB8AC3E}">
        <p14:creationId xmlns:p14="http://schemas.microsoft.com/office/powerpoint/2010/main" val="266801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a:t>
            </a:r>
            <a:r>
              <a:rPr lang="en-US" b="1" dirty="0"/>
              <a:t>17. At what rate per cent will the compound interest, does a sum of money become 27 times in 3 years? </a:t>
            </a:r>
          </a:p>
          <a:p>
            <a:pPr>
              <a:buNone/>
            </a:pPr>
            <a:r>
              <a:rPr lang="en-US" b="1" dirty="0"/>
              <a:t>(1) 100% 	(2) 150% 	(3) 75% 	</a:t>
            </a:r>
            <a:r>
              <a:rPr lang="en-US" b="1" dirty="0">
                <a:solidFill>
                  <a:srgbClr val="FF0000"/>
                </a:solidFill>
              </a:rPr>
              <a:t>(4) 200% </a:t>
            </a:r>
            <a:r>
              <a:rPr lang="en-US" b="1" dirty="0"/>
              <a:t>	(5) None of these</a:t>
            </a:r>
            <a:r>
              <a:rPr lang="en-US" b="1" dirty="0">
                <a:latin typeface="Arial Black" pitchFamily="34" charset="0"/>
              </a:rPr>
              <a:t> </a:t>
            </a:r>
            <a:endParaRPr lang="en-US" b="1" dirty="0"/>
          </a:p>
        </p:txBody>
      </p:sp>
    </p:spTree>
    <p:extLst>
      <p:ext uri="{BB962C8B-B14F-4D97-AF65-F5344CB8AC3E}">
        <p14:creationId xmlns:p14="http://schemas.microsoft.com/office/powerpoint/2010/main" val="812471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18</a:t>
            </a:r>
            <a:r>
              <a:rPr lang="en-US" b="1" dirty="0"/>
              <a:t>. If the CI on a certain sum for 2 years at 4% be 510, what would be the SI? (1) 500 	(2) 505 	(3) 400 	(4) 475 	(5) None of these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18</a:t>
            </a:r>
            <a:r>
              <a:rPr lang="en-US" b="1" dirty="0"/>
              <a:t>. If the CI on a certain sum for 2 years at 4% be 510, what would be the SI? </a:t>
            </a:r>
            <a:r>
              <a:rPr lang="en-US" b="1" dirty="0">
                <a:solidFill>
                  <a:srgbClr val="FF0000"/>
                </a:solidFill>
              </a:rPr>
              <a:t>(1) 500 </a:t>
            </a:r>
            <a:r>
              <a:rPr lang="en-US" b="1" dirty="0"/>
              <a:t>	(2) 505 	(3) 400 	(4) 475 	(5) None of these</a:t>
            </a:r>
          </a:p>
        </p:txBody>
      </p:sp>
    </p:spTree>
    <p:extLst>
      <p:ext uri="{BB962C8B-B14F-4D97-AF65-F5344CB8AC3E}">
        <p14:creationId xmlns:p14="http://schemas.microsoft.com/office/powerpoint/2010/main" val="3666764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19</a:t>
            </a:r>
            <a:r>
              <a:rPr lang="en-US" b="1" dirty="0"/>
              <a:t>. If the CI on a certain sum for 2 years at 6% be 25.75, what would be the SI? </a:t>
            </a:r>
          </a:p>
          <a:p>
            <a:pPr>
              <a:buNone/>
            </a:pPr>
            <a:r>
              <a:rPr lang="en-US" b="1" dirty="0"/>
              <a:t>(1) 25 		(2) 24 		(3) 20 		(4) 15 		(5) None of these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19</a:t>
            </a:r>
            <a:r>
              <a:rPr lang="en-US" b="1" dirty="0"/>
              <a:t>. If the CI on a certain sum for 2 years at 6% be 25.75, what would be the SI? </a:t>
            </a:r>
          </a:p>
          <a:p>
            <a:pPr>
              <a:buNone/>
            </a:pPr>
            <a:r>
              <a:rPr lang="en-US" b="1" dirty="0">
                <a:solidFill>
                  <a:srgbClr val="FF0000"/>
                </a:solidFill>
              </a:rPr>
              <a:t>(1) 25 </a:t>
            </a:r>
            <a:r>
              <a:rPr lang="en-US" b="1" dirty="0"/>
              <a:t>		(2) 24 		(3) 20 		(4) 15 		(5) None of these</a:t>
            </a:r>
            <a:endParaRPr lang="en-US" dirty="0"/>
          </a:p>
        </p:txBody>
      </p:sp>
    </p:spTree>
    <p:extLst>
      <p:ext uri="{BB962C8B-B14F-4D97-AF65-F5344CB8AC3E}">
        <p14:creationId xmlns:p14="http://schemas.microsoft.com/office/powerpoint/2010/main" val="1800099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20</a:t>
            </a:r>
            <a:r>
              <a:rPr lang="en-US" b="1" dirty="0"/>
              <a:t>. The simple interest on a certain sum of money for 2 years at 5% per annum is 100. Find the compound interest at the same rate and for the same time. </a:t>
            </a:r>
          </a:p>
          <a:p>
            <a:pPr>
              <a:buNone/>
            </a:pPr>
            <a:r>
              <a:rPr lang="en-US" b="1" dirty="0"/>
              <a:t>(1) 102.50 	(2) 103 	(3) 103.50 	(4) 102.25 	(5) None of these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20</a:t>
            </a:r>
            <a:r>
              <a:rPr lang="en-US" b="1" dirty="0"/>
              <a:t>. The simple interest on a certain sum of money for 2 years at 5% per annum is 100. Find the compound interest at the same rate and for the same time. </a:t>
            </a:r>
          </a:p>
          <a:p>
            <a:pPr>
              <a:buNone/>
            </a:pPr>
            <a:r>
              <a:rPr lang="en-US" b="1" dirty="0">
                <a:solidFill>
                  <a:srgbClr val="FF0000"/>
                </a:solidFill>
              </a:rPr>
              <a:t>(1) 102.50 </a:t>
            </a:r>
            <a:r>
              <a:rPr lang="en-US" b="1" dirty="0"/>
              <a:t>	(2) 103 	(3) 103.50 	(4) 102.25 	(5) None of these</a:t>
            </a:r>
            <a:endParaRPr lang="en-US" dirty="0"/>
          </a:p>
        </p:txBody>
      </p:sp>
    </p:spTree>
    <p:extLst>
      <p:ext uri="{BB962C8B-B14F-4D97-AF65-F5344CB8AC3E}">
        <p14:creationId xmlns:p14="http://schemas.microsoft.com/office/powerpoint/2010/main" val="2390376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21</a:t>
            </a:r>
            <a:r>
              <a:rPr lang="en-US" b="1" dirty="0"/>
              <a:t>. The simple interest on a certain sum of money for 2 years at 6% per annum is 300. Find the compound interest at the same rate and for the same time. </a:t>
            </a:r>
          </a:p>
          <a:p>
            <a:pPr>
              <a:buNone/>
            </a:pPr>
            <a:r>
              <a:rPr lang="en-US" b="1" dirty="0"/>
              <a:t>(1) 310 	(2) 308 	(3) 307 	(4) 309 	(5) None of these</a:t>
            </a:r>
            <a:r>
              <a:rPr lang="en-US" b="1" dirty="0">
                <a:latin typeface="Arial Black" pitchFamily="34" charset="0"/>
              </a:rPr>
              <a:t> </a:t>
            </a:r>
            <a:endParaRPr lang="en-US" b="1"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21</a:t>
            </a:r>
            <a:r>
              <a:rPr lang="en-US" b="1" dirty="0"/>
              <a:t>. The simple interest on a certain sum of money for 2 years at 6% per annum is 300. Find the compound interest at the same rate and for the same time. </a:t>
            </a:r>
          </a:p>
          <a:p>
            <a:pPr>
              <a:buNone/>
            </a:pPr>
            <a:r>
              <a:rPr lang="en-US" b="1" dirty="0"/>
              <a:t>(1) 310 	(2) 308 	(3) 307 	</a:t>
            </a:r>
            <a:r>
              <a:rPr lang="en-US" b="1" dirty="0">
                <a:solidFill>
                  <a:srgbClr val="FF0000"/>
                </a:solidFill>
              </a:rPr>
              <a:t>(4) 309 </a:t>
            </a:r>
            <a:r>
              <a:rPr lang="en-US" b="1" dirty="0"/>
              <a:t>	(5) None of these</a:t>
            </a:r>
            <a:r>
              <a:rPr lang="en-US" b="1" dirty="0">
                <a:latin typeface="Arial Black" pitchFamily="34" charset="0"/>
              </a:rPr>
              <a:t> </a:t>
            </a:r>
            <a:endParaRPr lang="en-US" b="1"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3167414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a:t>
            </a:r>
            <a:r>
              <a:rPr lang="en-US" b="1" dirty="0"/>
              <a:t>22. The compound interest on a certain sum for 2 years is 60.60 and simple interest is 60. Find the rate of interest per annum and the sum. </a:t>
            </a:r>
          </a:p>
          <a:p>
            <a:pPr marL="457200" indent="-457200">
              <a:buAutoNum type="arabicParenBoth"/>
            </a:pPr>
            <a:r>
              <a:rPr lang="en-US" b="1" dirty="0"/>
              <a:t>2%, 1600 	(2) 2%, 1400 	(3) 3%, 1500 	(4) 2%, 1500 </a:t>
            </a:r>
          </a:p>
          <a:p>
            <a:pPr marL="457200" indent="-457200">
              <a:buNone/>
            </a:pPr>
            <a:r>
              <a:rPr lang="en-US" b="1" dirty="0"/>
              <a:t>(5) None of these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90831732"/>
              </p:ext>
            </p:extLst>
          </p:nvPr>
        </p:nvGraphicFramePr>
        <p:xfrm>
          <a:off x="295475" y="1010938"/>
          <a:ext cx="8011127" cy="596481"/>
        </p:xfrm>
        <a:graphic>
          <a:graphicData uri="http://schemas.openxmlformats.org/drawingml/2006/table">
            <a:tbl>
              <a:tblPr>
                <a:tableStyleId>{5C22544A-7EE6-4342-B048-85BDC9FD1C3A}</a:tableStyleId>
              </a:tblPr>
              <a:tblGrid>
                <a:gridCol w="8011127">
                  <a:extLst>
                    <a:ext uri="{9D8B030D-6E8A-4147-A177-3AD203B41FA5}">
                      <a16:colId xmlns:a16="http://schemas.microsoft.com/office/drawing/2014/main" val="20000"/>
                    </a:ext>
                  </a:extLst>
                </a:gridCol>
              </a:tblGrid>
              <a:tr h="596481">
                <a:tc>
                  <a:txBody>
                    <a:bodyPr/>
                    <a:lstStyle/>
                    <a:p>
                      <a:pPr marL="71755" algn="l">
                        <a:lnSpc>
                          <a:spcPct val="120000"/>
                        </a:lnSpc>
                        <a:spcAft>
                          <a:spcPts val="0"/>
                        </a:spcAft>
                      </a:pPr>
                      <a:r>
                        <a:rPr lang="en-US" sz="1600" dirty="0">
                          <a:ln w="9525" cap="flat" cmpd="sng" algn="ctr">
                            <a:solidFill>
                              <a:srgbClr val="000000"/>
                            </a:solidFill>
                            <a:prstDash val="solid"/>
                            <a:round/>
                          </a:ln>
                          <a:solidFill>
                            <a:srgbClr val="FF0000"/>
                          </a:solidFill>
                          <a:effectLst/>
                          <a:latin typeface="Arial Black" panose="020B0A04020102020204" pitchFamily="34" charset="0"/>
                        </a:rPr>
                        <a:t>DIFFERENCE BETWEEN SI AND CI FOR 2 AND 3 YEARS</a:t>
                      </a:r>
                      <a:endParaRPr lang="en-IN" sz="1600" dirty="0">
                        <a:solidFill>
                          <a:srgbClr val="FF0000"/>
                        </a:solidFill>
                        <a:effectLst/>
                        <a:latin typeface="Arial Black" panose="020B0A04020102020204" pitchFamily="34" charset="0"/>
                        <a:ea typeface="Calibri" panose="020F0502020204030204" pitchFamily="34" charset="0"/>
                        <a:cs typeface="Mangal" panose="02040503050203030202" pitchFamily="18" charset="0"/>
                      </a:endParaRPr>
                    </a:p>
                  </a:txBody>
                  <a:tcPr marL="50800" marR="50800" marT="50800" marB="50800"/>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628977459"/>
              </p:ext>
            </p:extLst>
          </p:nvPr>
        </p:nvGraphicFramePr>
        <p:xfrm>
          <a:off x="266444" y="1598819"/>
          <a:ext cx="8069035" cy="4779914"/>
        </p:xfrm>
        <a:graphic>
          <a:graphicData uri="http://schemas.openxmlformats.org/drawingml/2006/table">
            <a:tbl>
              <a:tblPr>
                <a:tableStyleId>{5C22544A-7EE6-4342-B048-85BDC9FD1C3A}</a:tableStyleId>
              </a:tblPr>
              <a:tblGrid>
                <a:gridCol w="1344181">
                  <a:extLst>
                    <a:ext uri="{9D8B030D-6E8A-4147-A177-3AD203B41FA5}">
                      <a16:colId xmlns:a16="http://schemas.microsoft.com/office/drawing/2014/main" val="20000"/>
                    </a:ext>
                  </a:extLst>
                </a:gridCol>
                <a:gridCol w="1346157">
                  <a:extLst>
                    <a:ext uri="{9D8B030D-6E8A-4147-A177-3AD203B41FA5}">
                      <a16:colId xmlns:a16="http://schemas.microsoft.com/office/drawing/2014/main" val="20001"/>
                    </a:ext>
                  </a:extLst>
                </a:gridCol>
                <a:gridCol w="5378697">
                  <a:extLst>
                    <a:ext uri="{9D8B030D-6E8A-4147-A177-3AD203B41FA5}">
                      <a16:colId xmlns:a16="http://schemas.microsoft.com/office/drawing/2014/main" val="20002"/>
                    </a:ext>
                  </a:extLst>
                </a:gridCol>
              </a:tblGrid>
              <a:tr h="602852">
                <a:tc>
                  <a:txBody>
                    <a:bodyPr/>
                    <a:lstStyle/>
                    <a:p>
                      <a:pPr algn="ctr">
                        <a:lnSpc>
                          <a:spcPct val="120000"/>
                        </a:lnSpc>
                        <a:spcAft>
                          <a:spcPts val="0"/>
                        </a:spcAft>
                      </a:pPr>
                      <a:r>
                        <a:rPr lang="en-US" sz="1600" dirty="0">
                          <a:effectLst/>
                          <a:latin typeface="Arial Black" panose="020B0A04020102020204" pitchFamily="34" charset="0"/>
                        </a:rPr>
                        <a:t>Year</a:t>
                      </a:r>
                      <a:endParaRPr lang="en-IN" sz="1600" dirty="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tc>
                  <a:txBody>
                    <a:bodyPr/>
                    <a:lstStyle/>
                    <a:p>
                      <a:pPr algn="ctr">
                        <a:lnSpc>
                          <a:spcPct val="120000"/>
                        </a:lnSpc>
                        <a:spcAft>
                          <a:spcPts val="0"/>
                        </a:spcAft>
                      </a:pPr>
                      <a:r>
                        <a:rPr lang="en-US" sz="1600">
                          <a:effectLst/>
                          <a:latin typeface="Arial Black" panose="020B0A04020102020204" pitchFamily="34" charset="0"/>
                        </a:rPr>
                        <a:t>SI</a:t>
                      </a:r>
                      <a:endParaRPr lang="en-IN" sz="160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tc>
                  <a:txBody>
                    <a:bodyPr/>
                    <a:lstStyle/>
                    <a:p>
                      <a:pPr algn="ctr">
                        <a:lnSpc>
                          <a:spcPct val="120000"/>
                        </a:lnSpc>
                        <a:spcAft>
                          <a:spcPts val="0"/>
                        </a:spcAft>
                      </a:pPr>
                      <a:r>
                        <a:rPr lang="en-US" sz="1600" dirty="0">
                          <a:effectLst/>
                          <a:latin typeface="Arial Black" panose="020B0A04020102020204" pitchFamily="34" charset="0"/>
                        </a:rPr>
                        <a:t>CI</a:t>
                      </a:r>
                      <a:endParaRPr lang="en-IN" sz="1600" dirty="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extLst>
                  <a:ext uri="{0D108BD9-81ED-4DB2-BD59-A6C34878D82A}">
                    <a16:rowId xmlns:a16="http://schemas.microsoft.com/office/drawing/2014/main" val="10000"/>
                  </a:ext>
                </a:extLst>
              </a:tr>
              <a:tr h="1016042">
                <a:tc>
                  <a:txBody>
                    <a:bodyPr/>
                    <a:lstStyle/>
                    <a:p>
                      <a:pPr algn="ctr">
                        <a:lnSpc>
                          <a:spcPct val="120000"/>
                        </a:lnSpc>
                        <a:spcAft>
                          <a:spcPts val="0"/>
                        </a:spcAft>
                      </a:pPr>
                      <a:r>
                        <a:rPr lang="en-US" sz="1600">
                          <a:effectLst/>
                          <a:latin typeface="Arial Black" panose="020B0A04020102020204" pitchFamily="34" charset="0"/>
                        </a:rPr>
                        <a:t>1</a:t>
                      </a:r>
                      <a:endParaRPr lang="en-IN" sz="160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tc>
                  <a:txBody>
                    <a:bodyPr/>
                    <a:lstStyle/>
                    <a:p>
                      <a:pPr algn="ctr">
                        <a:lnSpc>
                          <a:spcPct val="120000"/>
                        </a:lnSpc>
                        <a:spcAft>
                          <a:spcPts val="0"/>
                        </a:spcAft>
                      </a:pPr>
                      <a:endParaRPr lang="en-US" sz="1600" dirty="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tc>
                  <a:txBody>
                    <a:bodyPr/>
                    <a:lstStyle/>
                    <a:p>
                      <a:pPr algn="ctr">
                        <a:lnSpc>
                          <a:spcPct val="120000"/>
                        </a:lnSpc>
                        <a:spcAft>
                          <a:spcPts val="0"/>
                        </a:spcAft>
                      </a:pPr>
                      <a:endParaRPr lang="en-US" sz="1600" dirty="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extLst>
                  <a:ext uri="{0D108BD9-81ED-4DB2-BD59-A6C34878D82A}">
                    <a16:rowId xmlns:a16="http://schemas.microsoft.com/office/drawing/2014/main" val="10001"/>
                  </a:ext>
                </a:extLst>
              </a:tr>
              <a:tr h="1100712">
                <a:tc>
                  <a:txBody>
                    <a:bodyPr/>
                    <a:lstStyle/>
                    <a:p>
                      <a:pPr algn="ctr">
                        <a:lnSpc>
                          <a:spcPct val="120000"/>
                        </a:lnSpc>
                        <a:spcAft>
                          <a:spcPts val="0"/>
                        </a:spcAft>
                      </a:pPr>
                      <a:r>
                        <a:rPr lang="en-US" sz="1600">
                          <a:effectLst/>
                          <a:latin typeface="Arial Black" panose="020B0A04020102020204" pitchFamily="34" charset="0"/>
                        </a:rPr>
                        <a:t>2</a:t>
                      </a:r>
                      <a:endParaRPr lang="en-IN" sz="160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tc>
                  <a:txBody>
                    <a:bodyPr/>
                    <a:lstStyle/>
                    <a:p>
                      <a:pPr algn="ctr">
                        <a:lnSpc>
                          <a:spcPct val="120000"/>
                        </a:lnSpc>
                        <a:spcAft>
                          <a:spcPts val="0"/>
                        </a:spcAft>
                      </a:pPr>
                      <a:endParaRPr lang="en-US" sz="160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tc>
                  <a:txBody>
                    <a:bodyPr/>
                    <a:lstStyle/>
                    <a:p>
                      <a:pPr algn="ctr">
                        <a:lnSpc>
                          <a:spcPct val="120000"/>
                        </a:lnSpc>
                        <a:spcAft>
                          <a:spcPts val="0"/>
                        </a:spcAft>
                      </a:pPr>
                      <a:endParaRPr lang="en-US" sz="1600" dirty="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extLst>
                  <a:ext uri="{0D108BD9-81ED-4DB2-BD59-A6C34878D82A}">
                    <a16:rowId xmlns:a16="http://schemas.microsoft.com/office/drawing/2014/main" val="10002"/>
                  </a:ext>
                </a:extLst>
              </a:tr>
              <a:tr h="2060308">
                <a:tc>
                  <a:txBody>
                    <a:bodyPr/>
                    <a:lstStyle/>
                    <a:p>
                      <a:pPr algn="ctr">
                        <a:lnSpc>
                          <a:spcPct val="120000"/>
                        </a:lnSpc>
                        <a:spcAft>
                          <a:spcPts val="0"/>
                        </a:spcAft>
                      </a:pPr>
                      <a:r>
                        <a:rPr lang="en-US" sz="1600">
                          <a:effectLst/>
                          <a:latin typeface="Arial Black" panose="020B0A04020102020204" pitchFamily="34" charset="0"/>
                        </a:rPr>
                        <a:t>3</a:t>
                      </a:r>
                      <a:endParaRPr lang="en-IN" sz="160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tc>
                  <a:txBody>
                    <a:bodyPr/>
                    <a:lstStyle/>
                    <a:p>
                      <a:pPr algn="ctr">
                        <a:lnSpc>
                          <a:spcPct val="120000"/>
                        </a:lnSpc>
                        <a:spcAft>
                          <a:spcPts val="0"/>
                        </a:spcAft>
                      </a:pPr>
                      <a:endParaRPr lang="en-US" sz="160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tc>
                  <a:txBody>
                    <a:bodyPr/>
                    <a:lstStyle/>
                    <a:p>
                      <a:pPr algn="ctr">
                        <a:lnSpc>
                          <a:spcPct val="120000"/>
                        </a:lnSpc>
                        <a:spcAft>
                          <a:spcPts val="0"/>
                        </a:spcAft>
                      </a:pPr>
                      <a:endParaRPr lang="en-US" sz="1600" dirty="0">
                        <a:solidFill>
                          <a:srgbClr val="000000"/>
                        </a:solidFill>
                        <a:effectLst/>
                        <a:latin typeface="Arial Black" panose="020B0A04020102020204" pitchFamily="34" charset="0"/>
                        <a:ea typeface="Calibri" panose="020F0502020204030204" pitchFamily="34" charset="0"/>
                        <a:cs typeface="Minion Pro"/>
                      </a:endParaRPr>
                    </a:p>
                  </a:txBody>
                  <a:tcPr marL="50800" marR="50800" marT="50800" marB="50800" anchor="ctr"/>
                </a:tc>
                <a:extLst>
                  <a:ext uri="{0D108BD9-81ED-4DB2-BD59-A6C34878D82A}">
                    <a16:rowId xmlns:a16="http://schemas.microsoft.com/office/drawing/2014/main" val="10003"/>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5746771"/>
              </p:ext>
            </p:extLst>
          </p:nvPr>
        </p:nvGraphicFramePr>
        <p:xfrm>
          <a:off x="5273050" y="2189331"/>
          <a:ext cx="789751" cy="1105651"/>
        </p:xfrm>
        <a:graphic>
          <a:graphicData uri="http://schemas.openxmlformats.org/presentationml/2006/ole">
            <mc:AlternateContent xmlns:mc="http://schemas.openxmlformats.org/markup-compatibility/2006">
              <mc:Choice xmlns:v="urn:schemas-microsoft-com:vml" Requires="v">
                <p:oleObj spid="_x0000_s5158" r:id="rId3" imgW="253780" imgH="355292" progId="Equation.DSMT4">
                  <p:embed/>
                </p:oleObj>
              </mc:Choice>
              <mc:Fallback>
                <p:oleObj r:id="rId3" imgW="253780" imgH="355292"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3050" y="2189331"/>
                        <a:ext cx="789751" cy="1105651"/>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81160949"/>
              </p:ext>
            </p:extLst>
          </p:nvPr>
        </p:nvGraphicFramePr>
        <p:xfrm>
          <a:off x="3075133" y="3255622"/>
          <a:ext cx="5054404" cy="1204371"/>
        </p:xfrm>
        <a:graphic>
          <a:graphicData uri="http://schemas.openxmlformats.org/presentationml/2006/ole">
            <mc:AlternateContent xmlns:mc="http://schemas.openxmlformats.org/markup-compatibility/2006">
              <mc:Choice xmlns:v="urn:schemas-microsoft-com:vml" Requires="v">
                <p:oleObj spid="_x0000_s5159" r:id="rId5" imgW="1651000" imgH="393700" progId="Equation.DSMT4">
                  <p:embed/>
                </p:oleObj>
              </mc:Choice>
              <mc:Fallback>
                <p:oleObj r:id="rId5" imgW="1651000" imgH="3937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5133" y="3255622"/>
                        <a:ext cx="5054404" cy="1204371"/>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79168456"/>
              </p:ext>
            </p:extLst>
          </p:nvPr>
        </p:nvGraphicFramePr>
        <p:xfrm>
          <a:off x="3075133" y="4459993"/>
          <a:ext cx="4634703" cy="1140571"/>
        </p:xfrm>
        <a:graphic>
          <a:graphicData uri="http://schemas.openxmlformats.org/presentationml/2006/ole">
            <mc:AlternateContent xmlns:mc="http://schemas.openxmlformats.org/markup-compatibility/2006">
              <mc:Choice xmlns:v="urn:schemas-microsoft-com:vml" Requires="v">
                <p:oleObj spid="_x0000_s5160" r:id="rId7" imgW="1701800" imgH="419100" progId="Equation.DSMT4">
                  <p:embed/>
                </p:oleObj>
              </mc:Choice>
              <mc:Fallback>
                <p:oleObj r:id="rId7" imgW="1701800" imgH="419100"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5133" y="4459993"/>
                        <a:ext cx="4634703" cy="1140571"/>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103978681"/>
              </p:ext>
            </p:extLst>
          </p:nvPr>
        </p:nvGraphicFramePr>
        <p:xfrm>
          <a:off x="3887543" y="5409202"/>
          <a:ext cx="2811640" cy="969531"/>
        </p:xfrm>
        <a:graphic>
          <a:graphicData uri="http://schemas.openxmlformats.org/presentationml/2006/ole">
            <mc:AlternateContent xmlns:mc="http://schemas.openxmlformats.org/markup-compatibility/2006">
              <mc:Choice xmlns:v="urn:schemas-microsoft-com:vml" Requires="v">
                <p:oleObj spid="_x0000_s5161" r:id="rId9" imgW="1104900" imgH="381000" progId="Equation.DSMT4">
                  <p:embed/>
                </p:oleObj>
              </mc:Choice>
              <mc:Fallback>
                <p:oleObj r:id="rId9" imgW="1104900" imgH="381000" progId="Equation.DSMT4">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7543" y="5409202"/>
                        <a:ext cx="2811640" cy="969531"/>
                      </a:xfrm>
                      <a:prstGeom prst="rect">
                        <a:avLst/>
                      </a:prstGeom>
                      <a:noFill/>
                    </p:spPr>
                  </p:pic>
                </p:oleObj>
              </mc:Fallback>
            </mc:AlternateContent>
          </a:graphicData>
        </a:graphic>
      </p:graphicFrame>
    </p:spTree>
    <p:extLst>
      <p:ext uri="{BB962C8B-B14F-4D97-AF65-F5344CB8AC3E}">
        <p14:creationId xmlns:p14="http://schemas.microsoft.com/office/powerpoint/2010/main" val="14371910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a:t>
            </a:r>
            <a:r>
              <a:rPr lang="en-US" b="1" dirty="0"/>
              <a:t>22. The compound interest on a certain sum for 2 years is 60.60 and simple interest is 60. Find the rate of interest per annum and the sum. </a:t>
            </a:r>
          </a:p>
          <a:p>
            <a:pPr marL="457200" indent="-457200">
              <a:buAutoNum type="arabicParenBoth"/>
            </a:pPr>
            <a:r>
              <a:rPr lang="en-US" b="1" dirty="0"/>
              <a:t>2%, 1600 	(2) 2%, 1400 	(3) 3%, 1500 	</a:t>
            </a:r>
            <a:r>
              <a:rPr lang="en-US" b="1" dirty="0">
                <a:solidFill>
                  <a:srgbClr val="FF0000"/>
                </a:solidFill>
              </a:rPr>
              <a:t>(4) 2%, 1500 </a:t>
            </a:r>
          </a:p>
          <a:p>
            <a:pPr marL="457200" indent="-457200">
              <a:buNone/>
            </a:pPr>
            <a:r>
              <a:rPr lang="en-US" b="1" dirty="0"/>
              <a:t>(5) None of these</a:t>
            </a:r>
            <a:endParaRPr lang="en-US" dirty="0"/>
          </a:p>
        </p:txBody>
      </p:sp>
    </p:spTree>
    <p:extLst>
      <p:ext uri="{BB962C8B-B14F-4D97-AF65-F5344CB8AC3E}">
        <p14:creationId xmlns:p14="http://schemas.microsoft.com/office/powerpoint/2010/main" val="1807583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23</a:t>
            </a:r>
            <a:r>
              <a:rPr lang="en-US" b="1" dirty="0"/>
              <a:t>. A person invested a certain amount at simple interest at the rate of 6 per cent per annum earning 900 as an interest at the end of three years. Had the interest been compounded every year, how much more interest would he have earned on the same amount with the same interest rate after three years? </a:t>
            </a:r>
          </a:p>
          <a:p>
            <a:pPr>
              <a:buNone/>
            </a:pPr>
            <a:r>
              <a:rPr lang="en-US" b="1" dirty="0"/>
              <a:t>(1) 38.13 	(2) 25.33 	(3) 55.08 	(4) 35.30 	(5)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a:p>
            <a:pPr>
              <a:buNone/>
            </a:pPr>
            <a:r>
              <a:rPr lang="en-US" b="1" dirty="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23</a:t>
            </a:r>
            <a:r>
              <a:rPr lang="en-US" b="1" dirty="0"/>
              <a:t>. A person invested a certain amount at simple interest at the rate of 6 per cent per annum earning 900 as an interest at the end of three years. Had the interest been compounded every year, how much more interest would he have earned on the same amount with the same interest rate after three years? </a:t>
            </a:r>
          </a:p>
          <a:p>
            <a:pPr>
              <a:buNone/>
            </a:pPr>
            <a:r>
              <a:rPr lang="en-US" b="1" dirty="0"/>
              <a:t>(1) 38.13 	(2) 25.33 	</a:t>
            </a:r>
            <a:r>
              <a:rPr lang="en-US" b="1" dirty="0">
                <a:solidFill>
                  <a:srgbClr val="FF0000"/>
                </a:solidFill>
              </a:rPr>
              <a:t>(3) 55.08 </a:t>
            </a:r>
            <a:r>
              <a:rPr lang="en-US" b="1" dirty="0"/>
              <a:t>	(4) 35.30 	(5)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a:p>
            <a:pPr>
              <a:buNone/>
            </a:pPr>
            <a:r>
              <a:rPr lang="en-US" b="1" dirty="0"/>
              <a:t> </a:t>
            </a:r>
          </a:p>
        </p:txBody>
      </p:sp>
    </p:spTree>
    <p:extLst>
      <p:ext uri="{BB962C8B-B14F-4D97-AF65-F5344CB8AC3E}">
        <p14:creationId xmlns:p14="http://schemas.microsoft.com/office/powerpoint/2010/main" val="2494429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a:t>
            </a:r>
            <a:r>
              <a:rPr lang="en-US" b="1" dirty="0"/>
              <a:t>24. On a certain sum of money, the simple interest for 2 years in 150 at the rate of 3% per annum. Find the difference in CI and SI. </a:t>
            </a:r>
          </a:p>
          <a:p>
            <a:pPr>
              <a:buNone/>
            </a:pPr>
            <a:r>
              <a:rPr lang="en-US" b="1" dirty="0"/>
              <a:t>(1) 5 		(2) 4.5 	(3) 2.5 	(4) 2.25 	(5) None of these</a:t>
            </a:r>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a:t>
            </a:r>
            <a:r>
              <a:rPr lang="en-US" b="1" dirty="0"/>
              <a:t>24. On a certain sum of money, the simple interest for 2 years in 150 at the rate of 3% per annum. Find the difference in CI and SI. </a:t>
            </a:r>
          </a:p>
          <a:p>
            <a:pPr>
              <a:buNone/>
            </a:pPr>
            <a:r>
              <a:rPr lang="en-US" b="1" dirty="0"/>
              <a:t>(1) 5 		(2) 4.5 	(3) 2.5 	</a:t>
            </a:r>
            <a:r>
              <a:rPr lang="en-US" b="1" dirty="0">
                <a:solidFill>
                  <a:srgbClr val="FF0000"/>
                </a:solidFill>
              </a:rPr>
              <a:t>(4) 2.25 </a:t>
            </a:r>
            <a:r>
              <a:rPr lang="en-US" b="1" dirty="0"/>
              <a:t>	(5) None of these</a:t>
            </a:r>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1366806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a:t>
            </a:r>
            <a:r>
              <a:rPr lang="en-US" b="1" dirty="0"/>
              <a:t>25. On a certain sum of money, the simple interest for 2 years in 200 at the rate of 7% per annum. Find the difference in CI and SI. </a:t>
            </a:r>
          </a:p>
          <a:p>
            <a:pPr>
              <a:buNone/>
            </a:pPr>
            <a:r>
              <a:rPr lang="en-US" b="1" dirty="0"/>
              <a:t>(1) 7 		(2) 6 		(3) 3.5 	(4) 45 		(5) None of these</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a:t>
            </a:r>
            <a:r>
              <a:rPr lang="en-US" b="1" dirty="0"/>
              <a:t>25. On a certain sum of money, the simple interest for 2 years in 200 at the rate of 7% per annum. Find the difference in CI and SI. </a:t>
            </a:r>
          </a:p>
          <a:p>
            <a:pPr>
              <a:buNone/>
            </a:pPr>
            <a:r>
              <a:rPr lang="en-US" b="1" dirty="0">
                <a:solidFill>
                  <a:srgbClr val="FF0000"/>
                </a:solidFill>
              </a:rPr>
              <a:t>(1) 7 </a:t>
            </a:r>
            <a:r>
              <a:rPr lang="en-US" b="1" dirty="0"/>
              <a:t>		(2) 6 		(3) 3.5 	(4) 45 		(5) None of these</a:t>
            </a:r>
            <a:endParaRPr lang="en-US" dirty="0"/>
          </a:p>
        </p:txBody>
      </p:sp>
    </p:spTree>
    <p:extLst>
      <p:ext uri="{BB962C8B-B14F-4D97-AF65-F5344CB8AC3E}">
        <p14:creationId xmlns:p14="http://schemas.microsoft.com/office/powerpoint/2010/main" val="24463510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26</a:t>
            </a:r>
            <a:r>
              <a:rPr lang="en-US" b="1" dirty="0"/>
              <a:t>. Find the difference between the compound interest and the simple interest for the sum 625 at 8% per annum for 2 years. </a:t>
            </a:r>
          </a:p>
          <a:p>
            <a:pPr>
              <a:buNone/>
            </a:pPr>
            <a:r>
              <a:rPr lang="en-US" b="1" dirty="0"/>
              <a:t>(1) 3 		(2) 4 		(3) 4.5 	(4) 1.5 	(5) None of these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26</a:t>
            </a:r>
            <a:r>
              <a:rPr lang="en-US" b="1" dirty="0"/>
              <a:t>. Find the difference between the compound interest and the simple interest for the sum 625 at 8% per annum for 2 years. </a:t>
            </a:r>
          </a:p>
          <a:p>
            <a:pPr>
              <a:buNone/>
            </a:pPr>
            <a:r>
              <a:rPr lang="en-US" b="1" dirty="0"/>
              <a:t>(1) 3 		</a:t>
            </a:r>
            <a:r>
              <a:rPr lang="en-US" b="1" dirty="0">
                <a:solidFill>
                  <a:srgbClr val="FF0000"/>
                </a:solidFill>
              </a:rPr>
              <a:t>(2) 4 	</a:t>
            </a:r>
            <a:r>
              <a:rPr lang="en-US" b="1" dirty="0"/>
              <a:t>	(3) 4.5 	(4) 1.5 	(5) None of these</a:t>
            </a:r>
          </a:p>
        </p:txBody>
      </p:sp>
    </p:spTree>
    <p:extLst>
      <p:ext uri="{BB962C8B-B14F-4D97-AF65-F5344CB8AC3E}">
        <p14:creationId xmlns:p14="http://schemas.microsoft.com/office/powerpoint/2010/main" val="30336391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27</a:t>
            </a:r>
            <a:r>
              <a:rPr lang="en-US" b="1" dirty="0"/>
              <a:t>. Find the difference between the compound interest and the simple interest for the sum 2500 at 6% per annum for 2 years. </a:t>
            </a:r>
          </a:p>
          <a:p>
            <a:pPr>
              <a:buNone/>
            </a:pPr>
            <a:r>
              <a:rPr lang="en-US" b="1" dirty="0"/>
              <a:t>(1) 9 		(2) 8 		(3) 7.5 	(4) 6 		(5) None of these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065413985"/>
              </p:ext>
            </p:extLst>
          </p:nvPr>
        </p:nvGraphicFramePr>
        <p:xfrm>
          <a:off x="481262" y="1121343"/>
          <a:ext cx="5390573" cy="876300"/>
        </p:xfrm>
        <a:graphic>
          <a:graphicData uri="http://schemas.openxmlformats.org/presentationml/2006/ole">
            <mc:AlternateContent xmlns:mc="http://schemas.openxmlformats.org/markup-compatibility/2006">
              <mc:Choice xmlns:v="urn:schemas-microsoft-com:vml" Requires="v">
                <p:oleObj spid="_x0000_s6173" r:id="rId3" imgW="2578100" imgH="419100" progId="Equation.DSMT4">
                  <p:embed/>
                </p:oleObj>
              </mc:Choice>
              <mc:Fallback>
                <p:oleObj r:id="rId3" imgW="25781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262" y="1121343"/>
                        <a:ext cx="5390573" cy="876300"/>
                      </a:xfrm>
                      <a:prstGeom prst="rect">
                        <a:avLst/>
                      </a:prstGeom>
                      <a:noFill/>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586295285"/>
              </p:ext>
            </p:extLst>
          </p:nvPr>
        </p:nvGraphicFramePr>
        <p:xfrm>
          <a:off x="481262" y="2300244"/>
          <a:ext cx="2752826" cy="994998"/>
        </p:xfrm>
        <a:graphic>
          <a:graphicData uri="http://schemas.openxmlformats.org/presentationml/2006/ole">
            <mc:AlternateContent xmlns:mc="http://schemas.openxmlformats.org/markup-compatibility/2006">
              <mc:Choice xmlns:v="urn:schemas-microsoft-com:vml" Requires="v">
                <p:oleObj spid="_x0000_s6174" r:id="rId5" imgW="1054100" imgH="381000" progId="Equation.DSMT4">
                  <p:embed/>
                </p:oleObj>
              </mc:Choice>
              <mc:Fallback>
                <p:oleObj r:id="rId5" imgW="1054100" imgH="381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262" y="2300244"/>
                        <a:ext cx="2752826" cy="994998"/>
                      </a:xfrm>
                      <a:prstGeom prst="rect">
                        <a:avLst/>
                      </a:prstGeom>
                      <a:no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779591399"/>
              </p:ext>
            </p:extLst>
          </p:nvPr>
        </p:nvGraphicFramePr>
        <p:xfrm>
          <a:off x="481262" y="3921693"/>
          <a:ext cx="5069642" cy="842812"/>
        </p:xfrm>
        <a:graphic>
          <a:graphicData uri="http://schemas.openxmlformats.org/presentationml/2006/ole">
            <mc:AlternateContent xmlns:mc="http://schemas.openxmlformats.org/markup-compatibility/2006">
              <mc:Choice xmlns:v="urn:schemas-microsoft-com:vml" Requires="v">
                <p:oleObj spid="_x0000_s6175" r:id="rId7" imgW="2527300" imgH="419100" progId="Equation.DSMT4">
                  <p:embed/>
                </p:oleObj>
              </mc:Choice>
              <mc:Fallback>
                <p:oleObj r:id="rId7" imgW="2527300" imgH="419100"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262" y="3921693"/>
                        <a:ext cx="5069642" cy="842812"/>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214582767"/>
              </p:ext>
            </p:extLst>
          </p:nvPr>
        </p:nvGraphicFramePr>
        <p:xfrm>
          <a:off x="481262" y="5213685"/>
          <a:ext cx="3853114" cy="955317"/>
        </p:xfrm>
        <a:graphic>
          <a:graphicData uri="http://schemas.openxmlformats.org/presentationml/2006/ole">
            <mc:AlternateContent xmlns:mc="http://schemas.openxmlformats.org/markup-compatibility/2006">
              <mc:Choice xmlns:v="urn:schemas-microsoft-com:vml" Requires="v">
                <p:oleObj spid="_x0000_s6176" r:id="rId9" imgW="1536700" imgH="381000" progId="Equation.DSMT4">
                  <p:embed/>
                </p:oleObj>
              </mc:Choice>
              <mc:Fallback>
                <p:oleObj r:id="rId9" imgW="1536700" imgH="381000" progId="Equation.DSMT4">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1262" y="5213685"/>
                        <a:ext cx="3853114" cy="955317"/>
                      </a:xfrm>
                      <a:prstGeom prst="rect">
                        <a:avLst/>
                      </a:prstGeom>
                      <a:noFill/>
                    </p:spPr>
                  </p:pic>
                </p:oleObj>
              </mc:Fallback>
            </mc:AlternateContent>
          </a:graphicData>
        </a:graphic>
      </p:graphicFrame>
      <p:sp>
        <p:nvSpPr>
          <p:cNvPr id="6" name="Rectangle 5"/>
          <p:cNvSpPr>
            <a:spLocks noChangeArrowheads="1"/>
          </p:cNvSpPr>
          <p:nvPr/>
        </p:nvSpPr>
        <p:spPr bwMode="auto">
          <a:xfrm>
            <a:off x="481263" y="6641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p:cNvSpPr>
            <a:spLocks noChangeArrowheads="1"/>
          </p:cNvSpPr>
          <p:nvPr/>
        </p:nvSpPr>
        <p:spPr bwMode="auto">
          <a:xfrm>
            <a:off x="481263" y="15404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7"/>
          <p:cNvSpPr>
            <a:spLocks noChangeArrowheads="1"/>
          </p:cNvSpPr>
          <p:nvPr/>
        </p:nvSpPr>
        <p:spPr bwMode="auto">
          <a:xfrm>
            <a:off x="481263" y="23786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8"/>
          <p:cNvSpPr>
            <a:spLocks noChangeArrowheads="1"/>
          </p:cNvSpPr>
          <p:nvPr/>
        </p:nvSpPr>
        <p:spPr bwMode="auto">
          <a:xfrm>
            <a:off x="481263" y="32549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26095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27</a:t>
            </a:r>
            <a:r>
              <a:rPr lang="en-US" b="1" dirty="0"/>
              <a:t>. Find the difference between the compound interest and the simple interest for the sum 2500 at 6% per annum for 2 years. </a:t>
            </a:r>
          </a:p>
          <a:p>
            <a:pPr>
              <a:buNone/>
            </a:pPr>
            <a:r>
              <a:rPr lang="en-US" b="1" dirty="0">
                <a:solidFill>
                  <a:srgbClr val="FF0000"/>
                </a:solidFill>
              </a:rPr>
              <a:t>(1) 9 </a:t>
            </a:r>
            <a:r>
              <a:rPr lang="en-US" b="1" dirty="0"/>
              <a:t>		(2) 8 		(3) 7.5 	(4) 6 		(5) None of these</a:t>
            </a:r>
            <a:endParaRPr lang="en-US" dirty="0"/>
          </a:p>
        </p:txBody>
      </p:sp>
    </p:spTree>
    <p:extLst>
      <p:ext uri="{BB962C8B-B14F-4D97-AF65-F5344CB8AC3E}">
        <p14:creationId xmlns:p14="http://schemas.microsoft.com/office/powerpoint/2010/main" val="39503617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28</a:t>
            </a:r>
            <a:r>
              <a:rPr lang="en-US" b="1" dirty="0"/>
              <a:t>. On what sum will the difference between the simple and compound interests for 3 years at 5 per cent per annum amount to 12.20? </a:t>
            </a:r>
          </a:p>
          <a:p>
            <a:pPr>
              <a:buNone/>
            </a:pPr>
            <a:r>
              <a:rPr lang="en-US" b="1" dirty="0"/>
              <a:t>(1) 1600 	(2) 800 	(3) 1200 	(4) 1500 	(5) None of these</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28</a:t>
            </a:r>
            <a:r>
              <a:rPr lang="en-US" b="1" dirty="0"/>
              <a:t>. On what sum will the difference between the simple and compound interests for 3 years at 5 per cent per annum amount to 12.20? </a:t>
            </a:r>
          </a:p>
          <a:p>
            <a:pPr>
              <a:buNone/>
            </a:pPr>
            <a:r>
              <a:rPr lang="en-US" b="1" dirty="0">
                <a:solidFill>
                  <a:srgbClr val="FF0000"/>
                </a:solidFill>
              </a:rPr>
              <a:t>(1) 1600 </a:t>
            </a:r>
            <a:r>
              <a:rPr lang="en-US" b="1" dirty="0"/>
              <a:t>	(2) 800 	(3) 1200 	(4) 1500 	(5) None of these</a:t>
            </a:r>
            <a:endParaRPr lang="en-US" dirty="0"/>
          </a:p>
        </p:txBody>
      </p:sp>
    </p:spTree>
    <p:extLst>
      <p:ext uri="{BB962C8B-B14F-4D97-AF65-F5344CB8AC3E}">
        <p14:creationId xmlns:p14="http://schemas.microsoft.com/office/powerpoint/2010/main" val="40908842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29</a:t>
            </a:r>
            <a:r>
              <a:rPr lang="en-US" b="1" dirty="0"/>
              <a:t>. Find the difference between the simple and compound interest on 10000 for 3 years at 3 per cent. </a:t>
            </a:r>
          </a:p>
          <a:p>
            <a:pPr>
              <a:buNone/>
            </a:pPr>
            <a:r>
              <a:rPr lang="en-US" b="1" dirty="0"/>
              <a:t>(1) 27.8 	(2) 27.27 	(3) 37.27 	(4) 37.8 	(5) None of these</a:t>
            </a:r>
            <a:endParaRPr lang="en-US" dirty="0"/>
          </a:p>
          <a:p>
            <a:pPr>
              <a:buNone/>
            </a:pPr>
            <a:r>
              <a:rPr lang="en-US" b="1" dirty="0">
                <a:latin typeface="Arial Black" pitchFamily="34" charset="0"/>
              </a:rPr>
              <a:t> </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29</a:t>
            </a:r>
            <a:r>
              <a:rPr lang="en-US" b="1" dirty="0"/>
              <a:t>. Find the difference between the simple and compound interest on 10000 for 3 years at 3 per cent. </a:t>
            </a:r>
          </a:p>
          <a:p>
            <a:pPr>
              <a:buNone/>
            </a:pPr>
            <a:r>
              <a:rPr lang="en-US" b="1" dirty="0"/>
              <a:t>(1) 27.8 	</a:t>
            </a:r>
            <a:r>
              <a:rPr lang="en-US" b="1" dirty="0">
                <a:solidFill>
                  <a:srgbClr val="FF0000"/>
                </a:solidFill>
              </a:rPr>
              <a:t>(2) 27.27 </a:t>
            </a:r>
            <a:r>
              <a:rPr lang="en-US" b="1" dirty="0"/>
              <a:t>	(3) 37.27 	(4) 37.8 	(5) None of these</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1263721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3</a:t>
            </a:r>
            <a:r>
              <a:rPr lang="en-US" b="1" dirty="0"/>
              <a:t>0. The difference between the compound interest and the simple interest on a certain sum of money at 10% per annum for 2 years is 2.50. Find the sum. (1) 350 	(2) 275 	(3) 250 	(4) 325 	(5) None of these</a:t>
            </a: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3</a:t>
            </a:r>
            <a:r>
              <a:rPr lang="en-US" b="1" dirty="0"/>
              <a:t>0. The difference between the compound interest and the simple interest on a certain sum of money at 10% per annum for 2 years is 2.50. Find the sum. (1) 350 	(2) 275 	</a:t>
            </a:r>
            <a:r>
              <a:rPr lang="en-US" b="1" dirty="0">
                <a:solidFill>
                  <a:srgbClr val="FF0000"/>
                </a:solidFill>
              </a:rPr>
              <a:t>(3) 250 </a:t>
            </a:r>
            <a:r>
              <a:rPr lang="en-US" b="1" dirty="0"/>
              <a:t>	(4) 325 	(5) None of these</a:t>
            </a: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6748321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31</a:t>
            </a:r>
            <a:r>
              <a:rPr lang="en-US" b="1" dirty="0"/>
              <a:t>. The difference between the compound interest and the simple interest on a certain sum of money at 4% per annum for 2 years is 1.40. Find the sum. </a:t>
            </a:r>
          </a:p>
          <a:p>
            <a:pPr>
              <a:buNone/>
            </a:pPr>
            <a:r>
              <a:rPr lang="en-US" b="1" dirty="0"/>
              <a:t>(1) 875 	(2) 857 	(3) 785 	(4) 925 	(5) None of these</a:t>
            </a:r>
            <a:r>
              <a:rPr lang="en-US" b="1" dirty="0">
                <a:latin typeface="Arial Black" pitchFamily="34" charset="0"/>
              </a:rPr>
              <a:t>  </a:t>
            </a:r>
            <a:endParaRPr lang="en-US"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31</a:t>
            </a:r>
            <a:r>
              <a:rPr lang="en-US" b="1" dirty="0"/>
              <a:t>. The difference between the compound interest and the simple interest on a certain sum of money at 4% per annum for 2 years is 1.40. Find the sum. </a:t>
            </a:r>
          </a:p>
          <a:p>
            <a:pPr>
              <a:buNone/>
            </a:pPr>
            <a:r>
              <a:rPr lang="en-US" b="1" dirty="0">
                <a:solidFill>
                  <a:srgbClr val="FF0000"/>
                </a:solidFill>
              </a:rPr>
              <a:t>(1) 875 </a:t>
            </a:r>
            <a:r>
              <a:rPr lang="en-US" b="1" dirty="0"/>
              <a:t>	(2) 857 	(3) 785 	(4) 925 	(5) None of these</a:t>
            </a:r>
            <a:r>
              <a:rPr lang="en-US" b="1" dirty="0">
                <a:latin typeface="Arial Black" pitchFamily="34" charset="0"/>
              </a:rPr>
              <a:t>  </a:t>
            </a:r>
            <a:endParaRPr lang="en-US" b="1" dirty="0"/>
          </a:p>
        </p:txBody>
      </p:sp>
    </p:spTree>
    <p:extLst>
      <p:ext uri="{BB962C8B-B14F-4D97-AF65-F5344CB8AC3E}">
        <p14:creationId xmlns:p14="http://schemas.microsoft.com/office/powerpoint/2010/main" val="5430002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32</a:t>
            </a:r>
            <a:r>
              <a:rPr lang="en-US" b="1" dirty="0"/>
              <a:t>. Find the ratio of CI to SI on a certain sum at 5% per annum for 2 years. </a:t>
            </a:r>
          </a:p>
          <a:p>
            <a:pPr>
              <a:buNone/>
            </a:pPr>
            <a:r>
              <a:rPr lang="en-US" b="1" dirty="0"/>
              <a:t>(1) 41 : 40 	(2) 42 : 41 	(3) 43 : 40 	(4) 41 : 35 	(5) None of these</a:t>
            </a:r>
            <a:r>
              <a:rPr lang="en-US" b="1" dirty="0">
                <a:latin typeface="Arial Black" pitchFamily="34" charset="0"/>
              </a:rPr>
              <a:t> </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Q1. </a:t>
            </a:r>
            <a:r>
              <a:rPr lang="en-US" b="1" dirty="0" err="1"/>
              <a:t>Raviraj</a:t>
            </a:r>
            <a:r>
              <a:rPr lang="en-US" b="1" dirty="0"/>
              <a:t> invested an amount of 10,000 at compound interest rate of 10 per cent per annum for a period of three years. How much amount will </a:t>
            </a:r>
            <a:r>
              <a:rPr lang="en-US" b="1" dirty="0" err="1"/>
              <a:t>Raviraj</a:t>
            </a:r>
            <a:r>
              <a:rPr lang="en-US" b="1" dirty="0"/>
              <a:t> get after 3 years? </a:t>
            </a:r>
          </a:p>
          <a:p>
            <a:pPr>
              <a:buNone/>
            </a:pPr>
            <a:r>
              <a:rPr lang="en-US" b="1" dirty="0"/>
              <a:t>(1) 12340 	(2) 13210 	(3) 13320 	(4) 13310 	(5) None of these</a:t>
            </a:r>
            <a:r>
              <a:rPr lang="en-US" b="1" dirty="0">
                <a:latin typeface="Arial Black" pitchFamily="34" charset="0"/>
              </a:rPr>
              <a:t> </a:t>
            </a:r>
            <a:endParaRPr lang="en-US" dirty="0"/>
          </a:p>
        </p:txBody>
      </p:sp>
    </p:spTree>
    <p:extLst>
      <p:ext uri="{BB962C8B-B14F-4D97-AF65-F5344CB8AC3E}">
        <p14:creationId xmlns:p14="http://schemas.microsoft.com/office/powerpoint/2010/main" val="1471090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32</a:t>
            </a:r>
            <a:r>
              <a:rPr lang="en-US" b="1" dirty="0"/>
              <a:t>. Find the ratio of CI to SI on a certain sum at 5% per annum for 2 years. </a:t>
            </a:r>
          </a:p>
          <a:p>
            <a:pPr>
              <a:buNone/>
            </a:pPr>
            <a:r>
              <a:rPr lang="en-US" b="1" dirty="0">
                <a:solidFill>
                  <a:srgbClr val="FF0000"/>
                </a:solidFill>
              </a:rPr>
              <a:t>(1) 41 : 40 </a:t>
            </a:r>
            <a:r>
              <a:rPr lang="en-US" b="1" dirty="0"/>
              <a:t>	(2) 42 : 41 	(3) 43 : 40 	(4) 41 : 35 	(5) None of these</a:t>
            </a:r>
            <a:r>
              <a:rPr lang="en-US" b="1" dirty="0">
                <a:latin typeface="Arial Black" pitchFamily="34" charset="0"/>
              </a:rPr>
              <a:t> </a:t>
            </a:r>
            <a:endParaRPr lang="en-US" b="1" dirty="0"/>
          </a:p>
        </p:txBody>
      </p:sp>
    </p:spTree>
    <p:extLst>
      <p:ext uri="{BB962C8B-B14F-4D97-AF65-F5344CB8AC3E}">
        <p14:creationId xmlns:p14="http://schemas.microsoft.com/office/powerpoint/2010/main" val="8123517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33</a:t>
            </a:r>
            <a:r>
              <a:rPr lang="en-US" b="1" dirty="0"/>
              <a:t>. The compound interest on a certain sum for 2 years is 105 and simple interest is 100. Find the rate of interest per annum and the sum. </a:t>
            </a:r>
          </a:p>
          <a:p>
            <a:pPr marL="457200" indent="-457200">
              <a:buAutoNum type="arabicParenBoth"/>
            </a:pPr>
            <a:r>
              <a:rPr lang="en-US" b="1" dirty="0">
                <a:solidFill>
                  <a:srgbClr val="FF0000"/>
                </a:solidFill>
              </a:rPr>
              <a:t>10%, 500 </a:t>
            </a:r>
            <a:r>
              <a:rPr lang="en-US" b="1" dirty="0"/>
              <a:t>	(2) 10%, 1000 	(3) 20%, 1000 	(4) 4%, 1500 </a:t>
            </a:r>
          </a:p>
          <a:p>
            <a:pPr marL="457200" indent="-457200">
              <a:buNone/>
            </a:pPr>
            <a:r>
              <a:rPr lang="en-US" b="1" dirty="0"/>
              <a:t>(5) None of these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34</a:t>
            </a:r>
            <a:r>
              <a:rPr lang="en-US" b="1" dirty="0"/>
              <a:t>. A certain amount of money at compound interest grows </a:t>
            </a:r>
            <a:r>
              <a:rPr lang="en-US" b="1" dirty="0" err="1"/>
              <a:t>upto</a:t>
            </a:r>
            <a:r>
              <a:rPr lang="en-US" b="1" dirty="0"/>
              <a:t> 7520 in 15 years and </a:t>
            </a:r>
            <a:r>
              <a:rPr lang="en-US" b="1" dirty="0" err="1"/>
              <a:t>upto</a:t>
            </a:r>
            <a:r>
              <a:rPr lang="en-US" b="1" dirty="0"/>
              <a:t> 7896 in 16 years. Find the rate per cent per annum. </a:t>
            </a:r>
          </a:p>
          <a:p>
            <a:pPr>
              <a:buNone/>
            </a:pPr>
            <a:r>
              <a:rPr lang="en-US" b="1" dirty="0"/>
              <a:t>(1) 10% 	(2) 8% 	(3) 5% 	(4) 6.5% 	(5) None of these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34</a:t>
            </a:r>
            <a:r>
              <a:rPr lang="en-US" b="1" dirty="0"/>
              <a:t>. A certain amount of money at compound interest grows </a:t>
            </a:r>
            <a:r>
              <a:rPr lang="en-US" b="1" dirty="0" err="1"/>
              <a:t>upto</a:t>
            </a:r>
            <a:r>
              <a:rPr lang="en-US" b="1" dirty="0"/>
              <a:t> 7520 in 15 years and </a:t>
            </a:r>
            <a:r>
              <a:rPr lang="en-US" b="1" dirty="0" err="1"/>
              <a:t>upto</a:t>
            </a:r>
            <a:r>
              <a:rPr lang="en-US" b="1" dirty="0"/>
              <a:t> 7896 in 16 years. Find the rate per cent per annum. </a:t>
            </a:r>
          </a:p>
          <a:p>
            <a:pPr>
              <a:buNone/>
            </a:pPr>
            <a:r>
              <a:rPr lang="en-US" b="1" dirty="0"/>
              <a:t>(1) 10% 	(2) 8% 	</a:t>
            </a:r>
            <a:r>
              <a:rPr lang="en-US" b="1" dirty="0">
                <a:solidFill>
                  <a:srgbClr val="FF0000"/>
                </a:solidFill>
              </a:rPr>
              <a:t>(3) 5% </a:t>
            </a:r>
            <a:r>
              <a:rPr lang="en-US" b="1" dirty="0"/>
              <a:t>	(4) 6.5% 	(5) None of these</a:t>
            </a:r>
          </a:p>
        </p:txBody>
      </p:sp>
    </p:spTree>
    <p:extLst>
      <p:ext uri="{BB962C8B-B14F-4D97-AF65-F5344CB8AC3E}">
        <p14:creationId xmlns:p14="http://schemas.microsoft.com/office/powerpoint/2010/main" val="26573567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a:t>
            </a:r>
            <a:r>
              <a:rPr lang="en-US" b="1" dirty="0"/>
              <a:t>35. What sum of money at compound interest will amount to 650 at the end of the first year and 676 at the end of the second year? </a:t>
            </a:r>
          </a:p>
          <a:p>
            <a:pPr>
              <a:buNone/>
            </a:pPr>
            <a:r>
              <a:rPr lang="en-US" b="1" dirty="0"/>
              <a:t>(1) 625 	(2) 630 	(3) 620 	(4) 720 	(5) None of these</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a:t>
            </a:r>
            <a:r>
              <a:rPr lang="en-US" b="1" dirty="0"/>
              <a:t>35. What sum of money at compound interest will amount to 650 at the end of the first year and 676 at the end of the second year? </a:t>
            </a:r>
          </a:p>
          <a:p>
            <a:pPr>
              <a:buNone/>
            </a:pPr>
            <a:r>
              <a:rPr lang="en-US" b="1" dirty="0">
                <a:solidFill>
                  <a:srgbClr val="FF0000"/>
                </a:solidFill>
              </a:rPr>
              <a:t>(1) 625 </a:t>
            </a:r>
            <a:r>
              <a:rPr lang="en-US" b="1" dirty="0"/>
              <a:t>	(2) 630 	(3) 620 	(4) 720 	(5) None of these</a:t>
            </a:r>
            <a:endParaRPr lang="en-US" dirty="0"/>
          </a:p>
        </p:txBody>
      </p:sp>
    </p:spTree>
    <p:extLst>
      <p:ext uri="{BB962C8B-B14F-4D97-AF65-F5344CB8AC3E}">
        <p14:creationId xmlns:p14="http://schemas.microsoft.com/office/powerpoint/2010/main" val="38374999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a:t>
            </a:r>
            <a:r>
              <a:rPr lang="en-US" b="1" dirty="0"/>
              <a:t>36. What sum of money at compound interest will amount to 480 at the end of the first year and 576 at the end of the second year? </a:t>
            </a:r>
          </a:p>
          <a:p>
            <a:pPr>
              <a:buNone/>
            </a:pPr>
            <a:r>
              <a:rPr lang="en-US" b="1" dirty="0"/>
              <a:t>(1) 420 	(2) 450 	(3) 400 	(4) 375 	(5) None of these</a:t>
            </a:r>
            <a:r>
              <a:rPr lang="en-US" b="1" dirty="0">
                <a:latin typeface="Arial Black" pitchFamily="34" charset="0"/>
              </a:rPr>
              <a:t>  </a:t>
            </a:r>
            <a:endParaRPr lang="en-US" b="1"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a:t>
            </a:r>
            <a:r>
              <a:rPr lang="en-US" b="1" dirty="0"/>
              <a:t>36. What sum of money at compound interest will amount to 480 at the end of the first year and 576 at the end of the second year? </a:t>
            </a:r>
          </a:p>
          <a:p>
            <a:pPr>
              <a:buNone/>
            </a:pPr>
            <a:r>
              <a:rPr lang="en-US" b="1" dirty="0"/>
              <a:t>(1) 420 	(2) 450 	</a:t>
            </a:r>
            <a:r>
              <a:rPr lang="en-US" b="1" dirty="0">
                <a:solidFill>
                  <a:srgbClr val="FF0000"/>
                </a:solidFill>
              </a:rPr>
              <a:t>(3) 400 </a:t>
            </a:r>
            <a:r>
              <a:rPr lang="en-US" b="1" dirty="0"/>
              <a:t>	(4) 375 	(5) None of these</a:t>
            </a:r>
            <a:r>
              <a:rPr lang="en-US" b="1" dirty="0">
                <a:latin typeface="Arial Black" pitchFamily="34" charset="0"/>
              </a:rPr>
              <a:t>  </a:t>
            </a:r>
            <a:endParaRPr lang="en-US" b="1"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9686099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37</a:t>
            </a:r>
            <a:r>
              <a:rPr lang="en-US" b="1" dirty="0"/>
              <a:t>. 2400 becomes 3000 in 3 years at a certain rate of compound interest. What will be the sum after 6 years? </a:t>
            </a:r>
          </a:p>
          <a:p>
            <a:pPr>
              <a:buNone/>
            </a:pPr>
            <a:r>
              <a:rPr lang="en-US" b="1" dirty="0"/>
              <a:t>(1) 4750 	(2) 3750 	(3) 3570 	(4) 3850 	(5) None of these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37</a:t>
            </a:r>
            <a:r>
              <a:rPr lang="en-US" b="1" dirty="0"/>
              <a:t>. 2400 becomes 3000 in 3 years at a certain rate of compound interest. What will be the sum after 6 years? </a:t>
            </a:r>
          </a:p>
          <a:p>
            <a:pPr>
              <a:buNone/>
            </a:pPr>
            <a:r>
              <a:rPr lang="en-US" b="1" dirty="0"/>
              <a:t>(1) 4750 	</a:t>
            </a:r>
            <a:r>
              <a:rPr lang="en-US" b="1" dirty="0">
                <a:solidFill>
                  <a:srgbClr val="FF0000"/>
                </a:solidFill>
              </a:rPr>
              <a:t>(2) 3750 </a:t>
            </a:r>
            <a:r>
              <a:rPr lang="en-US" b="1" dirty="0"/>
              <a:t>	(3) 3570 	(4) 3850 	(5) None of these</a:t>
            </a:r>
          </a:p>
        </p:txBody>
      </p:sp>
    </p:spTree>
    <p:extLst>
      <p:ext uri="{BB962C8B-B14F-4D97-AF65-F5344CB8AC3E}">
        <p14:creationId xmlns:p14="http://schemas.microsoft.com/office/powerpoint/2010/main" val="3624855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Q1. </a:t>
            </a:r>
            <a:r>
              <a:rPr lang="en-US" b="1" dirty="0" err="1"/>
              <a:t>Raviraj</a:t>
            </a:r>
            <a:r>
              <a:rPr lang="en-US" b="1" dirty="0"/>
              <a:t> invested an amount of 10,000 at compound interest rate of 10 per cent per annum for a period of three years. How much amount will </a:t>
            </a:r>
            <a:r>
              <a:rPr lang="en-US" b="1" dirty="0" err="1"/>
              <a:t>Raviraj</a:t>
            </a:r>
            <a:r>
              <a:rPr lang="en-US" b="1" dirty="0"/>
              <a:t> get after 3 years? </a:t>
            </a:r>
          </a:p>
          <a:p>
            <a:pPr>
              <a:buNone/>
            </a:pPr>
            <a:r>
              <a:rPr lang="en-US" b="1" dirty="0"/>
              <a:t>(1) 12340 	(2) 13210 	(3) 13320 	</a:t>
            </a:r>
            <a:r>
              <a:rPr lang="en-US" b="1" dirty="0">
                <a:solidFill>
                  <a:srgbClr val="FF0000"/>
                </a:solidFill>
              </a:rPr>
              <a:t>(4) 13310 </a:t>
            </a:r>
            <a:r>
              <a:rPr lang="en-US" b="1" dirty="0"/>
              <a:t>	(5) None of these</a:t>
            </a:r>
            <a:r>
              <a:rPr lang="en-US" b="1" dirty="0">
                <a:latin typeface="Arial Black" pitchFamily="34" charset="0"/>
              </a:rPr>
              <a:t> </a:t>
            </a:r>
            <a:endParaRPr lang="en-US" dirty="0"/>
          </a:p>
        </p:txBody>
      </p:sp>
    </p:spTree>
    <p:extLst>
      <p:ext uri="{BB962C8B-B14F-4D97-AF65-F5344CB8AC3E}">
        <p14:creationId xmlns:p14="http://schemas.microsoft.com/office/powerpoint/2010/main" val="11101132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38</a:t>
            </a:r>
            <a:r>
              <a:rPr lang="en-US" b="1" dirty="0"/>
              <a:t>. A man borrows 4000 at 20% compound rate of interest. At the end of each year he pays back 1500. How much amount should he pay at the end of the third year to clear all his dues? </a:t>
            </a:r>
          </a:p>
          <a:p>
            <a:pPr>
              <a:buNone/>
            </a:pPr>
            <a:r>
              <a:rPr lang="en-US" b="1" dirty="0"/>
              <a:t>(1) 2592 	(2) 2852 	(3) 2952 	(4) 2953 	(5)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38</a:t>
            </a:r>
            <a:r>
              <a:rPr lang="en-US" b="1" dirty="0"/>
              <a:t>. A man borrows 4000 at 20% compound rate of interest. At the end of each year he pays back 1500. How much amount should he pay at the end of the third year to clear all his dues? </a:t>
            </a:r>
          </a:p>
          <a:p>
            <a:pPr>
              <a:buNone/>
            </a:pPr>
            <a:r>
              <a:rPr lang="en-US" b="1" dirty="0"/>
              <a:t>(1) 2592 	(2) 2852 	</a:t>
            </a:r>
            <a:r>
              <a:rPr lang="en-US" b="1" dirty="0">
                <a:solidFill>
                  <a:srgbClr val="FF0000"/>
                </a:solidFill>
              </a:rPr>
              <a:t>(3) 2952 </a:t>
            </a:r>
            <a:r>
              <a:rPr lang="en-US" b="1" dirty="0"/>
              <a:t>	(4) 2953 	(5)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r>
              <a:rPr lang="en-US" b="1" dirty="0">
                <a:latin typeface="Arial Black" pitchFamily="34" charset="0"/>
              </a:rPr>
              <a:t> </a:t>
            </a:r>
            <a:r>
              <a:rPr lang="en-US" b="1" dirty="0"/>
              <a:t> </a:t>
            </a:r>
          </a:p>
          <a:p>
            <a:pPr>
              <a:buNone/>
            </a:pPr>
            <a:r>
              <a:rPr lang="en-US" b="1" dirty="0"/>
              <a:t> </a:t>
            </a:r>
          </a:p>
        </p:txBody>
      </p:sp>
    </p:spTree>
    <p:extLst>
      <p:ext uri="{BB962C8B-B14F-4D97-AF65-F5344CB8AC3E}">
        <p14:creationId xmlns:p14="http://schemas.microsoft.com/office/powerpoint/2010/main" val="11984514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39</a:t>
            </a:r>
            <a:r>
              <a:rPr lang="en-US" b="1" dirty="0"/>
              <a:t>. A man borrows 3000 at 30% compound rate of interest. At the end of each year he pays back 1000. How much amount should he pay at the end of the third year to clear all his dues? </a:t>
            </a:r>
          </a:p>
          <a:p>
            <a:pPr>
              <a:buNone/>
            </a:pPr>
            <a:r>
              <a:rPr lang="en-US" b="1" dirty="0"/>
              <a:t>(1) 3602 	(2) 3601 	(3) 3603 	(4) 3604 	(5) None of these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39</a:t>
            </a:r>
            <a:r>
              <a:rPr lang="en-US" b="1" dirty="0"/>
              <a:t>. A man borrows 3000 at 30% compound rate of interest. At the end of each year he pays back 1000. How much amount should he pay at the end of the third year to clear all his dues? </a:t>
            </a:r>
          </a:p>
          <a:p>
            <a:pPr>
              <a:buNone/>
            </a:pPr>
            <a:r>
              <a:rPr lang="en-US" b="1" dirty="0"/>
              <a:t>(1) 3602 	</a:t>
            </a:r>
            <a:r>
              <a:rPr lang="en-US" b="1" dirty="0">
                <a:solidFill>
                  <a:srgbClr val="FF0000"/>
                </a:solidFill>
              </a:rPr>
              <a:t>(2) 3601 </a:t>
            </a:r>
            <a:r>
              <a:rPr lang="en-US" b="1" dirty="0"/>
              <a:t>	(3) 3603 	(4) 3604 	(5) None of these</a:t>
            </a:r>
          </a:p>
        </p:txBody>
      </p:sp>
    </p:spTree>
    <p:extLst>
      <p:ext uri="{BB962C8B-B14F-4D97-AF65-F5344CB8AC3E}">
        <p14:creationId xmlns:p14="http://schemas.microsoft.com/office/powerpoint/2010/main" val="17882675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a:latin typeface="Arial Black" pitchFamily="34" charset="0"/>
              </a:rPr>
              <a:t>Q 40</a:t>
            </a:r>
            <a:r>
              <a:rPr lang="en-US" b="1"/>
              <a:t>. </a:t>
            </a:r>
            <a:r>
              <a:rPr lang="en-US" b="1" dirty="0"/>
              <a:t>Divide 2708 between A and B, so that A’s share at the end of 6 years may equal B’s share at the end of 8 years, compound interest being at 8%. </a:t>
            </a:r>
          </a:p>
          <a:p>
            <a:pPr marL="457200" indent="-457200">
              <a:buAutoNum type="arabicParenBoth"/>
            </a:pPr>
            <a:r>
              <a:rPr lang="en-US" b="1" dirty="0"/>
              <a:t>1458, 1250 	(2) 1448, 1260 	(3) 1438, 1270 	(4) 1468, 1240 </a:t>
            </a:r>
          </a:p>
          <a:p>
            <a:pPr marL="457200" indent="-457200">
              <a:buNone/>
            </a:pPr>
            <a:r>
              <a:rPr lang="en-US" b="1" dirty="0"/>
              <a:t>(5) None of these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40</a:t>
            </a:r>
            <a:r>
              <a:rPr lang="en-US" b="1" dirty="0"/>
              <a:t>. Divide 2708 between A and B, so that A’s share at the end of 6 years may equal B’s share at the end of 8 years, compound interest being at 8%. </a:t>
            </a:r>
          </a:p>
          <a:p>
            <a:pPr marL="457200" indent="-457200">
              <a:buAutoNum type="arabicParenBoth"/>
            </a:pPr>
            <a:r>
              <a:rPr lang="en-US" b="1" dirty="0">
                <a:solidFill>
                  <a:srgbClr val="FF0000"/>
                </a:solidFill>
              </a:rPr>
              <a:t>1458, 1250 </a:t>
            </a:r>
            <a:r>
              <a:rPr lang="en-US" b="1" dirty="0"/>
              <a:t>	(2) 1448, 1260 	(3) 1438, 1270 	(4) 1468, 1240 </a:t>
            </a:r>
          </a:p>
          <a:p>
            <a:pPr marL="457200" indent="-457200">
              <a:buNone/>
            </a:pPr>
            <a:r>
              <a:rPr lang="en-US" b="1" dirty="0"/>
              <a:t>(5) None of these</a:t>
            </a:r>
          </a:p>
        </p:txBody>
      </p:sp>
    </p:spTree>
    <p:extLst>
      <p:ext uri="{BB962C8B-B14F-4D97-AF65-F5344CB8AC3E}">
        <p14:creationId xmlns:p14="http://schemas.microsoft.com/office/powerpoint/2010/main" val="38377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COMPOUND INTEREST</a:t>
            </a:r>
          </a:p>
          <a:p>
            <a:pPr>
              <a:buNone/>
            </a:pPr>
            <a:r>
              <a:rPr lang="en-US" b="1" dirty="0">
                <a:latin typeface="Arial Black" pitchFamily="34" charset="0"/>
              </a:rPr>
              <a:t>Q 2</a:t>
            </a:r>
            <a:r>
              <a:rPr lang="en-US" b="1" dirty="0"/>
              <a:t>. What principal will amount of 1352 in 2 years at 4 per cent compound interest? </a:t>
            </a:r>
          </a:p>
          <a:p>
            <a:pPr>
              <a:buNone/>
            </a:pPr>
            <a:r>
              <a:rPr lang="en-US" b="1" dirty="0"/>
              <a:t>(1) 1520 	(2) 1260 	(3) 1250 	(4) 1220 	(5) None of these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docProps/app.xml><?xml version="1.0" encoding="utf-8"?>
<Properties xmlns="http://schemas.openxmlformats.org/officeDocument/2006/extended-properties" xmlns:vt="http://schemas.openxmlformats.org/officeDocument/2006/docPropsVTypes">
  <Template>TesturPrep-Template</Template>
  <TotalTime>762</TotalTime>
  <Words>5339</Words>
  <Application>Microsoft Office PowerPoint</Application>
  <PresentationFormat>Widescreen</PresentationFormat>
  <Paragraphs>400</Paragraphs>
  <Slides>85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94" baseType="lpstr">
      <vt:lpstr>Arial</vt:lpstr>
      <vt:lpstr>Arial Black</vt:lpstr>
      <vt:lpstr>Calibri</vt:lpstr>
      <vt:lpstr>Calibri Light</vt:lpstr>
      <vt:lpstr>Mangal</vt:lpstr>
      <vt:lpstr>Minion Pro</vt:lpstr>
      <vt:lpstr>Wingdings</vt:lpstr>
      <vt:lpstr>Office Theme</vt:lpstr>
      <vt:lpstr>Equation.DSMT4</vt:lpstr>
      <vt:lpstr>APTITUDE</vt:lpstr>
      <vt:lpstr>PowerPoint Presentation</vt:lpstr>
      <vt:lpstr>PowerPoint Presentation</vt:lpstr>
      <vt:lpstr>PowerPoint Presentation</vt:lpstr>
      <vt:lpstr>PowerPoint Presentation</vt:lpstr>
      <vt:lpstr>PowerPoint Presentation</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Lenovo</cp:lastModifiedBy>
  <cp:revision>118</cp:revision>
  <dcterms:created xsi:type="dcterms:W3CDTF">2020-02-23T06:37:57Z</dcterms:created>
  <dcterms:modified xsi:type="dcterms:W3CDTF">2023-04-13T05:46:19Z</dcterms:modified>
</cp:coreProperties>
</file>