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4"/>
  </p:notesMasterIdLst>
  <p:sldIdLst>
    <p:sldId id="256" r:id="rId2"/>
    <p:sldId id="357" r:id="rId3"/>
    <p:sldId id="358" r:id="rId4"/>
    <p:sldId id="359" r:id="rId5"/>
    <p:sldId id="355" r:id="rId6"/>
    <p:sldId id="257" r:id="rId7"/>
    <p:sldId id="258" r:id="rId8"/>
    <p:sldId id="259" r:id="rId9"/>
    <p:sldId id="260" r:id="rId10"/>
    <p:sldId id="308" r:id="rId11"/>
    <p:sldId id="261" r:id="rId12"/>
    <p:sldId id="309" r:id="rId13"/>
    <p:sldId id="262" r:id="rId14"/>
    <p:sldId id="310" r:id="rId15"/>
    <p:sldId id="263" r:id="rId16"/>
    <p:sldId id="311" r:id="rId17"/>
    <p:sldId id="264" r:id="rId18"/>
    <p:sldId id="312" r:id="rId19"/>
    <p:sldId id="265" r:id="rId20"/>
    <p:sldId id="313" r:id="rId21"/>
    <p:sldId id="266" r:id="rId22"/>
    <p:sldId id="314" r:id="rId23"/>
    <p:sldId id="267" r:id="rId24"/>
    <p:sldId id="315" r:id="rId25"/>
    <p:sldId id="268" r:id="rId26"/>
    <p:sldId id="317" r:id="rId27"/>
    <p:sldId id="269" r:id="rId28"/>
    <p:sldId id="318" r:id="rId29"/>
    <p:sldId id="270" r:id="rId30"/>
    <p:sldId id="319" r:id="rId31"/>
    <p:sldId id="271" r:id="rId32"/>
    <p:sldId id="320" r:id="rId33"/>
    <p:sldId id="272" r:id="rId34"/>
    <p:sldId id="321" r:id="rId35"/>
    <p:sldId id="273" r:id="rId36"/>
    <p:sldId id="322" r:id="rId37"/>
    <p:sldId id="274" r:id="rId38"/>
    <p:sldId id="323" r:id="rId39"/>
    <p:sldId id="275" r:id="rId40"/>
    <p:sldId id="324" r:id="rId41"/>
    <p:sldId id="276" r:id="rId42"/>
    <p:sldId id="325" r:id="rId43"/>
    <p:sldId id="277" r:id="rId44"/>
    <p:sldId id="326" r:id="rId45"/>
    <p:sldId id="278" r:id="rId46"/>
    <p:sldId id="327" r:id="rId47"/>
    <p:sldId id="279" r:id="rId48"/>
    <p:sldId id="328" r:id="rId49"/>
    <p:sldId id="280" r:id="rId50"/>
    <p:sldId id="329" r:id="rId51"/>
    <p:sldId id="281" r:id="rId52"/>
    <p:sldId id="330" r:id="rId53"/>
    <p:sldId id="282" r:id="rId54"/>
    <p:sldId id="331" r:id="rId55"/>
    <p:sldId id="283" r:id="rId56"/>
    <p:sldId id="332" r:id="rId57"/>
    <p:sldId id="284" r:id="rId58"/>
    <p:sldId id="333" r:id="rId59"/>
    <p:sldId id="285" r:id="rId60"/>
    <p:sldId id="334" r:id="rId61"/>
    <p:sldId id="286" r:id="rId62"/>
    <p:sldId id="335" r:id="rId63"/>
    <p:sldId id="287" r:id="rId64"/>
    <p:sldId id="336" r:id="rId65"/>
    <p:sldId id="288" r:id="rId66"/>
    <p:sldId id="337" r:id="rId67"/>
    <p:sldId id="289" r:id="rId68"/>
    <p:sldId id="338" r:id="rId69"/>
    <p:sldId id="290" r:id="rId70"/>
    <p:sldId id="339" r:id="rId71"/>
    <p:sldId id="291" r:id="rId72"/>
    <p:sldId id="340" r:id="rId73"/>
    <p:sldId id="292" r:id="rId74"/>
    <p:sldId id="341" r:id="rId75"/>
    <p:sldId id="293" r:id="rId76"/>
    <p:sldId id="342" r:id="rId77"/>
    <p:sldId id="294" r:id="rId78"/>
    <p:sldId id="343" r:id="rId79"/>
    <p:sldId id="295" r:id="rId80"/>
    <p:sldId id="344" r:id="rId81"/>
    <p:sldId id="296" r:id="rId82"/>
    <p:sldId id="345" r:id="rId83"/>
    <p:sldId id="297" r:id="rId84"/>
    <p:sldId id="346" r:id="rId85"/>
    <p:sldId id="298" r:id="rId86"/>
    <p:sldId id="347" r:id="rId87"/>
    <p:sldId id="299" r:id="rId88"/>
    <p:sldId id="348" r:id="rId89"/>
    <p:sldId id="300" r:id="rId90"/>
    <p:sldId id="349" r:id="rId91"/>
    <p:sldId id="301" r:id="rId92"/>
    <p:sldId id="350" r:id="rId93"/>
    <p:sldId id="302" r:id="rId94"/>
    <p:sldId id="351" r:id="rId95"/>
    <p:sldId id="303" r:id="rId96"/>
    <p:sldId id="352" r:id="rId97"/>
    <p:sldId id="304" r:id="rId98"/>
    <p:sldId id="353" r:id="rId99"/>
    <p:sldId id="305" r:id="rId100"/>
    <p:sldId id="354" r:id="rId101"/>
    <p:sldId id="306" r:id="rId102"/>
    <p:sldId id="356" r:id="rId103"/>
  </p:sldIdLst>
  <p:sldSz cx="12192000" cy="6858000"/>
  <p:notesSz cx="6858000" cy="9144000"/>
  <p:embeddedFontLst>
    <p:embeddedFont>
      <p:font typeface="Arial Black" panose="020B0A04020102020204" pitchFamily="34" charset="0"/>
      <p:bold r:id="rId105"/>
    </p:embeddedFont>
    <p:embeddedFont>
      <p:font typeface="Calibri" panose="020F0502020204030204" pitchFamily="34" charset="0"/>
      <p:regular r:id="rId106"/>
      <p:bold r:id="rId107"/>
      <p:italic r:id="rId108"/>
      <p:boldItalic r:id="rId109"/>
    </p:embeddedFont>
    <p:embeddedFont>
      <p:font typeface="Roboto" panose="020B0604020202020204" charset="0"/>
      <p:regular r:id="rId110"/>
      <p:bold r:id="rId111"/>
      <p:italic r:id="rId112"/>
      <p:boldItalic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4" roundtripDataSignature="AMtx7mhuj/vlwN60wGagGq93Y1Es66T5N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8.fntdata"/><Relationship Id="rId16" Type="http://schemas.openxmlformats.org/officeDocument/2006/relationships/slide" Target="slides/slide15.xml"/><Relationship Id="rId107" Type="http://schemas.openxmlformats.org/officeDocument/2006/relationships/font" Target="fonts/font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9.fntdata"/><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6.fntdata"/><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131260a9d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131260a9d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31260a9d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131260a9d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31260a9d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2131260a9d6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31260a9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131260a9d6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131260a9d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131260a9d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5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5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5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5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5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19" name="Google Shape;19;p5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5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5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5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9"/>
          <p:cNvSpPr>
            <a:spLocks noGrp="1"/>
          </p:cNvSpPr>
          <p:nvPr>
            <p:ph type="pic" idx="2"/>
          </p:nvPr>
        </p:nvSpPr>
        <p:spPr>
          <a:xfrm>
            <a:off x="5183188" y="987425"/>
            <a:ext cx="6172200" cy="4873625"/>
          </a:xfrm>
          <a:prstGeom prst="rect">
            <a:avLst/>
          </a:prstGeom>
          <a:noFill/>
          <a:ln>
            <a:noFill/>
          </a:ln>
        </p:spPr>
      </p:sp>
      <p:sp>
        <p:nvSpPr>
          <p:cNvPr id="77" name="Google Shape;77;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3"/>
        <p:cNvGrpSpPr/>
        <p:nvPr/>
      </p:nvGrpSpPr>
      <p:grpSpPr>
        <a:xfrm>
          <a:off x="0" y="0"/>
          <a:ext cx="0" cy="0"/>
          <a:chOff x="0" y="0"/>
          <a:chExt cx="0" cy="0"/>
        </a:xfrm>
      </p:grpSpPr>
      <p:sp>
        <p:nvSpPr>
          <p:cNvPr id="24" name="Google Shape;2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5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3"/>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3"/>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53"/>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5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5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5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0" y="1100191"/>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ct val="84690"/>
              <a:buNone/>
            </a:pPr>
            <a:endParaRPr lang="en-IN" sz="2833" b="1" dirty="0" smtClean="0">
              <a:solidFill>
                <a:srgbClr val="FF0000"/>
              </a:solidFill>
              <a:highlight>
                <a:srgbClr val="FFFFFF"/>
              </a:highlight>
              <a:latin typeface="Roboto"/>
              <a:ea typeface="Roboto"/>
              <a:cs typeface="Arial Black"/>
              <a:sym typeface="Roboto"/>
            </a:endParaRPr>
          </a:p>
          <a:p>
            <a:pPr marL="228600" lvl="0" indent="-228600" algn="l" rtl="0">
              <a:lnSpc>
                <a:spcPct val="90000"/>
              </a:lnSpc>
              <a:spcBef>
                <a:spcPts val="0"/>
              </a:spcBef>
              <a:spcAft>
                <a:spcPts val="0"/>
              </a:spcAft>
              <a:buClr>
                <a:srgbClr val="0C0C0C"/>
              </a:buClr>
              <a:buSzPct val="84690"/>
              <a:buNone/>
            </a:pPr>
            <a:endParaRPr lang="en-IN" sz="2833" b="1" dirty="0" smtClean="0">
              <a:solidFill>
                <a:srgbClr val="FF0000"/>
              </a:solidFill>
              <a:highlight>
                <a:srgbClr val="FFFFFF"/>
              </a:highlight>
              <a:latin typeface="Roboto"/>
              <a:ea typeface="Roboto"/>
              <a:cs typeface="Arial Black"/>
              <a:sym typeface="Roboto"/>
            </a:endParaRPr>
          </a:p>
          <a:p>
            <a:pPr marL="228600" lvl="0" indent="-228600" algn="l" rtl="0">
              <a:lnSpc>
                <a:spcPct val="90000"/>
              </a:lnSpc>
              <a:spcBef>
                <a:spcPts val="0"/>
              </a:spcBef>
              <a:spcAft>
                <a:spcPts val="0"/>
              </a:spcAft>
              <a:buClr>
                <a:srgbClr val="0C0C0C"/>
              </a:buClr>
              <a:buSzPct val="84690"/>
              <a:buNone/>
            </a:pPr>
            <a:endParaRPr lang="en-IN" sz="2833" b="1" dirty="0" smtClean="0">
              <a:solidFill>
                <a:srgbClr val="FF0000"/>
              </a:solidFill>
              <a:highlight>
                <a:srgbClr val="FFFFFF"/>
              </a:highlight>
              <a:latin typeface="Roboto"/>
              <a:ea typeface="Roboto"/>
              <a:cs typeface="Arial Black"/>
              <a:sym typeface="Roboto"/>
            </a:endParaRPr>
          </a:p>
          <a:p>
            <a:pPr marL="228600" lvl="0" indent="-228600" algn="l" rtl="0">
              <a:lnSpc>
                <a:spcPct val="90000"/>
              </a:lnSpc>
              <a:spcBef>
                <a:spcPts val="0"/>
              </a:spcBef>
              <a:spcAft>
                <a:spcPts val="0"/>
              </a:spcAft>
              <a:buClr>
                <a:srgbClr val="0C0C0C"/>
              </a:buClr>
              <a:buSzPct val="84690"/>
              <a:buNone/>
            </a:pPr>
            <a:endParaRPr lang="en-IN" sz="2833" b="1" dirty="0" smtClean="0">
              <a:solidFill>
                <a:srgbClr val="FF0000"/>
              </a:solidFill>
              <a:highlight>
                <a:srgbClr val="FFFFFF"/>
              </a:highlight>
              <a:latin typeface="Roboto"/>
              <a:ea typeface="Roboto"/>
              <a:cs typeface="Arial Black"/>
              <a:sym typeface="Roboto"/>
            </a:endParaRPr>
          </a:p>
          <a:p>
            <a:pPr marL="228600" lvl="0" indent="-228600" algn="l" rtl="0">
              <a:lnSpc>
                <a:spcPct val="90000"/>
              </a:lnSpc>
              <a:spcBef>
                <a:spcPts val="0"/>
              </a:spcBef>
              <a:spcAft>
                <a:spcPts val="0"/>
              </a:spcAft>
              <a:buClr>
                <a:srgbClr val="0C0C0C"/>
              </a:buClr>
              <a:buSzPct val="84690"/>
              <a:buNone/>
            </a:pPr>
            <a:endParaRPr lang="en-IN" sz="2833" b="1" dirty="0" smtClean="0">
              <a:solidFill>
                <a:srgbClr val="FF0000"/>
              </a:solidFill>
              <a:highlight>
                <a:srgbClr val="FFFFFF"/>
              </a:highlight>
              <a:latin typeface="Roboto"/>
              <a:ea typeface="Roboto"/>
              <a:cs typeface="Arial Black"/>
              <a:sym typeface="Roboto"/>
            </a:endParaRPr>
          </a:p>
          <a:p>
            <a:pPr marL="228600" lvl="0" indent="-228600" algn="l" rtl="0">
              <a:lnSpc>
                <a:spcPct val="90000"/>
              </a:lnSpc>
              <a:spcBef>
                <a:spcPts val="0"/>
              </a:spcBef>
              <a:spcAft>
                <a:spcPts val="0"/>
              </a:spcAft>
              <a:buClr>
                <a:srgbClr val="0C0C0C"/>
              </a:buClr>
              <a:buSzPct val="84690"/>
              <a:buNone/>
            </a:pPr>
            <a:endParaRPr lang="en-IN" sz="2833" b="1" dirty="0" smtClean="0">
              <a:solidFill>
                <a:srgbClr val="FF0000"/>
              </a:solidFill>
              <a:highlight>
                <a:srgbClr val="FFFFFF"/>
              </a:highlight>
              <a:latin typeface="Roboto"/>
              <a:ea typeface="Roboto"/>
              <a:cs typeface="Arial Black"/>
              <a:sym typeface="Roboto"/>
            </a:endParaRPr>
          </a:p>
          <a:p>
            <a:pPr marL="228600" lvl="0" indent="-228600" algn="l" rtl="0">
              <a:lnSpc>
                <a:spcPct val="90000"/>
              </a:lnSpc>
              <a:spcBef>
                <a:spcPts val="0"/>
              </a:spcBef>
              <a:spcAft>
                <a:spcPts val="0"/>
              </a:spcAft>
              <a:buClr>
                <a:srgbClr val="0C0C0C"/>
              </a:buClr>
              <a:buSzPct val="84690"/>
              <a:buNone/>
            </a:pPr>
            <a:r>
              <a:rPr lang="en-IN" sz="2833" b="1" dirty="0" smtClean="0">
                <a:solidFill>
                  <a:srgbClr val="FF0000"/>
                </a:solidFill>
                <a:highlight>
                  <a:srgbClr val="FFFFFF"/>
                </a:highlight>
                <a:latin typeface="Roboto"/>
                <a:ea typeface="Roboto"/>
                <a:cs typeface="Arial Black"/>
                <a:sym typeface="Roboto"/>
              </a:rPr>
              <a:t>                                       </a:t>
            </a:r>
            <a:r>
              <a:rPr lang="en-IN" sz="4000" b="1" dirty="0" smtClean="0">
                <a:solidFill>
                  <a:srgbClr val="FF0000"/>
                </a:solidFill>
                <a:highlight>
                  <a:srgbClr val="FFFFFF"/>
                </a:highlight>
                <a:latin typeface="Roboto"/>
                <a:ea typeface="Roboto"/>
                <a:cs typeface="Arial Black"/>
                <a:sym typeface="Roboto"/>
              </a:rPr>
              <a:t>PROFIT  &amp;  LOSS</a:t>
            </a:r>
            <a:endParaRPr sz="4000" b="1">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g2131260a9d6_0_18"/>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g2131260a9d6_0_18"/>
          <p:cNvSpPr txBox="1">
            <a:spLocks noGrp="1"/>
          </p:cNvSpPr>
          <p:nvPr>
            <p:ph type="body" idx="1"/>
          </p:nvPr>
        </p:nvSpPr>
        <p:spPr>
          <a:xfrm>
            <a:off x="0"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a:t>
            </a:r>
            <a:r>
              <a:rPr lang="en-US" b="1" dirty="0"/>
              <a:t>  A shopkeeper purchased a radio for 600. He sold the radio for 720. What is the per cent profit he earned in the transaction?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 </a:t>
            </a:r>
            <a:r>
              <a:rPr lang="en-US" b="1" dirty="0"/>
              <a:t>	(2) 25% 	(3) 30% 	(4) 35% 	(5)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92" name="Google Shape;392;p4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Q.46:</a:t>
            </a:r>
            <a:r>
              <a:rPr lang="en-US" b="1" dirty="0">
                <a:latin typeface="Arial Black"/>
                <a:ea typeface="Arial Black"/>
                <a:cs typeface="Arial Black"/>
                <a:sym typeface="Arial Black"/>
              </a:rPr>
              <a:t> </a:t>
            </a:r>
            <a:r>
              <a:rPr lang="en-US" b="1" dirty="0"/>
              <a:t>A person sells his table at a profit of 25% and the chair at a loss of 20% but on the whole he gains 18. On the other hand if he sells the table at a loss of 20% and the chair at a profit of 25% then he neither gains nor loses. Find the cost price of the table and the chair. </a:t>
            </a:r>
            <a:endParaRPr/>
          </a:p>
          <a:p>
            <a:pPr marL="228600" lvl="0" indent="-228600" algn="l" rtl="0">
              <a:lnSpc>
                <a:spcPct val="90000"/>
              </a:lnSpc>
              <a:spcBef>
                <a:spcPts val="1000"/>
              </a:spcBef>
              <a:spcAft>
                <a:spcPts val="0"/>
              </a:spcAft>
              <a:buClr>
                <a:schemeClr val="dk1"/>
              </a:buClr>
              <a:buSzPts val="2400"/>
              <a:buNone/>
            </a:pPr>
            <a:r>
              <a:rPr lang="en-US" b="1" dirty="0"/>
              <a:t>(1) 200, 160 	</a:t>
            </a:r>
            <a:r>
              <a:rPr lang="en-US" b="1" dirty="0">
                <a:solidFill>
                  <a:srgbClr val="FF0000"/>
                </a:solidFill>
              </a:rPr>
              <a:t>(2) 160, 200 </a:t>
            </a:r>
            <a:r>
              <a:rPr lang="en-US" b="1" dirty="0"/>
              <a:t>	(3) 250, 180 	(4) 210, 170 	(5) None of these</a:t>
            </a:r>
            <a:endParaRPr>
              <a:solidFill>
                <a:srgbClr val="FF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7"/>
          <p:cNvSpPr txBox="1"/>
          <p:nvPr/>
        </p:nvSpPr>
        <p:spPr>
          <a:xfrm>
            <a:off x="180109" y="914400"/>
            <a:ext cx="11651673"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rgbClr val="FF0000"/>
                </a:solidFill>
                <a:latin typeface="Arial Black"/>
                <a:ea typeface="Arial Black"/>
                <a:cs typeface="Arial Black"/>
                <a:sym typeface="Arial Black"/>
              </a:rPr>
              <a:t>Q.47</a:t>
            </a:r>
            <a:r>
              <a:rPr lang="en-US" sz="2000" dirty="0">
                <a:solidFill>
                  <a:schemeClr val="dk1"/>
                </a:solidFill>
                <a:latin typeface="Arial Black"/>
                <a:ea typeface="Arial Black"/>
                <a:cs typeface="Arial Black"/>
                <a:sym typeface="Arial Black"/>
              </a:rPr>
              <a:t> A </a:t>
            </a:r>
            <a:r>
              <a:rPr lang="en-US" sz="2000" dirty="0" err="1">
                <a:solidFill>
                  <a:schemeClr val="dk1"/>
                </a:solidFill>
                <a:latin typeface="Arial Black"/>
                <a:ea typeface="Arial Black"/>
                <a:cs typeface="Arial Black"/>
                <a:sym typeface="Arial Black"/>
              </a:rPr>
              <a:t>stockist</a:t>
            </a:r>
            <a:r>
              <a:rPr lang="en-US" sz="2000" dirty="0">
                <a:solidFill>
                  <a:schemeClr val="dk1"/>
                </a:solidFill>
                <a:latin typeface="Arial Black"/>
                <a:ea typeface="Arial Black"/>
                <a:cs typeface="Arial Black"/>
                <a:sym typeface="Arial Black"/>
              </a:rPr>
              <a:t> wants to make some profit by selling sugar. He contemplates about various methods. Which of the following would maximize his profit?</a:t>
            </a:r>
            <a:br>
              <a:rPr lang="en-US" sz="2000" dirty="0">
                <a:solidFill>
                  <a:schemeClr val="dk1"/>
                </a:solidFill>
                <a:latin typeface="Arial Black"/>
                <a:ea typeface="Arial Black"/>
                <a:cs typeface="Arial Black"/>
                <a:sym typeface="Arial Black"/>
              </a:rPr>
            </a:br>
            <a:r>
              <a:rPr lang="en-US" sz="2000" dirty="0">
                <a:solidFill>
                  <a:schemeClr val="dk1"/>
                </a:solidFill>
                <a:latin typeface="Arial Black"/>
                <a:ea typeface="Arial Black"/>
                <a:cs typeface="Arial Black"/>
                <a:sym typeface="Arial Black"/>
              </a:rPr>
              <a:t>1. Sell sugar at 10% profit.</a:t>
            </a:r>
            <a:br>
              <a:rPr lang="en-US" sz="2000" dirty="0">
                <a:solidFill>
                  <a:schemeClr val="dk1"/>
                </a:solidFill>
                <a:latin typeface="Arial Black"/>
                <a:ea typeface="Arial Black"/>
                <a:cs typeface="Arial Black"/>
                <a:sym typeface="Arial Black"/>
              </a:rPr>
            </a:br>
            <a:r>
              <a:rPr lang="en-US" sz="2000" dirty="0">
                <a:solidFill>
                  <a:schemeClr val="dk1"/>
                </a:solidFill>
                <a:latin typeface="Arial Black"/>
                <a:ea typeface="Arial Black"/>
                <a:cs typeface="Arial Black"/>
                <a:sym typeface="Arial Black"/>
              </a:rPr>
              <a:t>2. Use 900 g of weight instead of 1 kg.</a:t>
            </a:r>
            <a:br>
              <a:rPr lang="en-US" sz="2000" dirty="0">
                <a:solidFill>
                  <a:schemeClr val="dk1"/>
                </a:solidFill>
                <a:latin typeface="Arial Black"/>
                <a:ea typeface="Arial Black"/>
                <a:cs typeface="Arial Black"/>
                <a:sym typeface="Arial Black"/>
              </a:rPr>
            </a:br>
            <a:r>
              <a:rPr lang="en-US" sz="2000" dirty="0">
                <a:solidFill>
                  <a:schemeClr val="dk1"/>
                </a:solidFill>
                <a:latin typeface="Arial Black"/>
                <a:ea typeface="Arial Black"/>
                <a:cs typeface="Arial Black"/>
                <a:sym typeface="Arial Black"/>
              </a:rPr>
              <a:t>3. Mix 10% impurities in sugar and selling sugar at cost price.</a:t>
            </a:r>
            <a:br>
              <a:rPr lang="en-US" sz="2000" dirty="0">
                <a:solidFill>
                  <a:schemeClr val="dk1"/>
                </a:solidFill>
                <a:latin typeface="Arial Black"/>
                <a:ea typeface="Arial Black"/>
                <a:cs typeface="Arial Black"/>
                <a:sym typeface="Arial Black"/>
              </a:rPr>
            </a:br>
            <a:r>
              <a:rPr lang="en-US" sz="2000" dirty="0">
                <a:solidFill>
                  <a:schemeClr val="dk1"/>
                </a:solidFill>
                <a:latin typeface="Arial Black"/>
                <a:ea typeface="Arial Black"/>
                <a:cs typeface="Arial Black"/>
                <a:sym typeface="Arial Black"/>
              </a:rPr>
              <a:t>4. Increase the price by </a:t>
            </a:r>
            <a:r>
              <a:rPr lang="en-US" sz="2000" i="1" dirty="0">
                <a:solidFill>
                  <a:schemeClr val="dk1"/>
                </a:solidFill>
                <a:latin typeface="Arial Black"/>
                <a:ea typeface="Arial Black"/>
                <a:cs typeface="Arial Black"/>
                <a:sym typeface="Arial Black"/>
              </a:rPr>
              <a:t>5% </a:t>
            </a:r>
            <a:r>
              <a:rPr lang="en-US" sz="2000" dirty="0">
                <a:solidFill>
                  <a:schemeClr val="dk1"/>
                </a:solidFill>
                <a:latin typeface="Arial Black"/>
                <a:ea typeface="Arial Black"/>
                <a:cs typeface="Arial Black"/>
                <a:sym typeface="Arial Black"/>
              </a:rPr>
              <a:t>and reduce weights by 5%.</a:t>
            </a:r>
            <a:endParaRPr/>
          </a:p>
          <a:p>
            <a:pPr marL="0" marR="0" lvl="0" indent="0" algn="l" rtl="0">
              <a:spcBef>
                <a:spcPts val="0"/>
              </a:spcBef>
              <a:spcAft>
                <a:spcPts val="0"/>
              </a:spcAft>
              <a:buNone/>
            </a:pPr>
            <a:r>
              <a:rPr lang="en-US" sz="2000" dirty="0">
                <a:solidFill>
                  <a:schemeClr val="dk1"/>
                </a:solidFill>
                <a:latin typeface="Arial Black"/>
                <a:ea typeface="Arial Black"/>
                <a:cs typeface="Arial Black"/>
                <a:sym typeface="Arial Black"/>
              </a:rPr>
              <a:t>(a) I or III</a:t>
            </a:r>
            <a:br>
              <a:rPr lang="en-US" sz="2000" dirty="0">
                <a:solidFill>
                  <a:schemeClr val="dk1"/>
                </a:solidFill>
                <a:latin typeface="Arial Black"/>
                <a:ea typeface="Arial Black"/>
                <a:cs typeface="Arial Black"/>
                <a:sym typeface="Arial Black"/>
              </a:rPr>
            </a:br>
            <a:r>
              <a:rPr lang="en-US" sz="2000" dirty="0">
                <a:solidFill>
                  <a:srgbClr val="FF0000"/>
                </a:solidFill>
                <a:latin typeface="Arial Black"/>
                <a:ea typeface="Arial Black"/>
                <a:cs typeface="Arial Black"/>
                <a:sym typeface="Arial Black"/>
              </a:rPr>
              <a:t>(b) II</a:t>
            </a:r>
            <a:r>
              <a:rPr lang="en-US" sz="2000" dirty="0">
                <a:solidFill>
                  <a:schemeClr val="dk1"/>
                </a:solidFill>
                <a:latin typeface="Arial Black"/>
                <a:ea typeface="Arial Black"/>
                <a:cs typeface="Arial Black"/>
                <a:sym typeface="Arial Black"/>
              </a:rPr>
              <a:t/>
            </a:r>
            <a:br>
              <a:rPr lang="en-US" sz="2000" dirty="0">
                <a:solidFill>
                  <a:schemeClr val="dk1"/>
                </a:solidFill>
                <a:latin typeface="Arial Black"/>
                <a:ea typeface="Arial Black"/>
                <a:cs typeface="Arial Black"/>
                <a:sym typeface="Arial Black"/>
              </a:rPr>
            </a:br>
            <a:r>
              <a:rPr lang="en-US" sz="2000" dirty="0">
                <a:solidFill>
                  <a:schemeClr val="dk1"/>
                </a:solidFill>
                <a:latin typeface="Arial Black"/>
                <a:ea typeface="Arial Black"/>
                <a:cs typeface="Arial Black"/>
                <a:sym typeface="Arial Black"/>
              </a:rPr>
              <a:t>(c) II, III and IV</a:t>
            </a:r>
            <a:br>
              <a:rPr lang="en-US" sz="2000" dirty="0">
                <a:solidFill>
                  <a:schemeClr val="dk1"/>
                </a:solidFill>
                <a:latin typeface="Arial Black"/>
                <a:ea typeface="Arial Black"/>
                <a:cs typeface="Arial Black"/>
                <a:sym typeface="Arial Black"/>
              </a:rPr>
            </a:br>
            <a:r>
              <a:rPr lang="en-US" sz="2000" dirty="0">
                <a:solidFill>
                  <a:schemeClr val="dk1"/>
                </a:solidFill>
                <a:latin typeface="Arial Black"/>
                <a:ea typeface="Arial Black"/>
                <a:cs typeface="Arial Black"/>
                <a:sym typeface="Arial Black"/>
              </a:rPr>
              <a:t>(d) Profits are same</a:t>
            </a:r>
            <a:endParaRPr/>
          </a:p>
          <a:p>
            <a:pPr marL="0" marR="0" lvl="0" indent="0" algn="l" rtl="0">
              <a:spcBef>
                <a:spcPts val="0"/>
              </a:spcBef>
              <a:spcAft>
                <a:spcPts val="0"/>
              </a:spcAft>
              <a:buNone/>
            </a:pPr>
            <a:endParaRPr sz="2000">
              <a:solidFill>
                <a:schemeClr val="dk1"/>
              </a:solidFill>
              <a:latin typeface="Arial Black"/>
              <a:ea typeface="Arial Black"/>
              <a:cs typeface="Arial Black"/>
              <a:sym typeface="Arial Black"/>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7"/>
          <p:cNvSpPr txBox="1"/>
          <p:nvPr/>
        </p:nvSpPr>
        <p:spPr>
          <a:xfrm>
            <a:off x="180109" y="914400"/>
            <a:ext cx="11651673" cy="34778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endParaRPr lang="en-IN" sz="2000" dirty="0" smtClean="0">
              <a:solidFill>
                <a:srgbClr val="FF0000"/>
              </a:solidFill>
              <a:latin typeface="Arial Black"/>
              <a:ea typeface="Arial Black"/>
              <a:cs typeface="Arial Black"/>
              <a:sym typeface="Arial Black"/>
            </a:endParaRPr>
          </a:p>
          <a:p>
            <a:pPr marL="0" marR="0" lvl="0" indent="0" algn="l" rtl="0">
              <a:spcBef>
                <a:spcPts val="0"/>
              </a:spcBef>
              <a:spcAft>
                <a:spcPts val="0"/>
              </a:spcAft>
              <a:buNone/>
            </a:pPr>
            <a:r>
              <a:rPr lang="en-IN" sz="2000" dirty="0" smtClean="0">
                <a:solidFill>
                  <a:srgbClr val="FF0000"/>
                </a:solidFill>
                <a:latin typeface="Arial Black"/>
                <a:ea typeface="Arial Black"/>
                <a:cs typeface="Arial Black"/>
                <a:sym typeface="Arial Black"/>
              </a:rPr>
              <a:t>                                                 </a:t>
            </a:r>
            <a:r>
              <a:rPr lang="en-IN" sz="4000" dirty="0" smtClean="0">
                <a:solidFill>
                  <a:srgbClr val="FF0000"/>
                </a:solidFill>
                <a:latin typeface="Arial Black"/>
                <a:ea typeface="Arial Black"/>
                <a:cs typeface="Arial Black"/>
                <a:sym typeface="Arial Black"/>
              </a:rPr>
              <a:t>THANK YOU</a:t>
            </a:r>
            <a:endParaRPr sz="4000">
              <a:solidFill>
                <a:srgbClr val="FF0000"/>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 </a:t>
            </a:r>
            <a:r>
              <a:rPr lang="en-US" b="1"/>
              <a:t>Ramesh purchased a scooter for 20000. He sold the scooter and earned 12% profit in the transaction. At what price did Ramesh sell the scooter? </a:t>
            </a:r>
            <a:endParaRPr/>
          </a:p>
          <a:p>
            <a:pPr marL="228600" lvl="0" indent="-228600" algn="l" rtl="0">
              <a:lnSpc>
                <a:spcPct val="90000"/>
              </a:lnSpc>
              <a:spcBef>
                <a:spcPts val="1000"/>
              </a:spcBef>
              <a:spcAft>
                <a:spcPts val="0"/>
              </a:spcAft>
              <a:buClr>
                <a:schemeClr val="dk1"/>
              </a:buClr>
              <a:buSzPts val="2400"/>
              <a:buNone/>
            </a:pPr>
            <a:r>
              <a:rPr lang="en-US" b="1"/>
              <a:t>(1) 22200 	(2) 22300 	(3) 22400 	(4) 22500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8" name="Google Shape;128;p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 </a:t>
            </a:r>
            <a:r>
              <a:rPr lang="en-US" b="1" dirty="0" err="1"/>
              <a:t>Ramesh</a:t>
            </a:r>
            <a:r>
              <a:rPr lang="en-US" b="1" dirty="0"/>
              <a:t> purchased a scooter for 20000. He sold the scooter and earned 12% profit in the transaction. At what price did </a:t>
            </a:r>
            <a:r>
              <a:rPr lang="en-US" b="1" dirty="0" err="1"/>
              <a:t>Ramesh</a:t>
            </a:r>
            <a:r>
              <a:rPr lang="en-US" b="1" dirty="0"/>
              <a:t> sell the scooter? </a:t>
            </a:r>
            <a:endParaRPr/>
          </a:p>
          <a:p>
            <a:pPr marL="228600" lvl="0" indent="-228600" algn="l" rtl="0">
              <a:lnSpc>
                <a:spcPct val="90000"/>
              </a:lnSpc>
              <a:spcBef>
                <a:spcPts val="1000"/>
              </a:spcBef>
              <a:spcAft>
                <a:spcPts val="0"/>
              </a:spcAft>
              <a:buClr>
                <a:schemeClr val="dk1"/>
              </a:buClr>
              <a:buSzPts val="2400"/>
              <a:buNone/>
            </a:pPr>
            <a:r>
              <a:rPr lang="en-US" b="1" dirty="0"/>
              <a:t>(1) 22200 	(2) 22300 	</a:t>
            </a:r>
            <a:r>
              <a:rPr lang="en-US" b="1" dirty="0">
                <a:solidFill>
                  <a:srgbClr val="FF0000"/>
                </a:solidFill>
              </a:rPr>
              <a:t>(3) 22400 </a:t>
            </a:r>
            <a:r>
              <a:rPr lang="en-US" b="1" dirty="0"/>
              <a:t>	(4) 22500 	(5) None of these</a:t>
            </a:r>
            <a:r>
              <a:rPr lang="en-US" b="1" dirty="0">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 </a:t>
            </a:r>
            <a:r>
              <a:rPr lang="en-US" b="1"/>
              <a:t>Rita sold her watch for 700 and got 40% profit. At what price did Rita purchase the watch? </a:t>
            </a:r>
            <a:endParaRPr/>
          </a:p>
          <a:p>
            <a:pPr marL="228600" lvl="0" indent="-228600" algn="l" rtl="0">
              <a:lnSpc>
                <a:spcPct val="90000"/>
              </a:lnSpc>
              <a:spcBef>
                <a:spcPts val="1000"/>
              </a:spcBef>
              <a:spcAft>
                <a:spcPts val="0"/>
              </a:spcAft>
              <a:buClr>
                <a:schemeClr val="dk1"/>
              </a:buClr>
              <a:buSzPts val="2400"/>
              <a:buNone/>
            </a:pPr>
            <a:r>
              <a:rPr lang="en-US" b="1"/>
              <a:t>(1) 600 	(2) 640 	(3) 540 	(4) 500 	(5) None of these</a:t>
            </a:r>
            <a:endParaRPr b="1"/>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34" name="Google Shape;134;p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 </a:t>
            </a:r>
            <a:r>
              <a:rPr lang="en-US" b="1" dirty="0"/>
              <a:t>Rita sold her watch for 700 and got 40% profit. At what price did Rita purchase the watch? </a:t>
            </a:r>
            <a:endParaRPr/>
          </a:p>
          <a:p>
            <a:pPr marL="228600" lvl="0" indent="-228600" algn="l" rtl="0">
              <a:lnSpc>
                <a:spcPct val="90000"/>
              </a:lnSpc>
              <a:spcBef>
                <a:spcPts val="1000"/>
              </a:spcBef>
              <a:spcAft>
                <a:spcPts val="0"/>
              </a:spcAft>
              <a:buClr>
                <a:schemeClr val="dk1"/>
              </a:buClr>
              <a:buSzPts val="2400"/>
              <a:buNone/>
            </a:pPr>
            <a:r>
              <a:rPr lang="en-US" b="1" dirty="0"/>
              <a:t>(1) 600 	(2) 640 	(3) 540 	</a:t>
            </a:r>
            <a:r>
              <a:rPr lang="en-US" b="1" dirty="0">
                <a:solidFill>
                  <a:srgbClr val="FF0000"/>
                </a:solidFill>
              </a:rPr>
              <a:t>(4) 500 </a:t>
            </a:r>
            <a:r>
              <a:rPr lang="en-US" b="1" dirty="0"/>
              <a:t>	(5) None of these</a:t>
            </a:r>
            <a:endParaRPr b="1"/>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 </a:t>
            </a:r>
            <a:r>
              <a:rPr lang="en-US" b="1"/>
              <a:t>Sita sold her watch for 900 and incurred 40% loss. At what price did Sita purchase the watch? </a:t>
            </a:r>
            <a:endParaRPr/>
          </a:p>
          <a:p>
            <a:pPr marL="228600" lvl="0" indent="-228600" algn="l" rtl="0">
              <a:lnSpc>
                <a:spcPct val="90000"/>
              </a:lnSpc>
              <a:spcBef>
                <a:spcPts val="1000"/>
              </a:spcBef>
              <a:spcAft>
                <a:spcPts val="0"/>
              </a:spcAft>
              <a:buClr>
                <a:schemeClr val="dk1"/>
              </a:buClr>
              <a:buSzPts val="2400"/>
              <a:buNone/>
            </a:pPr>
            <a:r>
              <a:rPr lang="en-US" b="1"/>
              <a:t>(1) 1600 	(2) 1640 	(3) 1540 	(4) 1500 	(5) None of these</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0" name="Google Shape;140;p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 </a:t>
            </a:r>
            <a:r>
              <a:rPr lang="en-US" b="1" dirty="0" err="1"/>
              <a:t>Sita</a:t>
            </a:r>
            <a:r>
              <a:rPr lang="en-US" b="1" dirty="0"/>
              <a:t> sold her watch for 900 and incurred 40% loss. At what price did </a:t>
            </a:r>
            <a:r>
              <a:rPr lang="en-US" b="1" dirty="0" err="1"/>
              <a:t>Sita</a:t>
            </a:r>
            <a:r>
              <a:rPr lang="en-US" b="1" dirty="0"/>
              <a:t> purchase the watch? </a:t>
            </a:r>
            <a:endParaRPr/>
          </a:p>
          <a:p>
            <a:pPr marL="228600" lvl="0" indent="-228600" algn="l" rtl="0">
              <a:lnSpc>
                <a:spcPct val="90000"/>
              </a:lnSpc>
              <a:spcBef>
                <a:spcPts val="1000"/>
              </a:spcBef>
              <a:spcAft>
                <a:spcPts val="0"/>
              </a:spcAft>
              <a:buClr>
                <a:schemeClr val="dk1"/>
              </a:buClr>
              <a:buSzPts val="2400"/>
              <a:buNone/>
            </a:pPr>
            <a:r>
              <a:rPr lang="en-US" b="1" dirty="0"/>
              <a:t>(1) 1600 	(2) 1640 	(3) 1540 	</a:t>
            </a:r>
            <a:r>
              <a:rPr lang="en-US" b="1" dirty="0">
                <a:solidFill>
                  <a:srgbClr val="FF0000"/>
                </a:solidFill>
              </a:rPr>
              <a:t>(4) 1500 </a:t>
            </a:r>
            <a:r>
              <a:rPr lang="en-US" b="1" dirty="0"/>
              <a:t>	(5) None of these</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Q.5: </a:t>
            </a:r>
            <a:r>
              <a:rPr lang="en-US" b="1"/>
              <a:t>Alka sold her watch for 480 and incurred 40% loss. In order to obtain a profit of 30%, what should be the selling price? </a:t>
            </a:r>
            <a:endParaRPr/>
          </a:p>
          <a:p>
            <a:pPr marL="228600" lvl="0" indent="-228600" algn="l" rtl="0">
              <a:lnSpc>
                <a:spcPct val="90000"/>
              </a:lnSpc>
              <a:spcBef>
                <a:spcPts val="1000"/>
              </a:spcBef>
              <a:spcAft>
                <a:spcPts val="0"/>
              </a:spcAft>
              <a:buClr>
                <a:schemeClr val="dk1"/>
              </a:buClr>
              <a:buSzPts val="2400"/>
              <a:buNone/>
            </a:pPr>
            <a:r>
              <a:rPr lang="en-US" b="1"/>
              <a:t>(1) 1140 	(2) 940 	(3) 1040 	(4) 1060 	(5) None of these</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 </a:t>
            </a:r>
            <a:r>
              <a:rPr lang="en-US" b="1">
                <a:latin typeface="Arial Black"/>
                <a:ea typeface="Arial Black"/>
                <a:cs typeface="Arial Black"/>
                <a:sym typeface="Arial Black"/>
              </a:rPr>
              <a:t> </a:t>
            </a:r>
            <a:endParaRPr>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46" name="Google Shape;146;p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Q.5: </a:t>
            </a:r>
            <a:r>
              <a:rPr lang="en-US" b="1" dirty="0" err="1"/>
              <a:t>Alka</a:t>
            </a:r>
            <a:r>
              <a:rPr lang="en-US" b="1" dirty="0"/>
              <a:t> sold her watch for 480 and incurred 40% loss. In order to obtain a profit of 30%, what should be the selling price? </a:t>
            </a:r>
            <a:endParaRPr/>
          </a:p>
          <a:p>
            <a:pPr marL="228600" lvl="0" indent="-228600" algn="l" rtl="0">
              <a:lnSpc>
                <a:spcPct val="90000"/>
              </a:lnSpc>
              <a:spcBef>
                <a:spcPts val="1000"/>
              </a:spcBef>
              <a:spcAft>
                <a:spcPts val="0"/>
              </a:spcAft>
              <a:buClr>
                <a:schemeClr val="dk1"/>
              </a:buClr>
              <a:buSzPts val="2400"/>
              <a:buNone/>
            </a:pPr>
            <a:r>
              <a:rPr lang="en-US" b="1" dirty="0"/>
              <a:t>(1) 1140 	(2) 940 	</a:t>
            </a:r>
            <a:r>
              <a:rPr lang="en-US" b="1" dirty="0">
                <a:solidFill>
                  <a:srgbClr val="FF0000"/>
                </a:solidFill>
              </a:rPr>
              <a:t>(3) 1040 </a:t>
            </a:r>
            <a:r>
              <a:rPr lang="en-US" b="1" dirty="0"/>
              <a:t>	(4) 1060 	(5) None of these</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 </a:t>
            </a:r>
            <a:r>
              <a:rPr lang="en-US" b="1" dirty="0">
                <a:latin typeface="Arial Black"/>
                <a:ea typeface="Arial Black"/>
                <a:cs typeface="Arial Black"/>
                <a:sym typeface="Arial Black"/>
              </a:rPr>
              <a:t> </a:t>
            </a:r>
            <a:endParaRPr>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Q.6:</a:t>
            </a:r>
            <a:r>
              <a:rPr lang="en-US" b="1">
                <a:latin typeface="Arial Black"/>
                <a:ea typeface="Arial Black"/>
                <a:cs typeface="Arial Black"/>
                <a:sym typeface="Arial Black"/>
              </a:rPr>
              <a:t> </a:t>
            </a:r>
            <a:r>
              <a:rPr lang="en-US" b="1"/>
              <a:t>Renu sold her watch her 960 and earned 20% profit. In order to obtain a profit of 60%, what should be the selling price? </a:t>
            </a:r>
            <a:endParaRPr/>
          </a:p>
          <a:p>
            <a:pPr marL="228600" lvl="0" indent="-228600" algn="l" rtl="0">
              <a:lnSpc>
                <a:spcPct val="90000"/>
              </a:lnSpc>
              <a:spcBef>
                <a:spcPts val="1000"/>
              </a:spcBef>
              <a:spcAft>
                <a:spcPts val="0"/>
              </a:spcAft>
              <a:buClr>
                <a:schemeClr val="dk1"/>
              </a:buClr>
              <a:buSzPts val="2400"/>
              <a:buNone/>
            </a:pPr>
            <a:r>
              <a:rPr lang="en-US" b="1"/>
              <a:t>(1) 1280 	(2) 1380 	(3) 1080 	(4) 1180 	(5) None of these</a:t>
            </a:r>
            <a:r>
              <a:rPr lang="en-US" b="1">
                <a:solidFill>
                  <a:srgbClr val="FF0000"/>
                </a:solidFill>
                <a:latin typeface="Arial Black"/>
                <a:ea typeface="Arial Black"/>
                <a:cs typeface="Arial Black"/>
                <a:sym typeface="Arial Black"/>
              </a:rPr>
              <a:t> </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9230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2" name="Google Shape;152;p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Q.6:</a:t>
            </a:r>
            <a:r>
              <a:rPr lang="en-US" b="1" dirty="0">
                <a:latin typeface="Arial Black"/>
                <a:ea typeface="Arial Black"/>
                <a:cs typeface="Arial Black"/>
                <a:sym typeface="Arial Black"/>
              </a:rPr>
              <a:t> </a:t>
            </a:r>
            <a:r>
              <a:rPr lang="en-US" b="1" dirty="0" err="1"/>
              <a:t>Renu</a:t>
            </a:r>
            <a:r>
              <a:rPr lang="en-US" b="1" dirty="0"/>
              <a:t> sold her watch her 960 and earned 20% profit. In order to obtain a profit of 60%, what should be the selling price?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1280 </a:t>
            </a:r>
            <a:r>
              <a:rPr lang="en-US" b="1" dirty="0"/>
              <a:t>	(2) 1380 	(3) 1080 	(4) 1180 	(5) None of these</a:t>
            </a:r>
            <a:r>
              <a:rPr lang="en-US" b="1" dirty="0">
                <a:solidFill>
                  <a:srgbClr val="FF0000"/>
                </a:solidFill>
                <a:latin typeface="Arial Black"/>
                <a:ea typeface="Arial Black"/>
                <a:cs typeface="Arial Black"/>
                <a:sym typeface="Arial Black"/>
              </a:rPr>
              <a:t> </a:t>
            </a:r>
            <a:r>
              <a:rPr lang="en-US" b="1" dirty="0">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Q.7:</a:t>
            </a:r>
            <a:r>
              <a:rPr lang="en-US" b="1"/>
              <a:t> Minu sold her watch for 540 and incurred 40% loss. If she sells the watch and incurs loss of 15% then what would be the selling price? </a:t>
            </a:r>
            <a:endParaRPr/>
          </a:p>
          <a:p>
            <a:pPr marL="228600" lvl="0" indent="-228600" algn="l" rtl="0">
              <a:lnSpc>
                <a:spcPct val="90000"/>
              </a:lnSpc>
              <a:spcBef>
                <a:spcPts val="1000"/>
              </a:spcBef>
              <a:spcAft>
                <a:spcPts val="0"/>
              </a:spcAft>
              <a:buClr>
                <a:schemeClr val="dk1"/>
              </a:buClr>
              <a:buSzPts val="2400"/>
              <a:buNone/>
            </a:pPr>
            <a:r>
              <a:rPr lang="en-US" b="1"/>
              <a:t>(1) 900 	(2) 756 	(3) 657 	(4) 567 	(5)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58" name="Google Shape;158;p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Q.7:</a:t>
            </a:r>
            <a:r>
              <a:rPr lang="en-US" b="1" dirty="0"/>
              <a:t> </a:t>
            </a:r>
            <a:r>
              <a:rPr lang="en-US" b="1" dirty="0" err="1"/>
              <a:t>Minu</a:t>
            </a:r>
            <a:r>
              <a:rPr lang="en-US" b="1" dirty="0"/>
              <a:t> sold her watch for 540 and incurred 40% loss. If she sells the watch and incurs loss of 15% then what would be the selling price? </a:t>
            </a:r>
            <a:endParaRPr/>
          </a:p>
          <a:p>
            <a:pPr marL="228600" lvl="0" indent="-228600" algn="l" rtl="0">
              <a:lnSpc>
                <a:spcPct val="90000"/>
              </a:lnSpc>
              <a:spcBef>
                <a:spcPts val="1000"/>
              </a:spcBef>
              <a:spcAft>
                <a:spcPts val="0"/>
              </a:spcAft>
              <a:buClr>
                <a:schemeClr val="dk1"/>
              </a:buClr>
              <a:buSzPts val="2400"/>
              <a:buNone/>
            </a:pPr>
            <a:r>
              <a:rPr lang="en-US" b="1" dirty="0"/>
              <a:t>(1) 900 	(2) 756 	(3) 657 	(4) 567 	</a:t>
            </a:r>
            <a:r>
              <a:rPr lang="en-US" b="1" dirty="0">
                <a:solidFill>
                  <a:srgbClr val="FF0000"/>
                </a:solidFill>
              </a:rPr>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Q.8: </a:t>
            </a:r>
            <a:r>
              <a:rPr lang="en-US" b="1"/>
              <a:t>Dinesh purchased some lemons. He purchased 3 lemons for 2. He sold all the lemons and earned 25% profit. At what rate did he sell all the lemons? (1) 4 for 3 	(2) 5 for 4 	(3) 6 for 5 	(4) 7 for 8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64" name="Google Shape;164;p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Q.8: </a:t>
            </a:r>
            <a:r>
              <a:rPr lang="en-US" b="1" dirty="0" err="1"/>
              <a:t>Dinesh</a:t>
            </a:r>
            <a:r>
              <a:rPr lang="en-US" b="1" dirty="0"/>
              <a:t> purchased some lemons. He purchased 3 lemons for 2. He sold all the lemons and earned 25% profit. At what rate did he sell all the lemons? (1) 4 for 3 	(2) 5 for 4 	</a:t>
            </a:r>
            <a:r>
              <a:rPr lang="en-US" b="1" dirty="0">
                <a:solidFill>
                  <a:srgbClr val="FF0000"/>
                </a:solidFill>
              </a:rPr>
              <a:t>(3) 6 for 5 </a:t>
            </a:r>
            <a:r>
              <a:rPr lang="en-US" b="1" dirty="0"/>
              <a:t>	(4) 7 for 8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Q.9: </a:t>
            </a:r>
            <a:r>
              <a:rPr lang="en-US" b="1"/>
              <a:t>Ritesh purchased some lemons. He purchased 7 lemons for 10. He sold all the lemons and incurred 20% loss. At what rate did he sell all the lemons? (1) 35 for 3      (2) 35 for 4 	(3) 35 for 6 	(4) 35 for 8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0" name="Google Shape;170;p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Q.9: </a:t>
            </a:r>
            <a:r>
              <a:rPr lang="en-US" b="1" dirty="0" err="1"/>
              <a:t>Ritesh</a:t>
            </a:r>
            <a:r>
              <a:rPr lang="en-US" b="1" dirty="0"/>
              <a:t> purchased some lemons. He purchased 7 lemons for 10. He sold all the lemons and incurred 20% loss. At what rate did he sell all the lemons? (1) 35 for 3      (2) 35 for 4 	(3) 35 for 6 	(4) 35 for 8 </a:t>
            </a:r>
            <a:r>
              <a:rPr lang="en-US" b="1" dirty="0">
                <a:solidFill>
                  <a:srgbClr val="FF0000"/>
                </a:solidFill>
              </a:rPr>
              <a:t>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Q.10:</a:t>
            </a:r>
            <a:r>
              <a:rPr lang="en-US" b="1"/>
              <a:t> Ratish purchased some lemons. He sold all the lemons. He sold 8 lemons for 7 and earned 40% profit. In order to obtain 50% profit what should be the selling rate? </a:t>
            </a:r>
            <a:endParaRPr/>
          </a:p>
          <a:p>
            <a:pPr marL="457200" lvl="0" indent="-457200" algn="l" rtl="0">
              <a:lnSpc>
                <a:spcPct val="90000"/>
              </a:lnSpc>
              <a:spcBef>
                <a:spcPts val="1000"/>
              </a:spcBef>
              <a:spcAft>
                <a:spcPts val="0"/>
              </a:spcAft>
              <a:buClr>
                <a:schemeClr val="dk1"/>
              </a:buClr>
              <a:buSzPts val="2400"/>
              <a:buAutoNum type="arabicParenBoth"/>
            </a:pPr>
            <a:r>
              <a:rPr lang="en-US" b="1"/>
              <a:t>15 for 13 		(2) 15 for 16 		(3) 16 for 15 		(4) 17 for 16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76" name="Google Shape;176;p1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Q.10:</a:t>
            </a:r>
            <a:r>
              <a:rPr lang="en-US" b="1" dirty="0"/>
              <a:t> </a:t>
            </a:r>
            <a:r>
              <a:rPr lang="en-US" b="1" dirty="0" err="1"/>
              <a:t>Ratish</a:t>
            </a:r>
            <a:r>
              <a:rPr lang="en-US" b="1" dirty="0"/>
              <a:t> purchased some lemons. He sold all the lemons. He sold 8 lemons for 7 and earned 40% profit. In order to obtain 50% profit what should be the selling rate? </a:t>
            </a:r>
            <a:endParaRPr/>
          </a:p>
          <a:p>
            <a:pPr marL="457200" lvl="0" indent="-457200" algn="l" rtl="0">
              <a:lnSpc>
                <a:spcPct val="90000"/>
              </a:lnSpc>
              <a:spcBef>
                <a:spcPts val="1000"/>
              </a:spcBef>
              <a:spcAft>
                <a:spcPts val="0"/>
              </a:spcAft>
              <a:buClr>
                <a:schemeClr val="dk1"/>
              </a:buClr>
              <a:buSzPts val="2400"/>
              <a:buAutoNum type="arabicParenBoth"/>
            </a:pPr>
            <a:r>
              <a:rPr lang="en-US" b="1" dirty="0"/>
              <a:t>15 for 13 		(2) 15 for 16 		</a:t>
            </a:r>
            <a:r>
              <a:rPr lang="en-US" b="1" dirty="0">
                <a:solidFill>
                  <a:srgbClr val="FF0000"/>
                </a:solidFill>
              </a:rPr>
              <a:t>(3) 16 for 15 	</a:t>
            </a:r>
            <a:r>
              <a:rPr lang="en-US" b="1" dirty="0"/>
              <a:t>	(4) 17 for 16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Q.11:</a:t>
            </a:r>
            <a:r>
              <a:rPr lang="en-US" b="1">
                <a:latin typeface="Arial Black"/>
                <a:ea typeface="Arial Black"/>
                <a:cs typeface="Arial Black"/>
                <a:sym typeface="Arial Black"/>
              </a:rPr>
              <a:t> </a:t>
            </a:r>
            <a:r>
              <a:rPr lang="en-US" b="1"/>
              <a:t>Jitendra purchased some lemons. He sold all the lemons. He sold 11 lemons for 10 and incurred 30% loss. In order to obtain 40% profit what should be the selling rate? </a:t>
            </a:r>
            <a:endParaRPr/>
          </a:p>
          <a:p>
            <a:pPr marL="457200" lvl="0" indent="-457200" algn="l" rtl="0">
              <a:lnSpc>
                <a:spcPct val="90000"/>
              </a:lnSpc>
              <a:spcBef>
                <a:spcPts val="1000"/>
              </a:spcBef>
              <a:spcAft>
                <a:spcPts val="0"/>
              </a:spcAft>
              <a:buClr>
                <a:schemeClr val="dk1"/>
              </a:buClr>
              <a:buSzPts val="2400"/>
              <a:buAutoNum type="arabicParenBoth"/>
            </a:pPr>
            <a:r>
              <a:rPr lang="en-US" b="1"/>
              <a:t>11 for 20 		(2) 20 for 11 		(3) 11 for 10 		(4) 21 for 25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6921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2" name="Google Shape;182;p1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Q.11:</a:t>
            </a:r>
            <a:r>
              <a:rPr lang="en-US" b="1" dirty="0">
                <a:latin typeface="Arial Black"/>
                <a:ea typeface="Arial Black"/>
                <a:cs typeface="Arial Black"/>
                <a:sym typeface="Arial Black"/>
              </a:rPr>
              <a:t> </a:t>
            </a:r>
            <a:r>
              <a:rPr lang="en-US" b="1" dirty="0" err="1"/>
              <a:t>Jitendra</a:t>
            </a:r>
            <a:r>
              <a:rPr lang="en-US" b="1" dirty="0"/>
              <a:t> purchased some lemons. He sold all the lemons. He sold 11 lemons for 10 and incurred 30% loss. In order to obtain 40% profit what should be the selling rate?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11 </a:t>
            </a:r>
            <a:r>
              <a:rPr lang="en-US" b="1" dirty="0">
                <a:solidFill>
                  <a:srgbClr val="FF0000"/>
                </a:solidFill>
              </a:rPr>
              <a:t>for 20 	</a:t>
            </a:r>
            <a:r>
              <a:rPr lang="en-US" b="1" dirty="0"/>
              <a:t>	(2) 20 for 11 		(3) 11 for 10 		(4) 21 for 25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Q.12:</a:t>
            </a:r>
            <a:r>
              <a:rPr lang="en-US" b="1">
                <a:latin typeface="Arial Black"/>
                <a:ea typeface="Arial Black"/>
                <a:cs typeface="Arial Black"/>
                <a:sym typeface="Arial Black"/>
              </a:rPr>
              <a:t> </a:t>
            </a:r>
            <a:r>
              <a:rPr lang="en-US" b="1"/>
              <a:t>Keshav purchased some lemons. He sold all the lemons. He sold 11 lemons for 10 and incurred 30% loss. What should be the selling rate if he incurs 20% loss? </a:t>
            </a:r>
            <a:endParaRPr/>
          </a:p>
          <a:p>
            <a:pPr marL="457200" lvl="0" indent="-457200" algn="l" rtl="0">
              <a:lnSpc>
                <a:spcPct val="90000"/>
              </a:lnSpc>
              <a:spcBef>
                <a:spcPts val="1000"/>
              </a:spcBef>
              <a:spcAft>
                <a:spcPts val="0"/>
              </a:spcAft>
              <a:buClr>
                <a:schemeClr val="dk1"/>
              </a:buClr>
              <a:buSzPts val="2400"/>
              <a:buAutoNum type="arabicParenBoth"/>
            </a:pPr>
            <a:r>
              <a:rPr lang="en-US" b="1"/>
              <a:t>77 for 80 		(2) 66 for 70 		(3) 11 for 10 		(4) 80 for 77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88" name="Google Shape;188;p1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Q.12:</a:t>
            </a:r>
            <a:r>
              <a:rPr lang="en-US" b="1" dirty="0">
                <a:latin typeface="Arial Black"/>
                <a:ea typeface="Arial Black"/>
                <a:cs typeface="Arial Black"/>
                <a:sym typeface="Arial Black"/>
              </a:rPr>
              <a:t> </a:t>
            </a:r>
            <a:r>
              <a:rPr lang="en-US" b="1" dirty="0" err="1"/>
              <a:t>Keshav</a:t>
            </a:r>
            <a:r>
              <a:rPr lang="en-US" b="1" dirty="0"/>
              <a:t> purchased some lemons. He sold all the lemons. He sold 11 lemons for 10 and incurred 30% loss. What should be the selling rate if he incurs 20% loss?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77 </a:t>
            </a:r>
            <a:r>
              <a:rPr lang="en-US" b="1" dirty="0">
                <a:solidFill>
                  <a:srgbClr val="FF0000"/>
                </a:solidFill>
              </a:rPr>
              <a:t>for 80 </a:t>
            </a:r>
            <a:r>
              <a:rPr lang="en-US" b="1" dirty="0"/>
              <a:t>		(2) 66 for 70 		(3) 11 for 10 		(4) 80 for 77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3"/>
          <p:cNvSpPr txBox="1">
            <a:spLocks noGrp="1"/>
          </p:cNvSpPr>
          <p:nvPr>
            <p:ph type="body" idx="1"/>
          </p:nvPr>
        </p:nvSpPr>
        <p:spPr>
          <a:xfrm>
            <a:off x="-1" y="1072055"/>
            <a:ext cx="11981793"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Q.13:</a:t>
            </a:r>
            <a:r>
              <a:rPr lang="en-US" b="1">
                <a:latin typeface="Arial Black"/>
                <a:ea typeface="Arial Black"/>
                <a:cs typeface="Arial Black"/>
                <a:sym typeface="Arial Black"/>
              </a:rPr>
              <a:t> </a:t>
            </a:r>
            <a:r>
              <a:rPr lang="en-US" b="1"/>
              <a:t>Deepak purchased some lemons. He purchased 5 lemons for 7. He sold all the lemons. If he sold 2 lemons for 3. What is the per cent profit in the whole transaction? </a:t>
            </a:r>
            <a:endParaRPr/>
          </a:p>
          <a:p>
            <a:pPr marL="228600" lvl="0" indent="-228600" algn="l" rtl="0">
              <a:lnSpc>
                <a:spcPct val="90000"/>
              </a:lnSpc>
              <a:spcBef>
                <a:spcPts val="1000"/>
              </a:spcBef>
              <a:spcAft>
                <a:spcPts val="0"/>
              </a:spcAft>
              <a:buClr>
                <a:schemeClr val="dk1"/>
              </a:buClr>
              <a:buSzPts val="2400"/>
              <a:buNone/>
            </a:pPr>
            <a:r>
              <a:rPr lang="en-US" b="1"/>
              <a:t>(1) 5% 	(2) 6% 	(3) 7% 	(4) 8% 	(5) None of these</a:t>
            </a: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94" name="Google Shape;194;p13"/>
          <p:cNvSpPr txBox="1">
            <a:spLocks noGrp="1"/>
          </p:cNvSpPr>
          <p:nvPr>
            <p:ph type="body" idx="1"/>
          </p:nvPr>
        </p:nvSpPr>
        <p:spPr>
          <a:xfrm>
            <a:off x="-1" y="1072055"/>
            <a:ext cx="11981793"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Q.13:</a:t>
            </a:r>
            <a:r>
              <a:rPr lang="en-US" b="1" dirty="0">
                <a:latin typeface="Arial Black"/>
                <a:ea typeface="Arial Black"/>
                <a:cs typeface="Arial Black"/>
                <a:sym typeface="Arial Black"/>
              </a:rPr>
              <a:t> </a:t>
            </a:r>
            <a:r>
              <a:rPr lang="en-US" b="1" dirty="0"/>
              <a:t>Deepak purchased some lemons. He purchased 5 lemons for 7. He sold all the lemons. If he sold 2 lemons for 3. What is the per cent profit in the whole transaction? </a:t>
            </a:r>
            <a:endParaRPr/>
          </a:p>
          <a:p>
            <a:pPr marL="228600" lvl="0" indent="-228600" algn="l" rtl="0">
              <a:lnSpc>
                <a:spcPct val="90000"/>
              </a:lnSpc>
              <a:spcBef>
                <a:spcPts val="1000"/>
              </a:spcBef>
              <a:spcAft>
                <a:spcPts val="0"/>
              </a:spcAft>
              <a:buClr>
                <a:schemeClr val="dk1"/>
              </a:buClr>
              <a:buSzPts val="2400"/>
              <a:buNone/>
            </a:pPr>
            <a:r>
              <a:rPr lang="en-US" b="1" dirty="0"/>
              <a:t>(1) 5% 	(2) 6% 	(3) 7% 	(4) 8% 	</a:t>
            </a:r>
            <a:r>
              <a:rPr lang="en-US" b="1" dirty="0">
                <a:solidFill>
                  <a:srgbClr val="FF0000"/>
                </a:solidFill>
              </a:rPr>
              <a:t>(5) None of these</a:t>
            </a:r>
            <a:r>
              <a:rPr lang="en-US" b="1" dirty="0">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Q.14:</a:t>
            </a:r>
            <a:r>
              <a:rPr lang="en-US" b="1">
                <a:latin typeface="Arial Black"/>
                <a:ea typeface="Arial Black"/>
                <a:cs typeface="Arial Black"/>
                <a:sym typeface="Arial Black"/>
              </a:rPr>
              <a:t> </a:t>
            </a:r>
            <a:r>
              <a:rPr lang="en-US" b="1"/>
              <a:t>A person buys 100 toffees at 10 a rupee and 200 toffees at 5 a rupee. He mixes them together and sells at 4 a rupee. Find his per cent profit. </a:t>
            </a:r>
            <a:endParaRPr/>
          </a:p>
          <a:p>
            <a:pPr marL="228600" lvl="0" indent="-228600" algn="l" rtl="0">
              <a:lnSpc>
                <a:spcPct val="90000"/>
              </a:lnSpc>
              <a:spcBef>
                <a:spcPts val="1000"/>
              </a:spcBef>
              <a:spcAft>
                <a:spcPts val="0"/>
              </a:spcAft>
              <a:buClr>
                <a:schemeClr val="dk1"/>
              </a:buClr>
              <a:buSzPts val="2400"/>
              <a:buNone/>
            </a:pPr>
            <a:r>
              <a:rPr lang="en-US" b="1"/>
              <a:t>(1) 20% 	(2) 25% 	(3) 40% 	(4) 50%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198"/>
        <p:cNvGrpSpPr/>
        <p:nvPr/>
      </p:nvGrpSpPr>
      <p:grpSpPr>
        <a:xfrm>
          <a:off x="0" y="0"/>
          <a:ext cx="0" cy="0"/>
          <a:chOff x="0" y="0"/>
          <a:chExt cx="0" cy="0"/>
        </a:xfrm>
      </p:grpSpPr>
      <p:sp>
        <p:nvSpPr>
          <p:cNvPr id="199" name="Google Shape;19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0" name="Google Shape;200;p1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Q.14:</a:t>
            </a:r>
            <a:r>
              <a:rPr lang="en-US" b="1" dirty="0">
                <a:latin typeface="Arial Black"/>
                <a:ea typeface="Arial Black"/>
                <a:cs typeface="Arial Black"/>
                <a:sym typeface="Arial Black"/>
              </a:rPr>
              <a:t> </a:t>
            </a:r>
            <a:r>
              <a:rPr lang="en-US" b="1" dirty="0"/>
              <a:t>A person buys 100 toffees at 10 a rupee and 200 toffees at 5 a rupee. He mixes them together and sells at 4 a rupee. Find his per cent profit. </a:t>
            </a:r>
            <a:endParaRPr/>
          </a:p>
          <a:p>
            <a:pPr marL="228600" lvl="0" indent="-228600" algn="l" rtl="0">
              <a:lnSpc>
                <a:spcPct val="90000"/>
              </a:lnSpc>
              <a:spcBef>
                <a:spcPts val="1000"/>
              </a:spcBef>
              <a:spcAft>
                <a:spcPts val="0"/>
              </a:spcAft>
              <a:buClr>
                <a:schemeClr val="dk1"/>
              </a:buClr>
              <a:buSzPts val="2400"/>
              <a:buNone/>
            </a:pPr>
            <a:r>
              <a:rPr lang="en-US" b="1" dirty="0"/>
              <a:t>(1) 20% 	(2) 25% 	(3) 40% 	</a:t>
            </a:r>
            <a:r>
              <a:rPr lang="en-US" b="1" dirty="0">
                <a:solidFill>
                  <a:srgbClr val="FF0000"/>
                </a:solidFill>
              </a:rPr>
              <a:t>(4) 50% </a:t>
            </a:r>
            <a:r>
              <a:rPr lang="en-US" b="1" dirty="0"/>
              <a:t>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Q.15:</a:t>
            </a:r>
            <a:r>
              <a:rPr lang="en-US" b="1">
                <a:latin typeface="Arial Black"/>
                <a:ea typeface="Arial Black"/>
                <a:cs typeface="Arial Black"/>
                <a:sym typeface="Arial Black"/>
              </a:rPr>
              <a:t> </a:t>
            </a:r>
            <a:r>
              <a:rPr lang="en-US" b="1"/>
              <a:t>The profit earned by selling an article for 832 is equal to the loss incurred when the same article is sold for 448. What should be the sale price of the article for making 50 per cent profit? </a:t>
            </a:r>
            <a:endParaRPr/>
          </a:p>
          <a:p>
            <a:pPr marL="228600" lvl="0" indent="-228600" algn="l" rtl="0">
              <a:lnSpc>
                <a:spcPct val="90000"/>
              </a:lnSpc>
              <a:spcBef>
                <a:spcPts val="1000"/>
              </a:spcBef>
              <a:spcAft>
                <a:spcPts val="0"/>
              </a:spcAft>
              <a:buClr>
                <a:schemeClr val="dk1"/>
              </a:buClr>
              <a:buSzPts val="2400"/>
              <a:buNone/>
            </a:pPr>
            <a:r>
              <a:rPr lang="en-US" b="1"/>
              <a:t>(1) 960 	(2) 1060 	(3) 1200 	(4) 920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06" name="Google Shape;206;p1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Q.15:</a:t>
            </a:r>
            <a:r>
              <a:rPr lang="en-US" b="1" dirty="0">
                <a:latin typeface="Arial Black"/>
                <a:ea typeface="Arial Black"/>
                <a:cs typeface="Arial Black"/>
                <a:sym typeface="Arial Black"/>
              </a:rPr>
              <a:t> </a:t>
            </a:r>
            <a:r>
              <a:rPr lang="en-US" b="1" dirty="0"/>
              <a:t>The profit earned by selling an article for 832 is equal to the loss incurred when the same article is sold for 448. What should be the sale price of the article for making 50 per cent profit?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960 </a:t>
            </a:r>
            <a:r>
              <a:rPr lang="en-US" b="1" dirty="0"/>
              <a:t>	(2) 1060 	(3) 1200 	(4) 920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1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Q.16:</a:t>
            </a:r>
            <a:r>
              <a:rPr lang="en-US" b="1">
                <a:latin typeface="Arial Black"/>
                <a:ea typeface="Arial Black"/>
                <a:cs typeface="Arial Black"/>
                <a:sym typeface="Arial Black"/>
              </a:rPr>
              <a:t> </a:t>
            </a:r>
            <a:r>
              <a:rPr lang="en-US" b="1"/>
              <a:t>The profit earned by selling an article for 900 is double the loss incurred when the same article is sold for 600. What should be the sale price of the article for making 40 per cent profit? </a:t>
            </a:r>
            <a:endParaRPr/>
          </a:p>
          <a:p>
            <a:pPr marL="228600" lvl="0" indent="-228600" algn="l" rtl="0">
              <a:lnSpc>
                <a:spcPct val="90000"/>
              </a:lnSpc>
              <a:spcBef>
                <a:spcPts val="1000"/>
              </a:spcBef>
              <a:spcAft>
                <a:spcPts val="0"/>
              </a:spcAft>
              <a:buClr>
                <a:schemeClr val="dk1"/>
              </a:buClr>
              <a:buSzPts val="2400"/>
              <a:buNone/>
            </a:pPr>
            <a:r>
              <a:rPr lang="en-US" b="1"/>
              <a:t>(1) 980 	(2) 1080 	(3) 1200 	(4) 700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1762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0"/>
        <p:cNvGrpSpPr/>
        <p:nvPr/>
      </p:nvGrpSpPr>
      <p:grpSpPr>
        <a:xfrm>
          <a:off x="0" y="0"/>
          <a:ext cx="0" cy="0"/>
          <a:chOff x="0" y="0"/>
          <a:chExt cx="0" cy="0"/>
        </a:xfrm>
      </p:grpSpPr>
      <p:sp>
        <p:nvSpPr>
          <p:cNvPr id="211" name="Google Shape;21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2" name="Google Shape;212;p1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Q.16:</a:t>
            </a:r>
            <a:r>
              <a:rPr lang="en-US" b="1" dirty="0">
                <a:latin typeface="Arial Black"/>
                <a:ea typeface="Arial Black"/>
                <a:cs typeface="Arial Black"/>
                <a:sym typeface="Arial Black"/>
              </a:rPr>
              <a:t> </a:t>
            </a:r>
            <a:r>
              <a:rPr lang="en-US" b="1" dirty="0"/>
              <a:t>The profit earned by selling an article for 900 is double the loss incurred when the same article is sold for 600. What should be the sale price of the article for making 40 per cent profit?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980 </a:t>
            </a:r>
            <a:r>
              <a:rPr lang="en-US" b="1" dirty="0"/>
              <a:t>	(2) 1080 	(3) 1200 	(4) 700 	(5) None of these</a:t>
            </a:r>
            <a:r>
              <a:rPr lang="en-US" b="1" dirty="0">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1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Q.17: </a:t>
            </a:r>
            <a:r>
              <a:rPr lang="en-US" b="1"/>
              <a:t>A dishonest fruit vendor professes to sell his goods at cost price but he uses a weight of 800 g. for the kg. weight. Find his gain per cent. </a:t>
            </a:r>
            <a:endParaRPr/>
          </a:p>
          <a:p>
            <a:pPr marL="228600" lvl="0" indent="-228600" algn="l" rtl="0">
              <a:lnSpc>
                <a:spcPct val="90000"/>
              </a:lnSpc>
              <a:spcBef>
                <a:spcPts val="1000"/>
              </a:spcBef>
              <a:spcAft>
                <a:spcPts val="0"/>
              </a:spcAft>
              <a:buClr>
                <a:schemeClr val="dk1"/>
              </a:buClr>
              <a:buSzPts val="2400"/>
              <a:buNone/>
            </a:pPr>
            <a:r>
              <a:rPr lang="en-US" b="1"/>
              <a:t>(1) 20% 	(2) 40% 	(3) 25% 	(4) 50% 	(5)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18" name="Google Shape;218;p1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Q.17: </a:t>
            </a:r>
            <a:r>
              <a:rPr lang="en-US" b="1" dirty="0"/>
              <a:t>A dishonest fruit vendor professes to sell his goods at cost price but he uses a weight of 800 g. for the kg. weight. Find his gain per cent. </a:t>
            </a:r>
            <a:endParaRPr/>
          </a:p>
          <a:p>
            <a:pPr marL="228600" lvl="0" indent="-228600" algn="l" rtl="0">
              <a:lnSpc>
                <a:spcPct val="90000"/>
              </a:lnSpc>
              <a:spcBef>
                <a:spcPts val="1000"/>
              </a:spcBef>
              <a:spcAft>
                <a:spcPts val="0"/>
              </a:spcAft>
              <a:buClr>
                <a:schemeClr val="dk1"/>
              </a:buClr>
              <a:buSzPts val="2400"/>
              <a:buNone/>
            </a:pPr>
            <a:r>
              <a:rPr lang="en-US" b="1" dirty="0"/>
              <a:t>(1) 20% 	(2) 40% 	</a:t>
            </a:r>
            <a:r>
              <a:rPr lang="en-US" b="1" dirty="0">
                <a:solidFill>
                  <a:srgbClr val="FF0000"/>
                </a:solidFill>
              </a:rPr>
              <a:t>(3) 25% </a:t>
            </a:r>
            <a:r>
              <a:rPr lang="en-US" b="1" dirty="0"/>
              <a:t>	(4) 50% 	(5)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1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Q.18:</a:t>
            </a:r>
            <a:r>
              <a:rPr lang="en-US" b="1">
                <a:latin typeface="Arial Black"/>
                <a:ea typeface="Arial Black"/>
                <a:cs typeface="Arial Black"/>
                <a:sym typeface="Arial Black"/>
              </a:rPr>
              <a:t> </a:t>
            </a:r>
            <a:r>
              <a:rPr lang="en-US" b="1"/>
              <a:t>A dishonest fruit vendor professes to sell his goods at a profit of 10% but he uses a weight of 16 gram for 20 gram. Find his gain per cent. </a:t>
            </a:r>
            <a:endParaRPr/>
          </a:p>
          <a:p>
            <a:pPr marL="228600" lvl="0" indent="-228600" algn="l" rtl="0">
              <a:lnSpc>
                <a:spcPct val="90000"/>
              </a:lnSpc>
              <a:spcBef>
                <a:spcPts val="1000"/>
              </a:spcBef>
              <a:spcAft>
                <a:spcPts val="0"/>
              </a:spcAft>
              <a:buClr>
                <a:schemeClr val="dk1"/>
              </a:buClr>
              <a:buSzPts val="2400"/>
              <a:buNone/>
            </a:pPr>
            <a:r>
              <a:rPr lang="en-US" b="1"/>
              <a:t>(1) 14% 	(2) 24% 	(3) 35% 	(4) 37.5%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24" name="Google Shape;224;p1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Q.18:</a:t>
            </a:r>
            <a:r>
              <a:rPr lang="en-US" b="1" dirty="0">
                <a:latin typeface="Arial Black"/>
                <a:ea typeface="Arial Black"/>
                <a:cs typeface="Arial Black"/>
                <a:sym typeface="Arial Black"/>
              </a:rPr>
              <a:t> </a:t>
            </a:r>
            <a:r>
              <a:rPr lang="en-US" b="1" dirty="0"/>
              <a:t>A dishonest fruit vendor professes to sell his goods at a profit of 10% but he uses a weight of 16 gram for 20 gram. Find his gain per cent. </a:t>
            </a:r>
            <a:endParaRPr/>
          </a:p>
          <a:p>
            <a:pPr marL="228600" lvl="0" indent="-228600" algn="l" rtl="0">
              <a:lnSpc>
                <a:spcPct val="90000"/>
              </a:lnSpc>
              <a:spcBef>
                <a:spcPts val="1000"/>
              </a:spcBef>
              <a:spcAft>
                <a:spcPts val="0"/>
              </a:spcAft>
              <a:buClr>
                <a:schemeClr val="dk1"/>
              </a:buClr>
              <a:buSzPts val="2400"/>
              <a:buNone/>
            </a:pPr>
            <a:r>
              <a:rPr lang="en-US" b="1" dirty="0"/>
              <a:t>(1) 14% 	(2) 24% 	(3) 35% 	</a:t>
            </a:r>
            <a:r>
              <a:rPr lang="en-US" b="1" dirty="0">
                <a:solidFill>
                  <a:srgbClr val="FF0000"/>
                </a:solidFill>
              </a:rPr>
              <a:t>(4) 37.5% </a:t>
            </a:r>
            <a:r>
              <a:rPr lang="en-US" b="1" dirty="0"/>
              <a:t>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1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Q.19:</a:t>
            </a:r>
            <a:r>
              <a:rPr lang="en-US" b="1">
                <a:latin typeface="Arial Black"/>
                <a:ea typeface="Arial Black"/>
                <a:cs typeface="Arial Black"/>
                <a:sym typeface="Arial Black"/>
              </a:rPr>
              <a:t> </a:t>
            </a:r>
            <a:r>
              <a:rPr lang="en-US" b="1"/>
              <a:t>A grocer sells rice at a profit of 20% and uses a weight which is 25% less. Find his total percentage gain. </a:t>
            </a:r>
            <a:endParaRPr/>
          </a:p>
          <a:p>
            <a:pPr marL="228600" lvl="0" indent="-228600" algn="l" rtl="0">
              <a:lnSpc>
                <a:spcPct val="90000"/>
              </a:lnSpc>
              <a:spcBef>
                <a:spcPts val="1000"/>
              </a:spcBef>
              <a:spcAft>
                <a:spcPts val="0"/>
              </a:spcAft>
              <a:buClr>
                <a:schemeClr val="dk1"/>
              </a:buClr>
              <a:buSzPts val="2400"/>
              <a:buNone/>
            </a:pPr>
            <a:r>
              <a:rPr lang="en-US" b="1"/>
              <a:t>(1) 50% 	(2) 55% 	(3) 60% 	(4) 65% 	(5) None of these</a:t>
            </a:r>
            <a:r>
              <a:rPr lang="en-US" b="1">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0" name="Google Shape;230;p1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Q.19:</a:t>
            </a:r>
            <a:r>
              <a:rPr lang="en-US" b="1" dirty="0">
                <a:latin typeface="Arial Black"/>
                <a:ea typeface="Arial Black"/>
                <a:cs typeface="Arial Black"/>
                <a:sym typeface="Arial Black"/>
              </a:rPr>
              <a:t> </a:t>
            </a:r>
            <a:r>
              <a:rPr lang="en-US" b="1" dirty="0"/>
              <a:t>A grocer sells rice at a profit of 20% and uses a weight which is 25% less. Find his total percentage gain. </a:t>
            </a:r>
            <a:endParaRPr/>
          </a:p>
          <a:p>
            <a:pPr marL="228600" lvl="0" indent="-228600" algn="l" rtl="0">
              <a:lnSpc>
                <a:spcPct val="90000"/>
              </a:lnSpc>
              <a:spcBef>
                <a:spcPts val="1000"/>
              </a:spcBef>
              <a:spcAft>
                <a:spcPts val="0"/>
              </a:spcAft>
              <a:buClr>
                <a:schemeClr val="dk1"/>
              </a:buClr>
              <a:buSzPts val="2400"/>
              <a:buNone/>
            </a:pPr>
            <a:r>
              <a:rPr lang="en-US" b="1" dirty="0"/>
              <a:t>(1) 50% 	(2) 55% 	</a:t>
            </a:r>
            <a:r>
              <a:rPr lang="en-US" b="1" dirty="0">
                <a:solidFill>
                  <a:srgbClr val="FF0000"/>
                </a:solidFill>
              </a:rPr>
              <a:t>(3) 60% </a:t>
            </a:r>
            <a:r>
              <a:rPr lang="en-US" b="1" dirty="0"/>
              <a:t>	(4) 65% 	(5) None of these</a:t>
            </a:r>
            <a:r>
              <a:rPr lang="en-US" b="1" dirty="0">
                <a:latin typeface="Arial Black"/>
                <a:ea typeface="Arial Black"/>
                <a:cs typeface="Arial Black"/>
                <a:sym typeface="Arial Black"/>
              </a:rPr>
              <a:t> </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Q.20: </a:t>
            </a:r>
            <a:r>
              <a:rPr lang="en-US" b="1"/>
              <a:t>A cloth dealer professes to lose 20% on a certain garments, but he uses a metre having a length of 90 cm only and charges for the metre. Find his gain or loss per cent. </a:t>
            </a:r>
            <a:endParaRPr/>
          </a:p>
          <a:p>
            <a:pPr marL="457200" lvl="0" indent="-457200" algn="l" rtl="0">
              <a:lnSpc>
                <a:spcPct val="90000"/>
              </a:lnSpc>
              <a:spcBef>
                <a:spcPts val="1000"/>
              </a:spcBef>
              <a:spcAft>
                <a:spcPts val="0"/>
              </a:spcAft>
              <a:buClr>
                <a:schemeClr val="dk1"/>
              </a:buClr>
              <a:buSzPts val="2400"/>
              <a:buAutoNum type="arabicParenBoth"/>
            </a:pPr>
            <a:r>
              <a:rPr lang="en-US" b="1"/>
              <a:t>11(1/9)% gain 	(2) 11(1/9)% loss 	(3) 12.5% loss 	(4) 12.5% gain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endParaRPr b="1">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36" name="Google Shape;236;p2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Q.20: </a:t>
            </a:r>
            <a:r>
              <a:rPr lang="en-US" b="1" dirty="0"/>
              <a:t>A cloth dealer professes to lose 20% on a certain garments, but he uses a </a:t>
            </a:r>
            <a:r>
              <a:rPr lang="en-US" b="1" dirty="0" err="1"/>
              <a:t>metre</a:t>
            </a:r>
            <a:r>
              <a:rPr lang="en-US" b="1" dirty="0"/>
              <a:t> having a length of 90 cm only and charges for the </a:t>
            </a:r>
            <a:r>
              <a:rPr lang="en-US" b="1" dirty="0" err="1"/>
              <a:t>metre</a:t>
            </a:r>
            <a:r>
              <a:rPr lang="en-US" b="1" dirty="0"/>
              <a:t>. Find his gain or loss per cent.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11(1/9</a:t>
            </a:r>
            <a:r>
              <a:rPr lang="en-US" b="1" dirty="0">
                <a:solidFill>
                  <a:srgbClr val="FF0000"/>
                </a:solidFill>
              </a:rPr>
              <a:t>)% gain </a:t>
            </a:r>
            <a:r>
              <a:rPr lang="en-US" b="1" dirty="0"/>
              <a:t>	(2) 11(1/9)% loss 	(3) 12.5% loss 	(4) 12.5% gain </a:t>
            </a:r>
            <a:endParaRPr/>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b="1">
              <a:solidFill>
                <a:srgbClr val="FF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Q.21:</a:t>
            </a:r>
            <a:r>
              <a:rPr lang="en-US" b="1"/>
              <a:t> A tradesman defrauds to the extent of 10% in buying goods and also defrauds to the extent of 10% in selling. His gain per cent is– </a:t>
            </a:r>
            <a:endParaRPr/>
          </a:p>
          <a:p>
            <a:pPr marL="457200" lvl="0" indent="-457200" algn="l" rtl="0">
              <a:lnSpc>
                <a:spcPct val="90000"/>
              </a:lnSpc>
              <a:spcBef>
                <a:spcPts val="1000"/>
              </a:spcBef>
              <a:spcAft>
                <a:spcPts val="0"/>
              </a:spcAft>
              <a:buClr>
                <a:schemeClr val="dk1"/>
              </a:buClr>
              <a:buSzPts val="2400"/>
              <a:buAutoNum type="arabicParenBoth"/>
            </a:pPr>
            <a:r>
              <a:rPr lang="en-US" b="1"/>
              <a:t>21% gain 	(2) 19% gain 	(3) 20% gain 	(4) 22(2/9)% gain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98" name="Google Shape;98;p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84690"/>
              <a:buNone/>
            </a:pPr>
            <a:r>
              <a:rPr lang="en-US" sz="2833" dirty="0" smtClean="0">
                <a:solidFill>
                  <a:srgbClr val="FF0000"/>
                </a:solidFill>
                <a:highlight>
                  <a:srgbClr val="FFFFFF"/>
                </a:highlight>
                <a:latin typeface="Roboto"/>
                <a:ea typeface="Roboto"/>
                <a:cs typeface="Roboto"/>
                <a:sym typeface="Roboto"/>
              </a:rPr>
              <a:t>Profit(P) :</a:t>
            </a:r>
            <a:endParaRPr sz="2833">
              <a:solidFill>
                <a:srgbClr val="FF0000"/>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ct val="38816"/>
              <a:buFont typeface="Arial"/>
              <a:buNone/>
            </a:pPr>
            <a:endParaRPr lang="en-US" sz="2833" dirty="0" smtClean="0">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ct val="38816"/>
              <a:buFont typeface="Arial"/>
              <a:buNone/>
            </a:pPr>
            <a:r>
              <a:rPr lang="en-US" sz="2833" dirty="0" smtClean="0">
                <a:solidFill>
                  <a:srgbClr val="333333"/>
                </a:solidFill>
                <a:highlight>
                  <a:srgbClr val="FFFFFF"/>
                </a:highlight>
                <a:latin typeface="Roboto"/>
                <a:ea typeface="Roboto"/>
                <a:cs typeface="Roboto"/>
                <a:sym typeface="Roboto"/>
              </a:rPr>
              <a:t>The </a:t>
            </a:r>
            <a:r>
              <a:rPr lang="en-US" sz="2833" dirty="0">
                <a:solidFill>
                  <a:srgbClr val="333333"/>
                </a:solidFill>
                <a:highlight>
                  <a:srgbClr val="FFFFFF"/>
                </a:highlight>
                <a:latin typeface="Roboto"/>
                <a:ea typeface="Roboto"/>
                <a:cs typeface="Roboto"/>
                <a:sym typeface="Roboto"/>
              </a:rPr>
              <a:t>amount gained by selling a product for more than its cost price.</a:t>
            </a:r>
            <a:br>
              <a:rPr lang="en-US" sz="2833" dirty="0">
                <a:solidFill>
                  <a:srgbClr val="333333"/>
                </a:solidFill>
                <a:highlight>
                  <a:srgbClr val="FFFFFF"/>
                </a:highlight>
                <a:latin typeface="Roboto"/>
                <a:ea typeface="Roboto"/>
                <a:cs typeface="Roboto"/>
                <a:sym typeface="Roboto"/>
              </a:rPr>
            </a:br>
            <a:endParaRPr sz="2833">
              <a:solidFill>
                <a:srgbClr val="333333"/>
              </a:solidFill>
              <a:highlight>
                <a:srgbClr val="FFFFFF"/>
              </a:highlight>
              <a:latin typeface="Roboto"/>
              <a:ea typeface="Roboto"/>
              <a:cs typeface="Roboto"/>
              <a:sym typeface="Roboto"/>
            </a:endParaRPr>
          </a:p>
          <a:p>
            <a:pPr marL="0" lvl="0" indent="0" algn="l" rtl="0">
              <a:lnSpc>
                <a:spcPct val="110000"/>
              </a:lnSpc>
              <a:spcBef>
                <a:spcPts val="1500"/>
              </a:spcBef>
              <a:spcAft>
                <a:spcPts val="0"/>
              </a:spcAft>
              <a:buClr>
                <a:schemeClr val="dk1"/>
              </a:buClr>
              <a:buSzPct val="38816"/>
              <a:buFont typeface="Arial"/>
              <a:buNone/>
            </a:pPr>
            <a:r>
              <a:rPr lang="en-US" sz="2833" dirty="0">
                <a:solidFill>
                  <a:srgbClr val="FF0000"/>
                </a:solidFill>
                <a:highlight>
                  <a:srgbClr val="FFFFFF"/>
                </a:highlight>
                <a:latin typeface="Roboto"/>
                <a:ea typeface="Roboto"/>
                <a:cs typeface="Roboto"/>
                <a:sym typeface="Roboto"/>
              </a:rPr>
              <a:t>Loss(L</a:t>
            </a:r>
            <a:r>
              <a:rPr lang="en-US" sz="2833" dirty="0" smtClean="0">
                <a:solidFill>
                  <a:srgbClr val="FF0000"/>
                </a:solidFill>
                <a:highlight>
                  <a:srgbClr val="FFFFFF"/>
                </a:highlight>
                <a:latin typeface="Roboto"/>
                <a:ea typeface="Roboto"/>
                <a:cs typeface="Roboto"/>
                <a:sym typeface="Roboto"/>
              </a:rPr>
              <a:t>) :</a:t>
            </a:r>
            <a:endParaRPr sz="2833">
              <a:solidFill>
                <a:srgbClr val="FF0000"/>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ct val="38816"/>
              <a:buFont typeface="Arial"/>
              <a:buNone/>
            </a:pPr>
            <a:r>
              <a:rPr lang="en-US" sz="2833" dirty="0">
                <a:solidFill>
                  <a:srgbClr val="333333"/>
                </a:solidFill>
                <a:highlight>
                  <a:srgbClr val="FFFFFF"/>
                </a:highlight>
                <a:latin typeface="Roboto"/>
                <a:ea typeface="Roboto"/>
                <a:cs typeface="Roboto"/>
                <a:sym typeface="Roboto"/>
              </a:rPr>
              <a:t>The amount the seller incurs after selling the product less than its cost price is mentioned as a loss.</a:t>
            </a:r>
            <a:br>
              <a:rPr lang="en-US" sz="2833" dirty="0">
                <a:solidFill>
                  <a:srgbClr val="333333"/>
                </a:solidFill>
                <a:highlight>
                  <a:srgbClr val="FFFFFF"/>
                </a:highlight>
                <a:latin typeface="Roboto"/>
                <a:ea typeface="Roboto"/>
                <a:cs typeface="Roboto"/>
                <a:sym typeface="Roboto"/>
              </a:rPr>
            </a:br>
            <a:endParaRPr sz="2833">
              <a:solidFill>
                <a:srgbClr val="333333"/>
              </a:solidFill>
              <a:highlight>
                <a:srgbClr val="FFFFFF"/>
              </a:highlight>
              <a:latin typeface="Roboto"/>
              <a:ea typeface="Roboto"/>
              <a:cs typeface="Roboto"/>
              <a:sym typeface="Roboto"/>
            </a:endParaRPr>
          </a:p>
          <a:p>
            <a:pPr marL="0" lvl="0" indent="0" algn="l" rtl="0">
              <a:lnSpc>
                <a:spcPct val="110000"/>
              </a:lnSpc>
              <a:spcBef>
                <a:spcPts val="1500"/>
              </a:spcBef>
              <a:spcAft>
                <a:spcPts val="0"/>
              </a:spcAft>
              <a:buClr>
                <a:schemeClr val="dk1"/>
              </a:buClr>
              <a:buSzPct val="38816"/>
              <a:buFont typeface="Arial"/>
              <a:buNone/>
            </a:pPr>
            <a:r>
              <a:rPr lang="en-US" sz="2833" dirty="0">
                <a:solidFill>
                  <a:srgbClr val="FF0000"/>
                </a:solidFill>
                <a:highlight>
                  <a:srgbClr val="FFFFFF"/>
                </a:highlight>
                <a:latin typeface="Roboto"/>
                <a:ea typeface="Roboto"/>
                <a:cs typeface="Roboto"/>
                <a:sym typeface="Roboto"/>
              </a:rPr>
              <a:t>Cost Price (CP</a:t>
            </a:r>
            <a:r>
              <a:rPr lang="en-US" sz="2833" dirty="0" smtClean="0">
                <a:solidFill>
                  <a:srgbClr val="FF0000"/>
                </a:solidFill>
                <a:highlight>
                  <a:srgbClr val="FFFFFF"/>
                </a:highlight>
                <a:latin typeface="Roboto"/>
                <a:ea typeface="Roboto"/>
                <a:cs typeface="Roboto"/>
                <a:sym typeface="Roboto"/>
              </a:rPr>
              <a:t>) :</a:t>
            </a:r>
            <a:endParaRPr sz="2833">
              <a:solidFill>
                <a:srgbClr val="FF0000"/>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ct val="38816"/>
              <a:buFont typeface="Arial"/>
              <a:buNone/>
            </a:pPr>
            <a:r>
              <a:rPr lang="en-US" sz="2833" dirty="0">
                <a:solidFill>
                  <a:srgbClr val="333333"/>
                </a:solidFill>
                <a:highlight>
                  <a:srgbClr val="FFFFFF"/>
                </a:highlight>
                <a:latin typeface="Roboto"/>
                <a:ea typeface="Roboto"/>
                <a:cs typeface="Roboto"/>
                <a:sym typeface="Roboto"/>
              </a:rPr>
              <a:t>The amount paid for a product or commodity to purchase is called a cost price. Also, denoted as CP. This cost price is further classified into two different categories:</a:t>
            </a:r>
            <a:endParaRPr sz="2833">
              <a:solidFill>
                <a:srgbClr val="333333"/>
              </a:solidFill>
              <a:highlight>
                <a:srgbClr val="FFFFFF"/>
              </a:highlight>
              <a:latin typeface="Roboto"/>
              <a:ea typeface="Roboto"/>
              <a:cs typeface="Roboto"/>
              <a:sym typeface="Roboto"/>
            </a:endParaRPr>
          </a:p>
          <a:p>
            <a:pPr marL="457200" lvl="0" indent="-381557" algn="l" rtl="0">
              <a:lnSpc>
                <a:spcPct val="115000"/>
              </a:lnSpc>
              <a:spcBef>
                <a:spcPts val="800"/>
              </a:spcBef>
              <a:spcAft>
                <a:spcPts val="0"/>
              </a:spcAft>
              <a:buClr>
                <a:srgbClr val="333333"/>
              </a:buClr>
              <a:buSzPct val="100000"/>
              <a:buFont typeface="Roboto"/>
              <a:buChar char="●"/>
            </a:pPr>
            <a:r>
              <a:rPr lang="en-US" sz="2833" b="1" dirty="0">
                <a:solidFill>
                  <a:srgbClr val="333333"/>
                </a:solidFill>
                <a:highlight>
                  <a:srgbClr val="FFFFFF"/>
                </a:highlight>
                <a:latin typeface="Roboto"/>
                <a:ea typeface="Roboto"/>
                <a:cs typeface="Roboto"/>
                <a:sym typeface="Roboto"/>
              </a:rPr>
              <a:t>Fixed Cost:</a:t>
            </a:r>
            <a:r>
              <a:rPr lang="en-US" sz="2833" dirty="0">
                <a:solidFill>
                  <a:srgbClr val="333333"/>
                </a:solidFill>
                <a:highlight>
                  <a:srgbClr val="FFFFFF"/>
                </a:highlight>
                <a:latin typeface="Roboto"/>
                <a:ea typeface="Roboto"/>
                <a:cs typeface="Roboto"/>
                <a:sym typeface="Roboto"/>
              </a:rPr>
              <a:t> The fixed cost is constant, it doesn’t vary under any circumstances</a:t>
            </a:r>
            <a:endParaRPr sz="2833">
              <a:solidFill>
                <a:srgbClr val="333333"/>
              </a:solidFill>
              <a:highlight>
                <a:srgbClr val="FFFFFF"/>
              </a:highlight>
              <a:latin typeface="Roboto"/>
              <a:ea typeface="Roboto"/>
              <a:cs typeface="Roboto"/>
              <a:sym typeface="Roboto"/>
            </a:endParaRPr>
          </a:p>
          <a:p>
            <a:pPr marL="457200" lvl="0" indent="-381557" algn="l" rtl="0">
              <a:lnSpc>
                <a:spcPct val="115000"/>
              </a:lnSpc>
              <a:spcBef>
                <a:spcPts val="0"/>
              </a:spcBef>
              <a:spcAft>
                <a:spcPts val="0"/>
              </a:spcAft>
              <a:buClr>
                <a:srgbClr val="333333"/>
              </a:buClr>
              <a:buSzPct val="100000"/>
              <a:buFont typeface="Roboto"/>
              <a:buChar char="●"/>
            </a:pPr>
            <a:r>
              <a:rPr lang="en-US" sz="2833" b="1" dirty="0">
                <a:solidFill>
                  <a:srgbClr val="333333"/>
                </a:solidFill>
                <a:highlight>
                  <a:srgbClr val="FFFFFF"/>
                </a:highlight>
                <a:latin typeface="Roboto"/>
                <a:ea typeface="Roboto"/>
                <a:cs typeface="Roboto"/>
                <a:sym typeface="Roboto"/>
              </a:rPr>
              <a:t>Variable Cost:</a:t>
            </a:r>
            <a:r>
              <a:rPr lang="en-US" sz="2833" dirty="0">
                <a:solidFill>
                  <a:srgbClr val="333333"/>
                </a:solidFill>
                <a:highlight>
                  <a:srgbClr val="FFFFFF"/>
                </a:highlight>
                <a:latin typeface="Roboto"/>
                <a:ea typeface="Roboto"/>
                <a:cs typeface="Roboto"/>
                <a:sym typeface="Roboto"/>
              </a:rPr>
              <a:t> It could vary depending on the number of units and other factors</a:t>
            </a:r>
            <a:endParaRPr sz="2833">
              <a:solidFill>
                <a:srgbClr val="333333"/>
              </a:solidFill>
              <a:highlight>
                <a:srgbClr val="FFFFFF"/>
              </a:highlight>
              <a:latin typeface="Roboto"/>
              <a:ea typeface="Roboto"/>
              <a:cs typeface="Roboto"/>
              <a:sym typeface="Roboto"/>
            </a:endParaRPr>
          </a:p>
          <a:p>
            <a:pPr marL="228600" lvl="0" indent="-228600" algn="l" rtl="0">
              <a:lnSpc>
                <a:spcPct val="90000"/>
              </a:lnSpc>
              <a:spcBef>
                <a:spcPts val="1200"/>
              </a:spcBef>
              <a:spcAft>
                <a:spcPts val="0"/>
              </a:spcAft>
              <a:buClr>
                <a:srgbClr val="0C0C0C"/>
              </a:buClr>
              <a:buSzPct val="84690"/>
              <a:buNone/>
            </a:pPr>
            <a:endParaRPr sz="2833" b="1">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40"/>
        <p:cNvGrpSpPr/>
        <p:nvPr/>
      </p:nvGrpSpPr>
      <p:grpSpPr>
        <a:xfrm>
          <a:off x="0" y="0"/>
          <a:ext cx="0" cy="0"/>
          <a:chOff x="0" y="0"/>
          <a:chExt cx="0" cy="0"/>
        </a:xfrm>
      </p:grpSpPr>
      <p:sp>
        <p:nvSpPr>
          <p:cNvPr id="241" name="Google Shape;24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2" name="Google Shape;242;p2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Q.21:</a:t>
            </a:r>
            <a:r>
              <a:rPr lang="en-US" b="1" dirty="0"/>
              <a:t> A tradesman defrauds to the extent of 10% in buying goods and also defrauds to the extent of 10% in selling. His gain per cent is– </a:t>
            </a:r>
            <a:endParaRPr/>
          </a:p>
          <a:p>
            <a:pPr marL="457200" lvl="0" indent="-457200" algn="l" rtl="0">
              <a:lnSpc>
                <a:spcPct val="90000"/>
              </a:lnSpc>
              <a:spcBef>
                <a:spcPts val="1000"/>
              </a:spcBef>
              <a:spcAft>
                <a:spcPts val="0"/>
              </a:spcAft>
              <a:buClr>
                <a:schemeClr val="dk1"/>
              </a:buClr>
              <a:buSzPts val="2400"/>
              <a:buAutoNum type="arabicParenBoth"/>
            </a:pPr>
            <a:r>
              <a:rPr lang="en-US" b="1" dirty="0"/>
              <a:t>21% gain 	(2) 19% gain 	(3) 20% gain 	</a:t>
            </a:r>
            <a:r>
              <a:rPr lang="en-US" b="1" dirty="0">
                <a:solidFill>
                  <a:srgbClr val="FF0000"/>
                </a:solidFill>
              </a:rPr>
              <a:t>(4) 22(2/9)% gain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Q.22:</a:t>
            </a:r>
            <a:r>
              <a:rPr lang="en-US" b="1">
                <a:latin typeface="Arial Black"/>
                <a:ea typeface="Arial Black"/>
                <a:cs typeface="Arial Black"/>
                <a:sym typeface="Arial Black"/>
              </a:rPr>
              <a:t> </a:t>
            </a:r>
            <a:r>
              <a:rPr lang="en-US" b="1"/>
              <a:t>A tradesman by means of false balance defrauds to the extent of 10% in buying goods and also by means of false balance defrauds to the extent of 10% in selling. His gain per cent is– </a:t>
            </a:r>
            <a:endParaRPr/>
          </a:p>
          <a:p>
            <a:pPr marL="457200" lvl="0" indent="-457200" algn="l" rtl="0">
              <a:lnSpc>
                <a:spcPct val="90000"/>
              </a:lnSpc>
              <a:spcBef>
                <a:spcPts val="1000"/>
              </a:spcBef>
              <a:spcAft>
                <a:spcPts val="0"/>
              </a:spcAft>
              <a:buClr>
                <a:schemeClr val="dk1"/>
              </a:buClr>
              <a:buSzPts val="2400"/>
              <a:buAutoNum type="arabicParenBoth"/>
            </a:pPr>
            <a:r>
              <a:rPr lang="en-US" b="1"/>
              <a:t>21% gain 	(2) 19% gain 	(3) 20% gain 	(4)  22(2/9)%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48" name="Google Shape;248;p2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Q.22:</a:t>
            </a:r>
            <a:r>
              <a:rPr lang="en-US" b="1" dirty="0">
                <a:latin typeface="Arial Black"/>
                <a:ea typeface="Arial Black"/>
                <a:cs typeface="Arial Black"/>
                <a:sym typeface="Arial Black"/>
              </a:rPr>
              <a:t> </a:t>
            </a:r>
            <a:r>
              <a:rPr lang="en-US" b="1" dirty="0"/>
              <a:t>A tradesman by means of false balance defrauds to the extent of 10% in buying goods and also by means of false balance defrauds to the extent of 10% in selling. His gain per cent is– </a:t>
            </a:r>
            <a:endParaRPr/>
          </a:p>
          <a:p>
            <a:pPr marL="457200" lvl="0" indent="-457200" algn="l" rtl="0">
              <a:lnSpc>
                <a:spcPct val="90000"/>
              </a:lnSpc>
              <a:spcBef>
                <a:spcPts val="1000"/>
              </a:spcBef>
              <a:spcAft>
                <a:spcPts val="0"/>
              </a:spcAft>
              <a:buClr>
                <a:schemeClr val="dk1"/>
              </a:buClr>
              <a:buSzPts val="2400"/>
              <a:buAutoNum type="arabicParenBoth"/>
            </a:pPr>
            <a:r>
              <a:rPr lang="en-US" b="1" dirty="0"/>
              <a:t>21% gain 	(2) 19% gain 	(3) 20% gain 	</a:t>
            </a:r>
            <a:r>
              <a:rPr lang="en-US" b="1" dirty="0">
                <a:solidFill>
                  <a:srgbClr val="FF0000"/>
                </a:solidFill>
              </a:rPr>
              <a:t>(4)  22(2/9)%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Q.23:</a:t>
            </a:r>
            <a:r>
              <a:rPr lang="en-US" b="1">
                <a:latin typeface="Arial Black"/>
                <a:ea typeface="Arial Black"/>
                <a:cs typeface="Arial Black"/>
                <a:sym typeface="Arial Black"/>
              </a:rPr>
              <a:t> </a:t>
            </a:r>
            <a:r>
              <a:rPr lang="en-US" b="1"/>
              <a:t>A tradesman marks his goods 20% above the cost price. He offers 10% discount to customers. What is his gain in per cent? </a:t>
            </a:r>
            <a:endParaRPr/>
          </a:p>
          <a:p>
            <a:pPr marL="457200" lvl="0" indent="-457200" algn="l" rtl="0">
              <a:lnSpc>
                <a:spcPct val="90000"/>
              </a:lnSpc>
              <a:spcBef>
                <a:spcPts val="1000"/>
              </a:spcBef>
              <a:spcAft>
                <a:spcPts val="0"/>
              </a:spcAft>
              <a:buClr>
                <a:schemeClr val="dk1"/>
              </a:buClr>
              <a:buSzPts val="2400"/>
              <a:buAutoNum type="arabicParenBoth"/>
            </a:pPr>
            <a:r>
              <a:rPr lang="en-US" b="1"/>
              <a:t>10% gain 	(2) 8% gain 		(3) 12% gain 	(4) 32% gain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54" name="Google Shape;254;p2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Q.23:</a:t>
            </a:r>
            <a:r>
              <a:rPr lang="en-US" b="1" dirty="0">
                <a:latin typeface="Arial Black"/>
                <a:ea typeface="Arial Black"/>
                <a:cs typeface="Arial Black"/>
                <a:sym typeface="Arial Black"/>
              </a:rPr>
              <a:t> </a:t>
            </a:r>
            <a:r>
              <a:rPr lang="en-US" b="1" dirty="0"/>
              <a:t>A tradesman marks his goods 20% above the cost price. He offers 10% discount to customers. What is his gain in per cent? </a:t>
            </a:r>
            <a:endParaRPr/>
          </a:p>
          <a:p>
            <a:pPr marL="457200" lvl="0" indent="-457200" algn="l" rtl="0">
              <a:lnSpc>
                <a:spcPct val="90000"/>
              </a:lnSpc>
              <a:spcBef>
                <a:spcPts val="1000"/>
              </a:spcBef>
              <a:spcAft>
                <a:spcPts val="0"/>
              </a:spcAft>
              <a:buClr>
                <a:schemeClr val="dk1"/>
              </a:buClr>
              <a:buSzPts val="2400"/>
              <a:buAutoNum type="arabicParenBoth"/>
            </a:pPr>
            <a:r>
              <a:rPr lang="en-US" b="1" dirty="0"/>
              <a:t>10% gain 	</a:t>
            </a:r>
            <a:r>
              <a:rPr lang="en-US" b="1" dirty="0">
                <a:solidFill>
                  <a:srgbClr val="FF0000"/>
                </a:solidFill>
              </a:rPr>
              <a:t>(2) 8% gain </a:t>
            </a:r>
            <a:r>
              <a:rPr lang="en-US" b="1" dirty="0"/>
              <a:t>		(3) 12% gain 	(4) 32% gain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Q.24: </a:t>
            </a:r>
            <a:r>
              <a:rPr lang="en-US" b="1"/>
              <a:t>Rishav marks his goods 30% above the cost price but allows 30% discount for cash payment. If he sells the article for 2730, find his cost price. (1) 3500 	(2) 2800 	(3) 2950 	(4) 3000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58"/>
        <p:cNvGrpSpPr/>
        <p:nvPr/>
      </p:nvGrpSpPr>
      <p:grpSpPr>
        <a:xfrm>
          <a:off x="0" y="0"/>
          <a:ext cx="0" cy="0"/>
          <a:chOff x="0" y="0"/>
          <a:chExt cx="0" cy="0"/>
        </a:xfrm>
      </p:grpSpPr>
      <p:sp>
        <p:nvSpPr>
          <p:cNvPr id="259" name="Google Shape;25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0" name="Google Shape;260;p2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Q.24: </a:t>
            </a:r>
            <a:r>
              <a:rPr lang="en-US" b="1" dirty="0" err="1"/>
              <a:t>Rishav</a:t>
            </a:r>
            <a:r>
              <a:rPr lang="en-US" b="1" dirty="0"/>
              <a:t> marks his goods 30% above the cost price but allows 30% discount for cash payment. If he sells the article for 2730, find his cost price. (1) 3500 	(2) 2800 	(3) 2950 	</a:t>
            </a:r>
            <a:r>
              <a:rPr lang="en-US" b="1" dirty="0">
                <a:solidFill>
                  <a:srgbClr val="FF0000"/>
                </a:solidFill>
              </a:rPr>
              <a:t>(4) 3000 </a:t>
            </a:r>
            <a:r>
              <a:rPr lang="en-US" b="1" dirty="0"/>
              <a:t>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Q.25: </a:t>
            </a:r>
            <a:r>
              <a:rPr lang="en-US" b="1"/>
              <a:t>A dealer wants to earn 20% profit on an article after offering 25% discount to the customer. If the cost price of an item is 300, then the markprice (label price) of the article would be– </a:t>
            </a:r>
            <a:endParaRPr/>
          </a:p>
          <a:p>
            <a:pPr marL="228600" lvl="0" indent="-228600" algn="l" rtl="0">
              <a:lnSpc>
                <a:spcPct val="90000"/>
              </a:lnSpc>
              <a:spcBef>
                <a:spcPts val="1000"/>
              </a:spcBef>
              <a:spcAft>
                <a:spcPts val="0"/>
              </a:spcAft>
              <a:buClr>
                <a:schemeClr val="dk1"/>
              </a:buClr>
              <a:buSzPts val="2400"/>
              <a:buNone/>
            </a:pPr>
            <a:r>
              <a:rPr lang="en-US" b="1"/>
              <a:t>(1) 480 	(2) 435 	(3) 580 	(4) 600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66" name="Google Shape;266;p2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Q.25: </a:t>
            </a:r>
            <a:r>
              <a:rPr lang="en-US" b="1" dirty="0"/>
              <a:t>A dealer wants to earn 20% profit on an article after offering 25% discount to the customer. If the cost price of an item is 300, then the </a:t>
            </a:r>
            <a:r>
              <a:rPr lang="en-US" b="1" dirty="0" smtClean="0"/>
              <a:t>mark price </a:t>
            </a:r>
            <a:r>
              <a:rPr lang="en-US" b="1" dirty="0"/>
              <a:t>(label price) of the article would be–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480 </a:t>
            </a:r>
            <a:r>
              <a:rPr lang="en-US" b="1" dirty="0"/>
              <a:t>	(2) 435 	(3) 580 	(4) 600 	(5) None of these</a:t>
            </a:r>
            <a:endParaRPr>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2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Q.26:</a:t>
            </a:r>
            <a:r>
              <a:rPr lang="en-US" b="1">
                <a:latin typeface="Arial Black"/>
                <a:ea typeface="Arial Black"/>
                <a:cs typeface="Arial Black"/>
                <a:sym typeface="Arial Black"/>
              </a:rPr>
              <a:t> </a:t>
            </a:r>
            <a:r>
              <a:rPr lang="en-US" b="1"/>
              <a:t>A dealer wants to earn 25% profit on an article after offering 50% discount to the customer. If the markprice (label price) of the article is 500, then the cost price of the article must be– </a:t>
            </a:r>
            <a:endParaRPr/>
          </a:p>
          <a:p>
            <a:pPr marL="228600" lvl="0" indent="-228600" algn="l" rtl="0">
              <a:lnSpc>
                <a:spcPct val="90000"/>
              </a:lnSpc>
              <a:spcBef>
                <a:spcPts val="1000"/>
              </a:spcBef>
              <a:spcAft>
                <a:spcPts val="0"/>
              </a:spcAft>
              <a:buClr>
                <a:schemeClr val="dk1"/>
              </a:buClr>
              <a:buSzPts val="2400"/>
              <a:buNone/>
            </a:pPr>
            <a:r>
              <a:rPr lang="en-US" b="1"/>
              <a:t>(1) 200 	(2) 300 	(3) 400 	(4) 250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g2131260a9d6_0_23"/>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04" name="Google Shape;104;g2131260a9d6_0_23"/>
          <p:cNvSpPr txBox="1">
            <a:spLocks noGrp="1"/>
          </p:cNvSpPr>
          <p:nvPr>
            <p:ph type="body" idx="1"/>
          </p:nvPr>
        </p:nvSpPr>
        <p:spPr>
          <a:xfrm>
            <a:off x="0"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dirty="0" smtClean="0">
                <a:solidFill>
                  <a:srgbClr val="FF0000"/>
                </a:solidFill>
                <a:highlight>
                  <a:srgbClr val="FFFFFF"/>
                </a:highlight>
                <a:latin typeface="Roboto"/>
                <a:ea typeface="Roboto"/>
                <a:cs typeface="Roboto"/>
                <a:sym typeface="Roboto"/>
              </a:rPr>
              <a:t>Selling </a:t>
            </a:r>
            <a:r>
              <a:rPr lang="en-US" dirty="0">
                <a:solidFill>
                  <a:srgbClr val="FF0000"/>
                </a:solidFill>
                <a:highlight>
                  <a:srgbClr val="FFFFFF"/>
                </a:highlight>
                <a:latin typeface="Roboto"/>
                <a:ea typeface="Roboto"/>
                <a:cs typeface="Roboto"/>
                <a:sym typeface="Roboto"/>
              </a:rPr>
              <a:t>Price (SP</a:t>
            </a:r>
            <a:r>
              <a:rPr lang="en-US" dirty="0" smtClean="0">
                <a:solidFill>
                  <a:srgbClr val="FF0000"/>
                </a:solidFill>
                <a:highlight>
                  <a:srgbClr val="FFFFFF"/>
                </a:highlight>
                <a:latin typeface="Roboto"/>
                <a:ea typeface="Roboto"/>
                <a:cs typeface="Roboto"/>
                <a:sym typeface="Roboto"/>
              </a:rPr>
              <a:t>) :</a:t>
            </a:r>
            <a:endParaRPr>
              <a:solidFill>
                <a:srgbClr val="FF0000"/>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None/>
            </a:pPr>
            <a:r>
              <a:rPr lang="en-US" dirty="0">
                <a:solidFill>
                  <a:srgbClr val="333333"/>
                </a:solidFill>
                <a:highlight>
                  <a:srgbClr val="FFFFFF"/>
                </a:highlight>
                <a:latin typeface="Roboto"/>
                <a:ea typeface="Roboto"/>
                <a:cs typeface="Roboto"/>
                <a:sym typeface="Roboto"/>
              </a:rPr>
              <a:t>The amount for which the product is sold is called the Selling Price. It is usually denoted as SP. Also, sometimes called a sale price.</a:t>
            </a:r>
            <a:br>
              <a:rPr lang="en-US" dirty="0">
                <a:solidFill>
                  <a:srgbClr val="333333"/>
                </a:solidFill>
                <a:highlight>
                  <a:srgbClr val="FFFFFF"/>
                </a:highlight>
                <a:latin typeface="Roboto"/>
                <a:ea typeface="Roboto"/>
                <a:cs typeface="Roboto"/>
                <a:sym typeface="Roboto"/>
              </a:rPr>
            </a:br>
            <a:endParaRPr>
              <a:solidFill>
                <a:srgbClr val="333333"/>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ts val="1100"/>
              <a:buFont typeface="Arial"/>
              <a:buNone/>
            </a:pPr>
            <a:r>
              <a:rPr lang="en-US" dirty="0">
                <a:solidFill>
                  <a:srgbClr val="FF0000"/>
                </a:solidFill>
                <a:highlight>
                  <a:srgbClr val="FFFFFF"/>
                </a:highlight>
                <a:latin typeface="Roboto"/>
                <a:ea typeface="Roboto"/>
                <a:cs typeface="Roboto"/>
                <a:sym typeface="Roboto"/>
              </a:rPr>
              <a:t>Marked Price Formula (MP</a:t>
            </a:r>
            <a:r>
              <a:rPr lang="en-US" dirty="0" smtClean="0">
                <a:solidFill>
                  <a:srgbClr val="FF0000"/>
                </a:solidFill>
                <a:highlight>
                  <a:srgbClr val="FFFFFF"/>
                </a:highlight>
                <a:latin typeface="Roboto"/>
                <a:ea typeface="Roboto"/>
                <a:cs typeface="Roboto"/>
                <a:sym typeface="Roboto"/>
              </a:rPr>
              <a:t>) :</a:t>
            </a:r>
            <a:endParaRPr>
              <a:solidFill>
                <a:srgbClr val="FF0000"/>
              </a:solidFill>
              <a:highlight>
                <a:srgbClr val="FFFFFF"/>
              </a:highlight>
              <a:latin typeface="Roboto"/>
              <a:ea typeface="Roboto"/>
              <a:cs typeface="Roboto"/>
              <a:sym typeface="Roboto"/>
            </a:endParaRPr>
          </a:p>
          <a:p>
            <a:pPr marL="0" lvl="0" indent="0" algn="l" rtl="0">
              <a:lnSpc>
                <a:spcPct val="115000"/>
              </a:lnSpc>
              <a:spcBef>
                <a:spcPts val="800"/>
              </a:spcBef>
              <a:spcAft>
                <a:spcPts val="0"/>
              </a:spcAft>
              <a:buClr>
                <a:schemeClr val="dk1"/>
              </a:buClr>
              <a:buSzPts val="1100"/>
              <a:buFont typeface="Arial"/>
              <a:buNone/>
            </a:pPr>
            <a:r>
              <a:rPr lang="en-US" dirty="0">
                <a:solidFill>
                  <a:srgbClr val="333333"/>
                </a:solidFill>
                <a:highlight>
                  <a:srgbClr val="FFFFFF"/>
                </a:highlight>
                <a:latin typeface="Roboto"/>
                <a:ea typeface="Roboto"/>
                <a:cs typeface="Roboto"/>
                <a:sym typeface="Roboto"/>
              </a:rPr>
              <a:t>This is basically </a:t>
            </a:r>
            <a:r>
              <a:rPr lang="en-US" dirty="0" err="1">
                <a:solidFill>
                  <a:srgbClr val="333333"/>
                </a:solidFill>
                <a:highlight>
                  <a:srgbClr val="FFFFFF"/>
                </a:highlight>
                <a:latin typeface="Roboto"/>
                <a:ea typeface="Roboto"/>
                <a:cs typeface="Roboto"/>
                <a:sym typeface="Roboto"/>
              </a:rPr>
              <a:t>labelled</a:t>
            </a:r>
            <a:r>
              <a:rPr lang="en-US" dirty="0">
                <a:solidFill>
                  <a:srgbClr val="333333"/>
                </a:solidFill>
                <a:highlight>
                  <a:srgbClr val="FFFFFF"/>
                </a:highlight>
                <a:latin typeface="Roboto"/>
                <a:ea typeface="Roboto"/>
                <a:cs typeface="Roboto"/>
                <a:sym typeface="Roboto"/>
              </a:rPr>
              <a:t> by shopkeepers to offer a discount to the customers in such a way that,</a:t>
            </a:r>
            <a:endParaRPr>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endParaRPr sz="2450" b="1">
              <a:solidFill>
                <a:srgbClr val="333333"/>
              </a:solidFill>
              <a:highlight>
                <a:srgbClr val="FFFFFF"/>
              </a:highlight>
              <a:latin typeface="Roboto"/>
              <a:ea typeface="Roboto"/>
              <a:cs typeface="Roboto"/>
              <a:sym typeface="Roboto"/>
            </a:endParaRPr>
          </a:p>
          <a:p>
            <a:pPr marL="457200" lvl="0" indent="-384175" algn="l" rtl="0">
              <a:lnSpc>
                <a:spcPct val="115000"/>
              </a:lnSpc>
              <a:spcBef>
                <a:spcPts val="1200"/>
              </a:spcBef>
              <a:spcAft>
                <a:spcPts val="0"/>
              </a:spcAft>
              <a:buClr>
                <a:srgbClr val="333333"/>
              </a:buClr>
              <a:buSzPts val="2450"/>
              <a:buFont typeface="Roboto"/>
              <a:buChar char="●"/>
            </a:pPr>
            <a:r>
              <a:rPr lang="en-US" sz="2450" b="1" dirty="0">
                <a:solidFill>
                  <a:srgbClr val="333333"/>
                </a:solidFill>
                <a:highlight>
                  <a:srgbClr val="FFFFFF"/>
                </a:highlight>
                <a:latin typeface="Roboto"/>
                <a:ea typeface="Roboto"/>
                <a:cs typeface="Roboto"/>
                <a:sym typeface="Roboto"/>
              </a:rPr>
              <a:t>Discount = Marked Price – Selling Price</a:t>
            </a:r>
            <a:endParaRPr sz="2450" b="1">
              <a:solidFill>
                <a:srgbClr val="333333"/>
              </a:solidFill>
              <a:highlight>
                <a:srgbClr val="FFFFFF"/>
              </a:highlight>
              <a:latin typeface="Roboto"/>
              <a:ea typeface="Roboto"/>
              <a:cs typeface="Roboto"/>
              <a:sym typeface="Roboto"/>
            </a:endParaRPr>
          </a:p>
          <a:p>
            <a:pPr marL="457200" lvl="0" indent="-384175" algn="l" rtl="0">
              <a:lnSpc>
                <a:spcPct val="115000"/>
              </a:lnSpc>
              <a:spcBef>
                <a:spcPts val="0"/>
              </a:spcBef>
              <a:spcAft>
                <a:spcPts val="0"/>
              </a:spcAft>
              <a:buClr>
                <a:srgbClr val="333333"/>
              </a:buClr>
              <a:buSzPts val="2450"/>
              <a:buFont typeface="Roboto"/>
              <a:buChar char="●"/>
            </a:pPr>
            <a:r>
              <a:rPr lang="en-US" sz="2450" b="1" dirty="0">
                <a:solidFill>
                  <a:srgbClr val="333333"/>
                </a:solidFill>
                <a:highlight>
                  <a:srgbClr val="FFFFFF"/>
                </a:highlight>
                <a:latin typeface="Roboto"/>
                <a:ea typeface="Roboto"/>
                <a:cs typeface="Roboto"/>
                <a:sym typeface="Roboto"/>
              </a:rPr>
              <a:t>And Discount Percentage = (Discount/Marked price) x 100</a:t>
            </a:r>
            <a:endParaRPr sz="2450" b="1">
              <a:solidFill>
                <a:srgbClr val="333333"/>
              </a:solidFill>
              <a:highlight>
                <a:srgbClr val="FFFFFF"/>
              </a:highlight>
              <a:latin typeface="Roboto"/>
              <a:ea typeface="Roboto"/>
              <a:cs typeface="Roboto"/>
              <a:sym typeface="Roboto"/>
            </a:endParaRPr>
          </a:p>
          <a:p>
            <a:pPr marL="228600" lvl="0" indent="-228600" algn="l" rtl="0">
              <a:lnSpc>
                <a:spcPct val="90000"/>
              </a:lnSpc>
              <a:spcBef>
                <a:spcPts val="1200"/>
              </a:spcBef>
              <a:spcAft>
                <a:spcPts val="0"/>
              </a:spcAft>
              <a:buClr>
                <a:srgbClr val="0C0C0C"/>
              </a:buClr>
              <a:buSzPts val="2400"/>
              <a:buNone/>
            </a:pPr>
            <a:endParaRPr b="1">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2" name="Google Shape;272;p2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Q.26:</a:t>
            </a:r>
            <a:r>
              <a:rPr lang="en-US" b="1" dirty="0">
                <a:latin typeface="Arial Black"/>
                <a:ea typeface="Arial Black"/>
                <a:cs typeface="Arial Black"/>
                <a:sym typeface="Arial Black"/>
              </a:rPr>
              <a:t> </a:t>
            </a:r>
            <a:r>
              <a:rPr lang="en-US" b="1" dirty="0"/>
              <a:t>A dealer wants to earn 25% profit on an article after offering 50% discount to the customer. If the </a:t>
            </a:r>
            <a:r>
              <a:rPr lang="en-US" b="1" dirty="0" err="1"/>
              <a:t>markprice</a:t>
            </a:r>
            <a:r>
              <a:rPr lang="en-US" b="1" dirty="0"/>
              <a:t> (label price) of the article is 500, then the cost price of the article must be–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200 </a:t>
            </a:r>
            <a:r>
              <a:rPr lang="en-US" b="1" dirty="0"/>
              <a:t>	(2) 300 	(3) 400 	(4) 250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2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Q.27:</a:t>
            </a:r>
            <a:r>
              <a:rPr lang="en-US" b="1">
                <a:latin typeface="Arial Black"/>
                <a:ea typeface="Arial Black"/>
                <a:cs typeface="Arial Black"/>
                <a:sym typeface="Arial Black"/>
              </a:rPr>
              <a:t> </a:t>
            </a:r>
            <a:r>
              <a:rPr lang="en-US" b="1"/>
              <a:t>If a discount of 20% is given on the marked price of an article, the shopkeeper gets a profit of 60%. Find his per cent profit if he offers a discount of 25% on the same article. </a:t>
            </a:r>
            <a:endParaRPr/>
          </a:p>
          <a:p>
            <a:pPr marL="228600" lvl="0" indent="-228600" algn="l" rtl="0">
              <a:lnSpc>
                <a:spcPct val="90000"/>
              </a:lnSpc>
              <a:spcBef>
                <a:spcPts val="1000"/>
              </a:spcBef>
              <a:spcAft>
                <a:spcPts val="0"/>
              </a:spcAft>
              <a:buClr>
                <a:schemeClr val="dk1"/>
              </a:buClr>
              <a:buSzPts val="2400"/>
              <a:buNone/>
            </a:pPr>
            <a:r>
              <a:rPr lang="en-US" b="1"/>
              <a:t>(1) 20% 	(2) 30% 	(3) 50% 	(4) 75% 	(5) None of these</a:t>
            </a:r>
            <a:endParaRPr b="1">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276"/>
        <p:cNvGrpSpPr/>
        <p:nvPr/>
      </p:nvGrpSpPr>
      <p:grpSpPr>
        <a:xfrm>
          <a:off x="0" y="0"/>
          <a:ext cx="0" cy="0"/>
          <a:chOff x="0" y="0"/>
          <a:chExt cx="0" cy="0"/>
        </a:xfrm>
      </p:grpSpPr>
      <p:sp>
        <p:nvSpPr>
          <p:cNvPr id="277" name="Google Shape;27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78" name="Google Shape;278;p2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Q.27:</a:t>
            </a:r>
            <a:r>
              <a:rPr lang="en-US" b="1" dirty="0">
                <a:latin typeface="Arial Black"/>
                <a:ea typeface="Arial Black"/>
                <a:cs typeface="Arial Black"/>
                <a:sym typeface="Arial Black"/>
              </a:rPr>
              <a:t> </a:t>
            </a:r>
            <a:r>
              <a:rPr lang="en-US" b="1" dirty="0"/>
              <a:t>If a discount of 20% is given on the marked price of an article, the shopkeeper gets a profit of 60%. Find his per cent profit if he offers a discount of 25% on the same article. </a:t>
            </a:r>
            <a:endParaRPr/>
          </a:p>
          <a:p>
            <a:pPr marL="228600" lvl="0" indent="-228600" algn="l" rtl="0">
              <a:lnSpc>
                <a:spcPct val="90000"/>
              </a:lnSpc>
              <a:spcBef>
                <a:spcPts val="1000"/>
              </a:spcBef>
              <a:spcAft>
                <a:spcPts val="0"/>
              </a:spcAft>
              <a:buClr>
                <a:schemeClr val="dk1"/>
              </a:buClr>
              <a:buSzPts val="2400"/>
              <a:buNone/>
            </a:pPr>
            <a:r>
              <a:rPr lang="en-US" b="1" dirty="0"/>
              <a:t>(1) 20% 	(2) 30% 	</a:t>
            </a:r>
            <a:r>
              <a:rPr lang="en-US" b="1" dirty="0">
                <a:solidFill>
                  <a:srgbClr val="FF0000"/>
                </a:solidFill>
              </a:rPr>
              <a:t>(3) 50% </a:t>
            </a:r>
            <a:r>
              <a:rPr lang="en-US" b="1" dirty="0"/>
              <a:t>	(4) 75% 	(5) None of these</a:t>
            </a:r>
            <a:endParaRPr b="1">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2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Q.28:</a:t>
            </a:r>
            <a:r>
              <a:rPr lang="en-US" b="1">
                <a:latin typeface="Arial Black"/>
                <a:ea typeface="Arial Black"/>
                <a:cs typeface="Arial Black"/>
                <a:sym typeface="Arial Black"/>
              </a:rPr>
              <a:t> </a:t>
            </a:r>
            <a:r>
              <a:rPr lang="en-US" b="1"/>
              <a:t>If a discount of 30% is given on the marked price of an article, the shopkeeper gets a profit of 5%. Find his per cent loss if he offers a discount of 50% on the same article. </a:t>
            </a:r>
            <a:endParaRPr/>
          </a:p>
          <a:p>
            <a:pPr marL="228600" lvl="0" indent="-228600" algn="l" rtl="0">
              <a:lnSpc>
                <a:spcPct val="90000"/>
              </a:lnSpc>
              <a:spcBef>
                <a:spcPts val="1000"/>
              </a:spcBef>
              <a:spcAft>
                <a:spcPts val="0"/>
              </a:spcAft>
              <a:buClr>
                <a:schemeClr val="dk1"/>
              </a:buClr>
              <a:buSzPts val="2400"/>
              <a:buNone/>
            </a:pPr>
            <a:r>
              <a:rPr lang="en-US" b="1"/>
              <a:t>(1) 20% 	(2) 25% 	(3) 30% 	(4) 15% 	(5) None of these</a:t>
            </a:r>
            <a:endParaRPr>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84" name="Google Shape;284;p2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Q.28:</a:t>
            </a:r>
            <a:r>
              <a:rPr lang="en-US" b="1" dirty="0">
                <a:latin typeface="Arial Black"/>
                <a:ea typeface="Arial Black"/>
                <a:cs typeface="Arial Black"/>
                <a:sym typeface="Arial Black"/>
              </a:rPr>
              <a:t> </a:t>
            </a:r>
            <a:r>
              <a:rPr lang="en-US" b="1" dirty="0"/>
              <a:t>If a discount of 30% is given on the marked price of an article, the shopkeeper gets a profit of 5%. Find his per cent loss if he offers a discount of 50% on the same article. </a:t>
            </a:r>
            <a:endParaRPr/>
          </a:p>
          <a:p>
            <a:pPr marL="228600" lvl="0" indent="-228600" algn="l" rtl="0">
              <a:lnSpc>
                <a:spcPct val="90000"/>
              </a:lnSpc>
              <a:spcBef>
                <a:spcPts val="1000"/>
              </a:spcBef>
              <a:spcAft>
                <a:spcPts val="0"/>
              </a:spcAft>
              <a:buClr>
                <a:schemeClr val="dk1"/>
              </a:buClr>
              <a:buSzPts val="2400"/>
              <a:buNone/>
            </a:pPr>
            <a:r>
              <a:rPr lang="en-US" b="1" dirty="0"/>
              <a:t>(1) 20% 	</a:t>
            </a:r>
            <a:r>
              <a:rPr lang="en-US" b="1" dirty="0">
                <a:solidFill>
                  <a:srgbClr val="FF0000"/>
                </a:solidFill>
              </a:rPr>
              <a:t>(2) 25% </a:t>
            </a:r>
            <a:r>
              <a:rPr lang="en-US" b="1" dirty="0"/>
              <a:t>	(3) 30% 	(4) 15% 	(5) None of these</a:t>
            </a:r>
            <a:endParaRPr>
              <a:solidFill>
                <a:srgbClr val="FF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2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Q.29:</a:t>
            </a:r>
            <a:r>
              <a:rPr lang="en-US" b="1">
                <a:latin typeface="Arial Black"/>
                <a:ea typeface="Arial Black"/>
                <a:cs typeface="Arial Black"/>
                <a:sym typeface="Arial Black"/>
              </a:rPr>
              <a:t> </a:t>
            </a:r>
            <a:r>
              <a:rPr lang="en-US" b="1"/>
              <a:t>What will be the percentage profit after selling an article at label price if there is a loss of 20% when the article is sold at one third of the label price? (1) 20% 	(2) 80% 	(3) 75% 	(4) 60%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0" name="Google Shape;290;p2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Q.29:</a:t>
            </a:r>
            <a:r>
              <a:rPr lang="en-US" b="1" dirty="0">
                <a:latin typeface="Arial Black"/>
                <a:ea typeface="Arial Black"/>
                <a:cs typeface="Arial Black"/>
                <a:sym typeface="Arial Black"/>
              </a:rPr>
              <a:t> </a:t>
            </a:r>
            <a:r>
              <a:rPr lang="en-US" b="1" dirty="0"/>
              <a:t>What will be the percentage profit after selling an article at label price if there is a loss of 20% when the article is sold at one third of the label price? (1) 20% 	(2) 80% 	(3) 75% 	(4) 60% 	</a:t>
            </a:r>
            <a:r>
              <a:rPr lang="en-US" b="1" dirty="0">
                <a:solidFill>
                  <a:srgbClr val="FF0000"/>
                </a:solidFill>
              </a:rPr>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Q.30:</a:t>
            </a:r>
            <a:r>
              <a:rPr lang="en-US" b="1">
                <a:latin typeface="Arial Black"/>
                <a:ea typeface="Arial Black"/>
                <a:cs typeface="Arial Black"/>
                <a:sym typeface="Arial Black"/>
              </a:rPr>
              <a:t> </a:t>
            </a:r>
            <a:r>
              <a:rPr lang="en-US" b="1"/>
              <a:t>I sell 12 articles for the same money as I paid for 10. What is my loss in per cent? </a:t>
            </a:r>
            <a:endParaRPr/>
          </a:p>
          <a:p>
            <a:pPr marL="228600" lvl="0" indent="-228600" algn="l" rtl="0">
              <a:lnSpc>
                <a:spcPct val="90000"/>
              </a:lnSpc>
              <a:spcBef>
                <a:spcPts val="1000"/>
              </a:spcBef>
              <a:spcAft>
                <a:spcPts val="0"/>
              </a:spcAft>
              <a:buClr>
                <a:schemeClr val="dk1"/>
              </a:buClr>
              <a:buSzPts val="2400"/>
              <a:buNone/>
            </a:pPr>
            <a:r>
              <a:rPr lang="en-US" b="1"/>
              <a:t>(1) 20% 	(2) 25% 	(3) 30% 	(4) 35%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296" name="Google Shape;296;p3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Q.30:</a:t>
            </a:r>
            <a:r>
              <a:rPr lang="en-US" b="1" dirty="0">
                <a:latin typeface="Arial Black"/>
                <a:ea typeface="Arial Black"/>
                <a:cs typeface="Arial Black"/>
                <a:sym typeface="Arial Black"/>
              </a:rPr>
              <a:t> </a:t>
            </a:r>
            <a:r>
              <a:rPr lang="en-US" b="1" dirty="0"/>
              <a:t>I sell 12 articles for the same money as I paid for 10. What is my loss in per cent? </a:t>
            </a:r>
            <a:endParaRPr/>
          </a:p>
          <a:p>
            <a:pPr marL="228600" lvl="0" indent="-228600" algn="l" rtl="0">
              <a:lnSpc>
                <a:spcPct val="90000"/>
              </a:lnSpc>
              <a:spcBef>
                <a:spcPts val="1000"/>
              </a:spcBef>
              <a:spcAft>
                <a:spcPts val="0"/>
              </a:spcAft>
              <a:buClr>
                <a:schemeClr val="dk1"/>
              </a:buClr>
              <a:buSzPts val="2400"/>
              <a:buNone/>
            </a:pPr>
            <a:r>
              <a:rPr lang="en-US" b="1" dirty="0"/>
              <a:t>(1) 20% 	(2) 25% 	(3) 30% 	(4) 35% 	</a:t>
            </a:r>
            <a:r>
              <a:rPr lang="en-US" b="1" dirty="0">
                <a:solidFill>
                  <a:srgbClr val="FF0000"/>
                </a:solidFill>
              </a:rPr>
              <a:t>(5)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Q.31:</a:t>
            </a:r>
            <a:r>
              <a:rPr lang="en-US" b="1">
                <a:latin typeface="Arial Black"/>
                <a:ea typeface="Arial Black"/>
                <a:cs typeface="Arial Black"/>
                <a:sym typeface="Arial Black"/>
              </a:rPr>
              <a:t> </a:t>
            </a:r>
            <a:r>
              <a:rPr lang="en-US" b="1"/>
              <a:t>By selling 75 metres of cloth, I gain the selling price of 25 metres. Find the gain per cent. </a:t>
            </a:r>
            <a:endParaRPr/>
          </a:p>
          <a:p>
            <a:pPr marL="228600" lvl="0" indent="-228600" algn="l" rtl="0">
              <a:lnSpc>
                <a:spcPct val="90000"/>
              </a:lnSpc>
              <a:spcBef>
                <a:spcPts val="1000"/>
              </a:spcBef>
              <a:spcAft>
                <a:spcPts val="0"/>
              </a:spcAft>
              <a:buClr>
                <a:schemeClr val="dk1"/>
              </a:buClr>
              <a:buSzPts val="2400"/>
              <a:buNone/>
            </a:pPr>
            <a:r>
              <a:rPr lang="en-US" b="1"/>
              <a:t>(1) 33(1/3)% 		(2) 50% 	(3) 25% 	(4) 45% 	(5) None of these</a:t>
            </a:r>
            <a:endParaRPr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g2131260a9d6_0_47"/>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0" name="Google Shape;110;g2131260a9d6_0_47"/>
          <p:cNvSpPr txBox="1">
            <a:spLocks noGrp="1"/>
          </p:cNvSpPr>
          <p:nvPr>
            <p:ph type="body" idx="1"/>
          </p:nvPr>
        </p:nvSpPr>
        <p:spPr>
          <a:xfrm>
            <a:off x="0"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dirty="0" smtClean="0">
                <a:solidFill>
                  <a:srgbClr val="FF0000"/>
                </a:solidFill>
                <a:highlight>
                  <a:srgbClr val="FFFFFF"/>
                </a:highlight>
                <a:latin typeface="Roboto"/>
                <a:ea typeface="Roboto"/>
                <a:cs typeface="Roboto"/>
                <a:sym typeface="Roboto"/>
              </a:rPr>
              <a:t>Profit </a:t>
            </a:r>
            <a:r>
              <a:rPr lang="en-US" dirty="0">
                <a:solidFill>
                  <a:srgbClr val="FF0000"/>
                </a:solidFill>
                <a:highlight>
                  <a:srgbClr val="FFFFFF"/>
                </a:highlight>
                <a:latin typeface="Roboto"/>
                <a:ea typeface="Roboto"/>
                <a:cs typeface="Roboto"/>
                <a:sym typeface="Roboto"/>
              </a:rPr>
              <a:t>and Loss </a:t>
            </a:r>
            <a:r>
              <a:rPr lang="en-US" dirty="0" smtClean="0">
                <a:solidFill>
                  <a:srgbClr val="FF0000"/>
                </a:solidFill>
                <a:highlight>
                  <a:srgbClr val="FFFFFF"/>
                </a:highlight>
                <a:latin typeface="Roboto"/>
                <a:ea typeface="Roboto"/>
                <a:cs typeface="Roboto"/>
                <a:sym typeface="Roboto"/>
              </a:rPr>
              <a:t>Formulas :</a:t>
            </a:r>
            <a:endParaRPr>
              <a:solidFill>
                <a:srgbClr val="FF0000"/>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dirty="0">
                <a:solidFill>
                  <a:srgbClr val="333333"/>
                </a:solidFill>
                <a:highlight>
                  <a:srgbClr val="FFFFFF"/>
                </a:highlight>
                <a:latin typeface="Roboto"/>
                <a:ea typeface="Roboto"/>
                <a:cs typeface="Roboto"/>
                <a:sym typeface="Roboto"/>
              </a:rPr>
              <a:t>Now let us find the profit formula and loss formula.</a:t>
            </a:r>
            <a:endParaRPr>
              <a:solidFill>
                <a:srgbClr val="333333"/>
              </a:solidFill>
              <a:highlight>
                <a:srgbClr val="FFFFFF"/>
              </a:highlight>
              <a:latin typeface="Roboto"/>
              <a:ea typeface="Roboto"/>
              <a:cs typeface="Roboto"/>
              <a:sym typeface="Roboto"/>
            </a:endParaRPr>
          </a:p>
          <a:p>
            <a:pPr marL="457200" lvl="0" indent="-381000" algn="l" rtl="0">
              <a:lnSpc>
                <a:spcPct val="115000"/>
              </a:lnSpc>
              <a:spcBef>
                <a:spcPts val="800"/>
              </a:spcBef>
              <a:spcAft>
                <a:spcPts val="0"/>
              </a:spcAft>
              <a:buClr>
                <a:srgbClr val="333333"/>
              </a:buClr>
              <a:buSzPts val="2400"/>
              <a:buFont typeface="Roboto"/>
              <a:buChar char="●"/>
            </a:pPr>
            <a:r>
              <a:rPr lang="en-US" dirty="0">
                <a:solidFill>
                  <a:srgbClr val="333333"/>
                </a:solidFill>
                <a:highlight>
                  <a:srgbClr val="FFFFFF"/>
                </a:highlight>
                <a:latin typeface="Roboto"/>
                <a:ea typeface="Roboto"/>
                <a:cs typeface="Roboto"/>
                <a:sym typeface="Roboto"/>
              </a:rPr>
              <a:t>The profit or gain is equal to the selling price minus the cost price.</a:t>
            </a:r>
            <a:endParaRPr>
              <a:solidFill>
                <a:srgbClr val="333333"/>
              </a:solidFill>
              <a:highlight>
                <a:srgbClr val="FFFFFF"/>
              </a:highlight>
              <a:latin typeface="Roboto"/>
              <a:ea typeface="Roboto"/>
              <a:cs typeface="Roboto"/>
              <a:sym typeface="Roboto"/>
            </a:endParaRPr>
          </a:p>
          <a:p>
            <a:pPr marL="457200" lvl="0" indent="-381000" algn="l" rtl="0">
              <a:lnSpc>
                <a:spcPct val="115000"/>
              </a:lnSpc>
              <a:spcBef>
                <a:spcPts val="0"/>
              </a:spcBef>
              <a:spcAft>
                <a:spcPts val="0"/>
              </a:spcAft>
              <a:buClr>
                <a:srgbClr val="333333"/>
              </a:buClr>
              <a:buSzPts val="2400"/>
              <a:buFont typeface="Roboto"/>
              <a:buChar char="●"/>
            </a:pPr>
            <a:r>
              <a:rPr lang="en-US" dirty="0">
                <a:solidFill>
                  <a:srgbClr val="333333"/>
                </a:solidFill>
                <a:highlight>
                  <a:srgbClr val="FFFFFF"/>
                </a:highlight>
                <a:latin typeface="Roboto"/>
                <a:ea typeface="Roboto"/>
                <a:cs typeface="Roboto"/>
                <a:sym typeface="Roboto"/>
              </a:rPr>
              <a:t>Loss is equal to the cost price minus the selling price.</a:t>
            </a:r>
            <a:endParaRPr>
              <a:solidFill>
                <a:srgbClr val="333333"/>
              </a:solidFill>
              <a:highlight>
                <a:srgbClr val="FFFFFF"/>
              </a:highlight>
              <a:latin typeface="Roboto"/>
              <a:ea typeface="Roboto"/>
              <a:cs typeface="Roboto"/>
              <a:sym typeface="Roboto"/>
            </a:endParaRPr>
          </a:p>
          <a:p>
            <a:pPr marL="228600" lvl="0" indent="-228600" algn="l" rtl="0">
              <a:lnSpc>
                <a:spcPct val="90000"/>
              </a:lnSpc>
              <a:spcBef>
                <a:spcPts val="1200"/>
              </a:spcBef>
              <a:spcAft>
                <a:spcPts val="0"/>
              </a:spcAft>
              <a:buNone/>
            </a:pPr>
            <a:r>
              <a:rPr lang="en-US" b="1" dirty="0">
                <a:solidFill>
                  <a:srgbClr val="333333"/>
                </a:solidFill>
                <a:highlight>
                  <a:srgbClr val="FFFFFF"/>
                </a:highlight>
                <a:latin typeface="Roboto"/>
                <a:ea typeface="Roboto"/>
                <a:cs typeface="Roboto"/>
                <a:sym typeface="Roboto"/>
              </a:rPr>
              <a:t>                    </a:t>
            </a: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None/>
            </a:pPr>
            <a:r>
              <a:rPr lang="en-US" b="1" dirty="0">
                <a:solidFill>
                  <a:srgbClr val="333333"/>
                </a:solidFill>
                <a:highlight>
                  <a:srgbClr val="FFFFFF"/>
                </a:highlight>
                <a:latin typeface="Roboto"/>
                <a:ea typeface="Roboto"/>
                <a:cs typeface="Roboto"/>
                <a:sym typeface="Roboto"/>
              </a:rPr>
              <a:t>                      Profit or Gain = Selling price – Cost Price</a:t>
            </a:r>
            <a:endParaRPr b="1">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US" b="1" dirty="0">
                <a:solidFill>
                  <a:srgbClr val="333333"/>
                </a:solidFill>
                <a:highlight>
                  <a:srgbClr val="FFFFFF"/>
                </a:highlight>
                <a:latin typeface="Roboto"/>
                <a:ea typeface="Roboto"/>
                <a:cs typeface="Roboto"/>
                <a:sym typeface="Roboto"/>
              </a:rPr>
              <a:t>                                     Loss = Cost Price – Selling Price</a:t>
            </a: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chemeClr val="dk1"/>
              </a:buClr>
              <a:buSzPts val="1100"/>
              <a:buNone/>
            </a:pP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chemeClr val="dk1"/>
              </a:buClr>
              <a:buSzPts val="1100"/>
              <a:buNone/>
            </a:pP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chemeClr val="dk1"/>
              </a:buClr>
              <a:buSzPts val="1100"/>
              <a:buFont typeface="Arial"/>
              <a:buNone/>
            </a:pPr>
            <a:r>
              <a:rPr lang="en-US" b="1" dirty="0">
                <a:solidFill>
                  <a:srgbClr val="333333"/>
                </a:solidFill>
                <a:highlight>
                  <a:srgbClr val="FFFFFF"/>
                </a:highlight>
                <a:latin typeface="Roboto"/>
                <a:ea typeface="Roboto"/>
                <a:cs typeface="Roboto"/>
                <a:sym typeface="Roboto"/>
              </a:rPr>
              <a:t>                     Profit percentage (P%) = (Profit /Cost Price) x 100</a:t>
            </a:r>
            <a:endParaRPr b="1">
              <a:solidFill>
                <a:srgbClr val="333333"/>
              </a:solidFill>
              <a:highlight>
                <a:srgbClr val="FFFFFF"/>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b="1" dirty="0">
                <a:solidFill>
                  <a:srgbClr val="333333"/>
                </a:solidFill>
                <a:highlight>
                  <a:srgbClr val="FFFFFF"/>
                </a:highlight>
                <a:latin typeface="Roboto"/>
                <a:ea typeface="Roboto"/>
                <a:cs typeface="Roboto"/>
                <a:sym typeface="Roboto"/>
              </a:rPr>
              <a:t>                       Loss percentage (L%) = (Loss / Cost price) x 100</a:t>
            </a:r>
            <a:endParaRPr b="1">
              <a:solidFill>
                <a:srgbClr val="333333"/>
              </a:solidFill>
              <a:highlight>
                <a:srgbClr val="FFFFFF"/>
              </a:highlight>
              <a:latin typeface="Roboto"/>
              <a:ea typeface="Roboto"/>
              <a:cs typeface="Roboto"/>
              <a:sym typeface="Roboto"/>
            </a:endParaRPr>
          </a:p>
          <a:p>
            <a:pPr marL="228600" lvl="0" indent="-228600" algn="l" rtl="0">
              <a:lnSpc>
                <a:spcPct val="90000"/>
              </a:lnSpc>
              <a:spcBef>
                <a:spcPts val="0"/>
              </a:spcBef>
              <a:spcAft>
                <a:spcPts val="0"/>
              </a:spcAft>
              <a:buClr>
                <a:srgbClr val="0C0C0C"/>
              </a:buClr>
              <a:buSzPts val="2400"/>
              <a:buNone/>
            </a:pPr>
            <a:endParaRPr b="1">
              <a:solidFill>
                <a:srgbClr val="0C0C0C"/>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2" name="Google Shape;302;p3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Q.31:</a:t>
            </a:r>
            <a:r>
              <a:rPr lang="en-US" b="1" dirty="0">
                <a:latin typeface="Arial Black"/>
                <a:ea typeface="Arial Black"/>
                <a:cs typeface="Arial Black"/>
                <a:sym typeface="Arial Black"/>
              </a:rPr>
              <a:t> </a:t>
            </a:r>
            <a:r>
              <a:rPr lang="en-US" b="1" dirty="0"/>
              <a:t>By selling 75 </a:t>
            </a:r>
            <a:r>
              <a:rPr lang="en-US" b="1" dirty="0" err="1"/>
              <a:t>metres</a:t>
            </a:r>
            <a:r>
              <a:rPr lang="en-US" b="1" dirty="0"/>
              <a:t> of cloth, I gain the selling price of 25 </a:t>
            </a:r>
            <a:r>
              <a:rPr lang="en-US" b="1" dirty="0" err="1"/>
              <a:t>metres</a:t>
            </a:r>
            <a:r>
              <a:rPr lang="en-US" b="1" dirty="0"/>
              <a:t>. Find the gain per cent. </a:t>
            </a:r>
            <a:endParaRPr/>
          </a:p>
          <a:p>
            <a:pPr marL="228600" lvl="0" indent="-228600" algn="l" rtl="0">
              <a:lnSpc>
                <a:spcPct val="90000"/>
              </a:lnSpc>
              <a:spcBef>
                <a:spcPts val="1000"/>
              </a:spcBef>
              <a:spcAft>
                <a:spcPts val="0"/>
              </a:spcAft>
              <a:buClr>
                <a:schemeClr val="dk1"/>
              </a:buClr>
              <a:buSzPts val="2400"/>
              <a:buNone/>
            </a:pPr>
            <a:r>
              <a:rPr lang="en-US" b="1" dirty="0"/>
              <a:t>(1) 33(1/3)% 		</a:t>
            </a:r>
            <a:r>
              <a:rPr lang="en-US" b="1" dirty="0">
                <a:solidFill>
                  <a:srgbClr val="FF0000"/>
                </a:solidFill>
              </a:rPr>
              <a:t>(2) 50% </a:t>
            </a:r>
            <a:r>
              <a:rPr lang="en-US" b="1" dirty="0"/>
              <a:t>	(3) 25% 	(4) 45% 	(5) None of these</a:t>
            </a:r>
            <a:endParaRPr b="1">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Q.32:</a:t>
            </a:r>
            <a:r>
              <a:rPr lang="en-US" b="1">
                <a:latin typeface="Arial Black"/>
                <a:ea typeface="Arial Black"/>
                <a:cs typeface="Arial Black"/>
                <a:sym typeface="Arial Black"/>
              </a:rPr>
              <a:t> </a:t>
            </a:r>
            <a:r>
              <a:rPr lang="en-US" b="1"/>
              <a:t> By selling 48 metres of cloth a person gains the cost price of 12 metres. Find the gain per cent. </a:t>
            </a:r>
            <a:endParaRPr/>
          </a:p>
          <a:p>
            <a:pPr marL="228600" lvl="0" indent="-228600" algn="l" rtl="0">
              <a:lnSpc>
                <a:spcPct val="90000"/>
              </a:lnSpc>
              <a:spcBef>
                <a:spcPts val="1000"/>
              </a:spcBef>
              <a:spcAft>
                <a:spcPts val="0"/>
              </a:spcAft>
              <a:buClr>
                <a:schemeClr val="dk1"/>
              </a:buClr>
              <a:buSzPts val="2400"/>
              <a:buNone/>
            </a:pPr>
            <a:r>
              <a:rPr lang="en-US" b="1"/>
              <a:t>(1) 25% 	(2) 20% 	(3) 28% 	(4) 30% 	(5) None of these</a:t>
            </a:r>
            <a:endParaRPr>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08" name="Google Shape;308;p3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Q.32:</a:t>
            </a:r>
            <a:r>
              <a:rPr lang="en-US" b="1" dirty="0">
                <a:latin typeface="Arial Black"/>
                <a:ea typeface="Arial Black"/>
                <a:cs typeface="Arial Black"/>
                <a:sym typeface="Arial Black"/>
              </a:rPr>
              <a:t> </a:t>
            </a:r>
            <a:r>
              <a:rPr lang="en-US" b="1" dirty="0"/>
              <a:t> By selling 48 </a:t>
            </a:r>
            <a:r>
              <a:rPr lang="en-US" b="1" dirty="0" err="1"/>
              <a:t>metres</a:t>
            </a:r>
            <a:r>
              <a:rPr lang="en-US" b="1" dirty="0"/>
              <a:t> of cloth a person gains the cost price of 12 </a:t>
            </a:r>
            <a:r>
              <a:rPr lang="en-US" b="1" dirty="0" err="1"/>
              <a:t>metres</a:t>
            </a:r>
            <a:r>
              <a:rPr lang="en-US" b="1" dirty="0"/>
              <a:t>. Find the gain per cent.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25% </a:t>
            </a:r>
            <a:r>
              <a:rPr lang="en-US" b="1" dirty="0"/>
              <a:t>	(2) 20% 	(3) 28% 	(4) 30% 	(5) None of these</a:t>
            </a:r>
            <a:endParaRPr>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Q.33:</a:t>
            </a:r>
            <a:r>
              <a:rPr lang="en-US" b="1">
                <a:latin typeface="Arial Black"/>
                <a:ea typeface="Arial Black"/>
                <a:cs typeface="Arial Black"/>
                <a:sym typeface="Arial Black"/>
              </a:rPr>
              <a:t> </a:t>
            </a:r>
            <a:r>
              <a:rPr lang="en-US" b="1"/>
              <a:t>A chair was sold at a loss of 10 per cent. If it was sold for 84 more, there would have been a gain of 4 per cent. For how much was the chair sold? </a:t>
            </a:r>
            <a:endParaRPr/>
          </a:p>
          <a:p>
            <a:pPr marL="228600" lvl="0" indent="-228600" algn="l" rtl="0">
              <a:lnSpc>
                <a:spcPct val="90000"/>
              </a:lnSpc>
              <a:spcBef>
                <a:spcPts val="1000"/>
              </a:spcBef>
              <a:spcAft>
                <a:spcPts val="0"/>
              </a:spcAft>
              <a:buClr>
                <a:schemeClr val="dk1"/>
              </a:buClr>
              <a:buSzPts val="2400"/>
              <a:buNone/>
            </a:pPr>
            <a:r>
              <a:rPr lang="en-US" b="1"/>
              <a:t>(1) 600 	(2) 640 	(3) 540 	(4) 500 	(5) None of these</a:t>
            </a:r>
            <a:endParaRPr>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14" name="Google Shape;314;p3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Q.33:</a:t>
            </a:r>
            <a:r>
              <a:rPr lang="en-US" b="1" dirty="0">
                <a:latin typeface="Arial Black"/>
                <a:ea typeface="Arial Black"/>
                <a:cs typeface="Arial Black"/>
                <a:sym typeface="Arial Black"/>
              </a:rPr>
              <a:t> </a:t>
            </a:r>
            <a:r>
              <a:rPr lang="en-US" b="1" dirty="0"/>
              <a:t>A chair was sold at a loss of 10 per cent. If it was sold for 84 more, there would have been a gain of 4 per cent. For how much was the chair sold?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600 </a:t>
            </a:r>
            <a:r>
              <a:rPr lang="en-US" b="1" dirty="0"/>
              <a:t>	(2) 640 	(3) 540 	(4) 500 	(5) None of these</a:t>
            </a:r>
            <a:endParaRPr>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0" name="Google Shape;320;p3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Q.34:</a:t>
            </a:r>
            <a:r>
              <a:rPr lang="en-US" b="1">
                <a:latin typeface="Arial Black"/>
                <a:ea typeface="Arial Black"/>
                <a:cs typeface="Arial Black"/>
                <a:sym typeface="Arial Black"/>
              </a:rPr>
              <a:t> </a:t>
            </a:r>
            <a:r>
              <a:rPr lang="en-US" b="1"/>
              <a:t>An article is sold at 50% profit. If its CP and SP are increased by 32 and 12 respectively, the percentage of profit becomes 10%. Find the cost price. </a:t>
            </a:r>
            <a:endParaRPr/>
          </a:p>
          <a:p>
            <a:pPr marL="228600" lvl="0" indent="-228600" algn="l" rtl="0">
              <a:lnSpc>
                <a:spcPct val="90000"/>
              </a:lnSpc>
              <a:spcBef>
                <a:spcPts val="1000"/>
              </a:spcBef>
              <a:spcAft>
                <a:spcPts val="0"/>
              </a:spcAft>
              <a:buClr>
                <a:schemeClr val="dk1"/>
              </a:buClr>
              <a:buSzPts val="2400"/>
              <a:buNone/>
            </a:pPr>
            <a:r>
              <a:rPr lang="en-US" b="1"/>
              <a:t>(1) 58 		(2) 60 		(3) 68 		(4) 54 		(5) None of these</a:t>
            </a:r>
            <a:endParaRPr>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18"/>
        <p:cNvGrpSpPr/>
        <p:nvPr/>
      </p:nvGrpSpPr>
      <p:grpSpPr>
        <a:xfrm>
          <a:off x="0" y="0"/>
          <a:ext cx="0" cy="0"/>
          <a:chOff x="0" y="0"/>
          <a:chExt cx="0" cy="0"/>
        </a:xfrm>
      </p:grpSpPr>
      <p:sp>
        <p:nvSpPr>
          <p:cNvPr id="319" name="Google Shape;31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0" name="Google Shape;320;p3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Q.34:</a:t>
            </a:r>
            <a:r>
              <a:rPr lang="en-US" b="1" dirty="0">
                <a:latin typeface="Arial Black"/>
                <a:ea typeface="Arial Black"/>
                <a:cs typeface="Arial Black"/>
                <a:sym typeface="Arial Black"/>
              </a:rPr>
              <a:t> </a:t>
            </a:r>
            <a:r>
              <a:rPr lang="en-US" b="1" dirty="0"/>
              <a:t>An article is sold at 50% profit. If its CP and SP are increased by 32 and 12 respectively, the percentage of profit becomes 10%. Find the cost price.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58 	</a:t>
            </a:r>
            <a:r>
              <a:rPr lang="en-US" b="1" dirty="0"/>
              <a:t>	(2) 60 		(3) 68 		(4) 54 		(5) None of these</a:t>
            </a:r>
            <a:endParaRPr>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6" name="Google Shape;326;p3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Q.35:</a:t>
            </a:r>
            <a:r>
              <a:rPr lang="en-US" b="1">
                <a:latin typeface="Arial Black"/>
                <a:ea typeface="Arial Black"/>
                <a:cs typeface="Arial Black"/>
                <a:sym typeface="Arial Black"/>
              </a:rPr>
              <a:t> </a:t>
            </a:r>
            <a:r>
              <a:rPr lang="en-US" b="1"/>
              <a:t>Two chairs and three tables cost 1025 and three chairs and two tables cost 1100. What is the difference between the cost of one table and that of one chair? </a:t>
            </a:r>
            <a:endParaRPr/>
          </a:p>
          <a:p>
            <a:pPr marL="228600" lvl="0" indent="-228600" algn="l" rtl="0">
              <a:lnSpc>
                <a:spcPct val="90000"/>
              </a:lnSpc>
              <a:spcBef>
                <a:spcPts val="1000"/>
              </a:spcBef>
              <a:spcAft>
                <a:spcPts val="0"/>
              </a:spcAft>
              <a:buClr>
                <a:schemeClr val="dk1"/>
              </a:buClr>
              <a:buSzPts val="2400"/>
              <a:buNone/>
            </a:pPr>
            <a:r>
              <a:rPr lang="en-US" b="1"/>
              <a:t>(1) 75 		(2) 35 		(3) 125 	(4) 100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324"/>
        <p:cNvGrpSpPr/>
        <p:nvPr/>
      </p:nvGrpSpPr>
      <p:grpSpPr>
        <a:xfrm>
          <a:off x="0" y="0"/>
          <a:ext cx="0" cy="0"/>
          <a:chOff x="0" y="0"/>
          <a:chExt cx="0" cy="0"/>
        </a:xfrm>
      </p:grpSpPr>
      <p:sp>
        <p:nvSpPr>
          <p:cNvPr id="325" name="Google Shape;32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26" name="Google Shape;326;p3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Q.35:</a:t>
            </a:r>
            <a:r>
              <a:rPr lang="en-US" b="1" dirty="0">
                <a:latin typeface="Arial Black"/>
                <a:ea typeface="Arial Black"/>
                <a:cs typeface="Arial Black"/>
                <a:sym typeface="Arial Black"/>
              </a:rPr>
              <a:t> </a:t>
            </a:r>
            <a:r>
              <a:rPr lang="en-US" b="1" dirty="0"/>
              <a:t>Two chairs and three tables cost 1025 and three chairs and two tables cost 1100. What is the difference between the cost of one table and that of one chair?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75 </a:t>
            </a:r>
            <a:r>
              <a:rPr lang="en-US" b="1" dirty="0"/>
              <a:t>		(2) 35 		(3) 125 	(4) 100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2" name="Google Shape;332;p3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Q.36: </a:t>
            </a:r>
            <a:r>
              <a:rPr lang="en-US" b="1"/>
              <a:t>A man buys two horses for 1550. He sells one so as to lose 23% and the other so as to gain 27%. On the whole he neither gains nor loses. What does each horse cost? </a:t>
            </a:r>
            <a:endParaRPr/>
          </a:p>
          <a:p>
            <a:pPr marL="457200" lvl="0" indent="-457200" algn="l" rtl="0">
              <a:lnSpc>
                <a:spcPct val="90000"/>
              </a:lnSpc>
              <a:spcBef>
                <a:spcPts val="1000"/>
              </a:spcBef>
              <a:spcAft>
                <a:spcPts val="0"/>
              </a:spcAft>
              <a:buClr>
                <a:schemeClr val="dk1"/>
              </a:buClr>
              <a:buSzPts val="2400"/>
              <a:buAutoNum type="arabicParenBoth"/>
            </a:pPr>
            <a:r>
              <a:rPr lang="en-US" b="1"/>
              <a:t>807, 743 		(2) 817, 733 		(3) 827, 723 		(4) 837, 713 </a:t>
            </a:r>
            <a:endParaRPr/>
          </a:p>
          <a:p>
            <a:pPr marL="457200" lvl="0" indent="-457200" algn="l" rtl="0">
              <a:lnSpc>
                <a:spcPct val="90000"/>
              </a:lnSpc>
              <a:spcBef>
                <a:spcPts val="1000"/>
              </a:spcBef>
              <a:spcAft>
                <a:spcPts val="0"/>
              </a:spcAft>
              <a:buClr>
                <a:schemeClr val="dk1"/>
              </a:buClr>
              <a:buSzPts val="2400"/>
              <a:buNone/>
            </a:pPr>
            <a:r>
              <a:rPr lang="en-US" b="1"/>
              <a:t>(5) None of these</a:t>
            </a:r>
            <a:endParaRPr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g2131260a9d6_0_61"/>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16" name="Google Shape;116;g2131260a9d6_0_61"/>
          <p:cNvSpPr txBox="1">
            <a:spLocks noGrp="1"/>
          </p:cNvSpPr>
          <p:nvPr>
            <p:ph type="body" idx="1"/>
          </p:nvPr>
        </p:nvSpPr>
        <p:spPr>
          <a:xfrm>
            <a:off x="0" y="1072055"/>
            <a:ext cx="11733000" cy="53445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00000"/>
              <a:buNone/>
            </a:pPr>
            <a:r>
              <a:rPr lang="en-US" b="1">
                <a:solidFill>
                  <a:srgbClr val="0C0C0C"/>
                </a:solidFill>
                <a:latin typeface="Arial Black"/>
                <a:ea typeface="Arial Black"/>
                <a:cs typeface="Arial Black"/>
                <a:sym typeface="Arial Black"/>
              </a:rPr>
              <a:t>	</a:t>
            </a:r>
            <a:endParaRPr b="1">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76582"/>
              <a:buNone/>
            </a:pPr>
            <a:r>
              <a:rPr lang="en-US">
                <a:solidFill>
                  <a:srgbClr val="333333"/>
                </a:solidFill>
                <a:highlight>
                  <a:srgbClr val="FFFFFF"/>
                </a:highlight>
                <a:latin typeface="Roboto"/>
                <a:ea typeface="Roboto"/>
                <a:cs typeface="Roboto"/>
                <a:sym typeface="Roboto"/>
              </a:rPr>
              <a:t>       </a:t>
            </a:r>
            <a:r>
              <a:rPr lang="en-US" sz="3133">
                <a:solidFill>
                  <a:srgbClr val="333333"/>
                </a:solidFill>
                <a:highlight>
                  <a:srgbClr val="FFFFFF"/>
                </a:highlight>
                <a:latin typeface="Roboto"/>
                <a:ea typeface="Roboto"/>
                <a:cs typeface="Roboto"/>
                <a:sym typeface="Roboto"/>
              </a:rPr>
              <a:t>Profit, P = SP – CP; SP&gt;CP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0"/>
              </a:spcBef>
              <a:spcAft>
                <a:spcPts val="0"/>
              </a:spcAft>
              <a:buNone/>
            </a:pPr>
            <a:r>
              <a:rPr lang="en-US" sz="3133">
                <a:solidFill>
                  <a:srgbClr val="333333"/>
                </a:solidFill>
                <a:highlight>
                  <a:srgbClr val="FFFFFF"/>
                </a:highlight>
                <a:latin typeface="Roboto"/>
                <a:ea typeface="Roboto"/>
                <a:cs typeface="Roboto"/>
                <a:sym typeface="Roboto"/>
              </a:rPr>
              <a:t>Loss, L = CP – SP; CP&gt;SP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P% = (P/CP) x 100</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L% = (L/CP) x 100</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SP = {(100 + P%)/100} x CP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SP = {(100 – L%)/100} x CP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CP = {100/(100 + P%)} x 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CP = {100/(100 – L%)} x 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Discount = MP – SP</a:t>
            </a:r>
            <a:endParaRPr sz="3133">
              <a:solidFill>
                <a:srgbClr val="333333"/>
              </a:solidFill>
              <a:highlight>
                <a:srgbClr val="FFFFFF"/>
              </a:highlight>
              <a:latin typeface="Roboto"/>
              <a:ea typeface="Roboto"/>
              <a:cs typeface="Roboto"/>
              <a:sym typeface="Roboto"/>
            </a:endParaRPr>
          </a:p>
          <a:p>
            <a:pPr marL="457200" lvl="0" indent="0" algn="l" rtl="0">
              <a:lnSpc>
                <a:spcPct val="115000"/>
              </a:lnSpc>
              <a:spcBef>
                <a:spcPts val="800"/>
              </a:spcBef>
              <a:spcAft>
                <a:spcPts val="0"/>
              </a:spcAft>
              <a:buNone/>
            </a:pPr>
            <a:r>
              <a:rPr lang="en-US" sz="3133">
                <a:solidFill>
                  <a:srgbClr val="333333"/>
                </a:solidFill>
                <a:highlight>
                  <a:srgbClr val="FFFFFF"/>
                </a:highlight>
                <a:latin typeface="Roboto"/>
                <a:ea typeface="Roboto"/>
                <a:cs typeface="Roboto"/>
                <a:sym typeface="Roboto"/>
              </a:rPr>
              <a:t>SP = MP -Discount</a:t>
            </a:r>
            <a:endParaRPr sz="3133">
              <a:solidFill>
                <a:srgbClr val="333333"/>
              </a:solidFill>
              <a:highlight>
                <a:srgbClr val="FFFFFF"/>
              </a:highlight>
              <a:latin typeface="Roboto"/>
              <a:ea typeface="Roboto"/>
              <a:cs typeface="Roboto"/>
              <a:sym typeface="Roboto"/>
            </a:endParaRPr>
          </a:p>
          <a:p>
            <a:pPr marL="228600" lvl="0" indent="-228600" algn="l" rtl="0">
              <a:lnSpc>
                <a:spcPct val="90000"/>
              </a:lnSpc>
              <a:spcBef>
                <a:spcPts val="800"/>
              </a:spcBef>
              <a:spcAft>
                <a:spcPts val="0"/>
              </a:spcAft>
              <a:buClr>
                <a:srgbClr val="0C0C0C"/>
              </a:buClr>
              <a:buSzPct val="100000"/>
              <a:buNone/>
            </a:pPr>
            <a:endParaRPr b="1">
              <a:solidFill>
                <a:srgbClr val="0C0C0C"/>
              </a:solidFill>
              <a:latin typeface="Arial Black"/>
              <a:ea typeface="Arial Black"/>
              <a:cs typeface="Arial Black"/>
              <a:sym typeface="Arial Black"/>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2" name="Google Shape;332;p3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Q.36: </a:t>
            </a:r>
            <a:r>
              <a:rPr lang="en-US" b="1" dirty="0"/>
              <a:t>A man buys two horses for 1550. He sells one so as to lose 23% and the other so as to gain 27%. On the whole he neither gains nor loses. What does each horse cost? </a:t>
            </a:r>
            <a:endParaRPr/>
          </a:p>
          <a:p>
            <a:pPr marL="457200" lvl="0" indent="-457200" algn="l" rtl="0">
              <a:lnSpc>
                <a:spcPct val="90000"/>
              </a:lnSpc>
              <a:spcBef>
                <a:spcPts val="1000"/>
              </a:spcBef>
              <a:spcAft>
                <a:spcPts val="0"/>
              </a:spcAft>
              <a:buClr>
                <a:schemeClr val="dk1"/>
              </a:buClr>
              <a:buSzPts val="2400"/>
              <a:buAutoNum type="arabicParenBoth"/>
            </a:pPr>
            <a:r>
              <a:rPr lang="en-US" b="1" dirty="0"/>
              <a:t>807, 743 		(2) 817, 733 		(3) 827, 723 		</a:t>
            </a:r>
            <a:r>
              <a:rPr lang="en-US" b="1" dirty="0">
                <a:solidFill>
                  <a:srgbClr val="FF0000"/>
                </a:solidFill>
              </a:rPr>
              <a:t>(4) 837, 713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b="1">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3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Q.37:</a:t>
            </a:r>
            <a:r>
              <a:rPr lang="en-US" b="1">
                <a:latin typeface="Arial Black"/>
                <a:ea typeface="Arial Black"/>
                <a:cs typeface="Arial Black"/>
                <a:sym typeface="Arial Black"/>
              </a:rPr>
              <a:t> </a:t>
            </a:r>
            <a:r>
              <a:rPr lang="en-US" b="1"/>
              <a:t>A person bought two watches for 960. He sold one at a loss of 20% and the other at a gain of 60% and he found that each watch was sold at the same price. Find the cost price of two watches. </a:t>
            </a:r>
            <a:endParaRPr/>
          </a:p>
          <a:p>
            <a:pPr marL="457200" lvl="0" indent="-457200" algn="l" rtl="0">
              <a:lnSpc>
                <a:spcPct val="90000"/>
              </a:lnSpc>
              <a:spcBef>
                <a:spcPts val="1000"/>
              </a:spcBef>
              <a:spcAft>
                <a:spcPts val="0"/>
              </a:spcAft>
              <a:buClr>
                <a:schemeClr val="dk1"/>
              </a:buClr>
              <a:buSzPts val="2400"/>
              <a:buAutoNum type="arabicParenBoth"/>
            </a:pPr>
            <a:r>
              <a:rPr lang="en-US" b="1"/>
              <a:t>640, 320 		(2) 540, 420 		(3) 440, 520 		(4) 650, 310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336"/>
        <p:cNvGrpSpPr/>
        <p:nvPr/>
      </p:nvGrpSpPr>
      <p:grpSpPr>
        <a:xfrm>
          <a:off x="0" y="0"/>
          <a:ext cx="0" cy="0"/>
          <a:chOff x="0" y="0"/>
          <a:chExt cx="0" cy="0"/>
        </a:xfrm>
      </p:grpSpPr>
      <p:sp>
        <p:nvSpPr>
          <p:cNvPr id="337" name="Google Shape;33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38" name="Google Shape;338;p37"/>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Q.37:</a:t>
            </a:r>
            <a:r>
              <a:rPr lang="en-US" b="1" dirty="0">
                <a:latin typeface="Arial Black"/>
                <a:ea typeface="Arial Black"/>
                <a:cs typeface="Arial Black"/>
                <a:sym typeface="Arial Black"/>
              </a:rPr>
              <a:t> </a:t>
            </a:r>
            <a:r>
              <a:rPr lang="en-US" b="1" dirty="0"/>
              <a:t>A person bought two watches for 960. He sold one at a loss of 20% and the other at a gain of 60% and he found that each watch was sold at the same price. Find the cost price of two watches. </a:t>
            </a:r>
            <a:endParaRPr/>
          </a:p>
          <a:p>
            <a:pPr marL="457200" lvl="0" indent="-457200" algn="l" rtl="0">
              <a:lnSpc>
                <a:spcPct val="90000"/>
              </a:lnSpc>
              <a:spcBef>
                <a:spcPts val="1000"/>
              </a:spcBef>
              <a:spcAft>
                <a:spcPts val="0"/>
              </a:spcAft>
              <a:buClr>
                <a:schemeClr val="dk1"/>
              </a:buClr>
              <a:buSzPts val="2400"/>
              <a:buNone/>
            </a:pPr>
            <a:r>
              <a:rPr lang="en-US" b="1" dirty="0" smtClean="0">
                <a:solidFill>
                  <a:srgbClr val="FF0000"/>
                </a:solidFill>
              </a:rPr>
              <a:t>(1) 640</a:t>
            </a:r>
            <a:r>
              <a:rPr lang="en-US" b="1" dirty="0">
                <a:solidFill>
                  <a:srgbClr val="FF0000"/>
                </a:solidFill>
              </a:rPr>
              <a:t>, 320 </a:t>
            </a:r>
            <a:r>
              <a:rPr lang="en-US" b="1" dirty="0"/>
              <a:t>		(2) 540, 420 		(3) 440, 520 		(4) 650, 310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solidFill>
                <a:srgbClr val="FF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Google Shape;343;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4" name="Google Shape;344;p3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Q.38:</a:t>
            </a:r>
            <a:r>
              <a:rPr lang="en-US" b="1">
                <a:latin typeface="Arial Black"/>
                <a:ea typeface="Arial Black"/>
                <a:cs typeface="Arial Black"/>
                <a:sym typeface="Arial Black"/>
              </a:rPr>
              <a:t> </a:t>
            </a:r>
            <a:r>
              <a:rPr lang="en-US" b="1"/>
              <a:t>A man sells two articles, each for the same price 550.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a:t>4% gain 		(2) 4% loss 		(3) 4.4% gain 	(4) 4.4% loss </a:t>
            </a:r>
            <a:endParaRPr/>
          </a:p>
          <a:p>
            <a:pPr marL="457200" lvl="0" indent="-457200" algn="l" rtl="0">
              <a:lnSpc>
                <a:spcPct val="90000"/>
              </a:lnSpc>
              <a:spcBef>
                <a:spcPts val="1000"/>
              </a:spcBef>
              <a:spcAft>
                <a:spcPts val="0"/>
              </a:spcAft>
              <a:buClr>
                <a:schemeClr val="dk1"/>
              </a:buClr>
              <a:buSzPts val="2400"/>
              <a:buNone/>
            </a:pPr>
            <a:r>
              <a:rPr lang="en-US" b="1"/>
              <a:t>(5) None of these</a:t>
            </a:r>
            <a:endParaRPr>
              <a:solidFill>
                <a:srgbClr val="FF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Google Shape;343;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44" name="Google Shape;344;p38"/>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Q.38:</a:t>
            </a:r>
            <a:r>
              <a:rPr lang="en-US" b="1" dirty="0">
                <a:latin typeface="Arial Black"/>
                <a:ea typeface="Arial Black"/>
                <a:cs typeface="Arial Black"/>
                <a:sym typeface="Arial Black"/>
              </a:rPr>
              <a:t> </a:t>
            </a:r>
            <a:r>
              <a:rPr lang="en-US" b="1" dirty="0"/>
              <a:t>A man sells two articles, each for the same price 550.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dirty="0"/>
              <a:t>4% gain 		</a:t>
            </a:r>
            <a:r>
              <a:rPr lang="en-US" b="1" dirty="0">
                <a:solidFill>
                  <a:srgbClr val="FF0000"/>
                </a:solidFill>
              </a:rPr>
              <a:t>(2) 4% loss </a:t>
            </a:r>
            <a:r>
              <a:rPr lang="en-US" b="1" dirty="0"/>
              <a:t>		(3) 4.4% gain 	(4) 4.4% loss </a:t>
            </a:r>
            <a:endParaRPr/>
          </a:p>
          <a:p>
            <a:pPr marL="457200" lvl="0" indent="-457200" algn="l" rtl="0">
              <a:lnSpc>
                <a:spcPct val="90000"/>
              </a:lnSpc>
              <a:spcBef>
                <a:spcPts val="1000"/>
              </a:spcBef>
              <a:spcAft>
                <a:spcPts val="0"/>
              </a:spcAft>
              <a:buClr>
                <a:schemeClr val="dk1"/>
              </a:buClr>
              <a:buSzPts val="2400"/>
              <a:buNone/>
            </a:pPr>
            <a:r>
              <a:rPr lang="en-US" b="1" dirty="0"/>
              <a:t>(5) None of these</a:t>
            </a:r>
            <a:endParaRPr>
              <a:solidFill>
                <a:srgbClr val="FF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0" name="Google Shape;350;p3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Q.39: </a:t>
            </a:r>
            <a:r>
              <a:rPr lang="en-US" b="1"/>
              <a:t>A man purchases two articles, each for the same price 600.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a:t>4% gain 		(2) 4% loss 		(3) 4.4% gain 		(4) 4.4% loss </a:t>
            </a:r>
            <a:endParaRPr/>
          </a:p>
          <a:p>
            <a:pPr marL="457200" lvl="0" indent="-457200" algn="l" rtl="0">
              <a:lnSpc>
                <a:spcPct val="90000"/>
              </a:lnSpc>
              <a:spcBef>
                <a:spcPts val="1000"/>
              </a:spcBef>
              <a:spcAft>
                <a:spcPts val="0"/>
              </a:spcAft>
              <a:buClr>
                <a:schemeClr val="dk1"/>
              </a:buClr>
              <a:buSzPts val="2400"/>
              <a:buNone/>
            </a:pPr>
            <a:r>
              <a:rPr lang="en-US" b="1"/>
              <a:t>(5) None of these</a:t>
            </a:r>
            <a:r>
              <a:rPr lang="en-US" b="1">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0" name="Google Shape;350;p39"/>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Q.39: </a:t>
            </a:r>
            <a:r>
              <a:rPr lang="en-US" b="1" dirty="0"/>
              <a:t>A man purchases two articles, each for the same price 600. He earns 20% profit on the first and incurs 20% loss on the second. What would be his approximate overall per cent profit or percent loss? </a:t>
            </a:r>
            <a:endParaRPr/>
          </a:p>
          <a:p>
            <a:pPr marL="457200" lvl="0" indent="-457200" algn="l" rtl="0">
              <a:lnSpc>
                <a:spcPct val="90000"/>
              </a:lnSpc>
              <a:spcBef>
                <a:spcPts val="1000"/>
              </a:spcBef>
              <a:spcAft>
                <a:spcPts val="0"/>
              </a:spcAft>
              <a:buClr>
                <a:schemeClr val="dk1"/>
              </a:buClr>
              <a:buSzPts val="2400"/>
              <a:buAutoNum type="arabicParenBoth"/>
            </a:pPr>
            <a:r>
              <a:rPr lang="en-US" b="1" dirty="0"/>
              <a:t>4% gain 		</a:t>
            </a:r>
            <a:r>
              <a:rPr lang="en-US" b="1" dirty="0">
                <a:solidFill>
                  <a:srgbClr val="FF0000"/>
                </a:solidFill>
              </a:rPr>
              <a:t>(2) 4% loss </a:t>
            </a:r>
            <a:r>
              <a:rPr lang="en-US" b="1" dirty="0"/>
              <a:t>		(3) 4.4% gain 		(4) 4.4% loss </a:t>
            </a:r>
            <a:endParaRPr/>
          </a:p>
          <a:p>
            <a:pPr marL="457200"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solidFill>
                <a:srgbClr val="FF000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354"/>
        <p:cNvGrpSpPr/>
        <p:nvPr/>
      </p:nvGrpSpPr>
      <p:grpSpPr>
        <a:xfrm>
          <a:off x="0" y="0"/>
          <a:ext cx="0" cy="0"/>
          <a:chOff x="0" y="0"/>
          <a:chExt cx="0" cy="0"/>
        </a:xfrm>
      </p:grpSpPr>
      <p:sp>
        <p:nvSpPr>
          <p:cNvPr id="355" name="Google Shape;355;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6" name="Google Shape;356;p4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Q40:</a:t>
            </a:r>
            <a:r>
              <a:rPr lang="en-US" b="1">
                <a:latin typeface="Arial Black"/>
                <a:ea typeface="Arial Black"/>
                <a:cs typeface="Arial Black"/>
                <a:sym typeface="Arial Black"/>
              </a:rPr>
              <a:t> </a:t>
            </a:r>
            <a:r>
              <a:rPr lang="en-US" b="1"/>
              <a:t>A man sells two horses for 11900. The cost price of the first is equal to the selling price of the second. If the first is sold at 30% loss and the second at 25% gain, what is his total gain or loss (in rupees)? (1) 600 loss (2) 700 loss (3) 750 gain (4) 700 gain (5) None of these</a:t>
            </a:r>
            <a:endParaRPr b="1">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354"/>
        <p:cNvGrpSpPr/>
        <p:nvPr/>
      </p:nvGrpSpPr>
      <p:grpSpPr>
        <a:xfrm>
          <a:off x="0" y="0"/>
          <a:ext cx="0" cy="0"/>
          <a:chOff x="0" y="0"/>
          <a:chExt cx="0" cy="0"/>
        </a:xfrm>
      </p:grpSpPr>
      <p:sp>
        <p:nvSpPr>
          <p:cNvPr id="355" name="Google Shape;355;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56" name="Google Shape;356;p40"/>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Q40:</a:t>
            </a:r>
            <a:r>
              <a:rPr lang="en-US" b="1" dirty="0">
                <a:latin typeface="Arial Black"/>
                <a:ea typeface="Arial Black"/>
                <a:cs typeface="Arial Black"/>
                <a:sym typeface="Arial Black"/>
              </a:rPr>
              <a:t> </a:t>
            </a:r>
            <a:r>
              <a:rPr lang="en-US" b="1" dirty="0"/>
              <a:t>A man sells two horses for 11900. The cost price of the first is equal to the selling price of the second. If the first is sold at 30% loss and the second at 25% gain, what is his total gain or loss (in rupees</a:t>
            </a:r>
            <a:r>
              <a:rPr lang="en-US" b="1" dirty="0" smtClean="0"/>
              <a:t>)?</a:t>
            </a:r>
          </a:p>
          <a:p>
            <a:pPr marL="228600" lvl="0" indent="-228600" algn="l" rtl="0">
              <a:lnSpc>
                <a:spcPct val="90000"/>
              </a:lnSpc>
              <a:spcBef>
                <a:spcPts val="1000"/>
              </a:spcBef>
              <a:spcAft>
                <a:spcPts val="0"/>
              </a:spcAft>
              <a:buClr>
                <a:srgbClr val="FF0000"/>
              </a:buClr>
              <a:buSzPts val="2400"/>
              <a:buNone/>
            </a:pPr>
            <a:r>
              <a:rPr lang="en-US" b="1" dirty="0" smtClean="0"/>
              <a:t> </a:t>
            </a:r>
            <a:r>
              <a:rPr lang="en-US" b="1" dirty="0"/>
              <a:t>(1) 600 </a:t>
            </a:r>
            <a:r>
              <a:rPr lang="en-US" b="1" dirty="0" smtClean="0"/>
              <a:t>loss  </a:t>
            </a:r>
            <a:r>
              <a:rPr lang="en-US" b="1" dirty="0">
                <a:solidFill>
                  <a:srgbClr val="FF0000"/>
                </a:solidFill>
              </a:rPr>
              <a:t>(2) 700 loss </a:t>
            </a:r>
            <a:r>
              <a:rPr lang="en-US" b="1" dirty="0" smtClean="0">
                <a:solidFill>
                  <a:srgbClr val="FF0000"/>
                </a:solidFill>
              </a:rPr>
              <a:t> </a:t>
            </a:r>
            <a:r>
              <a:rPr lang="en-US" b="1" dirty="0" smtClean="0"/>
              <a:t>(</a:t>
            </a:r>
            <a:r>
              <a:rPr lang="en-US" b="1" dirty="0"/>
              <a:t>3) 750 </a:t>
            </a:r>
            <a:r>
              <a:rPr lang="en-US" b="1" dirty="0" smtClean="0"/>
              <a:t>gain  </a:t>
            </a:r>
            <a:r>
              <a:rPr lang="en-US" b="1" dirty="0"/>
              <a:t>(4) 700 gain </a:t>
            </a:r>
            <a:r>
              <a:rPr lang="en-US" b="1" dirty="0" smtClean="0"/>
              <a:t> (</a:t>
            </a:r>
            <a:r>
              <a:rPr lang="en-US" b="1" dirty="0"/>
              <a:t>5) None of these</a:t>
            </a:r>
            <a:endParaRPr b="1">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sp>
        <p:nvSpPr>
          <p:cNvPr id="361" name="Google Shape;361;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62" name="Google Shape;362;p4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Q.41:</a:t>
            </a:r>
            <a:r>
              <a:rPr lang="en-US" b="1"/>
              <a:t> A man bought a chair and sold it at a gain of 10%. If he had bought it at 20% less and sold it for 10 more, he would have gained 40%. Find the cost price of the chair. </a:t>
            </a:r>
            <a:endParaRPr/>
          </a:p>
          <a:p>
            <a:pPr marL="228600" lvl="0" indent="-228600" algn="l" rtl="0">
              <a:lnSpc>
                <a:spcPct val="90000"/>
              </a:lnSpc>
              <a:spcBef>
                <a:spcPts val="1000"/>
              </a:spcBef>
              <a:spcAft>
                <a:spcPts val="0"/>
              </a:spcAft>
              <a:buClr>
                <a:schemeClr val="dk1"/>
              </a:buClr>
              <a:buSzPts val="2400"/>
              <a:buNone/>
            </a:pPr>
            <a:r>
              <a:rPr lang="en-US" b="1"/>
              <a:t>(1) 500 	(2) 600 	(3) 550 	(4) 650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g2131260a9d6_0_18"/>
          <p:cNvSpPr txBox="1">
            <a:spLocks noGrp="1"/>
          </p:cNvSpPr>
          <p:nvPr>
            <p:ph type="title"/>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122" name="Google Shape;122;g2131260a9d6_0_18"/>
          <p:cNvSpPr txBox="1">
            <a:spLocks noGrp="1"/>
          </p:cNvSpPr>
          <p:nvPr>
            <p:ph type="body" idx="1"/>
          </p:nvPr>
        </p:nvSpPr>
        <p:spPr>
          <a:xfrm>
            <a:off x="0" y="1072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Q.1:</a:t>
            </a:r>
            <a:r>
              <a:rPr lang="en-US" b="1"/>
              <a:t>  A shopkeeper purchased a radio for 600. He sold the radio for 720. What is the per cent profit he earned in the transaction? </a:t>
            </a:r>
            <a:endParaRPr/>
          </a:p>
          <a:p>
            <a:pPr marL="228600" lvl="0" indent="-228600" algn="l" rtl="0">
              <a:lnSpc>
                <a:spcPct val="90000"/>
              </a:lnSpc>
              <a:spcBef>
                <a:spcPts val="1000"/>
              </a:spcBef>
              <a:spcAft>
                <a:spcPts val="0"/>
              </a:spcAft>
              <a:buClr>
                <a:schemeClr val="dk1"/>
              </a:buClr>
              <a:buSzPts val="2400"/>
              <a:buNone/>
            </a:pPr>
            <a:r>
              <a:rPr lang="en-US" b="1"/>
              <a:t>(1) 20% 	(2) 25% 	(3) 30% 	(4) 35% 	(5) None of these</a:t>
            </a:r>
            <a:endParaRPr b="1">
              <a:solidFill>
                <a:srgbClr val="FF0000"/>
              </a:solidFill>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360"/>
        <p:cNvGrpSpPr/>
        <p:nvPr/>
      </p:nvGrpSpPr>
      <p:grpSpPr>
        <a:xfrm>
          <a:off x="0" y="0"/>
          <a:ext cx="0" cy="0"/>
          <a:chOff x="0" y="0"/>
          <a:chExt cx="0" cy="0"/>
        </a:xfrm>
      </p:grpSpPr>
      <p:sp>
        <p:nvSpPr>
          <p:cNvPr id="361" name="Google Shape;361;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62" name="Google Shape;362;p41"/>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Q.41:</a:t>
            </a:r>
            <a:r>
              <a:rPr lang="en-US" b="1" dirty="0"/>
              <a:t> A man bought a chair and sold it at a gain of 10%. If he had bought it at 20% less and sold it for 10 more, he would have gained 40%. Find the cost price of the chair.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500 </a:t>
            </a:r>
            <a:r>
              <a:rPr lang="en-US" b="1" dirty="0"/>
              <a:t>	(2) 600 	(3) 550 	(4) 650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sp>
        <p:nvSpPr>
          <p:cNvPr id="367" name="Google Shape;367;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68" name="Google Shape;368;p4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Q.42:</a:t>
            </a:r>
            <a:r>
              <a:rPr lang="en-US" b="1">
                <a:latin typeface="Arial Black"/>
                <a:ea typeface="Arial Black"/>
                <a:cs typeface="Arial Black"/>
                <a:sym typeface="Arial Black"/>
              </a:rPr>
              <a:t> </a:t>
            </a:r>
            <a:r>
              <a:rPr lang="en-US" b="1"/>
              <a:t> 20 kg of potato costs as much as 5 kg of tomato, 12 kg tomato costs as much as 30 kg of onion, 15 kg of onion costs as much as 18 kg of cabbage. If 10 kg of cabbage costs 50. What would be the cost of 24 kg of potato? </a:t>
            </a:r>
            <a:endParaRPr/>
          </a:p>
          <a:p>
            <a:pPr marL="228600" lvl="0" indent="-228600" algn="l" rtl="0">
              <a:lnSpc>
                <a:spcPct val="90000"/>
              </a:lnSpc>
              <a:spcBef>
                <a:spcPts val="1000"/>
              </a:spcBef>
              <a:spcAft>
                <a:spcPts val="0"/>
              </a:spcAft>
              <a:buClr>
                <a:schemeClr val="dk1"/>
              </a:buClr>
              <a:buSzPts val="2400"/>
              <a:buNone/>
            </a:pPr>
            <a:r>
              <a:rPr lang="en-US" b="1"/>
              <a:t>(1) 90		 (2) 72 	(3) 108 	(4) 96 		(5) None of these</a:t>
            </a:r>
            <a:endParaRPr b="1">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366"/>
        <p:cNvGrpSpPr/>
        <p:nvPr/>
      </p:nvGrpSpPr>
      <p:grpSpPr>
        <a:xfrm>
          <a:off x="0" y="0"/>
          <a:ext cx="0" cy="0"/>
          <a:chOff x="0" y="0"/>
          <a:chExt cx="0" cy="0"/>
        </a:xfrm>
      </p:grpSpPr>
      <p:sp>
        <p:nvSpPr>
          <p:cNvPr id="367" name="Google Shape;367;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68" name="Google Shape;368;p42"/>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Q.42:</a:t>
            </a:r>
            <a:r>
              <a:rPr lang="en-US" b="1" dirty="0">
                <a:latin typeface="Arial Black"/>
                <a:ea typeface="Arial Black"/>
                <a:cs typeface="Arial Black"/>
                <a:sym typeface="Arial Black"/>
              </a:rPr>
              <a:t> </a:t>
            </a:r>
            <a:r>
              <a:rPr lang="en-US" b="1" dirty="0"/>
              <a:t> 20 kg of potato costs as much as 5 kg of tomato, 12 kg tomato costs as much as 30 kg of onion, 15 kg of onion costs as much as 18 kg of cabbage. If 10 kg of cabbage costs 50. What would be the cost of 24 kg of potato?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90	</a:t>
            </a:r>
            <a:r>
              <a:rPr lang="en-US" b="1" dirty="0"/>
              <a:t>	 (2) 72 	(3) 108 	(4) 96 		(5) None of these</a:t>
            </a:r>
            <a:endParaRPr b="1">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74" name="Google Shape;374;p4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Q.43:</a:t>
            </a:r>
            <a:r>
              <a:rPr lang="en-US" b="1">
                <a:latin typeface="Arial Black"/>
                <a:ea typeface="Arial Black"/>
                <a:cs typeface="Arial Black"/>
                <a:sym typeface="Arial Black"/>
              </a:rPr>
              <a:t> </a:t>
            </a:r>
            <a:r>
              <a:rPr lang="en-US" b="1"/>
              <a:t>Sunil calculates his profit percentage on the selling price whereas Sujeet calculates his profit on the cost price. They find that the difference of their profits is 900. If the selling price of both of them are the same, and Sunil gets 50% profit and Sujeet gets 40% profit, then find their selling price. </a:t>
            </a:r>
            <a:endParaRPr/>
          </a:p>
          <a:p>
            <a:pPr marL="228600" lvl="0" indent="-228600" algn="l" rtl="0">
              <a:lnSpc>
                <a:spcPct val="90000"/>
              </a:lnSpc>
              <a:spcBef>
                <a:spcPts val="1000"/>
              </a:spcBef>
              <a:spcAft>
                <a:spcPts val="0"/>
              </a:spcAft>
              <a:buClr>
                <a:schemeClr val="dk1"/>
              </a:buClr>
              <a:buSzPts val="2400"/>
              <a:buNone/>
            </a:pPr>
            <a:r>
              <a:rPr lang="en-US" b="1"/>
              <a:t>(1) 4200 	(2) 4500 	(3) 4000 	(4) 4800 	(5) None of these</a:t>
            </a:r>
            <a:endParaRPr b="1">
              <a:solidFill>
                <a:srgbClr val="FF0000"/>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74" name="Google Shape;374;p43"/>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Q.43:</a:t>
            </a:r>
            <a:r>
              <a:rPr lang="en-US" b="1" dirty="0">
                <a:latin typeface="Arial Black"/>
                <a:ea typeface="Arial Black"/>
                <a:cs typeface="Arial Black"/>
                <a:sym typeface="Arial Black"/>
              </a:rPr>
              <a:t> </a:t>
            </a:r>
            <a:r>
              <a:rPr lang="en-US" b="1" dirty="0"/>
              <a:t>Sunil calculates his profit percentage on the selling price whereas </a:t>
            </a:r>
            <a:r>
              <a:rPr lang="en-US" b="1" dirty="0" err="1"/>
              <a:t>Sujeet</a:t>
            </a:r>
            <a:r>
              <a:rPr lang="en-US" b="1" dirty="0"/>
              <a:t> calculates his profit on the cost price. They find that the difference of their profits is 900. If the selling price of both of them are the same, and Sunil gets 50% profit and </a:t>
            </a:r>
            <a:r>
              <a:rPr lang="en-US" b="1" dirty="0" err="1"/>
              <a:t>Sujeet</a:t>
            </a:r>
            <a:r>
              <a:rPr lang="en-US" b="1" dirty="0"/>
              <a:t> gets 40% profit, then find their selling price. </a:t>
            </a:r>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(1) 4200 </a:t>
            </a:r>
            <a:r>
              <a:rPr lang="en-US" b="1" dirty="0"/>
              <a:t>	(2) 4500 	(3) 4000 	(4) 4800 	(5) None of these</a:t>
            </a:r>
            <a:endParaRPr b="1">
              <a:solidFill>
                <a:srgbClr val="FF0000"/>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0" name="Google Shape;380;p4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Q.44:</a:t>
            </a:r>
            <a:r>
              <a:rPr lang="en-US" b="1">
                <a:latin typeface="Arial Black"/>
                <a:ea typeface="Arial Black"/>
                <a:cs typeface="Arial Black"/>
                <a:sym typeface="Arial Black"/>
              </a:rPr>
              <a:t> </a:t>
            </a:r>
            <a:r>
              <a:rPr lang="en-US" b="1"/>
              <a:t>Two third of a commodity is sold at 30% profit, one fourth is sold at 16% profit and the remaining at 12% profit. If a total profit of 100 is earned, then find the value of the commodity. </a:t>
            </a:r>
            <a:endParaRPr/>
          </a:p>
          <a:p>
            <a:pPr marL="228600" lvl="0" indent="-228600" algn="l" rtl="0">
              <a:lnSpc>
                <a:spcPct val="90000"/>
              </a:lnSpc>
              <a:spcBef>
                <a:spcPts val="1000"/>
              </a:spcBef>
              <a:spcAft>
                <a:spcPts val="0"/>
              </a:spcAft>
              <a:buClr>
                <a:schemeClr val="dk1"/>
              </a:buClr>
              <a:buSzPts val="2400"/>
              <a:buNone/>
            </a:pPr>
            <a:r>
              <a:rPr lang="en-US" b="1"/>
              <a:t>(1) 300 	(2) 400 	(3) 450 	(4) 600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378"/>
        <p:cNvGrpSpPr/>
        <p:nvPr/>
      </p:nvGrpSpPr>
      <p:grpSpPr>
        <a:xfrm>
          <a:off x="0" y="0"/>
          <a:ext cx="0" cy="0"/>
          <a:chOff x="0" y="0"/>
          <a:chExt cx="0" cy="0"/>
        </a:xfrm>
      </p:grpSpPr>
      <p:sp>
        <p:nvSpPr>
          <p:cNvPr id="379" name="Google Shape;379;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0" name="Google Shape;380;p44"/>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Q.44:</a:t>
            </a:r>
            <a:r>
              <a:rPr lang="en-US" b="1" dirty="0">
                <a:latin typeface="Arial Black"/>
                <a:ea typeface="Arial Black"/>
                <a:cs typeface="Arial Black"/>
                <a:sym typeface="Arial Black"/>
              </a:rPr>
              <a:t> </a:t>
            </a:r>
            <a:r>
              <a:rPr lang="en-US" b="1" dirty="0"/>
              <a:t>Two third of a commodity is sold at 30% profit, one fourth is sold at 16% profit and the remaining at 12% profit. If a total profit of 100 is earned, then find the value of the commodity. </a:t>
            </a:r>
            <a:endParaRPr/>
          </a:p>
          <a:p>
            <a:pPr marL="228600" lvl="0" indent="-228600" algn="l" rtl="0">
              <a:lnSpc>
                <a:spcPct val="90000"/>
              </a:lnSpc>
              <a:spcBef>
                <a:spcPts val="1000"/>
              </a:spcBef>
              <a:spcAft>
                <a:spcPts val="0"/>
              </a:spcAft>
              <a:buClr>
                <a:schemeClr val="dk1"/>
              </a:buClr>
              <a:buSzPts val="2400"/>
              <a:buNone/>
            </a:pPr>
            <a:r>
              <a:rPr lang="en-US" b="1" dirty="0"/>
              <a:t>(1) 300 	</a:t>
            </a:r>
            <a:r>
              <a:rPr lang="en-US" b="1" dirty="0">
                <a:solidFill>
                  <a:srgbClr val="FF0000"/>
                </a:solidFill>
              </a:rPr>
              <a:t>(2) 400</a:t>
            </a:r>
            <a:r>
              <a:rPr lang="en-US" b="1" dirty="0"/>
              <a:t> 	(3) 450 	(4) 600 	(5) None of these</a:t>
            </a:r>
            <a:endParaRPr b="1">
              <a:solidFill>
                <a:srgbClr val="FF0000"/>
              </a:solidFill>
            </a:endParaRPr>
          </a:p>
          <a:p>
            <a:pPr marL="228600" lvl="0" indent="-228600" algn="l" rtl="0">
              <a:lnSpc>
                <a:spcPct val="90000"/>
              </a:lnSpc>
              <a:spcBef>
                <a:spcPts val="1000"/>
              </a:spcBef>
              <a:spcAft>
                <a:spcPts val="0"/>
              </a:spcAft>
              <a:buClr>
                <a:schemeClr val="dk1"/>
              </a:buClr>
              <a:buSzPts val="2400"/>
              <a:buNone/>
            </a:pPr>
            <a:endParaRPr>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384"/>
        <p:cNvGrpSpPr/>
        <p:nvPr/>
      </p:nvGrpSpPr>
      <p:grpSpPr>
        <a:xfrm>
          <a:off x="0" y="0"/>
          <a:ext cx="0" cy="0"/>
          <a:chOff x="0" y="0"/>
          <a:chExt cx="0" cy="0"/>
        </a:xfrm>
      </p:grpSpPr>
      <p:sp>
        <p:nvSpPr>
          <p:cNvPr id="385" name="Google Shape;385;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6" name="Google Shape;386;p4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Q.45:</a:t>
            </a:r>
            <a:r>
              <a:rPr lang="en-US" b="1">
                <a:latin typeface="Arial Black"/>
                <a:ea typeface="Arial Black"/>
                <a:cs typeface="Arial Black"/>
                <a:sym typeface="Arial Black"/>
              </a:rPr>
              <a:t> </a:t>
            </a:r>
            <a:r>
              <a:rPr lang="en-US" b="1"/>
              <a:t>A horse worth 8000 is sold by A to B at 20% loss. B sells the horse back to A at 20% gain. Find the value of loss amount. </a:t>
            </a:r>
            <a:endParaRPr/>
          </a:p>
          <a:p>
            <a:pPr marL="228600" lvl="0" indent="-228600" algn="l" rtl="0">
              <a:lnSpc>
                <a:spcPct val="90000"/>
              </a:lnSpc>
              <a:spcBef>
                <a:spcPts val="1000"/>
              </a:spcBef>
              <a:spcAft>
                <a:spcPts val="0"/>
              </a:spcAft>
              <a:buClr>
                <a:schemeClr val="dk1"/>
              </a:buClr>
              <a:buSzPts val="2400"/>
              <a:buNone/>
            </a:pPr>
            <a:r>
              <a:rPr lang="en-US" b="1"/>
              <a:t>(1) 1380 	(2) 1480 	(3) 1180 	(4) 1280 	(5) None of these</a:t>
            </a:r>
            <a:endParaRPr b="1">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384"/>
        <p:cNvGrpSpPr/>
        <p:nvPr/>
      </p:nvGrpSpPr>
      <p:grpSpPr>
        <a:xfrm>
          <a:off x="0" y="0"/>
          <a:ext cx="0" cy="0"/>
          <a:chOff x="0" y="0"/>
          <a:chExt cx="0" cy="0"/>
        </a:xfrm>
      </p:grpSpPr>
      <p:sp>
        <p:nvSpPr>
          <p:cNvPr id="385" name="Google Shape;385;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86" name="Google Shape;386;p45"/>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dirty="0">
                <a:solidFill>
                  <a:srgbClr val="FF0000"/>
                </a:solidFill>
                <a:latin typeface="Arial Black"/>
                <a:ea typeface="Arial Black"/>
                <a:cs typeface="Arial Black"/>
                <a:sym typeface="Arial Black"/>
              </a:rPr>
              <a:t>Q.45:</a:t>
            </a:r>
            <a:r>
              <a:rPr lang="en-US" b="1" dirty="0">
                <a:latin typeface="Arial Black"/>
                <a:ea typeface="Arial Black"/>
                <a:cs typeface="Arial Black"/>
                <a:sym typeface="Arial Black"/>
              </a:rPr>
              <a:t> </a:t>
            </a:r>
            <a:r>
              <a:rPr lang="en-US" b="1" dirty="0"/>
              <a:t>A horse worth 8000 is sold by A to B at 20% loss. B sells the horse back to A at 20% gain. Find the value of loss amount. </a:t>
            </a:r>
            <a:endParaRPr/>
          </a:p>
          <a:p>
            <a:pPr marL="228600" lvl="0" indent="-228600" algn="l" rtl="0">
              <a:lnSpc>
                <a:spcPct val="90000"/>
              </a:lnSpc>
              <a:spcBef>
                <a:spcPts val="1000"/>
              </a:spcBef>
              <a:spcAft>
                <a:spcPts val="0"/>
              </a:spcAft>
              <a:buClr>
                <a:schemeClr val="dk1"/>
              </a:buClr>
              <a:buSzPts val="2400"/>
              <a:buNone/>
            </a:pPr>
            <a:r>
              <a:rPr lang="en-US" b="1" dirty="0"/>
              <a:t>(1) 1380 	(2) 1480 	(3) 1180 	</a:t>
            </a:r>
            <a:r>
              <a:rPr lang="en-US" b="1" dirty="0">
                <a:solidFill>
                  <a:srgbClr val="FF0000"/>
                </a:solidFill>
              </a:rPr>
              <a:t>(4) 1280 </a:t>
            </a:r>
            <a:r>
              <a:rPr lang="en-US" b="1" dirty="0"/>
              <a:t>	(5) None of these</a:t>
            </a:r>
            <a:endParaRPr b="1">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APTITUDE</a:t>
            </a:r>
            <a:endParaRPr/>
          </a:p>
        </p:txBody>
      </p:sp>
      <p:sp>
        <p:nvSpPr>
          <p:cNvPr id="392" name="Google Shape;392;p46"/>
          <p:cNvSpPr txBox="1">
            <a:spLocks noGrp="1"/>
          </p:cNvSpPr>
          <p:nvPr>
            <p:ph type="body" idx="1"/>
          </p:nvPr>
        </p:nvSpPr>
        <p:spPr>
          <a:xfrm>
            <a:off x="0"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r>
              <a:rPr lang="en-US" b="1">
                <a:latin typeface="Arial Black"/>
                <a:ea typeface="Arial Black"/>
                <a:cs typeface="Arial Black"/>
                <a:sym typeface="Arial Black"/>
              </a:rPr>
              <a:t>  PROFIT AND LOSS</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latin typeface="Arial Black"/>
                <a:ea typeface="Arial Black"/>
                <a:cs typeface="Arial Black"/>
                <a:sym typeface="Arial Black"/>
              </a:rPr>
              <a:t>Q.46:</a:t>
            </a:r>
            <a:r>
              <a:rPr lang="en-US" b="1">
                <a:latin typeface="Arial Black"/>
                <a:ea typeface="Arial Black"/>
                <a:cs typeface="Arial Black"/>
                <a:sym typeface="Arial Black"/>
              </a:rPr>
              <a:t> </a:t>
            </a:r>
            <a:r>
              <a:rPr lang="en-US" b="1"/>
              <a:t>A person sells his table at a profit of 25% and the chair at a loss of 20% but on the whole he gains 18. On the other hand if he sells the table at a loss of 20% and the chair at a profit of 25% then he neither gains nor loses. Find the cost price of the table and the chair. </a:t>
            </a:r>
            <a:endParaRPr/>
          </a:p>
          <a:p>
            <a:pPr marL="228600" lvl="0" indent="-228600" algn="l" rtl="0">
              <a:lnSpc>
                <a:spcPct val="90000"/>
              </a:lnSpc>
              <a:spcBef>
                <a:spcPts val="1000"/>
              </a:spcBef>
              <a:spcAft>
                <a:spcPts val="0"/>
              </a:spcAft>
              <a:buClr>
                <a:schemeClr val="dk1"/>
              </a:buClr>
              <a:buSzPts val="2400"/>
              <a:buNone/>
            </a:pPr>
            <a:r>
              <a:rPr lang="en-US" b="1"/>
              <a:t>(1) 200, 160 	(2) 160, 200 	(3) 250, 180 	(4) 210, 170 	(5) None of these</a:t>
            </a:r>
            <a:endParaRPr>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7402</Words>
  <Application>Microsoft Office PowerPoint</Application>
  <PresentationFormat>Widescreen</PresentationFormat>
  <Paragraphs>461</Paragraphs>
  <Slides>102</Slides>
  <Notes>99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Arial Black</vt:lpstr>
      <vt:lpstr>Calibri</vt:lpstr>
      <vt:lpstr>Roboto</vt:lpstr>
      <vt:lpstr>Arial</vt:lpstr>
      <vt:lpstr>Office Theme</vt:lpstr>
      <vt:lpstr>APTITUDE</vt:lpstr>
      <vt:lpstr>PowerPoint Presentation</vt:lpstr>
      <vt:lpstr>PowerPoint Presentation</vt:lpstr>
      <vt:lpstr>PowerPoint Presentation</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SKJADSBCKJWEF</cp:lastModifiedBy>
  <cp:revision>4</cp:revision>
  <dcterms:created xsi:type="dcterms:W3CDTF">2020-02-23T06:37:57Z</dcterms:created>
  <dcterms:modified xsi:type="dcterms:W3CDTF">2023-09-28T04:49:19Z</dcterms:modified>
</cp:coreProperties>
</file>