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8"/>
  </p:notesMasterIdLst>
  <p:sldIdLst>
    <p:sldId id="256" r:id="rId2"/>
    <p:sldId id="296" r:id="rId3"/>
    <p:sldId id="295" r:id="rId4"/>
    <p:sldId id="297" r:id="rId5"/>
    <p:sldId id="257" r:id="rId6"/>
    <p:sldId id="298" r:id="rId7"/>
    <p:sldId id="258" r:id="rId8"/>
    <p:sldId id="299" r:id="rId9"/>
    <p:sldId id="259" r:id="rId10"/>
    <p:sldId id="300" r:id="rId11"/>
    <p:sldId id="260" r:id="rId12"/>
    <p:sldId id="301" r:id="rId13"/>
    <p:sldId id="261" r:id="rId14"/>
    <p:sldId id="302" r:id="rId15"/>
    <p:sldId id="262" r:id="rId16"/>
    <p:sldId id="303" r:id="rId17"/>
    <p:sldId id="263" r:id="rId18"/>
    <p:sldId id="304" r:id="rId19"/>
    <p:sldId id="264" r:id="rId20"/>
    <p:sldId id="305" r:id="rId21"/>
    <p:sldId id="265" r:id="rId22"/>
    <p:sldId id="306" r:id="rId23"/>
    <p:sldId id="266" r:id="rId24"/>
    <p:sldId id="307" r:id="rId25"/>
    <p:sldId id="267" r:id="rId26"/>
    <p:sldId id="308" r:id="rId27"/>
    <p:sldId id="268" r:id="rId28"/>
    <p:sldId id="269" r:id="rId29"/>
    <p:sldId id="309" r:id="rId30"/>
    <p:sldId id="270" r:id="rId31"/>
    <p:sldId id="310" r:id="rId32"/>
    <p:sldId id="271" r:id="rId33"/>
    <p:sldId id="311" r:id="rId34"/>
    <p:sldId id="272" r:id="rId35"/>
    <p:sldId id="312" r:id="rId36"/>
    <p:sldId id="273" r:id="rId37"/>
    <p:sldId id="313" r:id="rId38"/>
    <p:sldId id="274" r:id="rId39"/>
    <p:sldId id="275" r:id="rId40"/>
    <p:sldId id="276" r:id="rId41"/>
    <p:sldId id="314" r:id="rId42"/>
    <p:sldId id="277" r:id="rId43"/>
    <p:sldId id="315" r:id="rId44"/>
    <p:sldId id="278" r:id="rId45"/>
    <p:sldId id="316" r:id="rId46"/>
    <p:sldId id="279" r:id="rId47"/>
    <p:sldId id="317" r:id="rId48"/>
    <p:sldId id="280" r:id="rId49"/>
    <p:sldId id="318" r:id="rId50"/>
    <p:sldId id="281" r:id="rId51"/>
    <p:sldId id="319" r:id="rId52"/>
    <p:sldId id="282" r:id="rId53"/>
    <p:sldId id="320" r:id="rId54"/>
    <p:sldId id="283" r:id="rId55"/>
    <p:sldId id="321" r:id="rId56"/>
    <p:sldId id="284" r:id="rId57"/>
    <p:sldId id="322" r:id="rId58"/>
    <p:sldId id="285" r:id="rId59"/>
    <p:sldId id="323" r:id="rId60"/>
    <p:sldId id="286" r:id="rId61"/>
    <p:sldId id="324" r:id="rId62"/>
    <p:sldId id="287" r:id="rId63"/>
    <p:sldId id="325" r:id="rId64"/>
    <p:sldId id="288" r:id="rId65"/>
    <p:sldId id="326" r:id="rId66"/>
    <p:sldId id="289" r:id="rId67"/>
    <p:sldId id="327" r:id="rId68"/>
    <p:sldId id="290" r:id="rId69"/>
    <p:sldId id="328" r:id="rId70"/>
    <p:sldId id="291" r:id="rId71"/>
    <p:sldId id="329" r:id="rId72"/>
    <p:sldId id="292" r:id="rId73"/>
    <p:sldId id="330" r:id="rId74"/>
    <p:sldId id="293" r:id="rId75"/>
    <p:sldId id="331" r:id="rId76"/>
    <p:sldId id="294" r:id="rId77"/>
  </p:sldIdLst>
  <p:sldSz cx="12192000" cy="6858000"/>
  <p:notesSz cx="6858000" cy="9144000"/>
  <p:embeddedFontLst>
    <p:embeddedFont>
      <p:font typeface="Arial Black" panose="020B0A04020102020204" pitchFamily="34" charset="0"/>
      <p:regular r:id="rId79"/>
      <p:bold r:id="rId80"/>
    </p:embeddedFont>
    <p:embeddedFont>
      <p:font typeface="Calibri" panose="020F0502020204030204" pitchFamily="34" charset="0"/>
      <p:regular r:id="rId81"/>
      <p:bold r:id="rId82"/>
      <p:italic r:id="rId83"/>
      <p:boldItalic r:id="rId8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5" roundtripDataSignature="AMtx7mgXZq4RN2D0Tes5u+V9ukz3vCDf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775" y="4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6.fntdata"/><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1.fntdata"/><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2.fntdata"/><Relationship Id="rId85"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5.fntdata"/><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font" Target="fonts/font3.fntdata"/><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font" Target="fonts/font4.fntdata"/><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7564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9909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5498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3664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87793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62903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26072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81009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16959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05418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4934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7290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01044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03306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44054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97737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62117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2887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53563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11488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50041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5175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24131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5687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35650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96421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4097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944452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34587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52030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12247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761214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1385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407696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670832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56080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070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1"/>
        <p:cNvGrpSpPr/>
        <p:nvPr/>
      </p:nvGrpSpPr>
      <p:grpSpPr>
        <a:xfrm>
          <a:off x="0" y="0"/>
          <a:ext cx="0" cy="0"/>
          <a:chOff x="0" y="0"/>
          <a:chExt cx="0" cy="0"/>
        </a:xfrm>
      </p:grpSpPr>
      <p:sp>
        <p:nvSpPr>
          <p:cNvPr id="12" name="Google Shape;12;p41"/>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13;p41"/>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14;p41"/>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15;p41"/>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 name="Google Shape;16;p4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1"/>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 name="Google Shape;18;p41"/>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Aptitude Classes by Anuj Sir </a:t>
            </a:r>
            <a:endParaRPr/>
          </a:p>
        </p:txBody>
      </p:sp>
      <p:sp>
        <p:nvSpPr>
          <p:cNvPr id="19" name="Google Shape;19;p41"/>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20" name="Google Shape;20;p41"/>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 name="Google Shape;21;p41"/>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 name="Google Shape;22;p41"/>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1"/>
        <p:cNvGrpSpPr/>
        <p:nvPr/>
      </p:nvGrpSpPr>
      <p:grpSpPr>
        <a:xfrm>
          <a:off x="0" y="0"/>
          <a:ext cx="0" cy="0"/>
          <a:chOff x="0" y="0"/>
          <a:chExt cx="0" cy="0"/>
        </a:xfrm>
      </p:grpSpPr>
      <p:sp>
        <p:nvSpPr>
          <p:cNvPr id="82" name="Google Shape;82;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5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5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5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29"/>
        <p:cNvGrpSpPr/>
        <p:nvPr/>
      </p:nvGrpSpPr>
      <p:grpSpPr>
        <a:xfrm>
          <a:off x="0" y="0"/>
          <a:ext cx="0" cy="0"/>
          <a:chOff x="0" y="0"/>
          <a:chExt cx="0" cy="0"/>
        </a:xfrm>
      </p:grpSpPr>
      <p:sp>
        <p:nvSpPr>
          <p:cNvPr id="30" name="Google Shape;30;p43"/>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3"/>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43"/>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3"/>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3"/>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5" name="Google Shape;35;p43"/>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4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2"/>
        <p:cNvGrpSpPr/>
        <p:nvPr/>
      </p:nvGrpSpPr>
      <p:grpSpPr>
        <a:xfrm>
          <a:off x="0" y="0"/>
          <a:ext cx="0" cy="0"/>
          <a:chOff x="0" y="0"/>
          <a:chExt cx="0" cy="0"/>
        </a:xfrm>
      </p:grpSpPr>
      <p:sp>
        <p:nvSpPr>
          <p:cNvPr id="43" name="Google Shape;43;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4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4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49"/>
        <p:cNvGrpSpPr/>
        <p:nvPr/>
      </p:nvGrpSpPr>
      <p:grpSpPr>
        <a:xfrm>
          <a:off x="0" y="0"/>
          <a:ext cx="0" cy="0"/>
          <a:chOff x="0" y="0"/>
          <a:chExt cx="0" cy="0"/>
        </a:xfrm>
      </p:grpSpPr>
      <p:sp>
        <p:nvSpPr>
          <p:cNvPr id="50" name="Google Shape;50;p4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4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4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4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8"/>
        <p:cNvGrpSpPr/>
        <p:nvPr/>
      </p:nvGrpSpPr>
      <p:grpSpPr>
        <a:xfrm>
          <a:off x="0" y="0"/>
          <a:ext cx="0" cy="0"/>
          <a:chOff x="0" y="0"/>
          <a:chExt cx="0" cy="0"/>
        </a:xfrm>
      </p:grpSpPr>
      <p:sp>
        <p:nvSpPr>
          <p:cNvPr id="59" name="Google Shape;59;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3"/>
        <p:cNvGrpSpPr/>
        <p:nvPr/>
      </p:nvGrpSpPr>
      <p:grpSpPr>
        <a:xfrm>
          <a:off x="0" y="0"/>
          <a:ext cx="0" cy="0"/>
          <a:chOff x="0" y="0"/>
          <a:chExt cx="0" cy="0"/>
        </a:xfrm>
      </p:grpSpPr>
      <p:sp>
        <p:nvSpPr>
          <p:cNvPr id="64" name="Google Shape;64;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7"/>
        <p:cNvGrpSpPr/>
        <p:nvPr/>
      </p:nvGrpSpPr>
      <p:grpSpPr>
        <a:xfrm>
          <a:off x="0" y="0"/>
          <a:ext cx="0" cy="0"/>
          <a:chOff x="0" y="0"/>
          <a:chExt cx="0" cy="0"/>
        </a:xfrm>
      </p:grpSpPr>
      <p:sp>
        <p:nvSpPr>
          <p:cNvPr id="68" name="Google Shape;68;p4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4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5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50"/>
          <p:cNvSpPr>
            <a:spLocks noGrp="1"/>
          </p:cNvSpPr>
          <p:nvPr>
            <p:ph type="pic" idx="2"/>
          </p:nvPr>
        </p:nvSpPr>
        <p:spPr>
          <a:xfrm>
            <a:off x="5183188" y="987425"/>
            <a:ext cx="6172200" cy="4873625"/>
          </a:xfrm>
          <a:prstGeom prst="rect">
            <a:avLst/>
          </a:prstGeom>
          <a:noFill/>
          <a:ln>
            <a:noFill/>
          </a:ln>
        </p:spPr>
      </p:sp>
      <p:sp>
        <p:nvSpPr>
          <p:cNvPr id="77" name="Google Shape;77;p5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 name="Rectangle 2"/>
          <p:cNvSpPr/>
          <p:nvPr/>
        </p:nvSpPr>
        <p:spPr>
          <a:xfrm>
            <a:off x="254000" y="1246901"/>
            <a:ext cx="9521372" cy="4832092"/>
          </a:xfrm>
          <a:prstGeom prst="rect">
            <a:avLst/>
          </a:prstGeom>
        </p:spPr>
        <p:txBody>
          <a:bodyPr wrap="square">
            <a:spAutoFit/>
          </a:bodyPr>
          <a:lstStyle/>
          <a:p>
            <a:pPr marL="342900" indent="-342900">
              <a:buFont typeface="Wingdings" panose="05000000000000000000" pitchFamily="2" charset="2"/>
              <a:buChar char="Ø"/>
            </a:pPr>
            <a:r>
              <a:rPr lang="en-US" sz="2200" b="1" dirty="0">
                <a:solidFill>
                  <a:srgbClr val="FF0000"/>
                </a:solidFill>
              </a:rPr>
              <a:t>Time and Work Relationships to Remember</a:t>
            </a:r>
          </a:p>
          <a:p>
            <a:r>
              <a:rPr lang="en-US" sz="2200" dirty="0"/>
              <a:t>Mentioned below are some important relationships related to time and work tricks that aspirants or students must know while preparing for any competitive exams. These relationships are indeed shortcuts that will help you to solve time and work questions faster and with ease.   </a:t>
            </a:r>
          </a:p>
          <a:p>
            <a:pPr marL="342900" indent="-342900">
              <a:buFont typeface="Wingdings" panose="05000000000000000000" pitchFamily="2" charset="2"/>
              <a:buChar char="Ø"/>
            </a:pPr>
            <a:r>
              <a:rPr lang="en-US" sz="2200" b="1" dirty="0"/>
              <a:t>Relationship between Men and Work.</a:t>
            </a:r>
            <a:endParaRPr lang="en-US" sz="2200" dirty="0"/>
          </a:p>
          <a:p>
            <a:r>
              <a:rPr lang="en-US" sz="2200" dirty="0"/>
              <a:t>More men  ⇒ can do  ⇒  More work</a:t>
            </a:r>
          </a:p>
          <a:p>
            <a:r>
              <a:rPr lang="en-US" sz="2200" dirty="0"/>
              <a:t>Less men  ⇒  can do  ⇒  Less work</a:t>
            </a:r>
          </a:p>
          <a:p>
            <a:pPr marL="342900" indent="-342900">
              <a:buFont typeface="Wingdings" panose="05000000000000000000" pitchFamily="2" charset="2"/>
              <a:buChar char="Ø"/>
            </a:pPr>
            <a:r>
              <a:rPr lang="en-US" sz="2200" b="1" dirty="0"/>
              <a:t>Relationship between Work and Time</a:t>
            </a:r>
            <a:endParaRPr lang="en-US" sz="2200" dirty="0"/>
          </a:p>
          <a:p>
            <a:r>
              <a:rPr lang="en-US" sz="2200" dirty="0"/>
              <a:t>More work  ⇒  takes  ⇒  More Time</a:t>
            </a:r>
          </a:p>
          <a:p>
            <a:r>
              <a:rPr lang="en-US" sz="2200" dirty="0"/>
              <a:t>Less work  ⇒  takes  ⇒  Less Time</a:t>
            </a:r>
          </a:p>
          <a:p>
            <a:pPr marL="342900" indent="-342900">
              <a:buFont typeface="Wingdings" panose="05000000000000000000" pitchFamily="2" charset="2"/>
              <a:buChar char="Ø"/>
            </a:pPr>
            <a:r>
              <a:rPr lang="en-US" sz="2200" b="1" dirty="0"/>
              <a:t>Relationship between Men and Time</a:t>
            </a:r>
            <a:endParaRPr lang="en-US" sz="2200" dirty="0"/>
          </a:p>
          <a:p>
            <a:r>
              <a:rPr lang="en-US" sz="2200" dirty="0"/>
              <a:t>More men  ⇒  can do in  ⇒  Less Time</a:t>
            </a:r>
          </a:p>
          <a:p>
            <a:r>
              <a:rPr lang="en-US" sz="2200" dirty="0"/>
              <a:t>Less men  ⇒  can do in  ⇒  More Time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16" name="Google Shape;116;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  A can do a piece of work in 50 days and B in 40 days. They work together for 10 days and then A leaves B to finish the work alone. How long will B take to finish it? </a:t>
            </a:r>
            <a:endParaRPr dirty="0"/>
          </a:p>
          <a:p>
            <a:pPr marL="0" lvl="0" indent="0" algn="l" rtl="0">
              <a:lnSpc>
                <a:spcPct val="90000"/>
              </a:lnSpc>
              <a:spcBef>
                <a:spcPts val="1000"/>
              </a:spcBef>
              <a:spcAft>
                <a:spcPts val="0"/>
              </a:spcAft>
              <a:buClr>
                <a:schemeClr val="dk1"/>
              </a:buClr>
              <a:buSzPts val="2400"/>
              <a:buNone/>
            </a:pPr>
            <a:r>
              <a:rPr lang="en-US" b="1" dirty="0"/>
              <a:t>(1) 11 days (2) 18 days </a:t>
            </a:r>
            <a:r>
              <a:rPr lang="en-US" b="1" dirty="0">
                <a:solidFill>
                  <a:srgbClr val="FF0000"/>
                </a:solidFill>
              </a:rPr>
              <a:t>(3) 22 days </a:t>
            </a:r>
            <a:r>
              <a:rPr lang="en-US" b="1" dirty="0"/>
              <a:t>(4) 26 days (5) None of these</a:t>
            </a:r>
            <a:endParaRPr dirty="0"/>
          </a:p>
          <a:p>
            <a:pPr marL="0" lvl="0" indent="0" algn="l" rtl="0">
              <a:lnSpc>
                <a:spcPct val="90000"/>
              </a:lnSpc>
              <a:spcBef>
                <a:spcPts val="1000"/>
              </a:spcBef>
              <a:spcAft>
                <a:spcPts val="0"/>
              </a:spcAft>
              <a:buClr>
                <a:schemeClr val="dk1"/>
              </a:buClr>
              <a:buSzPts val="2400"/>
              <a:buNone/>
            </a:pPr>
            <a:r>
              <a:rPr lang="en-US" dirty="0"/>
              <a:t/>
            </a:r>
            <a:br>
              <a:rPr lang="en-US" dirty="0"/>
            </a:br>
            <a:endParaRPr b="1" dirty="0"/>
          </a:p>
        </p:txBody>
      </p:sp>
    </p:spTree>
    <p:extLst>
      <p:ext uri="{BB962C8B-B14F-4D97-AF65-F5344CB8AC3E}">
        <p14:creationId xmlns:p14="http://schemas.microsoft.com/office/powerpoint/2010/main" val="133873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2" name="Google Shape;122;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5. . A can complete a work in 24 days and B can do the same work in 18 days. If A after doing 4 days, leaves the work, find in how many days B will do the remaining work? </a:t>
            </a:r>
            <a:endParaRPr/>
          </a:p>
          <a:p>
            <a:pPr marL="228600" lvl="0" indent="-228600" algn="l" rtl="0">
              <a:lnSpc>
                <a:spcPct val="90000"/>
              </a:lnSpc>
              <a:spcBef>
                <a:spcPts val="1000"/>
              </a:spcBef>
              <a:spcAft>
                <a:spcPts val="0"/>
              </a:spcAft>
              <a:buClr>
                <a:schemeClr val="dk1"/>
              </a:buClr>
              <a:buSzPts val="2400"/>
              <a:buNone/>
            </a:pPr>
            <a:r>
              <a:rPr lang="en-US" b="1"/>
              <a:t>(1) 10 days 	(2) 12 days 	(3) 15 days 	(4) 16 days 	(5) None of these</a:t>
            </a: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2" name="Google Shape;122;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5. . A can complete a work in 24 days and B can do the same work in 18 days. If A after doing 4 days, leaves the work, find in how many days B will do the remaining work? </a:t>
            </a:r>
            <a:endParaRPr dirty="0"/>
          </a:p>
          <a:p>
            <a:pPr marL="228600" lvl="0" indent="-228600" algn="l" rtl="0">
              <a:lnSpc>
                <a:spcPct val="90000"/>
              </a:lnSpc>
              <a:spcBef>
                <a:spcPts val="1000"/>
              </a:spcBef>
              <a:spcAft>
                <a:spcPts val="0"/>
              </a:spcAft>
              <a:buClr>
                <a:schemeClr val="dk1"/>
              </a:buClr>
              <a:buSzPts val="2400"/>
              <a:buNone/>
            </a:pPr>
            <a:r>
              <a:rPr lang="en-US" b="1" dirty="0"/>
              <a:t>(1) 10 days 	(2) 12 days 	(3) 15 days 	(4) 16 days 	</a:t>
            </a:r>
            <a:r>
              <a:rPr lang="en-US" b="1" dirty="0">
                <a:solidFill>
                  <a:srgbClr val="FF0000"/>
                </a:solidFill>
              </a:rPr>
              <a:t>(5) None of these</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4107483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8" name="Google Shape;128;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a:t>
            </a:r>
            <a:r>
              <a:rPr lang="en-US" b="1"/>
              <a:t>6. A and B can do a piece of work in 20 days and 30 days. Both starts the work together for some time, but B leaves the job 5 days before the work is completed. Find the time in which work is finished. </a:t>
            </a:r>
            <a:endParaRPr/>
          </a:p>
          <a:p>
            <a:pPr marL="0" lvl="0" indent="0" algn="l" rtl="0">
              <a:lnSpc>
                <a:spcPct val="90000"/>
              </a:lnSpc>
              <a:spcBef>
                <a:spcPts val="1000"/>
              </a:spcBef>
              <a:spcAft>
                <a:spcPts val="0"/>
              </a:spcAft>
              <a:buClr>
                <a:schemeClr val="dk1"/>
              </a:buClr>
              <a:buSzPts val="2400"/>
              <a:buNone/>
            </a:pPr>
            <a:r>
              <a:rPr lang="en-US" b="1"/>
              <a:t>(1) 7 days (2) 12 days (3) 14 days (4) 16 days (5) None of these</a:t>
            </a:r>
            <a:r>
              <a:rPr lang="en-US"/>
              <a:t/>
            </a:r>
            <a:br>
              <a:rPr lang="en-US"/>
            </a:br>
            <a:endParaRPr b="1"/>
          </a:p>
          <a:p>
            <a:pPr marL="228600" lvl="0" indent="-2286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8" name="Google Shape;128;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a:t>
            </a:r>
            <a:r>
              <a:rPr lang="en-US" b="1" dirty="0"/>
              <a:t>6. A and B can do a piece of work in 20 days and 30 days. Both starts the work together for some time, but B leaves the job 5 days before the work is completed. Find the time in which work is finished. </a:t>
            </a:r>
            <a:endParaRPr dirty="0"/>
          </a:p>
          <a:p>
            <a:pPr marL="0" lvl="0" indent="0" algn="l" rtl="0">
              <a:lnSpc>
                <a:spcPct val="90000"/>
              </a:lnSpc>
              <a:spcBef>
                <a:spcPts val="1000"/>
              </a:spcBef>
              <a:spcAft>
                <a:spcPts val="0"/>
              </a:spcAft>
              <a:buClr>
                <a:schemeClr val="dk1"/>
              </a:buClr>
              <a:buSzPts val="2400"/>
              <a:buNone/>
            </a:pPr>
            <a:r>
              <a:rPr lang="en-US" b="1" dirty="0"/>
              <a:t>(1) 7 days (2) 12 days </a:t>
            </a:r>
            <a:r>
              <a:rPr lang="en-US" b="1" dirty="0">
                <a:solidFill>
                  <a:srgbClr val="FF0000"/>
                </a:solidFill>
              </a:rPr>
              <a:t>(3) 14 days</a:t>
            </a:r>
            <a:r>
              <a:rPr lang="en-US" b="1" dirty="0"/>
              <a:t> (4) 16 days (5) None of these</a:t>
            </a:r>
            <a:r>
              <a:rPr lang="en-US" dirty="0"/>
              <a:t/>
            </a:r>
            <a:br>
              <a:rPr lang="en-US" dirty="0"/>
            </a:br>
            <a:endParaRPr b="1"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2771408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34" name="Google Shape;134;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7. A, B and C together can finish a piece of work in 12 days, A and C together work twice as much as B, A and B together work thrice as much as C. In what time (in days) could each do it separately?</a:t>
            </a:r>
            <a:endParaRPr/>
          </a:p>
          <a:p>
            <a:pPr marL="457200" lvl="0" indent="-457200" algn="l" rtl="0">
              <a:lnSpc>
                <a:spcPct val="90000"/>
              </a:lnSpc>
              <a:spcBef>
                <a:spcPts val="1000"/>
              </a:spcBef>
              <a:spcAft>
                <a:spcPts val="0"/>
              </a:spcAft>
              <a:buClr>
                <a:schemeClr val="dk1"/>
              </a:buClr>
              <a:buSzPts val="2400"/>
              <a:buAutoNum type="arabicParenBoth"/>
            </a:pPr>
            <a:r>
              <a:rPr lang="en-US" b="1"/>
              <a:t>28(4/5), 42, 48 		(2) 28(4/5), 36, 48	 	(3) 28,36(4/5), 48  </a:t>
            </a:r>
            <a:endParaRPr/>
          </a:p>
          <a:p>
            <a:pPr marL="457200" lvl="0" indent="-457200" algn="l" rtl="0">
              <a:lnSpc>
                <a:spcPct val="90000"/>
              </a:lnSpc>
              <a:spcBef>
                <a:spcPts val="1000"/>
              </a:spcBef>
              <a:spcAft>
                <a:spcPts val="0"/>
              </a:spcAft>
              <a:buClr>
                <a:schemeClr val="dk1"/>
              </a:buClr>
              <a:buSzPts val="2400"/>
              <a:buNone/>
            </a:pPr>
            <a:r>
              <a:rPr lang="en-US" b="1"/>
              <a:t>(4) 28, 36, 48 		(5) None of these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34" name="Google Shape;134;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7. A, B and C together can finish a piece of work in 12 days, A and C together work twice as much as B, A and B together work thrice as much as C. In what time (in days) could each do it separately?</a:t>
            </a:r>
            <a:endParaRPr dirty="0"/>
          </a:p>
          <a:p>
            <a:pPr marL="457200" lvl="0" indent="-457200" algn="l" rtl="0">
              <a:lnSpc>
                <a:spcPct val="90000"/>
              </a:lnSpc>
              <a:spcBef>
                <a:spcPts val="1000"/>
              </a:spcBef>
              <a:spcAft>
                <a:spcPts val="0"/>
              </a:spcAft>
              <a:buClr>
                <a:schemeClr val="dk1"/>
              </a:buClr>
              <a:buSzPts val="2400"/>
              <a:buAutoNum type="arabicParenBoth"/>
            </a:pPr>
            <a:r>
              <a:rPr lang="en-US" b="1" dirty="0"/>
              <a:t>28(4/5), 42, 48 		</a:t>
            </a:r>
            <a:r>
              <a:rPr lang="en-US" b="1" dirty="0">
                <a:solidFill>
                  <a:srgbClr val="FF0000"/>
                </a:solidFill>
              </a:rPr>
              <a:t>(2) 28(4/5), 36, 48</a:t>
            </a:r>
            <a:r>
              <a:rPr lang="en-US" b="1" dirty="0"/>
              <a:t>	 	(3) 28,36(4/5), 48  </a:t>
            </a:r>
            <a:endParaRPr dirty="0"/>
          </a:p>
          <a:p>
            <a:pPr marL="457200" lvl="0" indent="-457200" algn="l" rtl="0">
              <a:lnSpc>
                <a:spcPct val="90000"/>
              </a:lnSpc>
              <a:spcBef>
                <a:spcPts val="1000"/>
              </a:spcBef>
              <a:spcAft>
                <a:spcPts val="0"/>
              </a:spcAft>
              <a:buClr>
                <a:schemeClr val="dk1"/>
              </a:buClr>
              <a:buSzPts val="2400"/>
              <a:buNone/>
            </a:pPr>
            <a:r>
              <a:rPr lang="en-US" b="1" dirty="0"/>
              <a:t>(4) 28, 36, 48 		(5) None of these</a:t>
            </a:r>
            <a:endParaRPr dirty="0"/>
          </a:p>
        </p:txBody>
      </p:sp>
    </p:spTree>
    <p:extLst>
      <p:ext uri="{BB962C8B-B14F-4D97-AF65-F5344CB8AC3E}">
        <p14:creationId xmlns:p14="http://schemas.microsoft.com/office/powerpoint/2010/main" val="1932364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0" name="Google Shape;140;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8. A is twice as fast as B, and is therefore able to finish a work in 30 days less than B. Find the time in which they can do it working together. </a:t>
            </a:r>
            <a:endParaRPr/>
          </a:p>
          <a:p>
            <a:pPr marL="0" lvl="0" indent="0" algn="l" rtl="0">
              <a:lnSpc>
                <a:spcPct val="90000"/>
              </a:lnSpc>
              <a:spcBef>
                <a:spcPts val="1000"/>
              </a:spcBef>
              <a:spcAft>
                <a:spcPts val="0"/>
              </a:spcAft>
              <a:buClr>
                <a:schemeClr val="dk1"/>
              </a:buClr>
              <a:buSzPts val="2400"/>
              <a:buNone/>
            </a:pPr>
            <a:r>
              <a:rPr lang="en-US" b="1"/>
              <a:t>(1) 18 days (2) 20 days (3) 24 days (4) 22 days (5) None of these</a:t>
            </a:r>
            <a:endParaRPr/>
          </a:p>
          <a:p>
            <a:pPr marL="0" lvl="0" indent="0" algn="l" rtl="0">
              <a:lnSpc>
                <a:spcPct val="90000"/>
              </a:lnSpc>
              <a:spcBef>
                <a:spcPts val="1000"/>
              </a:spcBef>
              <a:spcAft>
                <a:spcPts val="0"/>
              </a:spcAft>
              <a:buClr>
                <a:schemeClr val="dk1"/>
              </a:buClr>
              <a:buSzPts val="2400"/>
              <a:buNone/>
            </a:pPr>
            <a:r>
              <a:rPr lang="en-US"/>
              <a:t/>
            </a:r>
            <a:br>
              <a:rPr lang="en-US"/>
            </a:br>
            <a:endParaRPr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0" name="Google Shape;140;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8. A is twice as fast as B, and is therefore able to finish a work in 30 days less than B. Find the time in which they can do it working together. </a:t>
            </a:r>
            <a:endParaRPr dirty="0"/>
          </a:p>
          <a:p>
            <a:pPr marL="0" lvl="0" indent="0" algn="l" rtl="0">
              <a:lnSpc>
                <a:spcPct val="90000"/>
              </a:lnSpc>
              <a:spcBef>
                <a:spcPts val="1000"/>
              </a:spcBef>
              <a:spcAft>
                <a:spcPts val="0"/>
              </a:spcAft>
              <a:buClr>
                <a:schemeClr val="dk1"/>
              </a:buClr>
              <a:buSzPts val="2400"/>
              <a:buNone/>
            </a:pPr>
            <a:r>
              <a:rPr lang="en-US" b="1" dirty="0"/>
              <a:t>(1) 18 days </a:t>
            </a:r>
            <a:r>
              <a:rPr lang="en-US" b="1" dirty="0">
                <a:solidFill>
                  <a:srgbClr val="FF0000"/>
                </a:solidFill>
              </a:rPr>
              <a:t>(2) 20 days </a:t>
            </a:r>
            <a:r>
              <a:rPr lang="en-US" b="1" dirty="0"/>
              <a:t>(3) 24 days (4) 22 days (5) None of these</a:t>
            </a:r>
            <a:endParaRPr dirty="0"/>
          </a:p>
          <a:p>
            <a:pPr marL="0" lvl="0" indent="0" algn="l" rtl="0">
              <a:lnSpc>
                <a:spcPct val="90000"/>
              </a:lnSpc>
              <a:spcBef>
                <a:spcPts val="1000"/>
              </a:spcBef>
              <a:spcAft>
                <a:spcPts val="0"/>
              </a:spcAft>
              <a:buClr>
                <a:schemeClr val="dk1"/>
              </a:buClr>
              <a:buSzPts val="2400"/>
              <a:buNone/>
            </a:pPr>
            <a:r>
              <a:rPr lang="en-US" dirty="0"/>
              <a:t/>
            </a:r>
            <a:br>
              <a:rPr lang="en-US" dirty="0"/>
            </a:br>
            <a:endParaRPr b="1" dirty="0"/>
          </a:p>
        </p:txBody>
      </p:sp>
    </p:spTree>
    <p:extLst>
      <p:ext uri="{BB962C8B-B14F-4D97-AF65-F5344CB8AC3E}">
        <p14:creationId xmlns:p14="http://schemas.microsoft.com/office/powerpoint/2010/main" val="3536941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6" name="Google Shape;146;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9. A can do a work in 20 days. B takes 5 days to complete it. C takes as long as A and B would take working together. How long will it take A, B and C to complete the work together? </a:t>
            </a:r>
            <a:endParaRPr/>
          </a:p>
          <a:p>
            <a:pPr marL="0" lvl="0" indent="0" algn="l" rtl="0">
              <a:lnSpc>
                <a:spcPct val="90000"/>
              </a:lnSpc>
              <a:spcBef>
                <a:spcPts val="1000"/>
              </a:spcBef>
              <a:spcAft>
                <a:spcPts val="0"/>
              </a:spcAft>
              <a:buClr>
                <a:schemeClr val="dk1"/>
              </a:buClr>
              <a:buSzPts val="2400"/>
              <a:buNone/>
            </a:pPr>
            <a:r>
              <a:rPr lang="en-US" b="1"/>
              <a:t>(1) 2 days (2) 4 days (3) 3 days (4) 6 days (5) None of these</a:t>
            </a:r>
            <a:endParaRPr/>
          </a:p>
          <a:p>
            <a:pPr marL="0" lvl="0" indent="0" algn="l" rtl="0">
              <a:lnSpc>
                <a:spcPct val="90000"/>
              </a:lnSpc>
              <a:spcBef>
                <a:spcPts val="1000"/>
              </a:spcBef>
              <a:spcAft>
                <a:spcPts val="0"/>
              </a:spcAft>
              <a:buClr>
                <a:schemeClr val="dk1"/>
              </a:buClr>
              <a:buSzPts val="2400"/>
              <a:buNone/>
            </a:pPr>
            <a:r>
              <a:rPr lang="en-US"/>
              <a:t/>
            </a:r>
            <a:br>
              <a:rPr lang="en-US"/>
            </a:b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 name="Rectangle 1"/>
          <p:cNvSpPr/>
          <p:nvPr/>
        </p:nvSpPr>
        <p:spPr>
          <a:xfrm>
            <a:off x="420913" y="861750"/>
            <a:ext cx="11640457" cy="4524315"/>
          </a:xfrm>
          <a:prstGeom prst="rect">
            <a:avLst/>
          </a:prstGeom>
        </p:spPr>
        <p:txBody>
          <a:bodyPr wrap="square">
            <a:spAutoFit/>
          </a:bodyPr>
          <a:lstStyle/>
          <a:p>
            <a:r>
              <a:rPr lang="en-US" sz="2400" b="1" u="sng" dirty="0" smtClean="0">
                <a:solidFill>
                  <a:srgbClr val="FF0000"/>
                </a:solidFill>
              </a:rPr>
              <a:t>CHAIN RULE</a:t>
            </a:r>
            <a:r>
              <a:rPr lang="en-US" sz="2400" b="1" dirty="0" smtClean="0">
                <a:solidFill>
                  <a:srgbClr val="FF0000"/>
                </a:solidFill>
              </a:rPr>
              <a:t>:-</a:t>
            </a:r>
          </a:p>
          <a:p>
            <a:r>
              <a:rPr lang="en-US" sz="2400" dirty="0" smtClean="0"/>
              <a:t>Work </a:t>
            </a:r>
            <a:r>
              <a:rPr lang="en-US" sz="2400" dirty="0"/>
              <a:t>Done = Time Taken × Rate of Work</a:t>
            </a:r>
          </a:p>
          <a:p>
            <a:r>
              <a:rPr lang="en-US" sz="2400" dirty="0"/>
              <a:t>Rate of Work = 1 / Time Taken</a:t>
            </a:r>
          </a:p>
          <a:p>
            <a:r>
              <a:rPr lang="en-US" sz="2400" dirty="0"/>
              <a:t>Time Taken = 1 / Rate of Work</a:t>
            </a:r>
          </a:p>
          <a:p>
            <a:r>
              <a:rPr lang="en-US" sz="2400" dirty="0"/>
              <a:t>If a piece of work is done in x number of days, then the work done in one day = 1/x</a:t>
            </a:r>
          </a:p>
          <a:p>
            <a:r>
              <a:rPr lang="en-US" sz="2400" dirty="0"/>
              <a:t>Total Wok Done = Number of Days × Efficiency</a:t>
            </a:r>
          </a:p>
          <a:p>
            <a:r>
              <a:rPr lang="en-US" sz="2400" dirty="0"/>
              <a:t>Efficiency and Time are inversely proportional to each </a:t>
            </a:r>
            <a:r>
              <a:rPr lang="en-US" sz="2400" dirty="0" smtClean="0"/>
              <a:t>other</a:t>
            </a:r>
          </a:p>
          <a:p>
            <a:endParaRPr lang="en-US" sz="2400" dirty="0" smtClean="0"/>
          </a:p>
          <a:p>
            <a:r>
              <a:rPr lang="en-US" sz="2400" dirty="0" smtClean="0">
                <a:solidFill>
                  <a:srgbClr val="FF0000"/>
                </a:solidFill>
              </a:rPr>
              <a:t>M1xD1xH1xE1   = W1</a:t>
            </a:r>
          </a:p>
          <a:p>
            <a:r>
              <a:rPr lang="en-US" sz="2400" dirty="0" smtClean="0">
                <a:solidFill>
                  <a:srgbClr val="FF0000"/>
                </a:solidFill>
              </a:rPr>
              <a:t>M1xD1xH1xE1      W2</a:t>
            </a:r>
            <a:endParaRPr lang="en-US" sz="2400" dirty="0">
              <a:solidFill>
                <a:srgbClr val="FF0000"/>
              </a:solidFill>
            </a:endParaRPr>
          </a:p>
          <a:p>
            <a:endParaRPr lang="en-US" sz="2400" dirty="0" smtClean="0"/>
          </a:p>
          <a:p>
            <a:endParaRPr lang="en-US" sz="2400" dirty="0"/>
          </a:p>
        </p:txBody>
      </p:sp>
      <p:cxnSp>
        <p:nvCxnSpPr>
          <p:cNvPr id="5" name="Straight Connector 4"/>
          <p:cNvCxnSpPr/>
          <p:nvPr/>
        </p:nvCxnSpPr>
        <p:spPr>
          <a:xfrm flipH="1" flipV="1">
            <a:off x="539247" y="4163210"/>
            <a:ext cx="2000921" cy="21516"/>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2947596" y="4184726"/>
            <a:ext cx="570155" cy="0"/>
          </a:xfrm>
          <a:prstGeom prst="line">
            <a:avLst/>
          </a:prstGeom>
          <a:ln>
            <a:solidFill>
              <a:schemeClr val="tx1"/>
            </a:solidFill>
          </a:ln>
          <a:effectLst>
            <a:outerShdw blurRad="50800" dist="38100" algn="l"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53073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6" name="Google Shape;146;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9. A can do a work in 20 days. B takes 5 days to complete it. C takes as long as A and B would take working together. How long will it take A, B and C to complete the work together? </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(1) 2 days </a:t>
            </a:r>
            <a:r>
              <a:rPr lang="en-US" b="1" dirty="0"/>
              <a:t>(2) 4 days (3) 3 days (4) 6 days (5) None of these</a:t>
            </a:r>
            <a:endParaRPr dirty="0"/>
          </a:p>
          <a:p>
            <a:pPr marL="0" lvl="0" indent="0" algn="l" rtl="0">
              <a:lnSpc>
                <a:spcPct val="90000"/>
              </a:lnSpc>
              <a:spcBef>
                <a:spcPts val="1000"/>
              </a:spcBef>
              <a:spcAft>
                <a:spcPts val="0"/>
              </a:spcAft>
              <a:buClr>
                <a:schemeClr val="dk1"/>
              </a:buClr>
              <a:buSzPts val="2400"/>
              <a:buNone/>
            </a:pPr>
            <a:r>
              <a:rPr lang="en-US" dirty="0"/>
              <a:t/>
            </a:r>
            <a:br>
              <a:rPr lang="en-US" dirty="0"/>
            </a:br>
            <a:endParaRPr b="1" dirty="0"/>
          </a:p>
        </p:txBody>
      </p:sp>
    </p:spTree>
    <p:extLst>
      <p:ext uri="{BB962C8B-B14F-4D97-AF65-F5344CB8AC3E}">
        <p14:creationId xmlns:p14="http://schemas.microsoft.com/office/powerpoint/2010/main" val="153928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2" name="Google Shape;152;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10.  A and B together can do a piece of work in 7 days. If A does twice as much work as B in a given time, find how long A alone would take to do the work? </a:t>
            </a:r>
            <a:endParaRPr/>
          </a:p>
          <a:p>
            <a:pPr marL="0" lvl="0" indent="0" algn="l" rtl="0">
              <a:lnSpc>
                <a:spcPct val="90000"/>
              </a:lnSpc>
              <a:spcBef>
                <a:spcPts val="1000"/>
              </a:spcBef>
              <a:spcAft>
                <a:spcPts val="0"/>
              </a:spcAft>
              <a:buClr>
                <a:schemeClr val="dk1"/>
              </a:buClr>
              <a:buSzPts val="2400"/>
              <a:buNone/>
            </a:pPr>
            <a:r>
              <a:rPr lang="en-US" b="1"/>
              <a:t>(1) 21 days (2) 20 days (3) 10 days (4) 10½ days (5) None of these</a:t>
            </a:r>
            <a:endParaRPr/>
          </a:p>
          <a:p>
            <a:pPr marL="0" lvl="0" indent="0" algn="l" rtl="0">
              <a:lnSpc>
                <a:spcPct val="90000"/>
              </a:lnSpc>
              <a:spcBef>
                <a:spcPts val="1000"/>
              </a:spcBef>
              <a:spcAft>
                <a:spcPts val="0"/>
              </a:spcAft>
              <a:buClr>
                <a:schemeClr val="dk1"/>
              </a:buClr>
              <a:buSzPts val="2400"/>
              <a:buNone/>
            </a:pPr>
            <a:r>
              <a:rPr lang="en-US"/>
              <a:t/>
            </a:r>
            <a:br>
              <a:rPr lang="en-US"/>
            </a:br>
            <a:endParaRPr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2" name="Google Shape;152;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10.  A and B together can do a piece of work in 7 days. If A does twice as much work as B in a given time, find how long A alone would take to do the work? </a:t>
            </a:r>
            <a:endParaRPr dirty="0"/>
          </a:p>
          <a:p>
            <a:pPr marL="0" lvl="0" indent="0" algn="l" rtl="0">
              <a:lnSpc>
                <a:spcPct val="90000"/>
              </a:lnSpc>
              <a:spcBef>
                <a:spcPts val="1000"/>
              </a:spcBef>
              <a:spcAft>
                <a:spcPts val="0"/>
              </a:spcAft>
              <a:buClr>
                <a:schemeClr val="dk1"/>
              </a:buClr>
              <a:buSzPts val="2400"/>
              <a:buNone/>
            </a:pPr>
            <a:r>
              <a:rPr lang="en-US" b="1" dirty="0"/>
              <a:t>(1) 21 days (2) 20 days (3) 10 days </a:t>
            </a:r>
            <a:r>
              <a:rPr lang="en-US" b="1" dirty="0">
                <a:solidFill>
                  <a:srgbClr val="FF0000"/>
                </a:solidFill>
              </a:rPr>
              <a:t>(4) 10½ days </a:t>
            </a:r>
            <a:r>
              <a:rPr lang="en-US" b="1" dirty="0"/>
              <a:t>(5) None of these</a:t>
            </a:r>
            <a:endParaRPr dirty="0"/>
          </a:p>
          <a:p>
            <a:pPr marL="0" lvl="0" indent="0" algn="l" rtl="0">
              <a:lnSpc>
                <a:spcPct val="90000"/>
              </a:lnSpc>
              <a:spcBef>
                <a:spcPts val="1000"/>
              </a:spcBef>
              <a:spcAft>
                <a:spcPts val="0"/>
              </a:spcAft>
              <a:buClr>
                <a:schemeClr val="dk1"/>
              </a:buClr>
              <a:buSzPts val="2400"/>
              <a:buNone/>
            </a:pPr>
            <a:r>
              <a:rPr lang="en-US" dirty="0"/>
              <a:t/>
            </a:r>
            <a:br>
              <a:rPr lang="en-US" dirty="0"/>
            </a:br>
            <a:endParaRPr b="1" dirty="0"/>
          </a:p>
        </p:txBody>
      </p:sp>
    </p:spTree>
    <p:extLst>
      <p:ext uri="{BB962C8B-B14F-4D97-AF65-F5344CB8AC3E}">
        <p14:creationId xmlns:p14="http://schemas.microsoft.com/office/powerpoint/2010/main" val="2133283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8" name="Google Shape;158;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11. A and B can together finish a work in 30 days. They worked for it for 20 days and then B left. The remaining work was done by A alone in 20 more days. A alone can finish the work in : </a:t>
            </a:r>
            <a:endParaRPr/>
          </a:p>
          <a:p>
            <a:pPr marL="0" lvl="0" indent="0" algn="l" rtl="0">
              <a:lnSpc>
                <a:spcPct val="90000"/>
              </a:lnSpc>
              <a:spcBef>
                <a:spcPts val="1000"/>
              </a:spcBef>
              <a:spcAft>
                <a:spcPts val="0"/>
              </a:spcAft>
              <a:buClr>
                <a:schemeClr val="dk1"/>
              </a:buClr>
              <a:buSzPts val="2400"/>
              <a:buNone/>
            </a:pPr>
            <a:r>
              <a:rPr lang="en-US" b="1"/>
              <a:t>(1) 54 days (2) 60 days (3) 48 days (4) 50 days (5) None of these</a:t>
            </a:r>
            <a:endParaRPr/>
          </a:p>
          <a:p>
            <a:pPr marL="0" lvl="0" indent="0" algn="l" rtl="0">
              <a:lnSpc>
                <a:spcPct val="90000"/>
              </a:lnSpc>
              <a:spcBef>
                <a:spcPts val="1000"/>
              </a:spcBef>
              <a:spcAft>
                <a:spcPts val="0"/>
              </a:spcAft>
              <a:buClr>
                <a:schemeClr val="dk1"/>
              </a:buClr>
              <a:buSzPts val="2400"/>
              <a:buNone/>
            </a:pPr>
            <a:r>
              <a:rPr lang="en-US"/>
              <a:t/>
            </a:r>
            <a:br>
              <a:rPr lang="en-US"/>
            </a:br>
            <a:endParaRPr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8" name="Google Shape;158;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11. A and B can together finish a work in 30 days. They worked for it for 20 days and then B left. The remaining work was done by A alone in 20 more days. A alone can finish the work in : </a:t>
            </a:r>
            <a:endParaRPr dirty="0"/>
          </a:p>
          <a:p>
            <a:pPr marL="0" lvl="0" indent="0" algn="l" rtl="0">
              <a:lnSpc>
                <a:spcPct val="90000"/>
              </a:lnSpc>
              <a:spcBef>
                <a:spcPts val="1000"/>
              </a:spcBef>
              <a:spcAft>
                <a:spcPts val="0"/>
              </a:spcAft>
              <a:buClr>
                <a:schemeClr val="dk1"/>
              </a:buClr>
              <a:buSzPts val="2400"/>
              <a:buNone/>
            </a:pPr>
            <a:r>
              <a:rPr lang="en-US" b="1" dirty="0"/>
              <a:t>(1) 54 days (2) 60 days (3) 48 days (4) 50 days </a:t>
            </a:r>
            <a:r>
              <a:rPr lang="en-US" b="1" dirty="0">
                <a:solidFill>
                  <a:srgbClr val="FF0000"/>
                </a:solidFill>
              </a:rPr>
              <a:t>(5) None of these</a:t>
            </a:r>
            <a:endParaRPr dirty="0">
              <a:solidFill>
                <a:srgbClr val="FF0000"/>
              </a:solidFill>
            </a:endParaRPr>
          </a:p>
          <a:p>
            <a:pPr marL="0" lvl="0" indent="0" algn="l" rtl="0">
              <a:lnSpc>
                <a:spcPct val="90000"/>
              </a:lnSpc>
              <a:spcBef>
                <a:spcPts val="1000"/>
              </a:spcBef>
              <a:spcAft>
                <a:spcPts val="0"/>
              </a:spcAft>
              <a:buClr>
                <a:schemeClr val="dk1"/>
              </a:buClr>
              <a:buSzPts val="2400"/>
              <a:buNone/>
            </a:pPr>
            <a:r>
              <a:rPr lang="en-US" dirty="0"/>
              <a:t/>
            </a:r>
            <a:br>
              <a:rPr lang="en-US" dirty="0"/>
            </a:br>
            <a:endParaRPr b="1" dirty="0"/>
          </a:p>
        </p:txBody>
      </p:sp>
    </p:spTree>
    <p:extLst>
      <p:ext uri="{BB962C8B-B14F-4D97-AF65-F5344CB8AC3E}">
        <p14:creationId xmlns:p14="http://schemas.microsoft.com/office/powerpoint/2010/main" val="251611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sp>
        <p:nvSpPr>
          <p:cNvPr id="163" name="Google Shape;163;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64" name="Google Shape;164;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12. A, B and C can do a piece of work in 10, 12 and 15 days respectively, they start working together but C leaves after working 3 days and B, 4 days before the completion of work. In how many days the work was finished? </a:t>
            </a:r>
            <a:endParaRPr/>
          </a:p>
          <a:p>
            <a:pPr marL="0" lvl="0" indent="0" algn="l" rtl="0">
              <a:lnSpc>
                <a:spcPct val="90000"/>
              </a:lnSpc>
              <a:spcBef>
                <a:spcPts val="1000"/>
              </a:spcBef>
              <a:spcAft>
                <a:spcPts val="0"/>
              </a:spcAft>
              <a:buClr>
                <a:schemeClr val="dk1"/>
              </a:buClr>
              <a:buSzPts val="2400"/>
              <a:buNone/>
            </a:pPr>
            <a:r>
              <a:rPr lang="en-US" b="1"/>
              <a:t>(1) 6(2/11) days (2) 7 days (3) 7(2/15) days (4) 6(2/5) (5) None of these</a:t>
            </a:r>
            <a:endParaRPr/>
          </a:p>
          <a:p>
            <a:pPr marL="0" lvl="0" indent="0" algn="l" rtl="0">
              <a:lnSpc>
                <a:spcPct val="90000"/>
              </a:lnSpc>
              <a:spcBef>
                <a:spcPts val="1000"/>
              </a:spcBef>
              <a:spcAft>
                <a:spcPts val="0"/>
              </a:spcAft>
              <a:buClr>
                <a:schemeClr val="dk1"/>
              </a:buClr>
              <a:buSzPts val="2400"/>
              <a:buNone/>
            </a:pPr>
            <a:r>
              <a:rPr lang="en-US"/>
              <a:t/>
            </a:r>
            <a:br>
              <a:rPr lang="en-US"/>
            </a:br>
            <a:endParaRPr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sp>
        <p:nvSpPr>
          <p:cNvPr id="163" name="Google Shape;163;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64" name="Google Shape;164;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12. A, B and C can do a piece of work in 10, 12 and 15 days respectively, they start working together but C leaves after working 3 days and B, 4 days before the completion of work. In how many days the work was finished? </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(1) 6(2/11) days </a:t>
            </a:r>
            <a:r>
              <a:rPr lang="en-US" b="1" dirty="0"/>
              <a:t>(2) 7 days (3) 7(2/15) days (4) 6(2/5) (5) None of these</a:t>
            </a:r>
            <a:endParaRPr dirty="0"/>
          </a:p>
          <a:p>
            <a:pPr marL="0" lvl="0" indent="0" algn="l" rtl="0">
              <a:lnSpc>
                <a:spcPct val="90000"/>
              </a:lnSpc>
              <a:spcBef>
                <a:spcPts val="1000"/>
              </a:spcBef>
              <a:spcAft>
                <a:spcPts val="0"/>
              </a:spcAft>
              <a:buClr>
                <a:schemeClr val="dk1"/>
              </a:buClr>
              <a:buSzPts val="2400"/>
              <a:buNone/>
            </a:pPr>
            <a:r>
              <a:rPr lang="en-US" dirty="0"/>
              <a:t/>
            </a:r>
            <a:br>
              <a:rPr lang="en-US" dirty="0"/>
            </a:br>
            <a:endParaRPr b="1" dirty="0"/>
          </a:p>
        </p:txBody>
      </p:sp>
    </p:spTree>
    <p:extLst>
      <p:ext uri="{BB962C8B-B14F-4D97-AF65-F5344CB8AC3E}">
        <p14:creationId xmlns:p14="http://schemas.microsoft.com/office/powerpoint/2010/main" val="28913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168"/>
        <p:cNvGrpSpPr/>
        <p:nvPr/>
      </p:nvGrpSpPr>
      <p:grpSpPr>
        <a:xfrm>
          <a:off x="0" y="0"/>
          <a:ext cx="0" cy="0"/>
          <a:chOff x="0" y="0"/>
          <a:chExt cx="0" cy="0"/>
        </a:xfrm>
      </p:grpSpPr>
      <p:sp>
        <p:nvSpPr>
          <p:cNvPr id="169" name="Google Shape;169;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70" name="Google Shape;170;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13.  A, B and C can do a piece of work in 5, 8 and 10 days respectively, they start working together but C leaves after working 2 days and B, 1 days before the completion of work. In how many days the work was finished? </a:t>
            </a:r>
            <a:endParaRPr dirty="0"/>
          </a:p>
          <a:p>
            <a:pPr marL="0" lvl="0" indent="0" algn="l" rtl="0">
              <a:lnSpc>
                <a:spcPct val="90000"/>
              </a:lnSpc>
              <a:spcBef>
                <a:spcPts val="1000"/>
              </a:spcBef>
              <a:spcAft>
                <a:spcPts val="0"/>
              </a:spcAft>
              <a:buClr>
                <a:schemeClr val="dk1"/>
              </a:buClr>
              <a:buSzPts val="2400"/>
              <a:buNone/>
            </a:pPr>
            <a:r>
              <a:rPr lang="en-US" b="1" dirty="0"/>
              <a:t>(1) 3 days (2) 6(1/17) days (3) 3(2/7) days </a:t>
            </a:r>
            <a:r>
              <a:rPr lang="en-US" b="1" dirty="0">
                <a:solidFill>
                  <a:srgbClr val="FF0000"/>
                </a:solidFill>
              </a:rPr>
              <a:t>(4) 2(11/13) days </a:t>
            </a:r>
            <a:r>
              <a:rPr lang="en-US" b="1" dirty="0"/>
              <a:t>(5) None of these</a:t>
            </a:r>
            <a:endParaRPr dirty="0"/>
          </a:p>
          <a:p>
            <a:pPr marL="0" lvl="0" indent="0" algn="l" rtl="0">
              <a:lnSpc>
                <a:spcPct val="90000"/>
              </a:lnSpc>
              <a:spcBef>
                <a:spcPts val="1000"/>
              </a:spcBef>
              <a:spcAft>
                <a:spcPts val="0"/>
              </a:spcAft>
              <a:buClr>
                <a:schemeClr val="dk1"/>
              </a:buClr>
              <a:buSzPts val="2400"/>
              <a:buNone/>
            </a:pPr>
            <a:r>
              <a:rPr lang="en-US" dirty="0"/>
              <a:t/>
            </a:r>
            <a:br>
              <a:rPr lang="en-US" dirty="0"/>
            </a:b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76" name="Google Shape;176;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14. A can do a certain work in the same time in which B and C together can do it. If A and B together could do it in 10 days and C alone in 50 days, in what time could B alone do it? </a:t>
            </a:r>
            <a:endParaRPr/>
          </a:p>
          <a:p>
            <a:pPr marL="0" lvl="0" indent="0" algn="l" rtl="0">
              <a:lnSpc>
                <a:spcPct val="90000"/>
              </a:lnSpc>
              <a:spcBef>
                <a:spcPts val="1000"/>
              </a:spcBef>
              <a:spcAft>
                <a:spcPts val="0"/>
              </a:spcAft>
              <a:buClr>
                <a:schemeClr val="dk1"/>
              </a:buClr>
              <a:buSzPts val="2400"/>
              <a:buNone/>
            </a:pPr>
            <a:r>
              <a:rPr lang="en-US" b="1"/>
              <a:t>(1) 25 days (2) 30 days (3) 24 days (4) 20 days (5) None of these</a:t>
            </a:r>
            <a:endParaRPr/>
          </a:p>
          <a:p>
            <a:pPr marL="0" lvl="0" indent="0" algn="l" rtl="0">
              <a:lnSpc>
                <a:spcPct val="90000"/>
              </a:lnSpc>
              <a:spcBef>
                <a:spcPts val="1000"/>
              </a:spcBef>
              <a:spcAft>
                <a:spcPts val="0"/>
              </a:spcAft>
              <a:buClr>
                <a:schemeClr val="dk1"/>
              </a:buClr>
              <a:buSzPts val="2400"/>
              <a:buNone/>
            </a:pPr>
            <a:r>
              <a:rPr lang="en-US"/>
              <a:t/>
            </a:r>
            <a:br>
              <a:rPr lang="en-US"/>
            </a:br>
            <a:endParaRPr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76" name="Google Shape;176;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14. A can do a certain work in the same time in which B and C together can do it. If A and B together could do it in 10 days and C alone in 50 days, in what time could B alone do it? </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(1) 25 days </a:t>
            </a:r>
            <a:r>
              <a:rPr lang="en-US" b="1" dirty="0"/>
              <a:t>(2) 30 days (3) 24 days (4) 20 days (5) None of these</a:t>
            </a:r>
            <a:endParaRPr dirty="0"/>
          </a:p>
          <a:p>
            <a:pPr marL="0" lvl="0" indent="0" algn="l" rtl="0">
              <a:lnSpc>
                <a:spcPct val="90000"/>
              </a:lnSpc>
              <a:spcBef>
                <a:spcPts val="1000"/>
              </a:spcBef>
              <a:spcAft>
                <a:spcPts val="0"/>
              </a:spcAft>
              <a:buClr>
                <a:schemeClr val="dk1"/>
              </a:buClr>
              <a:buSzPts val="2400"/>
              <a:buNone/>
            </a:pPr>
            <a:r>
              <a:rPr lang="en-US" dirty="0"/>
              <a:t/>
            </a:r>
            <a:br>
              <a:rPr lang="en-US" dirty="0"/>
            </a:br>
            <a:endParaRPr b="1" dirty="0"/>
          </a:p>
        </p:txBody>
      </p:sp>
    </p:spTree>
    <p:extLst>
      <p:ext uri="{BB962C8B-B14F-4D97-AF65-F5344CB8AC3E}">
        <p14:creationId xmlns:p14="http://schemas.microsoft.com/office/powerpoint/2010/main" val="78377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98" name="Google Shape;98;p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 A and B can finish a piece of work in 30 days, B and C in 40 days while C and A in 60 days. How long will they take to finish it together? </a:t>
            </a:r>
            <a:endParaRPr dirty="0"/>
          </a:p>
          <a:p>
            <a:pPr marL="228600" lvl="0" indent="-228600" algn="l" rtl="0">
              <a:lnSpc>
                <a:spcPct val="90000"/>
              </a:lnSpc>
              <a:spcBef>
                <a:spcPts val="1000"/>
              </a:spcBef>
              <a:spcAft>
                <a:spcPts val="0"/>
              </a:spcAft>
              <a:buClr>
                <a:schemeClr val="dk1"/>
              </a:buClr>
              <a:buSzPts val="2400"/>
              <a:buNone/>
            </a:pPr>
            <a:r>
              <a:rPr lang="en-US" b="1" dirty="0"/>
              <a:t>(1) 26(2/3) days 	(2) 16(2/3) days 	(3) 25 days 	(4) 24 days 	(5) None of these</a:t>
            </a: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842018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180"/>
        <p:cNvGrpSpPr/>
        <p:nvPr/>
      </p:nvGrpSpPr>
      <p:grpSpPr>
        <a:xfrm>
          <a:off x="0" y="0"/>
          <a:ext cx="0" cy="0"/>
          <a:chOff x="0" y="0"/>
          <a:chExt cx="0" cy="0"/>
        </a:xfrm>
      </p:grpSpPr>
      <p:sp>
        <p:nvSpPr>
          <p:cNvPr id="181" name="Google Shape;181;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2" name="Google Shape;182;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15.  A, B and C can do a piece of work in 12, 18 and 24 days respectively, they work at it together, A stops the work after 4 days and B is called off 2 days before the work is done. In what time was the work finished? </a:t>
            </a:r>
            <a:endParaRPr/>
          </a:p>
          <a:p>
            <a:pPr marL="0" lvl="0" indent="0" algn="l" rtl="0">
              <a:lnSpc>
                <a:spcPct val="90000"/>
              </a:lnSpc>
              <a:spcBef>
                <a:spcPts val="1000"/>
              </a:spcBef>
              <a:spcAft>
                <a:spcPts val="0"/>
              </a:spcAft>
              <a:buClr>
                <a:schemeClr val="dk1"/>
              </a:buClr>
              <a:buSzPts val="2400"/>
              <a:buNone/>
            </a:pPr>
            <a:r>
              <a:rPr lang="en-US" b="1"/>
              <a:t>(1) 12 days (2) 14 days (3) 16 days (4) 8 days (5) None of these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180"/>
        <p:cNvGrpSpPr/>
        <p:nvPr/>
      </p:nvGrpSpPr>
      <p:grpSpPr>
        <a:xfrm>
          <a:off x="0" y="0"/>
          <a:ext cx="0" cy="0"/>
          <a:chOff x="0" y="0"/>
          <a:chExt cx="0" cy="0"/>
        </a:xfrm>
      </p:grpSpPr>
      <p:sp>
        <p:nvSpPr>
          <p:cNvPr id="181" name="Google Shape;181;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2" name="Google Shape;182;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15.  A, B and C can do a piece of work in 12, 18 and 24 days respectively, they work at it together, A stops the work after 4 days and B is called off 2 days before the work is done. In what time was the work finished? </a:t>
            </a:r>
            <a:endParaRPr dirty="0"/>
          </a:p>
          <a:p>
            <a:pPr marL="0" lvl="0" indent="0" algn="l" rtl="0">
              <a:lnSpc>
                <a:spcPct val="90000"/>
              </a:lnSpc>
              <a:spcBef>
                <a:spcPts val="1000"/>
              </a:spcBef>
              <a:spcAft>
                <a:spcPts val="0"/>
              </a:spcAft>
              <a:buClr>
                <a:schemeClr val="dk1"/>
              </a:buClr>
              <a:buSzPts val="2400"/>
              <a:buNone/>
            </a:pPr>
            <a:r>
              <a:rPr lang="en-US" b="1" dirty="0"/>
              <a:t>(1) 12 days (2) 14 days (3) 16 days </a:t>
            </a:r>
            <a:r>
              <a:rPr lang="en-US" b="1" dirty="0">
                <a:solidFill>
                  <a:srgbClr val="FF0000"/>
                </a:solidFill>
              </a:rPr>
              <a:t>(4) 8 days </a:t>
            </a:r>
            <a:r>
              <a:rPr lang="en-US" b="1" dirty="0"/>
              <a:t>(5) None of these</a:t>
            </a:r>
            <a:endParaRPr dirty="0"/>
          </a:p>
        </p:txBody>
      </p:sp>
    </p:spTree>
    <p:extLst>
      <p:ext uri="{BB962C8B-B14F-4D97-AF65-F5344CB8AC3E}">
        <p14:creationId xmlns:p14="http://schemas.microsoft.com/office/powerpoint/2010/main" val="2622083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186"/>
        <p:cNvGrpSpPr/>
        <p:nvPr/>
      </p:nvGrpSpPr>
      <p:grpSpPr>
        <a:xfrm>
          <a:off x="0" y="0"/>
          <a:ext cx="0" cy="0"/>
          <a:chOff x="0" y="0"/>
          <a:chExt cx="0" cy="0"/>
        </a:xfrm>
      </p:grpSpPr>
      <p:sp>
        <p:nvSpPr>
          <p:cNvPr id="187" name="Google Shape;187;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8" name="Google Shape;188;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16. . A started a work and left after working for 4 days. Then B was called and he finished the work in 18 days. Had A left the work after working for 6 days, B would have finished the remaining work in 12 days. In how many days can each of them, working alone, finish the whole work? </a:t>
            </a:r>
            <a:endParaRPr/>
          </a:p>
          <a:p>
            <a:pPr marL="457200" lvl="0" indent="-457200" algn="l" rtl="0">
              <a:lnSpc>
                <a:spcPct val="90000"/>
              </a:lnSpc>
              <a:spcBef>
                <a:spcPts val="1000"/>
              </a:spcBef>
              <a:spcAft>
                <a:spcPts val="0"/>
              </a:spcAft>
              <a:buClr>
                <a:schemeClr val="dk1"/>
              </a:buClr>
              <a:buSzPts val="2400"/>
              <a:buAutoNum type="arabicParenBoth"/>
            </a:pPr>
            <a:r>
              <a:rPr lang="en-US" b="1"/>
              <a:t>5 days, 20 days (2) 10 days, 30 days (3) 15 days, 30 days (4) 5 says, 30 days</a:t>
            </a:r>
            <a:endParaRPr/>
          </a:p>
          <a:p>
            <a:pPr marL="457200" lvl="0" indent="-457200" algn="l" rtl="0">
              <a:lnSpc>
                <a:spcPct val="90000"/>
              </a:lnSpc>
              <a:spcBef>
                <a:spcPts val="1000"/>
              </a:spcBef>
              <a:spcAft>
                <a:spcPts val="0"/>
              </a:spcAft>
              <a:buClr>
                <a:schemeClr val="dk1"/>
              </a:buClr>
              <a:buSzPts val="2400"/>
              <a:buNone/>
            </a:pPr>
            <a:r>
              <a:rPr lang="en-US" b="1"/>
              <a:t> (5) None of these</a:t>
            </a:r>
            <a:endParaRPr/>
          </a:p>
          <a:p>
            <a:pPr marL="228600" lvl="0" indent="-2286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186"/>
        <p:cNvGrpSpPr/>
        <p:nvPr/>
      </p:nvGrpSpPr>
      <p:grpSpPr>
        <a:xfrm>
          <a:off x="0" y="0"/>
          <a:ext cx="0" cy="0"/>
          <a:chOff x="0" y="0"/>
          <a:chExt cx="0" cy="0"/>
        </a:xfrm>
      </p:grpSpPr>
      <p:sp>
        <p:nvSpPr>
          <p:cNvPr id="187" name="Google Shape;187;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8" name="Google Shape;188;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228600" lvl="0" indent="-228600" algn="l" rtl="0">
              <a:lnSpc>
                <a:spcPct val="90000"/>
              </a:lnSpc>
              <a:spcBef>
                <a:spcPts val="1000"/>
              </a:spcBef>
              <a:spcAft>
                <a:spcPts val="0"/>
              </a:spcAft>
              <a:buClr>
                <a:schemeClr val="dk1"/>
              </a:buClr>
              <a:buSzPts val="2400"/>
              <a:buNone/>
            </a:pPr>
            <a:r>
              <a:rPr lang="en-US" b="1" dirty="0">
                <a:solidFill>
                  <a:schemeClr val="bg2">
                    <a:lumMod val="50000"/>
                  </a:schemeClr>
                </a:solidFill>
                <a:latin typeface="Arial Black"/>
                <a:ea typeface="Arial Black"/>
                <a:cs typeface="Arial Black"/>
                <a:sym typeface="Arial Black"/>
              </a:rPr>
              <a:t>Q </a:t>
            </a:r>
            <a:r>
              <a:rPr lang="en-US" b="1" dirty="0">
                <a:solidFill>
                  <a:schemeClr val="bg2">
                    <a:lumMod val="50000"/>
                  </a:schemeClr>
                </a:solidFill>
              </a:rPr>
              <a:t>16. . A started a work and left after working for 4 days. Then B was called and he finished the work in 18 days. Had A left the work after working for 6 days, B would have finished the remaining work in 12 days. In how many days can each of them, working alone, finish the whole work? </a:t>
            </a:r>
            <a:endParaRPr dirty="0">
              <a:solidFill>
                <a:schemeClr val="bg2">
                  <a:lumMod val="50000"/>
                </a:schemeClr>
              </a:solidFill>
            </a:endParaRPr>
          </a:p>
          <a:p>
            <a:pPr marL="457200" lvl="0" indent="-457200" algn="l" rtl="0">
              <a:lnSpc>
                <a:spcPct val="90000"/>
              </a:lnSpc>
              <a:spcBef>
                <a:spcPts val="1000"/>
              </a:spcBef>
              <a:spcAft>
                <a:spcPts val="0"/>
              </a:spcAft>
              <a:buClr>
                <a:schemeClr val="dk1"/>
              </a:buClr>
              <a:buSzPts val="2400"/>
              <a:buAutoNum type="arabicParenBoth"/>
            </a:pPr>
            <a:r>
              <a:rPr lang="en-US" b="1" dirty="0">
                <a:solidFill>
                  <a:schemeClr val="bg2">
                    <a:lumMod val="50000"/>
                  </a:schemeClr>
                </a:solidFill>
              </a:rPr>
              <a:t>5 days, 20 days </a:t>
            </a:r>
            <a:r>
              <a:rPr lang="en-US" b="1" dirty="0">
                <a:solidFill>
                  <a:srgbClr val="FF0000"/>
                </a:solidFill>
              </a:rPr>
              <a:t>(2) 10 days, 30 days </a:t>
            </a:r>
            <a:r>
              <a:rPr lang="en-US" b="1" dirty="0">
                <a:solidFill>
                  <a:schemeClr val="bg2">
                    <a:lumMod val="50000"/>
                  </a:schemeClr>
                </a:solidFill>
              </a:rPr>
              <a:t>(3) 15 days, 30 days (4) 5 says, 30 days</a:t>
            </a:r>
            <a:endParaRPr dirty="0">
              <a:solidFill>
                <a:schemeClr val="bg2">
                  <a:lumMod val="50000"/>
                </a:schemeClr>
              </a:solidFill>
            </a:endParaRPr>
          </a:p>
          <a:p>
            <a:pPr marL="457200" lvl="0" indent="-457200" algn="l" rtl="0">
              <a:lnSpc>
                <a:spcPct val="90000"/>
              </a:lnSpc>
              <a:spcBef>
                <a:spcPts val="1000"/>
              </a:spcBef>
              <a:spcAft>
                <a:spcPts val="0"/>
              </a:spcAft>
              <a:buClr>
                <a:schemeClr val="dk1"/>
              </a:buClr>
              <a:buSzPts val="2400"/>
              <a:buNone/>
            </a:pPr>
            <a:r>
              <a:rPr lang="en-US" b="1" dirty="0">
                <a:solidFill>
                  <a:schemeClr val="bg2">
                    <a:lumMod val="50000"/>
                  </a:schemeClr>
                </a:solidFill>
              </a:rPr>
              <a:t> (5) None of these</a:t>
            </a:r>
            <a:endParaRPr dirty="0">
              <a:solidFill>
                <a:schemeClr val="bg2">
                  <a:lumMod val="50000"/>
                </a:schemeClr>
              </a:solidFill>
            </a:endParaRPr>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13442730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192"/>
        <p:cNvGrpSpPr/>
        <p:nvPr/>
      </p:nvGrpSpPr>
      <p:grpSpPr>
        <a:xfrm>
          <a:off x="0" y="0"/>
          <a:ext cx="0" cy="0"/>
          <a:chOff x="0" y="0"/>
          <a:chExt cx="0" cy="0"/>
        </a:xfrm>
      </p:grpSpPr>
      <p:sp>
        <p:nvSpPr>
          <p:cNvPr id="193" name="Google Shape;193;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94" name="Google Shape;194;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17.  A alone would take 27 hours more to complete the job than if both A and B would together. If B worked alone, he took 3 hours more to complete the job than A and B worked together. What time, would they take if both A and B worked together? </a:t>
            </a:r>
            <a:endParaRPr/>
          </a:p>
          <a:p>
            <a:pPr marL="0" lvl="0" indent="0" algn="l" rtl="0">
              <a:lnSpc>
                <a:spcPct val="90000"/>
              </a:lnSpc>
              <a:spcBef>
                <a:spcPts val="1000"/>
              </a:spcBef>
              <a:spcAft>
                <a:spcPts val="0"/>
              </a:spcAft>
              <a:buClr>
                <a:schemeClr val="dk1"/>
              </a:buClr>
              <a:buSzPts val="2400"/>
              <a:buNone/>
            </a:pPr>
            <a:r>
              <a:rPr lang="en-US" b="1"/>
              <a:t>(1) 8 hours (2) 10 hours (3) 9 hours (4) 6 hours (5) None of these</a:t>
            </a:r>
            <a:endParaRPr/>
          </a:p>
          <a:p>
            <a:pPr marL="0" lvl="0" indent="0" algn="l" rtl="0">
              <a:lnSpc>
                <a:spcPct val="90000"/>
              </a:lnSpc>
              <a:spcBef>
                <a:spcPts val="1000"/>
              </a:spcBef>
              <a:spcAft>
                <a:spcPts val="0"/>
              </a:spcAft>
              <a:buClr>
                <a:schemeClr val="dk1"/>
              </a:buClr>
              <a:buSzPts val="2400"/>
              <a:buNone/>
            </a:pPr>
            <a:r>
              <a:rPr lang="en-US"/>
              <a:t/>
            </a:r>
            <a:br>
              <a:rPr lang="en-US"/>
            </a:br>
            <a:endParaRPr b="1"/>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192"/>
        <p:cNvGrpSpPr/>
        <p:nvPr/>
      </p:nvGrpSpPr>
      <p:grpSpPr>
        <a:xfrm>
          <a:off x="0" y="0"/>
          <a:ext cx="0" cy="0"/>
          <a:chOff x="0" y="0"/>
          <a:chExt cx="0" cy="0"/>
        </a:xfrm>
      </p:grpSpPr>
      <p:sp>
        <p:nvSpPr>
          <p:cNvPr id="193" name="Google Shape;193;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94" name="Google Shape;194;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solidFill>
                  <a:schemeClr val="tx1">
                    <a:lumMod val="95000"/>
                    <a:lumOff val="5000"/>
                  </a:schemeClr>
                </a:solidFill>
                <a:latin typeface="Arial Black"/>
                <a:ea typeface="Arial Black"/>
                <a:cs typeface="Arial Black"/>
                <a:sym typeface="Arial Black"/>
              </a:rPr>
              <a:t>Q </a:t>
            </a:r>
            <a:r>
              <a:rPr lang="en-US" b="1" dirty="0">
                <a:solidFill>
                  <a:schemeClr val="tx1">
                    <a:lumMod val="95000"/>
                    <a:lumOff val="5000"/>
                  </a:schemeClr>
                </a:solidFill>
              </a:rPr>
              <a:t>17.  A alone would take 27 hours more to complete the job than if both A and B would together. If B worked alone, he took 3 hours more to complete the job than A and B worked together. What time, would they take if both A and B worked together? </a:t>
            </a:r>
            <a:endParaRPr dirty="0">
              <a:solidFill>
                <a:schemeClr val="tx1">
                  <a:lumMod val="95000"/>
                  <a:lumOff val="5000"/>
                </a:schemeClr>
              </a:solidFill>
            </a:endParaRPr>
          </a:p>
          <a:p>
            <a:pPr marL="0" lvl="0" indent="0" algn="l" rtl="0">
              <a:lnSpc>
                <a:spcPct val="90000"/>
              </a:lnSpc>
              <a:spcBef>
                <a:spcPts val="1000"/>
              </a:spcBef>
              <a:spcAft>
                <a:spcPts val="0"/>
              </a:spcAft>
              <a:buClr>
                <a:schemeClr val="dk1"/>
              </a:buClr>
              <a:buSzPts val="2400"/>
              <a:buNone/>
            </a:pPr>
            <a:r>
              <a:rPr lang="en-US" b="1" dirty="0">
                <a:solidFill>
                  <a:schemeClr val="tx1">
                    <a:lumMod val="95000"/>
                    <a:lumOff val="5000"/>
                  </a:schemeClr>
                </a:solidFill>
              </a:rPr>
              <a:t>(1) 8 hours (2) 10 hours </a:t>
            </a:r>
            <a:r>
              <a:rPr lang="en-US" b="1" dirty="0">
                <a:solidFill>
                  <a:srgbClr val="FF0000"/>
                </a:solidFill>
              </a:rPr>
              <a:t>(3) 9 hours </a:t>
            </a:r>
            <a:r>
              <a:rPr lang="en-US" b="1" dirty="0">
                <a:solidFill>
                  <a:schemeClr val="tx1">
                    <a:lumMod val="95000"/>
                    <a:lumOff val="5000"/>
                  </a:schemeClr>
                </a:solidFill>
              </a:rPr>
              <a:t>(4) 6 hours (5) None of these</a:t>
            </a:r>
            <a:endParaRPr dirty="0">
              <a:solidFill>
                <a:schemeClr val="tx1">
                  <a:lumMod val="95000"/>
                  <a:lumOff val="5000"/>
                </a:schemeClr>
              </a:solidFill>
            </a:endParaRPr>
          </a:p>
          <a:p>
            <a:pPr marL="0" lvl="0" indent="0" algn="l" rtl="0">
              <a:lnSpc>
                <a:spcPct val="90000"/>
              </a:lnSpc>
              <a:spcBef>
                <a:spcPts val="1000"/>
              </a:spcBef>
              <a:spcAft>
                <a:spcPts val="0"/>
              </a:spcAft>
              <a:buClr>
                <a:schemeClr val="dk1"/>
              </a:buClr>
              <a:buSzPts val="2400"/>
              <a:buNone/>
            </a:pPr>
            <a:r>
              <a:rPr lang="en-US" dirty="0"/>
              <a:t/>
            </a:r>
            <a:br>
              <a:rPr lang="en-US" dirty="0"/>
            </a:br>
            <a:endParaRPr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3438103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199" name="Google Shape;199;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00" name="Google Shape;200;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18.  A and B together can do a piece of work in 12 days which B and C together can do in 16 days. After A has been working at it for 5 days, and B for 7 days. C finishes it in 13 days. In how many days could each do the work by himself? </a:t>
            </a:r>
            <a:endParaRPr/>
          </a:p>
          <a:p>
            <a:pPr marL="0" lvl="0" indent="0" algn="l" rtl="0">
              <a:lnSpc>
                <a:spcPct val="90000"/>
              </a:lnSpc>
              <a:spcBef>
                <a:spcPts val="1000"/>
              </a:spcBef>
              <a:spcAft>
                <a:spcPts val="0"/>
              </a:spcAft>
              <a:buClr>
                <a:schemeClr val="dk1"/>
              </a:buClr>
              <a:buSzPts val="2400"/>
              <a:buNone/>
            </a:pPr>
            <a:r>
              <a:rPr lang="en-US" b="1"/>
              <a:t>(1) 16, 48 and 26 days respectively </a:t>
            </a:r>
            <a:endParaRPr/>
          </a:p>
          <a:p>
            <a:pPr marL="0" lvl="0" indent="0" algn="l" rtl="0">
              <a:lnSpc>
                <a:spcPct val="90000"/>
              </a:lnSpc>
              <a:spcBef>
                <a:spcPts val="1000"/>
              </a:spcBef>
              <a:spcAft>
                <a:spcPts val="0"/>
              </a:spcAft>
              <a:buClr>
                <a:schemeClr val="dk1"/>
              </a:buClr>
              <a:buSzPts val="2400"/>
              <a:buNone/>
            </a:pPr>
            <a:r>
              <a:rPr lang="en-US" b="1"/>
              <a:t>(2) 16, 48 and 24 days respectively </a:t>
            </a:r>
            <a:endParaRPr/>
          </a:p>
          <a:p>
            <a:pPr marL="0" lvl="0" indent="0" algn="l" rtl="0">
              <a:lnSpc>
                <a:spcPct val="90000"/>
              </a:lnSpc>
              <a:spcBef>
                <a:spcPts val="1000"/>
              </a:spcBef>
              <a:spcAft>
                <a:spcPts val="0"/>
              </a:spcAft>
              <a:buClr>
                <a:schemeClr val="dk1"/>
              </a:buClr>
              <a:buSzPts val="2400"/>
              <a:buNone/>
            </a:pPr>
            <a:r>
              <a:rPr lang="en-US" b="1"/>
              <a:t>(3) 26, 48 and 24 days respectively </a:t>
            </a:r>
            <a:endParaRPr/>
          </a:p>
          <a:p>
            <a:pPr marL="0" lvl="0" indent="0" algn="l" rtl="0">
              <a:lnSpc>
                <a:spcPct val="90000"/>
              </a:lnSpc>
              <a:spcBef>
                <a:spcPts val="1000"/>
              </a:spcBef>
              <a:spcAft>
                <a:spcPts val="0"/>
              </a:spcAft>
              <a:buClr>
                <a:schemeClr val="dk1"/>
              </a:buClr>
              <a:buSzPts val="2400"/>
              <a:buNone/>
            </a:pPr>
            <a:r>
              <a:rPr lang="en-US" b="1"/>
              <a:t>(4) 16, 46 and 24 days respectively </a:t>
            </a:r>
            <a:endParaRPr/>
          </a:p>
          <a:p>
            <a:pPr marL="0" lvl="0" indent="0" algn="l" rtl="0">
              <a:lnSpc>
                <a:spcPct val="90000"/>
              </a:lnSpc>
              <a:spcBef>
                <a:spcPts val="1000"/>
              </a:spcBef>
              <a:spcAft>
                <a:spcPts val="0"/>
              </a:spcAft>
              <a:buClr>
                <a:schemeClr val="dk1"/>
              </a:buClr>
              <a:buSzPts val="2400"/>
              <a:buNone/>
            </a:pPr>
            <a:r>
              <a:rPr lang="en-US" b="1"/>
              <a:t>(5) None of these</a:t>
            </a: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199" name="Google Shape;199;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00" name="Google Shape;200;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18.  A and B together can do a piece of work in 12 days which B and C together can do in 16 days. After A has been working at it for 5 days, and B for 7 days. C finishes it in 13 days. In how many days could each do the work by himself? </a:t>
            </a:r>
            <a:endParaRPr dirty="0"/>
          </a:p>
          <a:p>
            <a:pPr marL="0" lvl="0" indent="0" algn="l" rtl="0">
              <a:lnSpc>
                <a:spcPct val="90000"/>
              </a:lnSpc>
              <a:spcBef>
                <a:spcPts val="1000"/>
              </a:spcBef>
              <a:spcAft>
                <a:spcPts val="0"/>
              </a:spcAft>
              <a:buClr>
                <a:schemeClr val="dk1"/>
              </a:buClr>
              <a:buSzPts val="2400"/>
              <a:buNone/>
            </a:pPr>
            <a:r>
              <a:rPr lang="en-US" b="1" dirty="0"/>
              <a:t>(1) 16, 48 and 26 days respectively </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(2) 16, 48 and 24 days respectively </a:t>
            </a:r>
            <a:endParaRPr dirty="0">
              <a:solidFill>
                <a:srgbClr val="FF0000"/>
              </a:solidFill>
            </a:endParaRPr>
          </a:p>
          <a:p>
            <a:pPr marL="0" lvl="0" indent="0" algn="l" rtl="0">
              <a:lnSpc>
                <a:spcPct val="90000"/>
              </a:lnSpc>
              <a:spcBef>
                <a:spcPts val="1000"/>
              </a:spcBef>
              <a:spcAft>
                <a:spcPts val="0"/>
              </a:spcAft>
              <a:buClr>
                <a:schemeClr val="dk1"/>
              </a:buClr>
              <a:buSzPts val="2400"/>
              <a:buNone/>
            </a:pPr>
            <a:r>
              <a:rPr lang="en-US" b="1" dirty="0"/>
              <a:t>(3) 26, 48 and 24 days respectively </a:t>
            </a:r>
            <a:endParaRPr dirty="0"/>
          </a:p>
          <a:p>
            <a:pPr marL="0" lvl="0" indent="0" algn="l" rtl="0">
              <a:lnSpc>
                <a:spcPct val="90000"/>
              </a:lnSpc>
              <a:spcBef>
                <a:spcPts val="1000"/>
              </a:spcBef>
              <a:spcAft>
                <a:spcPts val="0"/>
              </a:spcAft>
              <a:buClr>
                <a:schemeClr val="dk1"/>
              </a:buClr>
              <a:buSzPts val="2400"/>
              <a:buNone/>
            </a:pPr>
            <a:r>
              <a:rPr lang="en-US" b="1" dirty="0"/>
              <a:t>(4) 16, 46 and 24 days respectively </a:t>
            </a:r>
            <a:endParaRPr dirty="0"/>
          </a:p>
          <a:p>
            <a:pPr marL="0" lvl="0" indent="0" algn="l" rtl="0">
              <a:lnSpc>
                <a:spcPct val="90000"/>
              </a:lnSpc>
              <a:spcBef>
                <a:spcPts val="1000"/>
              </a:spcBef>
              <a:spcAft>
                <a:spcPts val="0"/>
              </a:spcAft>
              <a:buClr>
                <a:schemeClr val="dk1"/>
              </a:buClr>
              <a:buSzPts val="2400"/>
              <a:buNone/>
            </a:pPr>
            <a:r>
              <a:rPr lang="en-US" b="1" dirty="0"/>
              <a:t>(5) None of these</a:t>
            </a: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523927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204"/>
        <p:cNvGrpSpPr/>
        <p:nvPr/>
      </p:nvGrpSpPr>
      <p:grpSpPr>
        <a:xfrm>
          <a:off x="0" y="0"/>
          <a:ext cx="0" cy="0"/>
          <a:chOff x="0" y="0"/>
          <a:chExt cx="0" cy="0"/>
        </a:xfrm>
      </p:grpSpPr>
      <p:sp>
        <p:nvSpPr>
          <p:cNvPr id="205" name="Google Shape;205;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06" name="Google Shape;206;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19.  Two women, Ganga and </a:t>
            </a:r>
            <a:r>
              <a:rPr lang="en-US" b="1" dirty="0" err="1"/>
              <a:t>Jamuna</a:t>
            </a:r>
            <a:r>
              <a:rPr lang="en-US" b="1" dirty="0"/>
              <a:t>, working separately can mow a field in 8 and 12 hours respectively. If they work for an hour alternately, Ganga beginning at 9 am, when will the mowing be finished? </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(1) 6 : 30 pm </a:t>
            </a:r>
            <a:r>
              <a:rPr lang="en-US" b="1" dirty="0"/>
              <a:t>(2) 8 : 30 pm (3) 6 : 30 am (4) 7 : 30 </a:t>
            </a:r>
            <a:endParaRPr dirty="0"/>
          </a:p>
          <a:p>
            <a:pPr marL="0" lvl="0" indent="0" algn="l" rtl="0">
              <a:lnSpc>
                <a:spcPct val="90000"/>
              </a:lnSpc>
              <a:spcBef>
                <a:spcPts val="1000"/>
              </a:spcBef>
              <a:spcAft>
                <a:spcPts val="0"/>
              </a:spcAft>
              <a:buClr>
                <a:schemeClr val="dk1"/>
              </a:buClr>
              <a:buSzPts val="2400"/>
              <a:buNone/>
            </a:pPr>
            <a:r>
              <a:rPr lang="en-US" b="1" dirty="0"/>
              <a:t>(5) None of these</a:t>
            </a:r>
            <a:endParaRPr dirty="0"/>
          </a:p>
          <a:p>
            <a:pPr marL="0" lvl="0" indent="0" algn="l" rtl="0">
              <a:lnSpc>
                <a:spcPct val="90000"/>
              </a:lnSpc>
              <a:spcBef>
                <a:spcPts val="1000"/>
              </a:spcBef>
              <a:spcAft>
                <a:spcPts val="0"/>
              </a:spcAft>
              <a:buClr>
                <a:schemeClr val="dk1"/>
              </a:buClr>
              <a:buSzPts val="2400"/>
              <a:buNone/>
            </a:pPr>
            <a:r>
              <a:rPr lang="en-US" dirty="0"/>
              <a:t/>
            </a:r>
            <a:br>
              <a:rPr lang="en-US" dirty="0"/>
            </a:br>
            <a:endParaRPr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210"/>
        <p:cNvGrpSpPr/>
        <p:nvPr/>
      </p:nvGrpSpPr>
      <p:grpSpPr>
        <a:xfrm>
          <a:off x="0" y="0"/>
          <a:ext cx="0" cy="0"/>
          <a:chOff x="0" y="0"/>
          <a:chExt cx="0" cy="0"/>
        </a:xfrm>
      </p:grpSpPr>
      <p:sp>
        <p:nvSpPr>
          <p:cNvPr id="211" name="Google Shape;211;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2" name="Google Shape;212;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20. 8 men can do a piece of work in 5 days. How many men are needed to complete the work in 10 days? </a:t>
            </a:r>
            <a:endParaRPr dirty="0"/>
          </a:p>
          <a:p>
            <a:pPr marL="0" lvl="0" indent="0" algn="l" rtl="0">
              <a:lnSpc>
                <a:spcPct val="90000"/>
              </a:lnSpc>
              <a:spcBef>
                <a:spcPts val="1000"/>
              </a:spcBef>
              <a:spcAft>
                <a:spcPts val="0"/>
              </a:spcAft>
              <a:buClr>
                <a:schemeClr val="dk1"/>
              </a:buClr>
              <a:buSzPts val="2400"/>
              <a:buNone/>
            </a:pPr>
            <a:r>
              <a:rPr lang="en-US" b="1" dirty="0"/>
              <a:t>(1) 8 men </a:t>
            </a:r>
            <a:r>
              <a:rPr lang="en-US" b="1" dirty="0">
                <a:solidFill>
                  <a:srgbClr val="FF0000"/>
                </a:solidFill>
              </a:rPr>
              <a:t>(2) 4 men </a:t>
            </a:r>
            <a:r>
              <a:rPr lang="en-US" b="1" dirty="0"/>
              <a:t>(3) 2 men (4) 3 men (5) None of these</a:t>
            </a:r>
            <a:endParaRPr dirty="0"/>
          </a:p>
          <a:p>
            <a:pPr marL="0" lvl="0" indent="0" algn="l" rtl="0">
              <a:lnSpc>
                <a:spcPct val="90000"/>
              </a:lnSpc>
              <a:spcBef>
                <a:spcPts val="1000"/>
              </a:spcBef>
              <a:spcAft>
                <a:spcPts val="0"/>
              </a:spcAft>
              <a:buClr>
                <a:schemeClr val="dk1"/>
              </a:buClr>
              <a:buSzPts val="2400"/>
              <a:buNone/>
            </a:pPr>
            <a:r>
              <a:rPr lang="en-US" dirty="0"/>
              <a:t/>
            </a:r>
            <a:br>
              <a:rPr lang="en-US" dirty="0"/>
            </a:br>
            <a:endParaRPr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98" name="Google Shape;98;p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 A and B can finish a piece of work in 30 days, B and C in 40 days while C and A in 60 days. How long will they take to finish it together? </a:t>
            </a:r>
            <a:endParaRPr dirty="0"/>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26(2/3) days </a:t>
            </a:r>
            <a:r>
              <a:rPr lang="en-US" b="1" dirty="0"/>
              <a:t>	(2) 16(2/3) days 	(3) 25 days 	(4) 24 days 	(5) None of these</a:t>
            </a: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9583145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216"/>
        <p:cNvGrpSpPr/>
        <p:nvPr/>
      </p:nvGrpSpPr>
      <p:grpSpPr>
        <a:xfrm>
          <a:off x="0" y="0"/>
          <a:ext cx="0" cy="0"/>
          <a:chOff x="0" y="0"/>
          <a:chExt cx="0" cy="0"/>
        </a:xfrm>
      </p:grpSpPr>
      <p:sp>
        <p:nvSpPr>
          <p:cNvPr id="217" name="Google Shape;217;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8" name="Google Shape;218;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21. 20 men can prepare 40 toys in 24 days working 18 yours a day. Then in how many days can 6 men prepare 48 toys working 16 hrs. a day? </a:t>
            </a:r>
            <a:endParaRPr dirty="0"/>
          </a:p>
          <a:p>
            <a:pPr marL="0" lvl="0" indent="0" algn="l" rtl="0">
              <a:lnSpc>
                <a:spcPct val="90000"/>
              </a:lnSpc>
              <a:spcBef>
                <a:spcPts val="1000"/>
              </a:spcBef>
              <a:spcAft>
                <a:spcPts val="0"/>
              </a:spcAft>
              <a:buClr>
                <a:schemeClr val="dk1"/>
              </a:buClr>
              <a:buSzPts val="2400"/>
              <a:buNone/>
            </a:pPr>
            <a:r>
              <a:rPr lang="en-US" b="1" dirty="0"/>
              <a:t>(1) 16 days (2) 12 days (3) 21 days (4) 18 days </a:t>
            </a:r>
            <a:r>
              <a:rPr lang="en-US" b="1" dirty="0">
                <a:solidFill>
                  <a:schemeClr val="tx1">
                    <a:lumMod val="95000"/>
                    <a:lumOff val="5000"/>
                  </a:schemeClr>
                </a:solidFill>
              </a:rPr>
              <a:t>(5) None of these</a:t>
            </a:r>
            <a:endParaRPr dirty="0">
              <a:solidFill>
                <a:schemeClr val="tx1">
                  <a:lumMod val="95000"/>
                  <a:lumOff val="5000"/>
                </a:schemeClr>
              </a:solidFill>
            </a:endParaRPr>
          </a:p>
          <a:p>
            <a:pPr marL="0" lvl="0" indent="0" algn="l" rtl="0">
              <a:lnSpc>
                <a:spcPct val="90000"/>
              </a:lnSpc>
              <a:spcBef>
                <a:spcPts val="1000"/>
              </a:spcBef>
              <a:spcAft>
                <a:spcPts val="0"/>
              </a:spcAft>
              <a:buClr>
                <a:schemeClr val="dk1"/>
              </a:buClr>
              <a:buSzPts val="2400"/>
              <a:buNone/>
            </a:pPr>
            <a:r>
              <a:rPr lang="en-US" dirty="0"/>
              <a:t/>
            </a:r>
            <a:br>
              <a:rPr lang="en-US" dirty="0"/>
            </a:br>
            <a:endParaRPr dirty="0"/>
          </a:p>
          <a:p>
            <a:pPr marL="0" lvl="0" indent="0" algn="l" rtl="0">
              <a:lnSpc>
                <a:spcPct val="90000"/>
              </a:lnSpc>
              <a:spcBef>
                <a:spcPts val="1000"/>
              </a:spcBef>
              <a:spcAft>
                <a:spcPts val="0"/>
              </a:spcAft>
              <a:buClr>
                <a:schemeClr val="dk1"/>
              </a:buClr>
              <a:buSzPts val="2400"/>
              <a:buNone/>
            </a:pPr>
            <a:r>
              <a:rPr lang="en-US" dirty="0"/>
              <a:t/>
            </a:r>
            <a:br>
              <a:rPr lang="en-US" dirty="0"/>
            </a:b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216"/>
        <p:cNvGrpSpPr/>
        <p:nvPr/>
      </p:nvGrpSpPr>
      <p:grpSpPr>
        <a:xfrm>
          <a:off x="0" y="0"/>
          <a:ext cx="0" cy="0"/>
          <a:chOff x="0" y="0"/>
          <a:chExt cx="0" cy="0"/>
        </a:xfrm>
      </p:grpSpPr>
      <p:sp>
        <p:nvSpPr>
          <p:cNvPr id="217" name="Google Shape;217;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8" name="Google Shape;218;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21. 20 men can prepare 40 toys in 24 days working 18 yours a day. Then in how many days can 6 men prepare 48 toys working 16 hrs. a day? </a:t>
            </a:r>
            <a:endParaRPr dirty="0"/>
          </a:p>
          <a:p>
            <a:pPr marL="0" lvl="0" indent="0" algn="l" rtl="0">
              <a:lnSpc>
                <a:spcPct val="90000"/>
              </a:lnSpc>
              <a:spcBef>
                <a:spcPts val="1000"/>
              </a:spcBef>
              <a:spcAft>
                <a:spcPts val="0"/>
              </a:spcAft>
              <a:buClr>
                <a:schemeClr val="dk1"/>
              </a:buClr>
              <a:buSzPts val="2400"/>
              <a:buNone/>
            </a:pPr>
            <a:r>
              <a:rPr lang="en-US" b="1" dirty="0"/>
              <a:t>(1) 16 days (2) 12 days (3) 21 days (4) 18 days </a:t>
            </a:r>
            <a:r>
              <a:rPr lang="en-US" b="1" dirty="0">
                <a:solidFill>
                  <a:srgbClr val="FF0000"/>
                </a:solidFill>
              </a:rPr>
              <a:t>(5) None of these</a:t>
            </a:r>
            <a:endParaRPr dirty="0">
              <a:solidFill>
                <a:srgbClr val="FF0000"/>
              </a:solidFill>
            </a:endParaRPr>
          </a:p>
          <a:p>
            <a:pPr marL="0" lvl="0" indent="0" algn="l" rtl="0">
              <a:lnSpc>
                <a:spcPct val="90000"/>
              </a:lnSpc>
              <a:spcBef>
                <a:spcPts val="1000"/>
              </a:spcBef>
              <a:spcAft>
                <a:spcPts val="0"/>
              </a:spcAft>
              <a:buClr>
                <a:schemeClr val="dk1"/>
              </a:buClr>
              <a:buSzPts val="2400"/>
              <a:buNone/>
            </a:pPr>
            <a:r>
              <a:rPr lang="en-US" dirty="0"/>
              <a:t/>
            </a:r>
            <a:br>
              <a:rPr lang="en-US" dirty="0"/>
            </a:br>
            <a:endParaRPr dirty="0"/>
          </a:p>
          <a:p>
            <a:pPr marL="0" lvl="0" indent="0" algn="l" rtl="0">
              <a:lnSpc>
                <a:spcPct val="90000"/>
              </a:lnSpc>
              <a:spcBef>
                <a:spcPts val="1000"/>
              </a:spcBef>
              <a:spcAft>
                <a:spcPts val="0"/>
              </a:spcAft>
              <a:buClr>
                <a:schemeClr val="dk1"/>
              </a:buClr>
              <a:buSzPts val="2400"/>
              <a:buNone/>
            </a:pPr>
            <a:r>
              <a:rPr lang="en-US" dirty="0"/>
              <a:t/>
            </a:r>
            <a:br>
              <a:rPr lang="en-US" dirty="0"/>
            </a:br>
            <a:endParaRPr dirty="0"/>
          </a:p>
        </p:txBody>
      </p:sp>
    </p:spTree>
    <p:extLst>
      <p:ext uri="{BB962C8B-B14F-4D97-AF65-F5344CB8AC3E}">
        <p14:creationId xmlns:p14="http://schemas.microsoft.com/office/powerpoint/2010/main" val="38008444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222"/>
        <p:cNvGrpSpPr/>
        <p:nvPr/>
      </p:nvGrpSpPr>
      <p:grpSpPr>
        <a:xfrm>
          <a:off x="0" y="0"/>
          <a:ext cx="0" cy="0"/>
          <a:chOff x="0" y="0"/>
          <a:chExt cx="0" cy="0"/>
        </a:xfrm>
      </p:grpSpPr>
      <p:sp>
        <p:nvSpPr>
          <p:cNvPr id="223" name="Google Shape;223;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24" name="Google Shape;224;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22. 10 men can complete a piece of work in 15 days and 15 women and complete the same work in 12 days. If all the 10 men and 15 women work together, in how many days will the work get completed?</a:t>
            </a:r>
            <a:endParaRPr/>
          </a:p>
          <a:p>
            <a:pPr marL="0" lvl="0" indent="0" algn="l" rtl="0">
              <a:lnSpc>
                <a:spcPct val="90000"/>
              </a:lnSpc>
              <a:spcBef>
                <a:spcPts val="1000"/>
              </a:spcBef>
              <a:spcAft>
                <a:spcPts val="0"/>
              </a:spcAft>
              <a:buClr>
                <a:schemeClr val="dk1"/>
              </a:buClr>
              <a:buSzPts val="2400"/>
              <a:buNone/>
            </a:pPr>
            <a:r>
              <a:rPr lang="en-US" b="1"/>
              <a:t> (1) 6 (2)  7(2/3) (3) 6(2/3)  (4) 6(1/3)  </a:t>
            </a:r>
            <a:endParaRPr/>
          </a:p>
          <a:p>
            <a:pPr marL="0" lvl="0" indent="0" algn="l" rtl="0">
              <a:lnSpc>
                <a:spcPct val="90000"/>
              </a:lnSpc>
              <a:spcBef>
                <a:spcPts val="1000"/>
              </a:spcBef>
              <a:spcAft>
                <a:spcPts val="0"/>
              </a:spcAft>
              <a:buClr>
                <a:schemeClr val="dk1"/>
              </a:buClr>
              <a:buSzPts val="2400"/>
              <a:buNone/>
            </a:pPr>
            <a:r>
              <a:rPr lang="en-US" b="1"/>
              <a:t> (5) None of these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222"/>
        <p:cNvGrpSpPr/>
        <p:nvPr/>
      </p:nvGrpSpPr>
      <p:grpSpPr>
        <a:xfrm>
          <a:off x="0" y="0"/>
          <a:ext cx="0" cy="0"/>
          <a:chOff x="0" y="0"/>
          <a:chExt cx="0" cy="0"/>
        </a:xfrm>
      </p:grpSpPr>
      <p:sp>
        <p:nvSpPr>
          <p:cNvPr id="223" name="Google Shape;223;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24" name="Google Shape;224;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22. 10 men can complete a piece of work in 15 days and 15 women and complete the same work in 12 days. If all the 10 men and 15 women work together, in how many days will the work get completed?</a:t>
            </a:r>
            <a:endParaRPr dirty="0"/>
          </a:p>
          <a:p>
            <a:pPr marL="0" lvl="0" indent="0" algn="l" rtl="0">
              <a:lnSpc>
                <a:spcPct val="90000"/>
              </a:lnSpc>
              <a:spcBef>
                <a:spcPts val="1000"/>
              </a:spcBef>
              <a:spcAft>
                <a:spcPts val="0"/>
              </a:spcAft>
              <a:buClr>
                <a:schemeClr val="dk1"/>
              </a:buClr>
              <a:buSzPts val="2400"/>
              <a:buNone/>
            </a:pPr>
            <a:r>
              <a:rPr lang="en-US" b="1" dirty="0"/>
              <a:t> (1) 6 (2)  7(2/3) </a:t>
            </a:r>
            <a:r>
              <a:rPr lang="en-US" b="1" dirty="0">
                <a:solidFill>
                  <a:srgbClr val="FF0000"/>
                </a:solidFill>
              </a:rPr>
              <a:t>(3) 6(2/3)</a:t>
            </a:r>
            <a:r>
              <a:rPr lang="en-US" b="1" dirty="0"/>
              <a:t>  (4) 6(1/3)  </a:t>
            </a:r>
            <a:endParaRPr dirty="0"/>
          </a:p>
          <a:p>
            <a:pPr marL="0" lvl="0" indent="0" algn="l" rtl="0">
              <a:lnSpc>
                <a:spcPct val="90000"/>
              </a:lnSpc>
              <a:spcBef>
                <a:spcPts val="1000"/>
              </a:spcBef>
              <a:spcAft>
                <a:spcPts val="0"/>
              </a:spcAft>
              <a:buClr>
                <a:schemeClr val="dk1"/>
              </a:buClr>
              <a:buSzPts val="2400"/>
              <a:buNone/>
            </a:pPr>
            <a:r>
              <a:rPr lang="en-US" b="1" dirty="0"/>
              <a:t> (5) None of these</a:t>
            </a:r>
            <a:endParaRPr dirty="0"/>
          </a:p>
        </p:txBody>
      </p:sp>
    </p:spTree>
    <p:extLst>
      <p:ext uri="{BB962C8B-B14F-4D97-AF65-F5344CB8AC3E}">
        <p14:creationId xmlns:p14="http://schemas.microsoft.com/office/powerpoint/2010/main" val="2609717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228"/>
        <p:cNvGrpSpPr/>
        <p:nvPr/>
      </p:nvGrpSpPr>
      <p:grpSpPr>
        <a:xfrm>
          <a:off x="0" y="0"/>
          <a:ext cx="0" cy="0"/>
          <a:chOff x="0" y="0"/>
          <a:chExt cx="0" cy="0"/>
        </a:xfrm>
      </p:grpSpPr>
      <p:sp>
        <p:nvSpPr>
          <p:cNvPr id="229" name="Google Shape;229;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30" name="Google Shape;230;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23.  I can finish a work in 16 days at 5 hrs. a day. You can finish it in 12 days at 4 hrs. a day. Find in how many days we can finish it working together 6 hrs. a day. </a:t>
            </a:r>
            <a:endParaRPr/>
          </a:p>
          <a:p>
            <a:pPr marL="0" lvl="0" indent="0" algn="l" rtl="0">
              <a:lnSpc>
                <a:spcPct val="90000"/>
              </a:lnSpc>
              <a:spcBef>
                <a:spcPts val="1000"/>
              </a:spcBef>
              <a:spcAft>
                <a:spcPts val="0"/>
              </a:spcAft>
              <a:buClr>
                <a:schemeClr val="dk1"/>
              </a:buClr>
              <a:buSzPts val="2400"/>
              <a:buNone/>
            </a:pPr>
            <a:r>
              <a:rPr lang="en-US" b="1"/>
              <a:t>(1) 5 days (2) 4 days (3) 6 days (4) 7 days (5) None of these</a:t>
            </a:r>
            <a:endParaRPr/>
          </a:p>
          <a:p>
            <a:pPr marL="0" lvl="0" indent="0" algn="l" rtl="0">
              <a:lnSpc>
                <a:spcPct val="90000"/>
              </a:lnSpc>
              <a:spcBef>
                <a:spcPts val="1000"/>
              </a:spcBef>
              <a:spcAft>
                <a:spcPts val="0"/>
              </a:spcAft>
              <a:buClr>
                <a:schemeClr val="dk1"/>
              </a:buClr>
              <a:buSzPts val="2400"/>
              <a:buNone/>
            </a:pPr>
            <a:r>
              <a:rPr lang="en-US"/>
              <a:t/>
            </a:r>
            <a:br>
              <a:rPr lang="en-US"/>
            </a:br>
            <a:endParaRPr b="1"/>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228"/>
        <p:cNvGrpSpPr/>
        <p:nvPr/>
      </p:nvGrpSpPr>
      <p:grpSpPr>
        <a:xfrm>
          <a:off x="0" y="0"/>
          <a:ext cx="0" cy="0"/>
          <a:chOff x="0" y="0"/>
          <a:chExt cx="0" cy="0"/>
        </a:xfrm>
      </p:grpSpPr>
      <p:sp>
        <p:nvSpPr>
          <p:cNvPr id="229" name="Google Shape;229;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30" name="Google Shape;230;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23.  I can finish a work in 16 days at 5 hrs. a day. You can finish it in 12 days at 4 hrs. a day. Find in how many days we can finish it working together 6 hrs. a day. </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(1) 5 days </a:t>
            </a:r>
            <a:r>
              <a:rPr lang="en-US" b="1" dirty="0"/>
              <a:t>(2) 4 days (3) 6 days (4) 7 days (5) None of these</a:t>
            </a:r>
            <a:endParaRPr dirty="0"/>
          </a:p>
          <a:p>
            <a:pPr marL="0" lvl="0" indent="0" algn="l" rtl="0">
              <a:lnSpc>
                <a:spcPct val="90000"/>
              </a:lnSpc>
              <a:spcBef>
                <a:spcPts val="1000"/>
              </a:spcBef>
              <a:spcAft>
                <a:spcPts val="0"/>
              </a:spcAft>
              <a:buClr>
                <a:schemeClr val="dk1"/>
              </a:buClr>
              <a:buSzPts val="2400"/>
              <a:buNone/>
            </a:pPr>
            <a:r>
              <a:rPr lang="en-US" dirty="0"/>
              <a:t/>
            </a:r>
            <a:br>
              <a:rPr lang="en-US" dirty="0"/>
            </a:br>
            <a:endParaRPr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5714331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5" name="Google Shape;235;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36" name="Google Shape;236;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24. 8 men and 4 boys working together can do 6 times as much work per hour as a man and a boy together. Compare the work of a man with that of a boy. (1) 2 : 1 (2) 3 : 1 (3) 1 : 1 (4) 1 : 2 (5) None of these</a:t>
            </a:r>
            <a:endParaRPr/>
          </a:p>
          <a:p>
            <a:pPr marL="0" lvl="0" indent="0" algn="l" rtl="0">
              <a:lnSpc>
                <a:spcPct val="90000"/>
              </a:lnSpc>
              <a:spcBef>
                <a:spcPts val="1000"/>
              </a:spcBef>
              <a:spcAft>
                <a:spcPts val="0"/>
              </a:spcAft>
              <a:buClr>
                <a:schemeClr val="dk1"/>
              </a:buClr>
              <a:buSzPts val="2400"/>
              <a:buNone/>
            </a:pPr>
            <a:r>
              <a:rPr lang="en-US"/>
              <a:t/>
            </a:r>
            <a:br>
              <a:rPr lang="en-US"/>
            </a:br>
            <a:endParaRPr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5" name="Google Shape;235;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36" name="Google Shape;236;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24. 8 men and 4 boys working together can do 6 times as much work per hour as a man and a boy together. Compare the work of a man with that of a boy.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1) 2 : 1 </a:t>
            </a:r>
            <a:r>
              <a:rPr lang="en-US" b="1" dirty="0" smtClean="0"/>
              <a:t>	(</a:t>
            </a:r>
            <a:r>
              <a:rPr lang="en-US" b="1" dirty="0"/>
              <a:t>2) 3 : 1 </a:t>
            </a:r>
            <a:r>
              <a:rPr lang="en-US" b="1" dirty="0" smtClean="0"/>
              <a:t>	</a:t>
            </a:r>
            <a:r>
              <a:rPr lang="en-US" b="1" dirty="0" smtClean="0">
                <a:solidFill>
                  <a:srgbClr val="FF0000"/>
                </a:solidFill>
              </a:rPr>
              <a:t>(</a:t>
            </a:r>
            <a:r>
              <a:rPr lang="en-US" b="1" dirty="0">
                <a:solidFill>
                  <a:srgbClr val="FF0000"/>
                </a:solidFill>
              </a:rPr>
              <a:t>3) 1 : 1 </a:t>
            </a:r>
            <a:r>
              <a:rPr lang="en-US" b="1" dirty="0" smtClean="0"/>
              <a:t>	(</a:t>
            </a:r>
            <a:r>
              <a:rPr lang="en-US" b="1" dirty="0"/>
              <a:t>4) 1 : 2 </a:t>
            </a:r>
            <a:r>
              <a:rPr lang="en-US" b="1" dirty="0" smtClean="0"/>
              <a:t>	(</a:t>
            </a:r>
            <a:r>
              <a:rPr lang="en-US" b="1" dirty="0"/>
              <a:t>5) None of these</a:t>
            </a:r>
            <a:endParaRPr dirty="0"/>
          </a:p>
          <a:p>
            <a:pPr marL="0" lvl="0" indent="0" algn="l" rtl="0">
              <a:lnSpc>
                <a:spcPct val="90000"/>
              </a:lnSpc>
              <a:spcBef>
                <a:spcPts val="1000"/>
              </a:spcBef>
              <a:spcAft>
                <a:spcPts val="0"/>
              </a:spcAft>
              <a:buClr>
                <a:schemeClr val="dk1"/>
              </a:buClr>
              <a:buSzPts val="2400"/>
              <a:buNone/>
            </a:pPr>
            <a:r>
              <a:rPr lang="en-US" dirty="0"/>
              <a:t/>
            </a:r>
            <a:br>
              <a:rPr lang="en-US" dirty="0"/>
            </a:br>
            <a:endParaRPr b="1" dirty="0"/>
          </a:p>
        </p:txBody>
      </p:sp>
    </p:spTree>
    <p:extLst>
      <p:ext uri="{BB962C8B-B14F-4D97-AF65-F5344CB8AC3E}">
        <p14:creationId xmlns:p14="http://schemas.microsoft.com/office/powerpoint/2010/main" val="29460177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240"/>
        <p:cNvGrpSpPr/>
        <p:nvPr/>
      </p:nvGrpSpPr>
      <p:grpSpPr>
        <a:xfrm>
          <a:off x="0" y="0"/>
          <a:ext cx="0" cy="0"/>
          <a:chOff x="0" y="0"/>
          <a:chExt cx="0" cy="0"/>
        </a:xfrm>
      </p:grpSpPr>
      <p:sp>
        <p:nvSpPr>
          <p:cNvPr id="241" name="Google Shape;241;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42" name="Google Shape;242;p2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25. If 3 men or 5 women can reap a field in 43 days, how long will 5 men and 6 women take to reap it? </a:t>
            </a:r>
            <a:endParaRPr/>
          </a:p>
          <a:p>
            <a:pPr marL="0" lvl="0" indent="0" algn="l" rtl="0">
              <a:lnSpc>
                <a:spcPct val="90000"/>
              </a:lnSpc>
              <a:spcBef>
                <a:spcPts val="1000"/>
              </a:spcBef>
              <a:spcAft>
                <a:spcPts val="0"/>
              </a:spcAft>
              <a:buClr>
                <a:schemeClr val="dk1"/>
              </a:buClr>
              <a:buSzPts val="2400"/>
              <a:buNone/>
            </a:pPr>
            <a:r>
              <a:rPr lang="en-US" b="1"/>
              <a:t>(1) 15 days (2) 25 days (3) 18 days (4) 12 days (5) None of these</a:t>
            </a:r>
            <a:endParaRPr/>
          </a:p>
          <a:p>
            <a:pPr marL="0" lvl="0" indent="0" algn="l" rtl="0">
              <a:lnSpc>
                <a:spcPct val="90000"/>
              </a:lnSpc>
              <a:spcBef>
                <a:spcPts val="1000"/>
              </a:spcBef>
              <a:spcAft>
                <a:spcPts val="0"/>
              </a:spcAft>
              <a:buClr>
                <a:schemeClr val="dk1"/>
              </a:buClr>
              <a:buSzPts val="2400"/>
              <a:buNone/>
            </a:pPr>
            <a:r>
              <a:rPr lang="en-US"/>
              <a:t/>
            </a:r>
            <a:br>
              <a:rPr lang="en-US"/>
            </a:br>
            <a:endParaRPr b="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240"/>
        <p:cNvGrpSpPr/>
        <p:nvPr/>
      </p:nvGrpSpPr>
      <p:grpSpPr>
        <a:xfrm>
          <a:off x="0" y="0"/>
          <a:ext cx="0" cy="0"/>
          <a:chOff x="0" y="0"/>
          <a:chExt cx="0" cy="0"/>
        </a:xfrm>
      </p:grpSpPr>
      <p:sp>
        <p:nvSpPr>
          <p:cNvPr id="241" name="Google Shape;241;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42" name="Google Shape;242;p2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25. If 3 men or 5 women can reap a field in 43 days, how long will 5 men and 6 women take to reap it? </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(1) 15 days </a:t>
            </a:r>
            <a:r>
              <a:rPr lang="en-US" b="1" dirty="0"/>
              <a:t>(2) 25 days (3) 18 days (4) 12 days (5) None of these</a:t>
            </a:r>
            <a:endParaRPr dirty="0"/>
          </a:p>
          <a:p>
            <a:pPr marL="0" lvl="0" indent="0" algn="l" rtl="0">
              <a:lnSpc>
                <a:spcPct val="90000"/>
              </a:lnSpc>
              <a:spcBef>
                <a:spcPts val="1000"/>
              </a:spcBef>
              <a:spcAft>
                <a:spcPts val="0"/>
              </a:spcAft>
              <a:buClr>
                <a:schemeClr val="dk1"/>
              </a:buClr>
              <a:buSzPts val="2400"/>
              <a:buNone/>
            </a:pPr>
            <a:r>
              <a:rPr lang="en-US" dirty="0"/>
              <a:t/>
            </a:r>
            <a:br>
              <a:rPr lang="en-US" dirty="0"/>
            </a:br>
            <a:endParaRPr b="1" dirty="0"/>
          </a:p>
        </p:txBody>
      </p:sp>
    </p:spTree>
    <p:extLst>
      <p:ext uri="{BB962C8B-B14F-4D97-AF65-F5344CB8AC3E}">
        <p14:creationId xmlns:p14="http://schemas.microsoft.com/office/powerpoint/2010/main" val="1399814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04" name="Google Shape;104;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 A can do a piece of work in 5 days, B in 4 days and A, B and C together in 2 days. In what time would C do it alone? </a:t>
            </a:r>
            <a:endParaRPr/>
          </a:p>
          <a:p>
            <a:pPr marL="228600" lvl="0" indent="-228600" algn="l" rtl="0">
              <a:lnSpc>
                <a:spcPct val="90000"/>
              </a:lnSpc>
              <a:spcBef>
                <a:spcPts val="1000"/>
              </a:spcBef>
              <a:spcAft>
                <a:spcPts val="0"/>
              </a:spcAft>
              <a:buClr>
                <a:schemeClr val="dk1"/>
              </a:buClr>
              <a:buSzPts val="2400"/>
              <a:buNone/>
            </a:pPr>
            <a:r>
              <a:rPr lang="en-US" b="1"/>
              <a:t>(1) 25 days 	(2) 12 days 	(3) 15 days 	(4) 20 days 	(5) None of these</a:t>
            </a: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246"/>
        <p:cNvGrpSpPr/>
        <p:nvPr/>
      </p:nvGrpSpPr>
      <p:grpSpPr>
        <a:xfrm>
          <a:off x="0" y="0"/>
          <a:ext cx="0" cy="0"/>
          <a:chOff x="0" y="0"/>
          <a:chExt cx="0" cy="0"/>
        </a:xfrm>
      </p:grpSpPr>
      <p:sp>
        <p:nvSpPr>
          <p:cNvPr id="247" name="Google Shape;247;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48" name="Google Shape;248;p2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26.  If 2 men or 4 women can reap a field in 44 days, how long will 3 men and 5 women take to reap 3/4th of the field? </a:t>
            </a:r>
            <a:endParaRPr/>
          </a:p>
          <a:p>
            <a:pPr marL="0" lvl="0" indent="0" algn="l" rtl="0">
              <a:lnSpc>
                <a:spcPct val="90000"/>
              </a:lnSpc>
              <a:spcBef>
                <a:spcPts val="1000"/>
              </a:spcBef>
              <a:spcAft>
                <a:spcPts val="0"/>
              </a:spcAft>
              <a:buClr>
                <a:schemeClr val="dk1"/>
              </a:buClr>
              <a:buSzPts val="2400"/>
              <a:buNone/>
            </a:pPr>
            <a:r>
              <a:rPr lang="en-US" b="1"/>
              <a:t>(1) 10 days (2) 8 days (3) 12 days (4) 11 days (5) None of these</a:t>
            </a:r>
            <a:endParaRPr/>
          </a:p>
          <a:p>
            <a:pPr marL="0" lvl="0" indent="0" algn="l" rtl="0">
              <a:lnSpc>
                <a:spcPct val="90000"/>
              </a:lnSpc>
              <a:spcBef>
                <a:spcPts val="1000"/>
              </a:spcBef>
              <a:spcAft>
                <a:spcPts val="0"/>
              </a:spcAft>
              <a:buClr>
                <a:schemeClr val="dk1"/>
              </a:buClr>
              <a:buSzPts val="2400"/>
              <a:buNone/>
            </a:pPr>
            <a:r>
              <a:rPr lang="en-US"/>
              <a:t/>
            </a:r>
            <a:br>
              <a:rPr lang="en-US"/>
            </a:br>
            <a:endParaRPr b="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246"/>
        <p:cNvGrpSpPr/>
        <p:nvPr/>
      </p:nvGrpSpPr>
      <p:grpSpPr>
        <a:xfrm>
          <a:off x="0" y="0"/>
          <a:ext cx="0" cy="0"/>
          <a:chOff x="0" y="0"/>
          <a:chExt cx="0" cy="0"/>
        </a:xfrm>
      </p:grpSpPr>
      <p:sp>
        <p:nvSpPr>
          <p:cNvPr id="247" name="Google Shape;247;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48" name="Google Shape;248;p2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26.  If 2 men or 4 women can reap a field in 44 days, how long will 3 men and 5 women take to reap 3/4th of the field? </a:t>
            </a:r>
            <a:endParaRPr dirty="0"/>
          </a:p>
          <a:p>
            <a:pPr marL="0" lvl="0" indent="0" algn="l" rtl="0">
              <a:lnSpc>
                <a:spcPct val="90000"/>
              </a:lnSpc>
              <a:spcBef>
                <a:spcPts val="1000"/>
              </a:spcBef>
              <a:spcAft>
                <a:spcPts val="0"/>
              </a:spcAft>
              <a:buClr>
                <a:schemeClr val="dk1"/>
              </a:buClr>
              <a:buSzPts val="2400"/>
              <a:buNone/>
            </a:pPr>
            <a:r>
              <a:rPr lang="en-US" b="1" dirty="0"/>
              <a:t>(1) 10 days (2) 8 days (3) 12 days (4) 11 days </a:t>
            </a:r>
            <a:r>
              <a:rPr lang="en-US" b="1" dirty="0">
                <a:solidFill>
                  <a:srgbClr val="FF0000"/>
                </a:solidFill>
              </a:rPr>
              <a:t>(5) None of these</a:t>
            </a:r>
            <a:endParaRPr dirty="0">
              <a:solidFill>
                <a:srgbClr val="FF0000"/>
              </a:solidFill>
            </a:endParaRPr>
          </a:p>
          <a:p>
            <a:pPr marL="0" lvl="0" indent="0" algn="l" rtl="0">
              <a:lnSpc>
                <a:spcPct val="90000"/>
              </a:lnSpc>
              <a:spcBef>
                <a:spcPts val="1000"/>
              </a:spcBef>
              <a:spcAft>
                <a:spcPts val="0"/>
              </a:spcAft>
              <a:buClr>
                <a:schemeClr val="dk1"/>
              </a:buClr>
              <a:buSzPts val="2400"/>
              <a:buNone/>
            </a:pPr>
            <a:r>
              <a:rPr lang="en-US" dirty="0"/>
              <a:t/>
            </a:r>
            <a:br>
              <a:rPr lang="en-US" dirty="0"/>
            </a:br>
            <a:endParaRPr b="1" dirty="0"/>
          </a:p>
        </p:txBody>
      </p:sp>
    </p:spTree>
    <p:extLst>
      <p:ext uri="{BB962C8B-B14F-4D97-AF65-F5344CB8AC3E}">
        <p14:creationId xmlns:p14="http://schemas.microsoft.com/office/powerpoint/2010/main" val="14221415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252"/>
        <p:cNvGrpSpPr/>
        <p:nvPr/>
      </p:nvGrpSpPr>
      <p:grpSpPr>
        <a:xfrm>
          <a:off x="0" y="0"/>
          <a:ext cx="0" cy="0"/>
          <a:chOff x="0" y="0"/>
          <a:chExt cx="0" cy="0"/>
        </a:xfrm>
      </p:grpSpPr>
      <p:sp>
        <p:nvSpPr>
          <p:cNvPr id="253" name="Google Shape;253;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54" name="Google Shape;254;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27. 2 men or 3 women or 4 boys can do a work in 52 days. Then in how many days will 1 man, 1 woman and 1 boy do the work? </a:t>
            </a:r>
            <a:endParaRPr/>
          </a:p>
          <a:p>
            <a:pPr marL="0" lvl="0" indent="0" algn="l" rtl="0">
              <a:lnSpc>
                <a:spcPct val="90000"/>
              </a:lnSpc>
              <a:spcBef>
                <a:spcPts val="1000"/>
              </a:spcBef>
              <a:spcAft>
                <a:spcPts val="0"/>
              </a:spcAft>
              <a:buClr>
                <a:schemeClr val="dk1"/>
              </a:buClr>
              <a:buSzPts val="2400"/>
              <a:buNone/>
            </a:pPr>
            <a:r>
              <a:rPr lang="en-US" b="1"/>
              <a:t>(1) 24 days (2) 42 days (3) 36 days (4) 48 days (5) None of these</a:t>
            </a:r>
            <a:endParaRPr/>
          </a:p>
          <a:p>
            <a:pPr marL="0" lvl="0" indent="0" algn="l" rtl="0">
              <a:lnSpc>
                <a:spcPct val="90000"/>
              </a:lnSpc>
              <a:spcBef>
                <a:spcPts val="1000"/>
              </a:spcBef>
              <a:spcAft>
                <a:spcPts val="0"/>
              </a:spcAft>
              <a:buClr>
                <a:schemeClr val="dk1"/>
              </a:buClr>
              <a:buSzPts val="2400"/>
              <a:buNone/>
            </a:pPr>
            <a:r>
              <a:rPr lang="en-US"/>
              <a:t/>
            </a:r>
            <a:br>
              <a:rPr lang="en-US"/>
            </a:br>
            <a:endParaRPr b="1"/>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252"/>
        <p:cNvGrpSpPr/>
        <p:nvPr/>
      </p:nvGrpSpPr>
      <p:grpSpPr>
        <a:xfrm>
          <a:off x="0" y="0"/>
          <a:ext cx="0" cy="0"/>
          <a:chOff x="0" y="0"/>
          <a:chExt cx="0" cy="0"/>
        </a:xfrm>
      </p:grpSpPr>
      <p:sp>
        <p:nvSpPr>
          <p:cNvPr id="253" name="Google Shape;253;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54" name="Google Shape;254;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27. 2 men or 3 women or 4 boys can do a work in 52 days. Then in how many days will 1 man, 1 woman and 1 boy do the work? </a:t>
            </a:r>
            <a:endParaRPr dirty="0"/>
          </a:p>
          <a:p>
            <a:pPr marL="0" lvl="0" indent="0" algn="l" rtl="0">
              <a:lnSpc>
                <a:spcPct val="90000"/>
              </a:lnSpc>
              <a:spcBef>
                <a:spcPts val="1000"/>
              </a:spcBef>
              <a:spcAft>
                <a:spcPts val="0"/>
              </a:spcAft>
              <a:buClr>
                <a:schemeClr val="dk1"/>
              </a:buClr>
              <a:buSzPts val="2400"/>
              <a:buNone/>
            </a:pPr>
            <a:r>
              <a:rPr lang="en-US" b="1" dirty="0"/>
              <a:t>(1) 24 days </a:t>
            </a:r>
            <a:r>
              <a:rPr lang="en-US" b="1" dirty="0">
                <a:solidFill>
                  <a:srgbClr val="FF0000"/>
                </a:solidFill>
              </a:rPr>
              <a:t>(2) 42 days </a:t>
            </a:r>
            <a:r>
              <a:rPr lang="en-US" b="1" dirty="0"/>
              <a:t>(3) 36 days (4) 48 days (5) None of these</a:t>
            </a:r>
            <a:endParaRPr dirty="0"/>
          </a:p>
          <a:p>
            <a:pPr marL="0" lvl="0" indent="0" algn="l" rtl="0">
              <a:lnSpc>
                <a:spcPct val="90000"/>
              </a:lnSpc>
              <a:spcBef>
                <a:spcPts val="1000"/>
              </a:spcBef>
              <a:spcAft>
                <a:spcPts val="0"/>
              </a:spcAft>
              <a:buClr>
                <a:schemeClr val="dk1"/>
              </a:buClr>
              <a:buSzPts val="2400"/>
              <a:buNone/>
            </a:pPr>
            <a:r>
              <a:rPr lang="en-US" dirty="0"/>
              <a:t/>
            </a:r>
            <a:br>
              <a:rPr lang="en-US" dirty="0"/>
            </a:br>
            <a:endParaRPr b="1" dirty="0"/>
          </a:p>
        </p:txBody>
      </p:sp>
    </p:spTree>
    <p:extLst>
      <p:ext uri="{BB962C8B-B14F-4D97-AF65-F5344CB8AC3E}">
        <p14:creationId xmlns:p14="http://schemas.microsoft.com/office/powerpoint/2010/main" val="42920801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59" name="Google Shape;259;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60" name="Google Shape;260;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28. 3 men or 4 women or 5 boys can do a work in 47 days. Then in how many days will 1 man, 1 woman and 1 boy do the work? </a:t>
            </a:r>
            <a:endParaRPr/>
          </a:p>
          <a:p>
            <a:pPr marL="0" lvl="0" indent="0" algn="l" rtl="0">
              <a:lnSpc>
                <a:spcPct val="90000"/>
              </a:lnSpc>
              <a:spcBef>
                <a:spcPts val="1000"/>
              </a:spcBef>
              <a:spcAft>
                <a:spcPts val="0"/>
              </a:spcAft>
              <a:buClr>
                <a:schemeClr val="dk1"/>
              </a:buClr>
              <a:buSzPts val="2400"/>
              <a:buNone/>
            </a:pPr>
            <a:r>
              <a:rPr lang="en-US" b="1"/>
              <a:t>(1) 40 days (2) 50 days (3) 60 days (4) 45 days (5) None of these</a:t>
            </a:r>
            <a:endParaRPr/>
          </a:p>
          <a:p>
            <a:pPr marL="0" lvl="0" indent="0" algn="l" rtl="0">
              <a:lnSpc>
                <a:spcPct val="90000"/>
              </a:lnSpc>
              <a:spcBef>
                <a:spcPts val="1000"/>
              </a:spcBef>
              <a:spcAft>
                <a:spcPts val="0"/>
              </a:spcAft>
              <a:buClr>
                <a:schemeClr val="dk1"/>
              </a:buClr>
              <a:buSzPts val="2400"/>
              <a:buNone/>
            </a:pPr>
            <a:r>
              <a:rPr lang="en-US"/>
              <a:t/>
            </a:r>
            <a:br>
              <a:rPr lang="en-US"/>
            </a:br>
            <a:endParaRPr b="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59" name="Google Shape;259;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60" name="Google Shape;260;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28. 3 men or 4 women or 5 boys can do a work in 47 days. Then in how many days will 1 man, 1 woman and 1 boy do the work? </a:t>
            </a:r>
            <a:endParaRPr dirty="0"/>
          </a:p>
          <a:p>
            <a:pPr marL="0" lvl="0" indent="0" algn="l" rtl="0">
              <a:lnSpc>
                <a:spcPct val="90000"/>
              </a:lnSpc>
              <a:spcBef>
                <a:spcPts val="1000"/>
              </a:spcBef>
              <a:spcAft>
                <a:spcPts val="0"/>
              </a:spcAft>
              <a:buClr>
                <a:schemeClr val="dk1"/>
              </a:buClr>
              <a:buSzPts val="2400"/>
              <a:buNone/>
            </a:pPr>
            <a:r>
              <a:rPr lang="en-US" b="1" dirty="0"/>
              <a:t>(1) 40 days (2) 50 days </a:t>
            </a:r>
            <a:r>
              <a:rPr lang="en-US" b="1" dirty="0">
                <a:solidFill>
                  <a:srgbClr val="FF0000"/>
                </a:solidFill>
              </a:rPr>
              <a:t>(3) 60 days </a:t>
            </a:r>
            <a:r>
              <a:rPr lang="en-US" b="1" dirty="0"/>
              <a:t>(4) 45 days (5) None of these</a:t>
            </a:r>
            <a:endParaRPr dirty="0"/>
          </a:p>
          <a:p>
            <a:pPr marL="0" lvl="0" indent="0" algn="l" rtl="0">
              <a:lnSpc>
                <a:spcPct val="90000"/>
              </a:lnSpc>
              <a:spcBef>
                <a:spcPts val="1000"/>
              </a:spcBef>
              <a:spcAft>
                <a:spcPts val="0"/>
              </a:spcAft>
              <a:buClr>
                <a:schemeClr val="dk1"/>
              </a:buClr>
              <a:buSzPts val="2400"/>
              <a:buNone/>
            </a:pPr>
            <a:r>
              <a:rPr lang="en-US" dirty="0"/>
              <a:t/>
            </a:r>
            <a:br>
              <a:rPr lang="en-US" dirty="0"/>
            </a:br>
            <a:endParaRPr b="1" dirty="0"/>
          </a:p>
        </p:txBody>
      </p:sp>
    </p:spTree>
    <p:extLst>
      <p:ext uri="{BB962C8B-B14F-4D97-AF65-F5344CB8AC3E}">
        <p14:creationId xmlns:p14="http://schemas.microsoft.com/office/powerpoint/2010/main" val="33628742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264"/>
        <p:cNvGrpSpPr/>
        <p:nvPr/>
      </p:nvGrpSpPr>
      <p:grpSpPr>
        <a:xfrm>
          <a:off x="0" y="0"/>
          <a:ext cx="0" cy="0"/>
          <a:chOff x="0" y="0"/>
          <a:chExt cx="0" cy="0"/>
        </a:xfrm>
      </p:grpSpPr>
      <p:sp>
        <p:nvSpPr>
          <p:cNvPr id="265" name="Google Shape;265;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66" name="Google Shape;266;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29. 1 man or 3 women or 4 boys can do a work in 38 days. Then in how many days will 1 man, 1 woman and 1 boy do the work? </a:t>
            </a:r>
            <a:endParaRPr/>
          </a:p>
          <a:p>
            <a:pPr marL="0" lvl="0" indent="0" algn="l" rtl="0">
              <a:lnSpc>
                <a:spcPct val="90000"/>
              </a:lnSpc>
              <a:spcBef>
                <a:spcPts val="1000"/>
              </a:spcBef>
              <a:spcAft>
                <a:spcPts val="0"/>
              </a:spcAft>
              <a:buClr>
                <a:schemeClr val="dk1"/>
              </a:buClr>
              <a:buSzPts val="2400"/>
              <a:buNone/>
            </a:pPr>
            <a:r>
              <a:rPr lang="en-US" b="1"/>
              <a:t>(1) 24 days (2) 12 days (3) 18 days (4) 36 days (5) None of these</a:t>
            </a:r>
            <a:endParaRPr/>
          </a:p>
          <a:p>
            <a:pPr marL="0" lvl="0" indent="0" algn="l" rtl="0">
              <a:lnSpc>
                <a:spcPct val="90000"/>
              </a:lnSpc>
              <a:spcBef>
                <a:spcPts val="1000"/>
              </a:spcBef>
              <a:spcAft>
                <a:spcPts val="0"/>
              </a:spcAft>
              <a:buClr>
                <a:schemeClr val="dk1"/>
              </a:buClr>
              <a:buSzPts val="2400"/>
              <a:buNone/>
            </a:pPr>
            <a:r>
              <a:rPr lang="en-US"/>
              <a:t/>
            </a:r>
            <a:br>
              <a:rPr lang="en-US"/>
            </a:br>
            <a:endParaRPr b="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264"/>
        <p:cNvGrpSpPr/>
        <p:nvPr/>
      </p:nvGrpSpPr>
      <p:grpSpPr>
        <a:xfrm>
          <a:off x="0" y="0"/>
          <a:ext cx="0" cy="0"/>
          <a:chOff x="0" y="0"/>
          <a:chExt cx="0" cy="0"/>
        </a:xfrm>
      </p:grpSpPr>
      <p:sp>
        <p:nvSpPr>
          <p:cNvPr id="265" name="Google Shape;265;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66" name="Google Shape;266;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29. 1 man or 3 women or 4 boys can do a work in 38 days. Then in how many days will 1 man, 1 woman and 1 boy do the work? </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(1) 24 days </a:t>
            </a:r>
            <a:r>
              <a:rPr lang="en-US" b="1" dirty="0"/>
              <a:t>(2) 12 days (3) 18 days (4) 36 days (5) None of these</a:t>
            </a:r>
            <a:endParaRPr dirty="0"/>
          </a:p>
          <a:p>
            <a:pPr marL="0" lvl="0" indent="0" algn="l" rtl="0">
              <a:lnSpc>
                <a:spcPct val="90000"/>
              </a:lnSpc>
              <a:spcBef>
                <a:spcPts val="1000"/>
              </a:spcBef>
              <a:spcAft>
                <a:spcPts val="0"/>
              </a:spcAft>
              <a:buClr>
                <a:schemeClr val="dk1"/>
              </a:buClr>
              <a:buSzPts val="2400"/>
              <a:buNone/>
            </a:pPr>
            <a:r>
              <a:rPr lang="en-US" dirty="0"/>
              <a:t/>
            </a:r>
            <a:br>
              <a:rPr lang="en-US" dirty="0"/>
            </a:br>
            <a:endParaRPr b="1" dirty="0"/>
          </a:p>
        </p:txBody>
      </p:sp>
    </p:spTree>
    <p:extLst>
      <p:ext uri="{BB962C8B-B14F-4D97-AF65-F5344CB8AC3E}">
        <p14:creationId xmlns:p14="http://schemas.microsoft.com/office/powerpoint/2010/main" val="24596336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270"/>
        <p:cNvGrpSpPr/>
        <p:nvPr/>
      </p:nvGrpSpPr>
      <p:grpSpPr>
        <a:xfrm>
          <a:off x="0" y="0"/>
          <a:ext cx="0" cy="0"/>
          <a:chOff x="0" y="0"/>
          <a:chExt cx="0" cy="0"/>
        </a:xfrm>
      </p:grpSpPr>
      <p:sp>
        <p:nvSpPr>
          <p:cNvPr id="271" name="Google Shape;271;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72" name="Google Shape;272;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30. 10 children and 12 men complete a certain piece of work in 9 days. Each child takes twice the time by a man to finish the work. In how many days will 12 men finish the same work? </a:t>
            </a:r>
            <a:endParaRPr/>
          </a:p>
          <a:p>
            <a:pPr marL="0" lvl="0" indent="0" algn="l" rtl="0">
              <a:lnSpc>
                <a:spcPct val="90000"/>
              </a:lnSpc>
              <a:spcBef>
                <a:spcPts val="1000"/>
              </a:spcBef>
              <a:spcAft>
                <a:spcPts val="0"/>
              </a:spcAft>
              <a:buClr>
                <a:schemeClr val="dk1"/>
              </a:buClr>
              <a:buSzPts val="2400"/>
              <a:buNone/>
            </a:pPr>
            <a:r>
              <a:rPr lang="en-US" b="1"/>
              <a:t>(1) 8 (2) 9 (3) 12.75 (4) 15 (5) None of these</a:t>
            </a:r>
            <a:endParaRPr/>
          </a:p>
          <a:p>
            <a:pPr marL="0" lvl="0" indent="0" algn="l" rtl="0">
              <a:lnSpc>
                <a:spcPct val="90000"/>
              </a:lnSpc>
              <a:spcBef>
                <a:spcPts val="1000"/>
              </a:spcBef>
              <a:spcAft>
                <a:spcPts val="0"/>
              </a:spcAft>
              <a:buClr>
                <a:schemeClr val="dk1"/>
              </a:buClr>
              <a:buSzPts val="2400"/>
              <a:buNone/>
            </a:pPr>
            <a:r>
              <a:rPr lang="en-US"/>
              <a:t/>
            </a:r>
            <a:br>
              <a:rPr lang="en-US"/>
            </a:br>
            <a:endParaRPr b="1"/>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270"/>
        <p:cNvGrpSpPr/>
        <p:nvPr/>
      </p:nvGrpSpPr>
      <p:grpSpPr>
        <a:xfrm>
          <a:off x="0" y="0"/>
          <a:ext cx="0" cy="0"/>
          <a:chOff x="0" y="0"/>
          <a:chExt cx="0" cy="0"/>
        </a:xfrm>
      </p:grpSpPr>
      <p:sp>
        <p:nvSpPr>
          <p:cNvPr id="271" name="Google Shape;271;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72" name="Google Shape;272;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30. 10 children and 12 men complete a certain piece of work in 9 days. Each child takes twice the time by a man to finish the work. In how many days will 12 men finish the same work? </a:t>
            </a:r>
            <a:endParaRPr dirty="0"/>
          </a:p>
          <a:p>
            <a:pPr marL="0" lvl="0" indent="0" algn="l" rtl="0">
              <a:lnSpc>
                <a:spcPct val="90000"/>
              </a:lnSpc>
              <a:spcBef>
                <a:spcPts val="1000"/>
              </a:spcBef>
              <a:spcAft>
                <a:spcPts val="0"/>
              </a:spcAft>
              <a:buClr>
                <a:schemeClr val="dk1"/>
              </a:buClr>
              <a:buSzPts val="2400"/>
              <a:buNone/>
            </a:pPr>
            <a:r>
              <a:rPr lang="en-US" b="1" dirty="0"/>
              <a:t>(1) 8 (2) 9 </a:t>
            </a:r>
            <a:r>
              <a:rPr lang="en-US" b="1" dirty="0">
                <a:solidFill>
                  <a:srgbClr val="FF0000"/>
                </a:solidFill>
              </a:rPr>
              <a:t>(3) 12.75 </a:t>
            </a:r>
            <a:r>
              <a:rPr lang="en-US" b="1" dirty="0"/>
              <a:t>(4) 15 (5) None of these</a:t>
            </a:r>
            <a:endParaRPr dirty="0"/>
          </a:p>
          <a:p>
            <a:pPr marL="0" lvl="0" indent="0" algn="l" rtl="0">
              <a:lnSpc>
                <a:spcPct val="90000"/>
              </a:lnSpc>
              <a:spcBef>
                <a:spcPts val="1000"/>
              </a:spcBef>
              <a:spcAft>
                <a:spcPts val="0"/>
              </a:spcAft>
              <a:buClr>
                <a:schemeClr val="dk1"/>
              </a:buClr>
              <a:buSzPts val="2400"/>
              <a:buNone/>
            </a:pPr>
            <a:r>
              <a:rPr lang="en-US" dirty="0"/>
              <a:t/>
            </a:r>
            <a:br>
              <a:rPr lang="en-US" dirty="0"/>
            </a:br>
            <a:endParaRPr b="1" dirty="0"/>
          </a:p>
        </p:txBody>
      </p:sp>
    </p:spTree>
    <p:extLst>
      <p:ext uri="{BB962C8B-B14F-4D97-AF65-F5344CB8AC3E}">
        <p14:creationId xmlns:p14="http://schemas.microsoft.com/office/powerpoint/2010/main" val="2237688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04" name="Google Shape;104;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 A can do a piece of work in 5 days, B in 4 days and A, B and C together in 2 days. In what time would C do it alone? </a:t>
            </a:r>
            <a:endParaRPr dirty="0"/>
          </a:p>
          <a:p>
            <a:pPr marL="228600" lvl="0" indent="-228600" algn="l" rtl="0">
              <a:lnSpc>
                <a:spcPct val="90000"/>
              </a:lnSpc>
              <a:spcBef>
                <a:spcPts val="1000"/>
              </a:spcBef>
              <a:spcAft>
                <a:spcPts val="0"/>
              </a:spcAft>
              <a:buClr>
                <a:schemeClr val="dk1"/>
              </a:buClr>
              <a:buSzPts val="2400"/>
              <a:buNone/>
            </a:pPr>
            <a:r>
              <a:rPr lang="en-US" b="1" dirty="0"/>
              <a:t>(1) 25 days 	(2) 12 days 	(3) 15 days 	</a:t>
            </a:r>
            <a:r>
              <a:rPr lang="en-US" b="1" dirty="0">
                <a:solidFill>
                  <a:srgbClr val="FF0000"/>
                </a:solidFill>
              </a:rPr>
              <a:t>(4) 20 days </a:t>
            </a:r>
            <a:r>
              <a:rPr lang="en-US" b="1" dirty="0"/>
              <a:t>	(5) None of these</a:t>
            </a: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7031577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276"/>
        <p:cNvGrpSpPr/>
        <p:nvPr/>
      </p:nvGrpSpPr>
      <p:grpSpPr>
        <a:xfrm>
          <a:off x="0" y="0"/>
          <a:ext cx="0" cy="0"/>
          <a:chOff x="0" y="0"/>
          <a:chExt cx="0" cy="0"/>
        </a:xfrm>
      </p:grpSpPr>
      <p:sp>
        <p:nvSpPr>
          <p:cNvPr id="277" name="Google Shape;277;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78" name="Google Shape;278;p31"/>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31.  A certain number of men can do a work in 45 days. If there were 4 men less it could be finished in 15 days more. How many men are there? </a:t>
            </a:r>
            <a:endParaRPr/>
          </a:p>
          <a:p>
            <a:pPr marL="0" lvl="0" indent="0" algn="l" rtl="0">
              <a:lnSpc>
                <a:spcPct val="90000"/>
              </a:lnSpc>
              <a:spcBef>
                <a:spcPts val="1000"/>
              </a:spcBef>
              <a:spcAft>
                <a:spcPts val="0"/>
              </a:spcAft>
              <a:buClr>
                <a:schemeClr val="dk1"/>
              </a:buClr>
              <a:buSzPts val="2400"/>
              <a:buNone/>
            </a:pPr>
            <a:r>
              <a:rPr lang="en-US" b="1"/>
              <a:t>(1) 28 men (2) 16 men (3) 24 men (4) 20 men (5) None of these</a:t>
            </a:r>
            <a:endParaRPr/>
          </a:p>
          <a:p>
            <a:pPr marL="0" lvl="0" indent="0" algn="l" rtl="0">
              <a:lnSpc>
                <a:spcPct val="90000"/>
              </a:lnSpc>
              <a:spcBef>
                <a:spcPts val="1000"/>
              </a:spcBef>
              <a:spcAft>
                <a:spcPts val="0"/>
              </a:spcAft>
              <a:buClr>
                <a:schemeClr val="dk1"/>
              </a:buClr>
              <a:buSzPts val="2400"/>
              <a:buNone/>
            </a:pPr>
            <a:r>
              <a:rPr lang="en-US"/>
              <a:t/>
            </a:r>
            <a:br>
              <a:rPr lang="en-US"/>
            </a:br>
            <a:endParaRPr b="1"/>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276"/>
        <p:cNvGrpSpPr/>
        <p:nvPr/>
      </p:nvGrpSpPr>
      <p:grpSpPr>
        <a:xfrm>
          <a:off x="0" y="0"/>
          <a:ext cx="0" cy="0"/>
          <a:chOff x="0" y="0"/>
          <a:chExt cx="0" cy="0"/>
        </a:xfrm>
      </p:grpSpPr>
      <p:sp>
        <p:nvSpPr>
          <p:cNvPr id="277" name="Google Shape;277;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78" name="Google Shape;278;p31"/>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31.  A certain number of men can do a work in 45 days. If there were 4 men less it could be finished in 15 days more. How many men are there? </a:t>
            </a:r>
            <a:endParaRPr dirty="0"/>
          </a:p>
          <a:p>
            <a:pPr marL="0" lvl="0" indent="0" algn="l" rtl="0">
              <a:lnSpc>
                <a:spcPct val="90000"/>
              </a:lnSpc>
              <a:spcBef>
                <a:spcPts val="1000"/>
              </a:spcBef>
              <a:spcAft>
                <a:spcPts val="0"/>
              </a:spcAft>
              <a:buClr>
                <a:schemeClr val="dk1"/>
              </a:buClr>
              <a:buSzPts val="2400"/>
              <a:buNone/>
            </a:pPr>
            <a:r>
              <a:rPr lang="en-US" b="1" dirty="0"/>
              <a:t>(1) 28 men </a:t>
            </a:r>
            <a:r>
              <a:rPr lang="en-US" b="1" dirty="0">
                <a:solidFill>
                  <a:srgbClr val="FF0000"/>
                </a:solidFill>
              </a:rPr>
              <a:t>(2) 16 men </a:t>
            </a:r>
            <a:r>
              <a:rPr lang="en-US" b="1" dirty="0"/>
              <a:t>(3) 24 men (4) 20 men (5) None of these</a:t>
            </a:r>
            <a:endParaRPr dirty="0"/>
          </a:p>
          <a:p>
            <a:pPr marL="0" lvl="0" indent="0" algn="l" rtl="0">
              <a:lnSpc>
                <a:spcPct val="90000"/>
              </a:lnSpc>
              <a:spcBef>
                <a:spcPts val="1000"/>
              </a:spcBef>
              <a:spcAft>
                <a:spcPts val="0"/>
              </a:spcAft>
              <a:buClr>
                <a:schemeClr val="dk1"/>
              </a:buClr>
              <a:buSzPts val="2400"/>
              <a:buNone/>
            </a:pPr>
            <a:r>
              <a:rPr lang="en-US" dirty="0"/>
              <a:t/>
            </a:r>
            <a:br>
              <a:rPr lang="en-US" dirty="0"/>
            </a:br>
            <a:endParaRPr b="1" dirty="0"/>
          </a:p>
        </p:txBody>
      </p:sp>
    </p:spTree>
    <p:extLst>
      <p:ext uri="{BB962C8B-B14F-4D97-AF65-F5344CB8AC3E}">
        <p14:creationId xmlns:p14="http://schemas.microsoft.com/office/powerpoint/2010/main" val="22798708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282"/>
        <p:cNvGrpSpPr/>
        <p:nvPr/>
      </p:nvGrpSpPr>
      <p:grpSpPr>
        <a:xfrm>
          <a:off x="0" y="0"/>
          <a:ext cx="0" cy="0"/>
          <a:chOff x="0" y="0"/>
          <a:chExt cx="0" cy="0"/>
        </a:xfrm>
      </p:grpSpPr>
      <p:sp>
        <p:nvSpPr>
          <p:cNvPr id="283" name="Google Shape;283;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84" name="Google Shape;284;p3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32. A group of men can do a work in 15 days, but 2 of them became absent. If the rest of the group did the work in 25 days, find the original number of men. (1) 5 men (2) 4 men (3) 7 men (4) 6 men (5) None of these</a:t>
            </a:r>
            <a:endParaRPr/>
          </a:p>
          <a:p>
            <a:pPr marL="0" lvl="0" indent="0" algn="l" rtl="0">
              <a:lnSpc>
                <a:spcPct val="90000"/>
              </a:lnSpc>
              <a:spcBef>
                <a:spcPts val="1000"/>
              </a:spcBef>
              <a:spcAft>
                <a:spcPts val="0"/>
              </a:spcAft>
              <a:buClr>
                <a:schemeClr val="dk1"/>
              </a:buClr>
              <a:buSzPts val="2400"/>
              <a:buNone/>
            </a:pPr>
            <a:r>
              <a:rPr lang="en-US"/>
              <a:t/>
            </a:r>
            <a:br>
              <a:rPr lang="en-US"/>
            </a:br>
            <a:endParaRPr b="1"/>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282"/>
        <p:cNvGrpSpPr/>
        <p:nvPr/>
      </p:nvGrpSpPr>
      <p:grpSpPr>
        <a:xfrm>
          <a:off x="0" y="0"/>
          <a:ext cx="0" cy="0"/>
          <a:chOff x="0" y="0"/>
          <a:chExt cx="0" cy="0"/>
        </a:xfrm>
      </p:grpSpPr>
      <p:sp>
        <p:nvSpPr>
          <p:cNvPr id="283" name="Google Shape;283;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84" name="Google Shape;284;p3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32. A group of men can do a work in 15 days, but 2 of them became absent. If the rest of the group did the work in 25 days, find the original number of men. </a:t>
            </a:r>
            <a:r>
              <a:rPr lang="en-US" b="1" dirty="0">
                <a:solidFill>
                  <a:srgbClr val="FF0000"/>
                </a:solidFill>
              </a:rPr>
              <a:t>(1) 5 men </a:t>
            </a:r>
            <a:r>
              <a:rPr lang="en-US" b="1" dirty="0"/>
              <a:t>(2) 4 men (3) 7 men (4) 6 men (5) None of these</a:t>
            </a:r>
            <a:endParaRPr dirty="0"/>
          </a:p>
          <a:p>
            <a:pPr marL="0" lvl="0" indent="0" algn="l" rtl="0">
              <a:lnSpc>
                <a:spcPct val="90000"/>
              </a:lnSpc>
              <a:spcBef>
                <a:spcPts val="1000"/>
              </a:spcBef>
              <a:spcAft>
                <a:spcPts val="0"/>
              </a:spcAft>
              <a:buClr>
                <a:schemeClr val="dk1"/>
              </a:buClr>
              <a:buSzPts val="2400"/>
              <a:buNone/>
            </a:pPr>
            <a:r>
              <a:rPr lang="en-US" dirty="0"/>
              <a:t/>
            </a:r>
            <a:br>
              <a:rPr lang="en-US" dirty="0"/>
            </a:br>
            <a:endParaRPr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37292716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288"/>
        <p:cNvGrpSpPr/>
        <p:nvPr/>
      </p:nvGrpSpPr>
      <p:grpSpPr>
        <a:xfrm>
          <a:off x="0" y="0"/>
          <a:ext cx="0" cy="0"/>
          <a:chOff x="0" y="0"/>
          <a:chExt cx="0" cy="0"/>
        </a:xfrm>
      </p:grpSpPr>
      <p:sp>
        <p:nvSpPr>
          <p:cNvPr id="289" name="Google Shape;289;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90" name="Google Shape;290;p3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33. A certain number of men can do a work in 50 days. If there were 3 men more it could be finished in 5 days less. How many men are there? </a:t>
            </a:r>
            <a:endParaRPr/>
          </a:p>
          <a:p>
            <a:pPr marL="0" lvl="0" indent="0" algn="l" rtl="0">
              <a:lnSpc>
                <a:spcPct val="90000"/>
              </a:lnSpc>
              <a:spcBef>
                <a:spcPts val="1000"/>
              </a:spcBef>
              <a:spcAft>
                <a:spcPts val="0"/>
              </a:spcAft>
              <a:buClr>
                <a:schemeClr val="dk1"/>
              </a:buClr>
              <a:buSzPts val="2400"/>
              <a:buNone/>
            </a:pPr>
            <a:r>
              <a:rPr lang="en-US" b="1"/>
              <a:t>(1) 36 men (2) 18 men (3) 27 men (4) 30 men (5) None of these</a:t>
            </a:r>
            <a:endParaRPr/>
          </a:p>
          <a:p>
            <a:pPr marL="0" lvl="0" indent="0" algn="l" rtl="0">
              <a:lnSpc>
                <a:spcPct val="90000"/>
              </a:lnSpc>
              <a:spcBef>
                <a:spcPts val="1000"/>
              </a:spcBef>
              <a:spcAft>
                <a:spcPts val="0"/>
              </a:spcAft>
              <a:buClr>
                <a:schemeClr val="dk1"/>
              </a:buClr>
              <a:buSzPts val="2400"/>
              <a:buNone/>
            </a:pPr>
            <a:r>
              <a:rPr lang="en-US"/>
              <a:t/>
            </a:r>
            <a:br>
              <a:rPr lang="en-US"/>
            </a:br>
            <a:endParaRPr b="1"/>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Shape 288"/>
        <p:cNvGrpSpPr/>
        <p:nvPr/>
      </p:nvGrpSpPr>
      <p:grpSpPr>
        <a:xfrm>
          <a:off x="0" y="0"/>
          <a:ext cx="0" cy="0"/>
          <a:chOff x="0" y="0"/>
          <a:chExt cx="0" cy="0"/>
        </a:xfrm>
      </p:grpSpPr>
      <p:sp>
        <p:nvSpPr>
          <p:cNvPr id="289" name="Google Shape;289;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90" name="Google Shape;290;p3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33. A certain number of men can do a work in 50 days. If there were 3 men more it could be finished in 5 days less. How many men are there? </a:t>
            </a:r>
            <a:endParaRPr dirty="0"/>
          </a:p>
          <a:p>
            <a:pPr marL="0" lvl="0" indent="0" algn="l" rtl="0">
              <a:lnSpc>
                <a:spcPct val="90000"/>
              </a:lnSpc>
              <a:spcBef>
                <a:spcPts val="1000"/>
              </a:spcBef>
              <a:spcAft>
                <a:spcPts val="0"/>
              </a:spcAft>
              <a:buClr>
                <a:schemeClr val="dk1"/>
              </a:buClr>
              <a:buSzPts val="2400"/>
              <a:buNone/>
            </a:pPr>
            <a:r>
              <a:rPr lang="en-US" b="1" dirty="0"/>
              <a:t>(1) 36 men (2) 18 men </a:t>
            </a:r>
            <a:r>
              <a:rPr lang="en-US" b="1" dirty="0">
                <a:solidFill>
                  <a:srgbClr val="FF0000"/>
                </a:solidFill>
              </a:rPr>
              <a:t>(3) 27 men </a:t>
            </a:r>
            <a:r>
              <a:rPr lang="en-US" b="1" dirty="0"/>
              <a:t>(4) 30 men (5) None of these</a:t>
            </a:r>
            <a:endParaRPr dirty="0"/>
          </a:p>
          <a:p>
            <a:pPr marL="0" lvl="0" indent="0" algn="l" rtl="0">
              <a:lnSpc>
                <a:spcPct val="90000"/>
              </a:lnSpc>
              <a:spcBef>
                <a:spcPts val="1000"/>
              </a:spcBef>
              <a:spcAft>
                <a:spcPts val="0"/>
              </a:spcAft>
              <a:buClr>
                <a:schemeClr val="dk1"/>
              </a:buClr>
              <a:buSzPts val="2400"/>
              <a:buNone/>
            </a:pPr>
            <a:r>
              <a:rPr lang="en-US" dirty="0"/>
              <a:t/>
            </a:r>
            <a:br>
              <a:rPr lang="en-US" dirty="0"/>
            </a:br>
            <a:endParaRPr b="1" dirty="0"/>
          </a:p>
        </p:txBody>
      </p:sp>
    </p:spTree>
    <p:extLst>
      <p:ext uri="{BB962C8B-B14F-4D97-AF65-F5344CB8AC3E}">
        <p14:creationId xmlns:p14="http://schemas.microsoft.com/office/powerpoint/2010/main" val="42467373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Shape 294"/>
        <p:cNvGrpSpPr/>
        <p:nvPr/>
      </p:nvGrpSpPr>
      <p:grpSpPr>
        <a:xfrm>
          <a:off x="0" y="0"/>
          <a:ext cx="0" cy="0"/>
          <a:chOff x="0" y="0"/>
          <a:chExt cx="0" cy="0"/>
        </a:xfrm>
      </p:grpSpPr>
      <p:sp>
        <p:nvSpPr>
          <p:cNvPr id="295" name="Google Shape;295;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96" name="Google Shape;296;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34. A builder decided to build a farmhouse in 45 days. He employed 150 men in the beginning and 120 more after 30 days and completed the construction in stipulated time. If he had not employed the additional men, how many days behind schedule would it have been finished? </a:t>
            </a:r>
            <a:endParaRPr/>
          </a:p>
          <a:p>
            <a:pPr marL="0" lvl="0" indent="0" algn="l" rtl="0">
              <a:lnSpc>
                <a:spcPct val="90000"/>
              </a:lnSpc>
              <a:spcBef>
                <a:spcPts val="1000"/>
              </a:spcBef>
              <a:spcAft>
                <a:spcPts val="0"/>
              </a:spcAft>
              <a:buClr>
                <a:schemeClr val="dk1"/>
              </a:buClr>
              <a:buSzPts val="2400"/>
              <a:buNone/>
            </a:pPr>
            <a:r>
              <a:rPr lang="en-US" b="1"/>
              <a:t>(1) 12 days (2) 10 days (3) 15 days (4) 8 days (5) None of these</a:t>
            </a:r>
            <a:endParaRPr/>
          </a:p>
          <a:p>
            <a:pPr marL="0" lvl="0" indent="0" algn="l" rtl="0">
              <a:lnSpc>
                <a:spcPct val="90000"/>
              </a:lnSpc>
              <a:spcBef>
                <a:spcPts val="1000"/>
              </a:spcBef>
              <a:spcAft>
                <a:spcPts val="0"/>
              </a:spcAft>
              <a:buClr>
                <a:schemeClr val="dk1"/>
              </a:buClr>
              <a:buSzPts val="2400"/>
              <a:buNone/>
            </a:pPr>
            <a:r>
              <a:rPr lang="en-US"/>
              <a:t/>
            </a:r>
            <a:br>
              <a:rPr lang="en-US"/>
            </a:br>
            <a:endParaRPr b="1"/>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Shape 294"/>
        <p:cNvGrpSpPr/>
        <p:nvPr/>
      </p:nvGrpSpPr>
      <p:grpSpPr>
        <a:xfrm>
          <a:off x="0" y="0"/>
          <a:ext cx="0" cy="0"/>
          <a:chOff x="0" y="0"/>
          <a:chExt cx="0" cy="0"/>
        </a:xfrm>
      </p:grpSpPr>
      <p:sp>
        <p:nvSpPr>
          <p:cNvPr id="295" name="Google Shape;295;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96" name="Google Shape;296;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34. A builder decided to build a farmhouse in 45 days. He employed 150 men in the beginning and 120 more after 30 days and completed the construction in stipulated time. If he had not employed the additional men, how many days behind schedule would it have been finished? </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(1) 12 days </a:t>
            </a:r>
            <a:r>
              <a:rPr lang="en-US" b="1" dirty="0"/>
              <a:t>(2) 10 days (3) 15 days (4) 8 days (5) None of these</a:t>
            </a:r>
            <a:endParaRPr dirty="0"/>
          </a:p>
          <a:p>
            <a:pPr marL="0" lvl="0" indent="0" algn="l" rtl="0">
              <a:lnSpc>
                <a:spcPct val="90000"/>
              </a:lnSpc>
              <a:spcBef>
                <a:spcPts val="1000"/>
              </a:spcBef>
              <a:spcAft>
                <a:spcPts val="0"/>
              </a:spcAft>
              <a:buClr>
                <a:schemeClr val="dk1"/>
              </a:buClr>
              <a:buSzPts val="2400"/>
              <a:buNone/>
            </a:pPr>
            <a:r>
              <a:rPr lang="en-US" dirty="0"/>
              <a:t/>
            </a:r>
            <a:br>
              <a:rPr lang="en-US" dirty="0"/>
            </a:br>
            <a:endParaRPr b="1" dirty="0"/>
          </a:p>
        </p:txBody>
      </p:sp>
    </p:spTree>
    <p:extLst>
      <p:ext uri="{BB962C8B-B14F-4D97-AF65-F5344CB8AC3E}">
        <p14:creationId xmlns:p14="http://schemas.microsoft.com/office/powerpoint/2010/main" val="39461565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Shape 300"/>
        <p:cNvGrpSpPr/>
        <p:nvPr/>
      </p:nvGrpSpPr>
      <p:grpSpPr>
        <a:xfrm>
          <a:off x="0" y="0"/>
          <a:ext cx="0" cy="0"/>
          <a:chOff x="0" y="0"/>
          <a:chExt cx="0" cy="0"/>
        </a:xfrm>
      </p:grpSpPr>
      <p:sp>
        <p:nvSpPr>
          <p:cNvPr id="301" name="Google Shape;301;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02" name="Google Shape;302;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35. There is a sufficient food for 300 men for 32 days. After 29 days, 210 men leave the place. For how many days will the rest of the food last for the rest of the men? </a:t>
            </a:r>
            <a:endParaRPr/>
          </a:p>
          <a:p>
            <a:pPr marL="0" lvl="0" indent="0" algn="l" rtl="0">
              <a:lnSpc>
                <a:spcPct val="90000"/>
              </a:lnSpc>
              <a:spcBef>
                <a:spcPts val="1000"/>
              </a:spcBef>
              <a:spcAft>
                <a:spcPts val="0"/>
              </a:spcAft>
              <a:buClr>
                <a:schemeClr val="dk1"/>
              </a:buClr>
              <a:buSzPts val="2400"/>
              <a:buNone/>
            </a:pPr>
            <a:r>
              <a:rPr lang="en-US" b="1"/>
              <a:t>(1) 12 days (2) 14 days (3) 15 days (4) 10 days (5) None of these</a:t>
            </a:r>
            <a:endParaRPr/>
          </a:p>
          <a:p>
            <a:pPr marL="0" lvl="0" indent="0" algn="l" rtl="0">
              <a:lnSpc>
                <a:spcPct val="90000"/>
              </a:lnSpc>
              <a:spcBef>
                <a:spcPts val="1000"/>
              </a:spcBef>
              <a:spcAft>
                <a:spcPts val="0"/>
              </a:spcAft>
              <a:buClr>
                <a:schemeClr val="dk1"/>
              </a:buClr>
              <a:buSzPts val="2400"/>
              <a:buNone/>
            </a:pPr>
            <a:r>
              <a:rPr lang="en-US"/>
              <a:t/>
            </a:r>
            <a:br>
              <a:rPr lang="en-US"/>
            </a:br>
            <a:endParaRPr b="1"/>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Shape 300"/>
        <p:cNvGrpSpPr/>
        <p:nvPr/>
      </p:nvGrpSpPr>
      <p:grpSpPr>
        <a:xfrm>
          <a:off x="0" y="0"/>
          <a:ext cx="0" cy="0"/>
          <a:chOff x="0" y="0"/>
          <a:chExt cx="0" cy="0"/>
        </a:xfrm>
      </p:grpSpPr>
      <p:sp>
        <p:nvSpPr>
          <p:cNvPr id="301" name="Google Shape;301;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02" name="Google Shape;302;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35. There is a sufficient food for 300 men for 32 days. After 29 days, 210 men leave the place. For how many days will the rest of the food last for the rest of the men? </a:t>
            </a:r>
            <a:endParaRPr dirty="0"/>
          </a:p>
          <a:p>
            <a:pPr marL="0" lvl="0" indent="0" algn="l" rtl="0">
              <a:lnSpc>
                <a:spcPct val="90000"/>
              </a:lnSpc>
              <a:spcBef>
                <a:spcPts val="1000"/>
              </a:spcBef>
              <a:spcAft>
                <a:spcPts val="0"/>
              </a:spcAft>
              <a:buClr>
                <a:schemeClr val="dk1"/>
              </a:buClr>
              <a:buSzPts val="2400"/>
              <a:buNone/>
            </a:pPr>
            <a:r>
              <a:rPr lang="en-US" b="1" dirty="0"/>
              <a:t>(1) 12 days (2) 14 days (3) 15 days </a:t>
            </a:r>
            <a:r>
              <a:rPr lang="en-US" b="1" dirty="0">
                <a:solidFill>
                  <a:srgbClr val="FF0000"/>
                </a:solidFill>
              </a:rPr>
              <a:t>(4) 10 days </a:t>
            </a:r>
            <a:r>
              <a:rPr lang="en-US" b="1" dirty="0"/>
              <a:t>(5) None of these</a:t>
            </a:r>
            <a:endParaRPr dirty="0"/>
          </a:p>
          <a:p>
            <a:pPr marL="0" lvl="0" indent="0" algn="l" rtl="0">
              <a:lnSpc>
                <a:spcPct val="90000"/>
              </a:lnSpc>
              <a:spcBef>
                <a:spcPts val="1000"/>
              </a:spcBef>
              <a:spcAft>
                <a:spcPts val="0"/>
              </a:spcAft>
              <a:buClr>
                <a:schemeClr val="dk1"/>
              </a:buClr>
              <a:buSzPts val="2400"/>
              <a:buNone/>
            </a:pPr>
            <a:r>
              <a:rPr lang="en-US" dirty="0"/>
              <a:t/>
            </a:r>
            <a:br>
              <a:rPr lang="en-US" dirty="0"/>
            </a:br>
            <a:endParaRPr b="1" dirty="0"/>
          </a:p>
        </p:txBody>
      </p:sp>
    </p:spTree>
    <p:extLst>
      <p:ext uri="{BB962C8B-B14F-4D97-AF65-F5344CB8AC3E}">
        <p14:creationId xmlns:p14="http://schemas.microsoft.com/office/powerpoint/2010/main" val="2629981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10" name="Google Shape;110;p3"/>
          <p:cNvSpPr txBox="1">
            <a:spLocks noGrp="1"/>
          </p:cNvSpPr>
          <p:nvPr>
            <p:ph type="body" idx="1"/>
          </p:nvPr>
        </p:nvSpPr>
        <p:spPr>
          <a:xfrm>
            <a:off x="204951" y="1072055"/>
            <a:ext cx="12186745"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 . A and B finish a job in 12 days while A, B and C can finish it in 8 days. C alone will finish the job in : </a:t>
            </a:r>
            <a:endParaRPr/>
          </a:p>
          <a:p>
            <a:pPr marL="228600" lvl="0" indent="-228600" algn="l" rtl="0">
              <a:lnSpc>
                <a:spcPct val="90000"/>
              </a:lnSpc>
              <a:spcBef>
                <a:spcPts val="1000"/>
              </a:spcBef>
              <a:spcAft>
                <a:spcPts val="0"/>
              </a:spcAft>
              <a:buClr>
                <a:schemeClr val="dk1"/>
              </a:buClr>
              <a:buSzPts val="2400"/>
              <a:buNone/>
            </a:pPr>
            <a:r>
              <a:rPr lang="en-US" b="1"/>
              <a:t>(1) 20 days 	(2) 14 days 	(3) 24 days 	(4) 16 days 	(5) None of these</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Shape 306"/>
        <p:cNvGrpSpPr/>
        <p:nvPr/>
      </p:nvGrpSpPr>
      <p:grpSpPr>
        <a:xfrm>
          <a:off x="0" y="0"/>
          <a:ext cx="0" cy="0"/>
          <a:chOff x="0" y="0"/>
          <a:chExt cx="0" cy="0"/>
        </a:xfrm>
      </p:grpSpPr>
      <p:sp>
        <p:nvSpPr>
          <p:cNvPr id="307" name="Google Shape;307;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08" name="Google Shape;308;p3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36. There is a sufficient food for 150 men for 15 days. After 10 days, 75 men leave the place. For how many days will the rest of the food last for the rest of the men? </a:t>
            </a:r>
            <a:endParaRPr/>
          </a:p>
          <a:p>
            <a:pPr marL="0" lvl="0" indent="0" algn="l" rtl="0">
              <a:lnSpc>
                <a:spcPct val="90000"/>
              </a:lnSpc>
              <a:spcBef>
                <a:spcPts val="1000"/>
              </a:spcBef>
              <a:spcAft>
                <a:spcPts val="0"/>
              </a:spcAft>
              <a:buClr>
                <a:schemeClr val="dk1"/>
              </a:buClr>
              <a:buSzPts val="2400"/>
              <a:buNone/>
            </a:pPr>
            <a:r>
              <a:rPr lang="en-US" b="1"/>
              <a:t>(1) 10 days (2) 8 days (3) 5 days (4) 15 days (5) None of these</a:t>
            </a:r>
            <a:endParaRPr/>
          </a:p>
          <a:p>
            <a:pPr marL="0" lvl="0" indent="0" algn="l" rtl="0">
              <a:lnSpc>
                <a:spcPct val="90000"/>
              </a:lnSpc>
              <a:spcBef>
                <a:spcPts val="1000"/>
              </a:spcBef>
              <a:spcAft>
                <a:spcPts val="0"/>
              </a:spcAft>
              <a:buClr>
                <a:schemeClr val="dk1"/>
              </a:buClr>
              <a:buSzPts val="2400"/>
              <a:buNone/>
            </a:pPr>
            <a:r>
              <a:rPr lang="en-US"/>
              <a:t/>
            </a:r>
            <a:br>
              <a:rPr lang="en-US"/>
            </a:br>
            <a:endParaRPr b="1"/>
          </a:p>
          <a:p>
            <a:pPr marL="0" lvl="0" indent="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Shape 306"/>
        <p:cNvGrpSpPr/>
        <p:nvPr/>
      </p:nvGrpSpPr>
      <p:grpSpPr>
        <a:xfrm>
          <a:off x="0" y="0"/>
          <a:ext cx="0" cy="0"/>
          <a:chOff x="0" y="0"/>
          <a:chExt cx="0" cy="0"/>
        </a:xfrm>
      </p:grpSpPr>
      <p:sp>
        <p:nvSpPr>
          <p:cNvPr id="307" name="Google Shape;307;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08" name="Google Shape;308;p3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36. There is a sufficient food for 150 men for 15 days. After 10 days, 75 men leave the place. For how many days will the rest of the food last for the rest of the men? </a:t>
            </a:r>
            <a:endParaRPr dirty="0"/>
          </a:p>
          <a:p>
            <a:pPr marL="0" lvl="0" indent="0" algn="l" rtl="0">
              <a:lnSpc>
                <a:spcPct val="90000"/>
              </a:lnSpc>
              <a:spcBef>
                <a:spcPts val="1000"/>
              </a:spcBef>
              <a:spcAft>
                <a:spcPts val="0"/>
              </a:spcAft>
              <a:buClr>
                <a:schemeClr val="dk1"/>
              </a:buClr>
              <a:buSzPts val="2400"/>
              <a:buNone/>
            </a:pPr>
            <a:r>
              <a:rPr lang="en-US" b="1" dirty="0"/>
              <a:t>(</a:t>
            </a:r>
            <a:r>
              <a:rPr lang="en-US" b="1" dirty="0">
                <a:solidFill>
                  <a:srgbClr val="FF0000"/>
                </a:solidFill>
              </a:rPr>
              <a:t>1) 10 days </a:t>
            </a:r>
            <a:r>
              <a:rPr lang="en-US" b="1" dirty="0"/>
              <a:t>(2) 8 days (3) 5 days (4) 15 days (5) None of these</a:t>
            </a:r>
            <a:endParaRPr dirty="0"/>
          </a:p>
          <a:p>
            <a:pPr marL="0" lvl="0" indent="0" algn="l" rtl="0">
              <a:lnSpc>
                <a:spcPct val="90000"/>
              </a:lnSpc>
              <a:spcBef>
                <a:spcPts val="1000"/>
              </a:spcBef>
              <a:spcAft>
                <a:spcPts val="0"/>
              </a:spcAft>
              <a:buClr>
                <a:schemeClr val="dk1"/>
              </a:buClr>
              <a:buSzPts val="2400"/>
              <a:buNone/>
            </a:pPr>
            <a:r>
              <a:rPr lang="en-US" dirty="0"/>
              <a:t/>
            </a:r>
            <a:br>
              <a:rPr lang="en-US" dirty="0"/>
            </a:br>
            <a:endParaRPr b="1" dirty="0"/>
          </a:p>
          <a:p>
            <a:pPr marL="0" lvl="0" indent="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4370162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Shape 312"/>
        <p:cNvGrpSpPr/>
        <p:nvPr/>
      </p:nvGrpSpPr>
      <p:grpSpPr>
        <a:xfrm>
          <a:off x="0" y="0"/>
          <a:ext cx="0" cy="0"/>
          <a:chOff x="0" y="0"/>
          <a:chExt cx="0" cy="0"/>
        </a:xfrm>
      </p:grpSpPr>
      <p:sp>
        <p:nvSpPr>
          <p:cNvPr id="313" name="Google Shape;313;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14" name="Google Shape;314;p3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37</a:t>
            </a:r>
            <a:r>
              <a:rPr lang="en-US" b="1"/>
              <a:t>. A team of 20 men is supposed to do a work in 30 days. After 12 days, 5 more men were employed and the work finished 2 days earlier. In how many days would it have been finished if 5 more men were not employed? </a:t>
            </a:r>
            <a:endParaRPr/>
          </a:p>
          <a:p>
            <a:pPr marL="0" lvl="0" indent="0" algn="l" rtl="0">
              <a:lnSpc>
                <a:spcPct val="90000"/>
              </a:lnSpc>
              <a:spcBef>
                <a:spcPts val="1000"/>
              </a:spcBef>
              <a:spcAft>
                <a:spcPts val="0"/>
              </a:spcAft>
              <a:buClr>
                <a:schemeClr val="dk1"/>
              </a:buClr>
              <a:buSzPts val="2400"/>
              <a:buNone/>
            </a:pPr>
            <a:r>
              <a:rPr lang="en-US" b="1"/>
              <a:t>(1) 30 days (2) 28 days (3) 32 days (4) 34 days (5) None of these</a:t>
            </a:r>
            <a:endParaRPr/>
          </a:p>
          <a:p>
            <a:pPr marL="0" lvl="0" indent="0" algn="l" rtl="0">
              <a:lnSpc>
                <a:spcPct val="90000"/>
              </a:lnSpc>
              <a:spcBef>
                <a:spcPts val="1000"/>
              </a:spcBef>
              <a:spcAft>
                <a:spcPts val="0"/>
              </a:spcAft>
              <a:buClr>
                <a:schemeClr val="dk1"/>
              </a:buClr>
              <a:buSzPts val="2400"/>
              <a:buNone/>
            </a:pPr>
            <a:r>
              <a:rPr lang="en-US"/>
              <a:t/>
            </a:r>
            <a:br>
              <a:rPr lang="en-US"/>
            </a:br>
            <a:endParaRPr b="1"/>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Shape 312"/>
        <p:cNvGrpSpPr/>
        <p:nvPr/>
      </p:nvGrpSpPr>
      <p:grpSpPr>
        <a:xfrm>
          <a:off x="0" y="0"/>
          <a:ext cx="0" cy="0"/>
          <a:chOff x="0" y="0"/>
          <a:chExt cx="0" cy="0"/>
        </a:xfrm>
      </p:grpSpPr>
      <p:sp>
        <p:nvSpPr>
          <p:cNvPr id="313" name="Google Shape;313;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14" name="Google Shape;314;p3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37</a:t>
            </a:r>
            <a:r>
              <a:rPr lang="en-US" b="1" dirty="0"/>
              <a:t>. A team of 20 men is supposed to do a work in 30 days. After 12 days, 5 more men were employed and the work finished 2 days earlier. In how many days would it have been finished if 5 more men were not employed? </a:t>
            </a:r>
            <a:endParaRPr dirty="0"/>
          </a:p>
          <a:p>
            <a:pPr marL="0" lvl="0" indent="0" algn="l" rtl="0">
              <a:lnSpc>
                <a:spcPct val="90000"/>
              </a:lnSpc>
              <a:spcBef>
                <a:spcPts val="1000"/>
              </a:spcBef>
              <a:spcAft>
                <a:spcPts val="0"/>
              </a:spcAft>
              <a:buClr>
                <a:schemeClr val="dk1"/>
              </a:buClr>
              <a:buSzPts val="2400"/>
              <a:buNone/>
            </a:pPr>
            <a:r>
              <a:rPr lang="en-US" b="1" dirty="0"/>
              <a:t>(1) 30 days (2) 28 days </a:t>
            </a:r>
            <a:r>
              <a:rPr lang="en-US" b="1" dirty="0">
                <a:solidFill>
                  <a:srgbClr val="FF0000"/>
                </a:solidFill>
              </a:rPr>
              <a:t>(3) 32 days </a:t>
            </a:r>
            <a:r>
              <a:rPr lang="en-US" b="1" dirty="0"/>
              <a:t>(4) 34 days (5) None of these</a:t>
            </a:r>
            <a:endParaRPr dirty="0"/>
          </a:p>
          <a:p>
            <a:pPr marL="0" lvl="0" indent="0" algn="l" rtl="0">
              <a:lnSpc>
                <a:spcPct val="90000"/>
              </a:lnSpc>
              <a:spcBef>
                <a:spcPts val="1000"/>
              </a:spcBef>
              <a:spcAft>
                <a:spcPts val="0"/>
              </a:spcAft>
              <a:buClr>
                <a:schemeClr val="dk1"/>
              </a:buClr>
              <a:buSzPts val="2400"/>
              <a:buNone/>
            </a:pPr>
            <a:r>
              <a:rPr lang="en-US" dirty="0"/>
              <a:t/>
            </a:r>
            <a:br>
              <a:rPr lang="en-US" dirty="0"/>
            </a:br>
            <a:endParaRPr b="1" dirty="0"/>
          </a:p>
        </p:txBody>
      </p:sp>
    </p:spTree>
    <p:extLst>
      <p:ext uri="{BB962C8B-B14F-4D97-AF65-F5344CB8AC3E}">
        <p14:creationId xmlns:p14="http://schemas.microsoft.com/office/powerpoint/2010/main" val="16301954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Shape 318"/>
        <p:cNvGrpSpPr/>
        <p:nvPr/>
      </p:nvGrpSpPr>
      <p:grpSpPr>
        <a:xfrm>
          <a:off x="0" y="0"/>
          <a:ext cx="0" cy="0"/>
          <a:chOff x="0" y="0"/>
          <a:chExt cx="0" cy="0"/>
        </a:xfrm>
      </p:grpSpPr>
      <p:sp>
        <p:nvSpPr>
          <p:cNvPr id="319" name="Google Shape;319;p3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20" name="Google Shape;320;p3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38</a:t>
            </a:r>
            <a:r>
              <a:rPr lang="en-US" b="1"/>
              <a:t>. 30 men, working 4 hours a day can do a piece of work in 10 days. Find the number of days in which 45 men working 8 hrs a day can do twice the work. Assume that 2 men of the first group do as much work in 2 hour as 4 men of the second group do in 1 hr. </a:t>
            </a:r>
            <a:endParaRPr/>
          </a:p>
          <a:p>
            <a:pPr marL="0" lvl="0" indent="0" algn="l" rtl="0">
              <a:lnSpc>
                <a:spcPct val="90000"/>
              </a:lnSpc>
              <a:spcBef>
                <a:spcPts val="1000"/>
              </a:spcBef>
              <a:spcAft>
                <a:spcPts val="0"/>
              </a:spcAft>
              <a:buClr>
                <a:schemeClr val="dk1"/>
              </a:buClr>
              <a:buSzPts val="2400"/>
              <a:buNone/>
            </a:pPr>
            <a:r>
              <a:rPr lang="en-US" b="1"/>
              <a:t>(1) 6(1/3) days (2) 6(2/3) days (3) 5(3/6) days (4) 3(1/6) days (5) None of these</a:t>
            </a:r>
            <a:endParaRPr/>
          </a:p>
          <a:p>
            <a:pPr marL="0" lvl="0" indent="0" algn="l" rtl="0">
              <a:lnSpc>
                <a:spcPct val="90000"/>
              </a:lnSpc>
              <a:spcBef>
                <a:spcPts val="1000"/>
              </a:spcBef>
              <a:spcAft>
                <a:spcPts val="0"/>
              </a:spcAft>
              <a:buClr>
                <a:schemeClr val="dk1"/>
              </a:buClr>
              <a:buSzPts val="2400"/>
              <a:buNone/>
            </a:pPr>
            <a:r>
              <a:rPr lang="en-US"/>
              <a:t/>
            </a:r>
            <a:br>
              <a:rPr lang="en-US"/>
            </a:b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Shape 318"/>
        <p:cNvGrpSpPr/>
        <p:nvPr/>
      </p:nvGrpSpPr>
      <p:grpSpPr>
        <a:xfrm>
          <a:off x="0" y="0"/>
          <a:ext cx="0" cy="0"/>
          <a:chOff x="0" y="0"/>
          <a:chExt cx="0" cy="0"/>
        </a:xfrm>
      </p:grpSpPr>
      <p:sp>
        <p:nvSpPr>
          <p:cNvPr id="319" name="Google Shape;319;p3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20" name="Google Shape;320;p3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38</a:t>
            </a:r>
            <a:r>
              <a:rPr lang="en-US" b="1" dirty="0"/>
              <a:t>. 30 men, working 4 hours a day can do a piece of work in 10 days. Find the number of days in which 45 men working 8 </a:t>
            </a:r>
            <a:r>
              <a:rPr lang="en-US" b="1" dirty="0" err="1"/>
              <a:t>hrs</a:t>
            </a:r>
            <a:r>
              <a:rPr lang="en-US" b="1" dirty="0"/>
              <a:t> a day can do twice the work. Assume that 2 men of the first group do as much work in 2 hour as 4 men of the second group do in 1 hr. </a:t>
            </a:r>
            <a:endParaRPr dirty="0"/>
          </a:p>
          <a:p>
            <a:pPr marL="0" lvl="0" indent="0" algn="l" rtl="0">
              <a:lnSpc>
                <a:spcPct val="90000"/>
              </a:lnSpc>
              <a:spcBef>
                <a:spcPts val="1000"/>
              </a:spcBef>
              <a:spcAft>
                <a:spcPts val="0"/>
              </a:spcAft>
              <a:buClr>
                <a:schemeClr val="dk1"/>
              </a:buClr>
              <a:buSzPts val="2400"/>
              <a:buNone/>
            </a:pPr>
            <a:r>
              <a:rPr lang="en-US" b="1" dirty="0"/>
              <a:t>(1) 6(1/3) days </a:t>
            </a:r>
            <a:r>
              <a:rPr lang="en-US" b="1" dirty="0">
                <a:solidFill>
                  <a:srgbClr val="FF0000"/>
                </a:solidFill>
              </a:rPr>
              <a:t>(2) 6(2/3) days </a:t>
            </a:r>
            <a:r>
              <a:rPr lang="en-US" b="1" dirty="0"/>
              <a:t>(3) 5(3/6) days (4) 3(1/6) days (5) None of these</a:t>
            </a:r>
            <a:endParaRPr dirty="0"/>
          </a:p>
          <a:p>
            <a:pPr marL="0" lvl="0" indent="0" algn="l" rtl="0">
              <a:lnSpc>
                <a:spcPct val="90000"/>
              </a:lnSpc>
              <a:spcBef>
                <a:spcPts val="1000"/>
              </a:spcBef>
              <a:spcAft>
                <a:spcPts val="0"/>
              </a:spcAft>
              <a:buClr>
                <a:schemeClr val="dk1"/>
              </a:buClr>
              <a:buSzPts val="2400"/>
              <a:buNone/>
            </a:pPr>
            <a:r>
              <a:rPr lang="en-US" dirty="0"/>
              <a:t/>
            </a:r>
            <a:br>
              <a:rPr lang="en-US" dirty="0"/>
            </a:b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29082854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Shape 324"/>
        <p:cNvGrpSpPr/>
        <p:nvPr/>
      </p:nvGrpSpPr>
      <p:grpSpPr>
        <a:xfrm>
          <a:off x="0" y="0"/>
          <a:ext cx="0" cy="0"/>
          <a:chOff x="0" y="0"/>
          <a:chExt cx="0" cy="0"/>
        </a:xfrm>
      </p:grpSpPr>
      <p:sp>
        <p:nvSpPr>
          <p:cNvPr id="325" name="Google Shape;325;p3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solidFill>
                <a:schemeClr val="lt1"/>
              </a:solidFill>
            </a:endParaRPr>
          </a:p>
        </p:txBody>
      </p:sp>
      <p:sp>
        <p:nvSpPr>
          <p:cNvPr id="326" name="Google Shape;326;p39"/>
          <p:cNvSpPr txBox="1">
            <a:spLocks noGrp="1"/>
          </p:cNvSpPr>
          <p:nvPr>
            <p:ph type="body" idx="1"/>
          </p:nvPr>
        </p:nvSpPr>
        <p:spPr>
          <a:xfrm>
            <a:off x="304800" y="1185333"/>
            <a:ext cx="11582400" cy="506844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600"/>
              <a:buNone/>
            </a:pPr>
            <a:endParaRPr sz="6600" b="1">
              <a:latin typeface="Arial Black"/>
              <a:ea typeface="Arial Black"/>
              <a:cs typeface="Arial Black"/>
              <a:sym typeface="Arial Black"/>
            </a:endParaRPr>
          </a:p>
          <a:p>
            <a:pPr marL="0" lvl="0" indent="0" algn="ctr" rtl="0">
              <a:lnSpc>
                <a:spcPct val="90000"/>
              </a:lnSpc>
              <a:spcBef>
                <a:spcPts val="1000"/>
              </a:spcBef>
              <a:spcAft>
                <a:spcPts val="0"/>
              </a:spcAft>
              <a:buClr>
                <a:schemeClr val="dk1"/>
              </a:buClr>
              <a:buSzPts val="6600"/>
              <a:buNone/>
            </a:pPr>
            <a:endParaRPr sz="6600" b="1">
              <a:latin typeface="Arial Black"/>
              <a:ea typeface="Arial Black"/>
              <a:cs typeface="Arial Black"/>
              <a:sym typeface="Arial Black"/>
            </a:endParaRPr>
          </a:p>
          <a:p>
            <a:pPr marL="0" lvl="0" indent="0" algn="ctr" rtl="0">
              <a:lnSpc>
                <a:spcPct val="90000"/>
              </a:lnSpc>
              <a:spcBef>
                <a:spcPts val="1000"/>
              </a:spcBef>
              <a:spcAft>
                <a:spcPts val="0"/>
              </a:spcAft>
              <a:buClr>
                <a:schemeClr val="dk1"/>
              </a:buClr>
              <a:buSzPts val="6600"/>
              <a:buNone/>
            </a:pPr>
            <a:r>
              <a:rPr lang="en-US" sz="6600" b="1">
                <a:latin typeface="Arial Black"/>
                <a:ea typeface="Arial Black"/>
                <a:cs typeface="Arial Black"/>
                <a:sym typeface="Arial Black"/>
              </a:rPr>
              <a:t>THANK YOU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10" name="Google Shape;110;p3"/>
          <p:cNvSpPr txBox="1">
            <a:spLocks noGrp="1"/>
          </p:cNvSpPr>
          <p:nvPr>
            <p:ph type="body" idx="1"/>
          </p:nvPr>
        </p:nvSpPr>
        <p:spPr>
          <a:xfrm>
            <a:off x="204951" y="1072055"/>
            <a:ext cx="12186745"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 . A and B finish a job in 12 days while A, B and C can finish it in 8 days. C alone will finish the job in : </a:t>
            </a:r>
            <a:endParaRPr dirty="0"/>
          </a:p>
          <a:p>
            <a:pPr marL="228600" lvl="0" indent="-228600" algn="l" rtl="0">
              <a:lnSpc>
                <a:spcPct val="90000"/>
              </a:lnSpc>
              <a:spcBef>
                <a:spcPts val="1000"/>
              </a:spcBef>
              <a:spcAft>
                <a:spcPts val="0"/>
              </a:spcAft>
              <a:buClr>
                <a:schemeClr val="dk1"/>
              </a:buClr>
              <a:buSzPts val="2400"/>
              <a:buNone/>
            </a:pPr>
            <a:r>
              <a:rPr lang="en-US" b="1" dirty="0"/>
              <a:t>(1) 20 days 	(2) 14 days 	</a:t>
            </a:r>
            <a:r>
              <a:rPr lang="en-US" b="1" dirty="0">
                <a:solidFill>
                  <a:srgbClr val="FF0000"/>
                </a:solidFill>
              </a:rPr>
              <a:t>(3) 24 days </a:t>
            </a:r>
            <a:r>
              <a:rPr lang="en-US" b="1" dirty="0"/>
              <a:t>	(4) 16 days 	(5) None of these</a:t>
            </a: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3723775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16" name="Google Shape;116;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4.  A can do a piece of work in 50 days and B in 40 days. They work together for 10 days and then A leaves B to finish the work alone. How long will B take to finish it? </a:t>
            </a:r>
            <a:endParaRPr/>
          </a:p>
          <a:p>
            <a:pPr marL="0" lvl="0" indent="0" algn="l" rtl="0">
              <a:lnSpc>
                <a:spcPct val="90000"/>
              </a:lnSpc>
              <a:spcBef>
                <a:spcPts val="1000"/>
              </a:spcBef>
              <a:spcAft>
                <a:spcPts val="0"/>
              </a:spcAft>
              <a:buClr>
                <a:schemeClr val="dk1"/>
              </a:buClr>
              <a:buSzPts val="2400"/>
              <a:buNone/>
            </a:pPr>
            <a:r>
              <a:rPr lang="en-US" b="1"/>
              <a:t>(1) 11 days (2) 18 days (3) 22 days (4) 26 days (5) None of these</a:t>
            </a:r>
            <a:endParaRPr/>
          </a:p>
          <a:p>
            <a:pPr marL="0" lvl="0" indent="0" algn="l" rtl="0">
              <a:lnSpc>
                <a:spcPct val="90000"/>
              </a:lnSpc>
              <a:spcBef>
                <a:spcPts val="1000"/>
              </a:spcBef>
              <a:spcAft>
                <a:spcPts val="0"/>
              </a:spcAft>
              <a:buClr>
                <a:schemeClr val="dk1"/>
              </a:buClr>
              <a:buSzPts val="2400"/>
              <a:buNone/>
            </a:pPr>
            <a:r>
              <a:rPr lang="en-US"/>
              <a:t/>
            </a:r>
            <a:br>
              <a:rPr lang="en-US"/>
            </a:br>
            <a:endParaRPr b="1"/>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6209</Words>
  <Application>Microsoft Office PowerPoint</Application>
  <PresentationFormat>Widescreen</PresentationFormat>
  <Paragraphs>394</Paragraphs>
  <Slides>76</Slides>
  <Notes>76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76</vt:i4>
      </vt:variant>
    </vt:vector>
  </HeadingPairs>
  <TitlesOfParts>
    <vt:vector size="81" baseType="lpstr">
      <vt:lpstr>Arial Black</vt:lpstr>
      <vt:lpstr>Calibri</vt:lpstr>
      <vt:lpstr>Arial</vt:lpstr>
      <vt:lpstr>Wingdings</vt:lpstr>
      <vt:lpstr>Office Theme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APTITUDE</dc:title>
  <dc:creator>anuj gupta</dc:creator>
  <cp:lastModifiedBy>Lenovo</cp:lastModifiedBy>
  <cp:revision>8</cp:revision>
  <dcterms:created xsi:type="dcterms:W3CDTF">2020-02-23T06:37:57Z</dcterms:created>
  <dcterms:modified xsi:type="dcterms:W3CDTF">2023-04-14T10:21:30Z</dcterms:modified>
</cp:coreProperties>
</file>