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1"/>
  </p:notesMasterIdLst>
  <p:sldIdLst>
    <p:sldId id="256" r:id="rId2"/>
    <p:sldId id="295" r:id="rId3"/>
    <p:sldId id="296" r:id="rId4"/>
    <p:sldId id="294" r:id="rId5"/>
    <p:sldId id="297" r:id="rId6"/>
    <p:sldId id="257" r:id="rId7"/>
    <p:sldId id="298" r:id="rId8"/>
    <p:sldId id="258" r:id="rId9"/>
    <p:sldId id="299" r:id="rId10"/>
    <p:sldId id="259" r:id="rId11"/>
    <p:sldId id="300" r:id="rId12"/>
    <p:sldId id="260" r:id="rId13"/>
    <p:sldId id="301" r:id="rId14"/>
    <p:sldId id="261" r:id="rId15"/>
    <p:sldId id="302" r:id="rId16"/>
    <p:sldId id="262" r:id="rId17"/>
    <p:sldId id="303" r:id="rId18"/>
    <p:sldId id="263" r:id="rId19"/>
    <p:sldId id="304" r:id="rId20"/>
    <p:sldId id="264" r:id="rId21"/>
    <p:sldId id="306" r:id="rId22"/>
    <p:sldId id="265" r:id="rId23"/>
    <p:sldId id="307" r:id="rId24"/>
    <p:sldId id="266" r:id="rId25"/>
    <p:sldId id="308" r:id="rId26"/>
    <p:sldId id="267" r:id="rId27"/>
    <p:sldId id="309" r:id="rId28"/>
    <p:sldId id="268" r:id="rId29"/>
    <p:sldId id="310" r:id="rId30"/>
    <p:sldId id="269" r:id="rId31"/>
    <p:sldId id="311" r:id="rId32"/>
    <p:sldId id="270" r:id="rId33"/>
    <p:sldId id="312" r:id="rId34"/>
    <p:sldId id="271" r:id="rId35"/>
    <p:sldId id="313" r:id="rId36"/>
    <p:sldId id="272" r:id="rId37"/>
    <p:sldId id="314" r:id="rId38"/>
    <p:sldId id="273" r:id="rId39"/>
    <p:sldId id="315" r:id="rId40"/>
    <p:sldId id="274" r:id="rId41"/>
    <p:sldId id="316" r:id="rId42"/>
    <p:sldId id="275" r:id="rId43"/>
    <p:sldId id="317" r:id="rId44"/>
    <p:sldId id="276" r:id="rId45"/>
    <p:sldId id="318" r:id="rId46"/>
    <p:sldId id="277" r:id="rId47"/>
    <p:sldId id="319" r:id="rId48"/>
    <p:sldId id="278" r:id="rId49"/>
    <p:sldId id="320" r:id="rId50"/>
    <p:sldId id="279" r:id="rId51"/>
    <p:sldId id="321" r:id="rId52"/>
    <p:sldId id="280" r:id="rId53"/>
    <p:sldId id="322" r:id="rId54"/>
    <p:sldId id="281" r:id="rId55"/>
    <p:sldId id="323" r:id="rId56"/>
    <p:sldId id="282" r:id="rId57"/>
    <p:sldId id="324" r:id="rId58"/>
    <p:sldId id="283" r:id="rId59"/>
    <p:sldId id="325" r:id="rId60"/>
    <p:sldId id="284" r:id="rId61"/>
    <p:sldId id="326" r:id="rId62"/>
    <p:sldId id="285" r:id="rId63"/>
    <p:sldId id="327" r:id="rId64"/>
    <p:sldId id="286" r:id="rId65"/>
    <p:sldId id="328" r:id="rId66"/>
    <p:sldId id="287" r:id="rId67"/>
    <p:sldId id="329" r:id="rId68"/>
    <p:sldId id="288" r:id="rId69"/>
    <p:sldId id="330" r:id="rId70"/>
    <p:sldId id="289" r:id="rId71"/>
    <p:sldId id="332" r:id="rId72"/>
    <p:sldId id="290" r:id="rId73"/>
    <p:sldId id="333" r:id="rId74"/>
    <p:sldId id="291" r:id="rId75"/>
    <p:sldId id="334" r:id="rId76"/>
    <p:sldId id="292" r:id="rId77"/>
    <p:sldId id="335" r:id="rId78"/>
    <p:sldId id="331" r:id="rId79"/>
    <p:sldId id="293" r:id="rId80"/>
  </p:sldIdLst>
  <p:sldSz cx="12192000" cy="6858000"/>
  <p:notesSz cx="6858000" cy="9144000"/>
  <p:embeddedFontLst>
    <p:embeddedFont>
      <p:font typeface="Arial Black" pitchFamily="34" charset="0"/>
      <p:bold r:id="rId82"/>
    </p:embeddedFont>
    <p:embeddedFont>
      <p:font typeface="Calibri" pitchFamily="3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gEoeW7HDp8CANVTaTxyGXPwXA0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3.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f70943e38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f70943e3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39"/>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39"/>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39"/>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39"/>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39"/>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19" name="Google Shape;19;p39"/>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39"/>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39"/>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39"/>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41"/>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1"/>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1"/>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1"/>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1"/>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5" name="Google Shape;35;p41"/>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8"/>
          <p:cNvSpPr>
            <a:spLocks noGrp="1"/>
          </p:cNvSpPr>
          <p:nvPr>
            <p:ph type="pic" idx="2"/>
          </p:nvPr>
        </p:nvSpPr>
        <p:spPr>
          <a:xfrm>
            <a:off x="5183188" y="987425"/>
            <a:ext cx="6172200" cy="4873625"/>
          </a:xfrm>
          <a:prstGeom prst="rect">
            <a:avLst/>
          </a:prstGeom>
          <a:noFill/>
          <a:ln>
            <a:noFill/>
          </a:ln>
        </p:spPr>
      </p:sp>
      <p:sp>
        <p:nvSpPr>
          <p:cNvPr id="77" name="Google Shape;77;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0" y="787791"/>
            <a:ext cx="12192000" cy="56287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smtClean="0">
                <a:latin typeface="Arial Black"/>
                <a:ea typeface="Arial Black"/>
                <a:cs typeface="Arial Black"/>
                <a:sym typeface="Arial Black"/>
              </a:rPr>
              <a:t> </a:t>
            </a:r>
            <a:r>
              <a:rPr lang="en-US" b="1" dirty="0" smtClean="0"/>
              <a:t> </a:t>
            </a:r>
            <a:endParaRPr b="1"/>
          </a:p>
        </p:txBody>
      </p:sp>
      <p:sp>
        <p:nvSpPr>
          <p:cNvPr id="4" name="TextBox 3"/>
          <p:cNvSpPr txBox="1"/>
          <p:nvPr/>
        </p:nvSpPr>
        <p:spPr>
          <a:xfrm>
            <a:off x="3587262" y="2096086"/>
            <a:ext cx="6680034" cy="830997"/>
          </a:xfrm>
          <a:prstGeom prst="rect">
            <a:avLst/>
          </a:prstGeom>
          <a:noFill/>
        </p:spPr>
        <p:txBody>
          <a:bodyPr wrap="none" rtlCol="0">
            <a:spAutoFit/>
          </a:bodyPr>
          <a:lstStyle/>
          <a:p>
            <a:r>
              <a:rPr lang="en-US" sz="4800" dirty="0" smtClean="0">
                <a:solidFill>
                  <a:srgbClr val="FF0000"/>
                </a:solidFill>
                <a:latin typeface="Arial Black" pitchFamily="34" charset="0"/>
              </a:rPr>
              <a:t>PIPE AND CISTREN</a:t>
            </a:r>
            <a:endParaRPr lang="en-US" sz="4800" dirty="0">
              <a:solidFill>
                <a:srgbClr val="FF0000"/>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A fill pipe can fill 3/5 of cistern in 21 minutes. In how many minutes, it can fill 3/7 of the cistern. </a:t>
            </a:r>
            <a:endParaRPr/>
          </a:p>
          <a:p>
            <a:pPr marL="457200" lvl="0" indent="-457200" algn="l" rtl="0">
              <a:lnSpc>
                <a:spcPct val="90000"/>
              </a:lnSpc>
              <a:spcBef>
                <a:spcPts val="1000"/>
              </a:spcBef>
              <a:spcAft>
                <a:spcPts val="0"/>
              </a:spcAft>
              <a:buClr>
                <a:schemeClr val="dk1"/>
              </a:buClr>
              <a:buSzPts val="2400"/>
              <a:buAutoNum type="arabicParenBoth"/>
            </a:pPr>
            <a:r>
              <a:rPr lang="en-US" b="1"/>
              <a:t>12 minutes 	(2) 18 minutes 	(3) 15 minutes 	(4) 17 minutes </a:t>
            </a:r>
            <a:endParaRPr/>
          </a:p>
          <a:p>
            <a:pPr marL="457200" lvl="0" indent="-457200" algn="l" rtl="0">
              <a:lnSpc>
                <a:spcPct val="90000"/>
              </a:lnSpc>
              <a:spcBef>
                <a:spcPts val="1000"/>
              </a:spcBef>
              <a:spcAft>
                <a:spcPts val="0"/>
              </a:spcAft>
              <a:buClr>
                <a:schemeClr val="dk1"/>
              </a:buClr>
              <a:buSzPts val="2400"/>
              <a:buNone/>
            </a:pPr>
            <a:r>
              <a:rPr lang="en-US" b="1"/>
              <a:t>(5) None of these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A fill pipe can fill 3/5 of cistern in 21 minutes. In how many minutes, it can fill 3/7 of the cistern. </a:t>
            </a:r>
            <a:endParaRPr/>
          </a:p>
          <a:p>
            <a:pPr marL="457200" lvl="0" indent="-457200" algn="l" rtl="0">
              <a:lnSpc>
                <a:spcPct val="90000"/>
              </a:lnSpc>
              <a:spcBef>
                <a:spcPts val="1000"/>
              </a:spcBef>
              <a:spcAft>
                <a:spcPts val="0"/>
              </a:spcAft>
              <a:buClr>
                <a:schemeClr val="dk1"/>
              </a:buClr>
              <a:buSzPts val="2400"/>
              <a:buAutoNum type="arabicParenBoth"/>
            </a:pPr>
            <a:r>
              <a:rPr lang="en-US" b="1" dirty="0"/>
              <a:t>12 minutes 	(2) 18 minutes 	</a:t>
            </a:r>
            <a:r>
              <a:rPr lang="en-US" b="1" dirty="0">
                <a:solidFill>
                  <a:srgbClr val="FF0000"/>
                </a:solidFill>
              </a:rPr>
              <a:t>(3) 15 minutes </a:t>
            </a:r>
            <a:r>
              <a:rPr lang="en-US" b="1" dirty="0"/>
              <a:t>	(4) 17 minutes </a:t>
            </a:r>
            <a:endParaRPr/>
          </a:p>
          <a:p>
            <a:pPr marL="457200" lvl="0" indent="-457200" algn="l" rtl="0">
              <a:lnSpc>
                <a:spcPct val="90000"/>
              </a:lnSpc>
              <a:spcBef>
                <a:spcPts val="1000"/>
              </a:spcBef>
              <a:spcAft>
                <a:spcPts val="0"/>
              </a:spcAft>
              <a:buClr>
                <a:schemeClr val="dk1"/>
              </a:buClr>
              <a:buSzPts val="2400"/>
              <a:buNone/>
            </a:pPr>
            <a:r>
              <a:rPr lang="en-US" b="1" dirty="0"/>
              <a:t>(5) None of these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A pipe can empty a tank in 15 hrs and another pipe can empty it in 10 hours. If both the pipes are opened simultaneously, find the time in which a full tank is emptied. </a:t>
            </a:r>
            <a:endParaRPr/>
          </a:p>
          <a:p>
            <a:pPr marL="228600" lvl="0" indent="-228600" algn="l" rtl="0">
              <a:lnSpc>
                <a:spcPct val="90000"/>
              </a:lnSpc>
              <a:spcBef>
                <a:spcPts val="1000"/>
              </a:spcBef>
              <a:spcAft>
                <a:spcPts val="0"/>
              </a:spcAft>
              <a:buClr>
                <a:schemeClr val="dk1"/>
              </a:buClr>
              <a:buSzPts val="2400"/>
              <a:buNone/>
            </a:pPr>
            <a:r>
              <a:rPr lang="en-US" b="1"/>
              <a:t>(1) 8 hrs 	(2) 6 hrs 	(3) 4 hrs 	(4) 5 hrs 	(5) None of these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A pipe can empty a tank in 15 hrs and another pipe can empty it in 10 hours. If both the pipes are opened simultaneously, find the time in which a full tank is emptied. </a:t>
            </a:r>
            <a:endParaRPr/>
          </a:p>
          <a:p>
            <a:pPr marL="228600" lvl="0" indent="-228600" algn="l" rtl="0">
              <a:lnSpc>
                <a:spcPct val="90000"/>
              </a:lnSpc>
              <a:spcBef>
                <a:spcPts val="1000"/>
              </a:spcBef>
              <a:spcAft>
                <a:spcPts val="0"/>
              </a:spcAft>
              <a:buClr>
                <a:schemeClr val="dk1"/>
              </a:buClr>
              <a:buSzPts val="2400"/>
              <a:buNone/>
            </a:pPr>
            <a:r>
              <a:rPr lang="en-US" b="1" dirty="0"/>
              <a:t>(1) 8 hrs 	</a:t>
            </a:r>
            <a:r>
              <a:rPr lang="en-US" b="1" dirty="0">
                <a:solidFill>
                  <a:srgbClr val="FF0000"/>
                </a:solidFill>
              </a:rPr>
              <a:t>(2) 6 hrs </a:t>
            </a:r>
            <a:r>
              <a:rPr lang="en-US" b="1" dirty="0"/>
              <a:t>	(3) 4 hrs 	(4) 5 hrs 	(5) None of these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6. Two pipes A and B can fill a tank in 30 minutes and 15 minutes respectively. If both the pipes are opened simultaneously, how much time will be taken to fill the tank? </a:t>
            </a:r>
            <a:endParaRPr/>
          </a:p>
          <a:p>
            <a:pPr marL="457200" lvl="0" indent="-457200" algn="l" rtl="0">
              <a:lnSpc>
                <a:spcPct val="90000"/>
              </a:lnSpc>
              <a:spcBef>
                <a:spcPts val="1000"/>
              </a:spcBef>
              <a:spcAft>
                <a:spcPts val="0"/>
              </a:spcAft>
              <a:buClr>
                <a:schemeClr val="dk1"/>
              </a:buClr>
              <a:buSzPts val="2400"/>
              <a:buAutoNum type="arabicParenBoth"/>
            </a:pPr>
            <a:r>
              <a:rPr lang="en-US" b="1"/>
              <a:t>10 minutes 	(2) 12 minutes 	(3) 8 minutes 	(4) 9 minutes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Two pipes A and B can fill a tank in 30 minutes and 15 minutes respectively. If both the pipes are opened simultaneously, how much time will be taken to fill the tank?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10 minutes </a:t>
            </a:r>
            <a:r>
              <a:rPr lang="en-US" b="1" dirty="0"/>
              <a:t>	(2) 12 minutes 	(3) 8 minutes 	(4) 9 minutes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7. There is a leak in the bottom of a cistern. When the cistern is thoroughly repaired, it would be filled in 12 minutes. It now takes 18 minutes longer. If the cistern is full, how long would the leak take to empty the cistern? </a:t>
            </a:r>
            <a:endParaRPr/>
          </a:p>
          <a:p>
            <a:pPr marL="457200" lvl="0" indent="-457200" algn="l" rtl="0">
              <a:lnSpc>
                <a:spcPct val="90000"/>
              </a:lnSpc>
              <a:spcBef>
                <a:spcPts val="1000"/>
              </a:spcBef>
              <a:spcAft>
                <a:spcPts val="0"/>
              </a:spcAft>
              <a:buClr>
                <a:schemeClr val="dk1"/>
              </a:buClr>
              <a:buSzPts val="2400"/>
              <a:buAutoNum type="arabicParenBoth"/>
            </a:pPr>
            <a:r>
              <a:rPr lang="en-US" b="1"/>
              <a:t>20 minutes 	(2) 24 minutes 	(3) 26 minutes 	(4) 30 minutes </a:t>
            </a:r>
            <a:endParaRPr/>
          </a:p>
          <a:p>
            <a:pPr marL="457200" lvl="0" indent="-457200" algn="l" rtl="0">
              <a:lnSpc>
                <a:spcPct val="90000"/>
              </a:lnSpc>
              <a:spcBef>
                <a:spcPts val="1000"/>
              </a:spcBef>
              <a:spcAft>
                <a:spcPts val="0"/>
              </a:spcAft>
              <a:buClr>
                <a:schemeClr val="dk1"/>
              </a:buClr>
              <a:buSzPts val="2400"/>
              <a:buNone/>
            </a:pPr>
            <a:r>
              <a:rPr lang="en-US" b="1"/>
              <a:t>(5) None of these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There is a leak in the bottom of a cistern. When the cistern is thoroughly repaired, it would be filled in 12 minutes. It now takes 18 minutes longer. If the cistern is full, how long would the leak take to empty the cistern?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20 minutes </a:t>
            </a:r>
            <a:r>
              <a:rPr lang="en-US" b="1" dirty="0"/>
              <a:t>	(2) 24 minutes 	(3) 26 minutes 	(4) 30 minutes </a:t>
            </a:r>
            <a:endParaRPr/>
          </a:p>
          <a:p>
            <a:pPr marL="457200" lvl="0" indent="-457200" algn="l" rtl="0">
              <a:lnSpc>
                <a:spcPct val="90000"/>
              </a:lnSpc>
              <a:spcBef>
                <a:spcPts val="1000"/>
              </a:spcBef>
              <a:spcAft>
                <a:spcPts val="0"/>
              </a:spcAft>
              <a:buClr>
                <a:schemeClr val="dk1"/>
              </a:buClr>
              <a:buSzPts val="2400"/>
              <a:buNone/>
            </a:pPr>
            <a:r>
              <a:rPr lang="en-US" b="1" dirty="0"/>
              <a:t>(5) None of these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8. Tap A can fill a water tank in 25 minutes, tap B can fill the same tank in 40 minutes and tap C can empty the tank in 30 minutes. If all the three taps are opened together, in how many minutes will the tank be completely filled up or emptied? </a:t>
            </a:r>
            <a:endParaRPr/>
          </a:p>
          <a:p>
            <a:pPr marL="228600" lvl="0" indent="-228600" algn="l" rtl="0">
              <a:lnSpc>
                <a:spcPct val="90000"/>
              </a:lnSpc>
              <a:spcBef>
                <a:spcPts val="1000"/>
              </a:spcBef>
              <a:spcAft>
                <a:spcPts val="0"/>
              </a:spcAft>
              <a:buClr>
                <a:schemeClr val="dk1"/>
              </a:buClr>
              <a:buSzPts val="2400"/>
              <a:buNone/>
            </a:pPr>
            <a:r>
              <a:rPr lang="en-US" b="1"/>
              <a:t>(1) 3(2/13)	(2) 15(5/13)	  (3) 8(2/13)	    (4) 31(11/19)	(5) None of these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Tap A can fill a water tank in 25 minutes, tap B can fill the same tank in 40 minutes and tap C can empty the tank in 30 minutes. If all the three taps are opened together, in how many minutes will the tank be completely filled up or emptied? </a:t>
            </a:r>
            <a:endParaRPr/>
          </a:p>
          <a:p>
            <a:pPr marL="228600" lvl="0" indent="-228600" algn="l" rtl="0">
              <a:lnSpc>
                <a:spcPct val="90000"/>
              </a:lnSpc>
              <a:spcBef>
                <a:spcPts val="1000"/>
              </a:spcBef>
              <a:spcAft>
                <a:spcPts val="0"/>
              </a:spcAft>
              <a:buClr>
                <a:schemeClr val="dk1"/>
              </a:buClr>
              <a:buSzPts val="2400"/>
              <a:buNone/>
            </a:pPr>
            <a:r>
              <a:rPr lang="en-US" b="1" dirty="0"/>
              <a:t>(1) 3(2/13)	(2) 15(5/13)	  (3) 8(2/13)	</a:t>
            </a:r>
            <a:r>
              <a:rPr lang="en-US" b="1" dirty="0">
                <a:solidFill>
                  <a:srgbClr val="FF0000"/>
                </a:solidFill>
              </a:rPr>
              <a:t>    (4) 31(11/19)</a:t>
            </a:r>
            <a:r>
              <a:rPr lang="en-US" b="1" dirty="0"/>
              <a:t>	(5) None of these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APTITUDE</a:t>
            </a:r>
            <a:endParaRPr/>
          </a:p>
        </p:txBody>
      </p:sp>
      <p:sp>
        <p:nvSpPr>
          <p:cNvPr id="98" name="Google Shape;98;p1"/>
          <p:cNvSpPr txBox="1">
            <a:spLocks noGrp="1"/>
          </p:cNvSpPr>
          <p:nvPr>
            <p:ph type="body" idx="1"/>
          </p:nvPr>
        </p:nvSpPr>
        <p:spPr>
          <a:xfrm>
            <a:off x="0" y="787791"/>
            <a:ext cx="12192000" cy="56287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smtClean="0">
                <a:latin typeface="Arial Black"/>
                <a:ea typeface="Arial Black"/>
                <a:cs typeface="Arial Black"/>
                <a:sym typeface="Arial Black"/>
              </a:rPr>
              <a:t> </a:t>
            </a:r>
            <a:r>
              <a:rPr lang="en-US" b="1" dirty="0" smtClean="0"/>
              <a:t> </a:t>
            </a:r>
            <a:endParaRPr b="1"/>
          </a:p>
        </p:txBody>
      </p:sp>
      <p:sp>
        <p:nvSpPr>
          <p:cNvPr id="4" name="TextBox 3"/>
          <p:cNvSpPr txBox="1"/>
          <p:nvPr/>
        </p:nvSpPr>
        <p:spPr>
          <a:xfrm>
            <a:off x="0" y="858129"/>
            <a:ext cx="12192000" cy="2893100"/>
          </a:xfrm>
          <a:prstGeom prst="rect">
            <a:avLst/>
          </a:prstGeom>
          <a:noFill/>
        </p:spPr>
        <p:txBody>
          <a:bodyPr wrap="square" rtlCol="0">
            <a:spAutoFit/>
          </a:bodyPr>
          <a:lstStyle/>
          <a:p>
            <a:r>
              <a:rPr lang="en-US" sz="2400" b="1" dirty="0" smtClean="0"/>
              <a:t>Pipes and Cistern – Topic and </a:t>
            </a:r>
            <a:r>
              <a:rPr lang="en-US" sz="2400" b="1" dirty="0" smtClean="0"/>
              <a:t>Concept</a:t>
            </a:r>
          </a:p>
          <a:p>
            <a:endParaRPr lang="en-US" sz="2400" b="1" dirty="0" smtClean="0"/>
          </a:p>
          <a:p>
            <a:r>
              <a:rPr lang="en-US" sz="2400" b="1" dirty="0" smtClean="0"/>
              <a:t>INLET: An inlet is a pipe which is connected to the tank and with the help of this pipe, the tank is filled.</a:t>
            </a:r>
          </a:p>
          <a:p>
            <a:r>
              <a:rPr lang="en-US" sz="2400" b="1" dirty="0" smtClean="0"/>
              <a:t>OUTLET/LEAK: An outlet is a pipe which is connected to the tank. This pipe drains out water from the tank and the tank gets emptied if this pipe is opened.</a:t>
            </a:r>
          </a:p>
          <a:p>
            <a:endParaRPr lang="en-US" sz="2400" b="1" dirty="0" smtClean="0"/>
          </a:p>
          <a:p>
            <a:endParaRPr lang="en-US" b="1" dirty="0"/>
          </a:p>
        </p:txBody>
      </p:sp>
      <p:sp>
        <p:nvSpPr>
          <p:cNvPr id="5" name="TextBox 4"/>
          <p:cNvSpPr txBox="1"/>
          <p:nvPr/>
        </p:nvSpPr>
        <p:spPr>
          <a:xfrm>
            <a:off x="4684542" y="2504049"/>
            <a:ext cx="184731" cy="307777"/>
          </a:xfrm>
          <a:prstGeom prst="rect">
            <a:avLst/>
          </a:prstGeom>
          <a:noFill/>
        </p:spPr>
        <p:txBody>
          <a:bodyPr wrap="none" rtlCol="0">
            <a:spAutoFit/>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9. Two pipes A and B can fill a cistern in 24 minutes and 30 minutes respectively. There is also an outlet C. If all the three pipes are opened together, the tank is full in 20 minutes. How much time will be taken by C to empty the full tank? </a:t>
            </a:r>
            <a:endParaRPr/>
          </a:p>
          <a:p>
            <a:pPr marL="228600" lvl="0" indent="-228600" algn="l" rtl="0">
              <a:lnSpc>
                <a:spcPct val="90000"/>
              </a:lnSpc>
              <a:spcBef>
                <a:spcPts val="1000"/>
              </a:spcBef>
              <a:spcAft>
                <a:spcPts val="0"/>
              </a:spcAft>
              <a:buClr>
                <a:schemeClr val="dk1"/>
              </a:buClr>
              <a:buSzPts val="2400"/>
              <a:buNone/>
            </a:pPr>
            <a:r>
              <a:rPr lang="en-US" b="1"/>
              <a:t>(1) 30 min 	(2) 40 min 	(3) 45 min 	(4) 1 hour 	(5) None of these</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Two pipes A and B can fill a cistern in 24 minutes and 30 minutes respectively. There is also an outlet C. If all the three pipes are opened together, the tank is full in 20 minutes. How much time will be taken by C to empty the full tank? </a:t>
            </a:r>
            <a:endParaRPr/>
          </a:p>
          <a:p>
            <a:pPr marL="228600" lvl="0" indent="-228600" algn="l" rtl="0">
              <a:lnSpc>
                <a:spcPct val="90000"/>
              </a:lnSpc>
              <a:spcBef>
                <a:spcPts val="1000"/>
              </a:spcBef>
              <a:spcAft>
                <a:spcPts val="0"/>
              </a:spcAft>
              <a:buClr>
                <a:schemeClr val="dk1"/>
              </a:buClr>
              <a:buSzPts val="2400"/>
              <a:buNone/>
            </a:pPr>
            <a:r>
              <a:rPr lang="en-US" b="1" dirty="0"/>
              <a:t>(1</a:t>
            </a:r>
            <a:r>
              <a:rPr lang="en-US" b="1" dirty="0">
                <a:solidFill>
                  <a:schemeClr val="tx1"/>
                </a:solidFill>
              </a:rPr>
              <a:t>) 30 min </a:t>
            </a:r>
            <a:r>
              <a:rPr lang="en-US" b="1" dirty="0"/>
              <a:t>	(</a:t>
            </a:r>
            <a:r>
              <a:rPr lang="en-US" b="1" dirty="0">
                <a:solidFill>
                  <a:srgbClr val="FF0000"/>
                </a:solidFill>
              </a:rPr>
              <a:t>2) 40 min </a:t>
            </a:r>
            <a:r>
              <a:rPr lang="en-US" b="1" dirty="0"/>
              <a:t>	(3) 45 min 	(4) 1 hour 	(5) None of these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In what time would a cistern be filled by three pipes whose diameters are 1 cm, 3 cm, 4 cm, running together, when the largest alone fill it in 26 minutes, the amount of water flowing in by each pipe being proportional to the square of its diameter? </a:t>
            </a:r>
            <a:endParaRPr/>
          </a:p>
          <a:p>
            <a:pPr marL="457200" lvl="0" indent="-457200" algn="l" rtl="0">
              <a:lnSpc>
                <a:spcPct val="90000"/>
              </a:lnSpc>
              <a:spcBef>
                <a:spcPts val="1000"/>
              </a:spcBef>
              <a:spcAft>
                <a:spcPts val="0"/>
              </a:spcAft>
              <a:buClr>
                <a:schemeClr val="dk1"/>
              </a:buClr>
              <a:buSzPts val="2400"/>
              <a:buAutoNum type="arabicParenBoth"/>
            </a:pPr>
            <a:r>
              <a:rPr lang="en-US" b="1" dirty="0"/>
              <a:t>20 minutes 	(2) 24 minutes 	(3) 16 minutes 	(4) 12 minutes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In what time would a cistern be filled by three pipes whose diameters are 1 cm, 3 cm, 4 cm, running together, when the largest alone fill it in 26 minutes, the amount of water flowing in by each pipe being proportional to the square of its diameter? </a:t>
            </a:r>
            <a:endParaRPr/>
          </a:p>
          <a:p>
            <a:pPr marL="457200" lvl="0" indent="-457200" algn="l" rtl="0">
              <a:lnSpc>
                <a:spcPct val="90000"/>
              </a:lnSpc>
              <a:spcBef>
                <a:spcPts val="1000"/>
              </a:spcBef>
              <a:spcAft>
                <a:spcPts val="0"/>
              </a:spcAft>
              <a:buClr>
                <a:schemeClr val="dk1"/>
              </a:buClr>
              <a:buSzPts val="2400"/>
              <a:buAutoNum type="arabicParenBoth"/>
            </a:pPr>
            <a:r>
              <a:rPr lang="en-US" b="1" dirty="0"/>
              <a:t>20 minutes 	(2) 24 minutes </a:t>
            </a:r>
            <a:r>
              <a:rPr lang="en-US" b="1" dirty="0">
                <a:solidFill>
                  <a:srgbClr val="FF0000"/>
                </a:solidFill>
              </a:rPr>
              <a:t>	(3) 16 minutes </a:t>
            </a:r>
            <a:r>
              <a:rPr lang="en-US" b="1" dirty="0"/>
              <a:t>	(4) 12 minutes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Two pipes A and B can fill a tank in 36 minutes and 48 minutes respectively. If both the pipes are opened simultaneously, after how much time should B be closed so that the tank is full in 27 minutes? </a:t>
            </a:r>
            <a:endParaRPr/>
          </a:p>
          <a:p>
            <a:pPr marL="228600" lvl="0" indent="-228600" algn="l" rtl="0">
              <a:lnSpc>
                <a:spcPct val="90000"/>
              </a:lnSpc>
              <a:spcBef>
                <a:spcPts val="1000"/>
              </a:spcBef>
              <a:spcAft>
                <a:spcPts val="0"/>
              </a:spcAft>
              <a:buClr>
                <a:schemeClr val="dk1"/>
              </a:buClr>
              <a:buSzPts val="2400"/>
              <a:buNone/>
            </a:pPr>
            <a:r>
              <a:rPr lang="en-US" b="1"/>
              <a:t>(1) 10 min 	(2) 12 min 	(3) 14 min 	(4) 16 min 	(5) None of these</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Two pipes A and B can fill a tank in 36 minutes and 48 minutes respectively. If both the pipes are opened simultaneously, after how much time should B be closed so that the tank is full in 27 minutes? </a:t>
            </a:r>
            <a:endParaRPr/>
          </a:p>
          <a:p>
            <a:pPr marL="228600" lvl="0" indent="-228600" algn="l" rtl="0">
              <a:lnSpc>
                <a:spcPct val="90000"/>
              </a:lnSpc>
              <a:spcBef>
                <a:spcPts val="1000"/>
              </a:spcBef>
              <a:spcAft>
                <a:spcPts val="0"/>
              </a:spcAft>
              <a:buClr>
                <a:schemeClr val="dk1"/>
              </a:buClr>
              <a:buSzPts val="2400"/>
              <a:buNone/>
            </a:pPr>
            <a:r>
              <a:rPr lang="en-US" b="1" dirty="0"/>
              <a:t>(1) 10 min 	</a:t>
            </a:r>
            <a:r>
              <a:rPr lang="en-US" b="1" dirty="0">
                <a:solidFill>
                  <a:srgbClr val="FF0000"/>
                </a:solidFill>
              </a:rPr>
              <a:t>(2) 12 min </a:t>
            </a:r>
            <a:r>
              <a:rPr lang="en-US" b="1" dirty="0"/>
              <a:t>	(3) 14 min 	(4) 16 min 	(5) None of these</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Two pipes P and Q would fill a cistern in 12 and 16 minutes respectively. Both pipes being opened, find when the first pipe must be turned off so that the cistern may be just filled in 8 minutes. </a:t>
            </a:r>
            <a:endParaRPr/>
          </a:p>
          <a:p>
            <a:pPr marL="457200" lvl="0" indent="-457200" algn="l" rtl="0">
              <a:lnSpc>
                <a:spcPct val="90000"/>
              </a:lnSpc>
              <a:spcBef>
                <a:spcPts val="1000"/>
              </a:spcBef>
              <a:spcAft>
                <a:spcPts val="0"/>
              </a:spcAft>
              <a:buClr>
                <a:schemeClr val="dk1"/>
              </a:buClr>
              <a:buSzPts val="2400"/>
              <a:buAutoNum type="arabicParenBoth"/>
            </a:pPr>
            <a:r>
              <a:rPr lang="en-US" b="1"/>
              <a:t>15 minutes 	(2) 8 minutes 	(3) 6 minutes 	(4) 10 minutes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Two pipes P and Q would fill a cistern in 12 and 16 minutes respectively. Both pipes being opened, find when the first pipe must be turned off so that the cistern may be just filled in 8 minutes. </a:t>
            </a:r>
            <a:endParaRPr/>
          </a:p>
          <a:p>
            <a:pPr marL="457200" lvl="0" indent="-457200" algn="l" rtl="0">
              <a:lnSpc>
                <a:spcPct val="90000"/>
              </a:lnSpc>
              <a:spcBef>
                <a:spcPts val="1000"/>
              </a:spcBef>
              <a:spcAft>
                <a:spcPts val="0"/>
              </a:spcAft>
              <a:buClr>
                <a:schemeClr val="dk1"/>
              </a:buClr>
              <a:buSzPts val="2400"/>
              <a:buAutoNum type="arabicParenBoth"/>
            </a:pPr>
            <a:r>
              <a:rPr lang="en-US" b="1" dirty="0"/>
              <a:t>15 minutes 	(2) 8 minutes 	</a:t>
            </a:r>
            <a:r>
              <a:rPr lang="en-US" b="1" dirty="0">
                <a:solidFill>
                  <a:srgbClr val="FF0000"/>
                </a:solidFill>
              </a:rPr>
              <a:t>(3) 6 minutes </a:t>
            </a:r>
            <a:r>
              <a:rPr lang="en-US" b="1" dirty="0"/>
              <a:t>	(4) 10 minutes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If two pipes function simultaneously, the reservoir is filled in 6 hrs. One pipe fills the reservoir 5 hours faster than the other. How many hours does the faster pipe take to fill the reservoir? </a:t>
            </a:r>
            <a:endParaRPr/>
          </a:p>
          <a:p>
            <a:pPr marL="457200" lvl="0" indent="-457200" algn="l" rtl="0">
              <a:lnSpc>
                <a:spcPct val="90000"/>
              </a:lnSpc>
              <a:spcBef>
                <a:spcPts val="1000"/>
              </a:spcBef>
              <a:spcAft>
                <a:spcPts val="0"/>
              </a:spcAft>
              <a:buClr>
                <a:schemeClr val="dk1"/>
              </a:buClr>
              <a:buSzPts val="2400"/>
              <a:buAutoNum type="arabicParenBoth"/>
            </a:pPr>
            <a:r>
              <a:rPr lang="en-US" b="1"/>
              <a:t>20 hours 		(2) 10 hours 		(3) 15 hours 		(4) 12 hours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If two pipes function simultaneously, the reservoir is filled in 6 hrs. One pipe fills the reservoir 5 hours faster than the other. How many hours does the faster pipe take to fill the reservoir? </a:t>
            </a:r>
            <a:endParaRPr/>
          </a:p>
          <a:p>
            <a:pPr marL="457200" lvl="0" indent="-457200" algn="l" rtl="0">
              <a:lnSpc>
                <a:spcPct val="90000"/>
              </a:lnSpc>
              <a:spcBef>
                <a:spcPts val="1000"/>
              </a:spcBef>
              <a:spcAft>
                <a:spcPts val="0"/>
              </a:spcAft>
              <a:buClr>
                <a:schemeClr val="dk1"/>
              </a:buClr>
              <a:buSzPts val="2400"/>
              <a:buAutoNum type="arabicParenBoth"/>
            </a:pPr>
            <a:r>
              <a:rPr lang="en-US" b="1" dirty="0"/>
              <a:t>20 hours 		</a:t>
            </a:r>
            <a:r>
              <a:rPr lang="en-US" b="1" dirty="0">
                <a:solidFill>
                  <a:srgbClr val="FF0000"/>
                </a:solidFill>
              </a:rPr>
              <a:t>(2) 10 hours </a:t>
            </a:r>
            <a:r>
              <a:rPr lang="en-US" b="1" dirty="0"/>
              <a:t>		(3) 15 hours 		(4) 12 hours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0" y="787791"/>
            <a:ext cx="12192000" cy="56287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smtClean="0">
                <a:latin typeface="Arial Black"/>
                <a:ea typeface="Arial Black"/>
                <a:cs typeface="Arial Black"/>
                <a:sym typeface="Arial Black"/>
              </a:rPr>
              <a:t> </a:t>
            </a:r>
            <a:r>
              <a:rPr lang="en-US" b="1" dirty="0" smtClean="0"/>
              <a:t> </a:t>
            </a:r>
            <a:endParaRPr b="1"/>
          </a:p>
        </p:txBody>
      </p:sp>
      <p:sp>
        <p:nvSpPr>
          <p:cNvPr id="4" name="TextBox 3"/>
          <p:cNvSpPr txBox="1"/>
          <p:nvPr/>
        </p:nvSpPr>
        <p:spPr>
          <a:xfrm>
            <a:off x="0" y="787791"/>
            <a:ext cx="12191999" cy="4154984"/>
          </a:xfrm>
          <a:prstGeom prst="rect">
            <a:avLst/>
          </a:prstGeom>
          <a:noFill/>
        </p:spPr>
        <p:txBody>
          <a:bodyPr wrap="square" rtlCol="0">
            <a:spAutoFit/>
          </a:bodyPr>
          <a:lstStyle/>
          <a:p>
            <a:r>
              <a:rPr lang="en-US" sz="2400" b="1" dirty="0" smtClean="0"/>
              <a:t>Formulae</a:t>
            </a:r>
          </a:p>
          <a:p>
            <a:r>
              <a:rPr lang="en-US" sz="2400" b="1" dirty="0" smtClean="0"/>
              <a:t>If a pipe can fill a tank in a hrs, then the part filled in 1 hr =1/a.</a:t>
            </a:r>
          </a:p>
          <a:p>
            <a:r>
              <a:rPr lang="en-US" sz="2400" b="1" dirty="0" smtClean="0"/>
              <a:t>If a pipe can empty a tank in b hrs, then the part of the full tank emptied in 1 hr = 1/b.</a:t>
            </a:r>
          </a:p>
          <a:p>
            <a:r>
              <a:rPr lang="en-US" sz="2400" b="1" dirty="0" smtClean="0"/>
              <a:t>If a pipe can fill a tank in a hrs and the another pipe can empty the full tank in b hrs, then the net part filled in 1 hr, when both the pipes are opened =[1/a - 1/b] ∴ Time taken to fill the tank, when both the pipes are opened = </a:t>
            </a:r>
            <a:r>
              <a:rPr lang="en-US" sz="2400" b="1" dirty="0" err="1" smtClean="0"/>
              <a:t>ab</a:t>
            </a:r>
            <a:r>
              <a:rPr lang="en-US" sz="2400" b="1" dirty="0" smtClean="0"/>
              <a:t>/(b - a)</a:t>
            </a:r>
          </a:p>
          <a:p>
            <a:r>
              <a:rPr lang="en-US" sz="2400" b="1" dirty="0" smtClean="0"/>
              <a:t>If a pipe can fill a tank in a hrs and another can fill the same tank in b hrs, then the net part filled in 1 hr, when both pipes are opened = [1/a + 1/b] ∴ Time taken to fill the tank = </a:t>
            </a:r>
            <a:r>
              <a:rPr lang="en-US" sz="2400" b="1" dirty="0" err="1" smtClean="0"/>
              <a:t>ab</a:t>
            </a:r>
            <a:r>
              <a:rPr lang="en-US" sz="2400" b="1" dirty="0" smtClean="0"/>
              <a:t>/(a + b)</a:t>
            </a:r>
          </a:p>
          <a:p>
            <a:endParaRPr 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Three pipes A, B and C can fill a cistern in 36 minutes. After working together for 12 minutes, C is closed and A and B fill the cistern in 48 minutes. Then find the time in which the cistern can be filled by pipe C. </a:t>
            </a:r>
            <a:endParaRPr/>
          </a:p>
          <a:p>
            <a:pPr marL="457200" lvl="0" indent="-457200" algn="l" rtl="0">
              <a:lnSpc>
                <a:spcPct val="90000"/>
              </a:lnSpc>
              <a:spcBef>
                <a:spcPts val="1000"/>
              </a:spcBef>
              <a:spcAft>
                <a:spcPts val="0"/>
              </a:spcAft>
              <a:buClr>
                <a:schemeClr val="dk1"/>
              </a:buClr>
              <a:buSzPts val="2400"/>
              <a:buAutoNum type="arabicParenBoth"/>
            </a:pPr>
            <a:r>
              <a:rPr lang="en-US" b="1"/>
              <a:t>72 minutes 	(2) 60 minutes 	(3) 48 minutes 	(4) 64 minutes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Three pipes A, B and C can fill a cistern in 36 minutes. After working together for 12 minutes, C is closed and A and B fill the cistern in 48 minutes. Then find the time in which the cistern can be filled by pipe C.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72 minutes </a:t>
            </a:r>
            <a:r>
              <a:rPr lang="en-US" b="1" dirty="0"/>
              <a:t>	(2) 60 minutes 	(3) 48 minutes 	(4) 64 minutes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15. Three pipes A, B and C can fill a cistern in 18 minutes. After working together for 6 minutes, C is closed and A and B fill the cistern in 24 minutes. Then find the time in which the cistern can be filled by pipe C. </a:t>
            </a:r>
            <a:endParaRPr/>
          </a:p>
          <a:p>
            <a:pPr marL="457200" lvl="0" indent="-457200" algn="l" rtl="0">
              <a:lnSpc>
                <a:spcPct val="90000"/>
              </a:lnSpc>
              <a:spcBef>
                <a:spcPts val="1000"/>
              </a:spcBef>
              <a:spcAft>
                <a:spcPts val="0"/>
              </a:spcAft>
              <a:buClr>
                <a:schemeClr val="dk1"/>
              </a:buClr>
              <a:buSzPts val="2400"/>
              <a:buAutoNum type="arabicParenBoth"/>
            </a:pPr>
            <a:r>
              <a:rPr lang="en-US" b="1"/>
              <a:t>30 minutes 	(2) 24 minutes 	(3) 36 minutes 	(4) 45 minutes </a:t>
            </a:r>
            <a:endParaRPr/>
          </a:p>
          <a:p>
            <a:pPr marL="457200" lvl="0" indent="-457200" algn="l" rtl="0">
              <a:lnSpc>
                <a:spcPct val="90000"/>
              </a:lnSpc>
              <a:spcBef>
                <a:spcPts val="1000"/>
              </a:spcBef>
              <a:spcAft>
                <a:spcPts val="0"/>
              </a:spcAft>
              <a:buClr>
                <a:schemeClr val="dk1"/>
              </a:buClr>
              <a:buSzPts val="2400"/>
              <a:buNone/>
            </a:pPr>
            <a:r>
              <a:rPr lang="en-US" b="1"/>
              <a:t>(5)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Three pipes A, B and C can fill a cistern in 18 minutes. After working together for 6 minutes, C is closed and A and B fill the cistern in 24 minutes. Then find the time in which the cistern can be filled by pipe C. </a:t>
            </a:r>
            <a:endParaRPr/>
          </a:p>
          <a:p>
            <a:pPr marL="457200" lvl="0" indent="-457200" algn="l" rtl="0">
              <a:lnSpc>
                <a:spcPct val="90000"/>
              </a:lnSpc>
              <a:spcBef>
                <a:spcPts val="1000"/>
              </a:spcBef>
              <a:spcAft>
                <a:spcPts val="0"/>
              </a:spcAft>
              <a:buClr>
                <a:schemeClr val="dk1"/>
              </a:buClr>
              <a:buSzPts val="2400"/>
              <a:buAutoNum type="arabicParenBoth"/>
            </a:pPr>
            <a:r>
              <a:rPr lang="en-US" b="1" dirty="0"/>
              <a:t>30 minutes 	(2) 24 minutes 	</a:t>
            </a:r>
            <a:r>
              <a:rPr lang="en-US" b="1" dirty="0">
                <a:solidFill>
                  <a:srgbClr val="FF0000"/>
                </a:solidFill>
              </a:rPr>
              <a:t>(3) 36 minutes </a:t>
            </a:r>
            <a:r>
              <a:rPr lang="en-US" b="1" dirty="0"/>
              <a:t>	(4) 45 minutes </a:t>
            </a:r>
            <a:endParaRPr/>
          </a:p>
          <a:p>
            <a:pPr marL="457200" lvl="0" indent="-457200" algn="l" rtl="0">
              <a:lnSpc>
                <a:spcPct val="90000"/>
              </a:lnSpc>
              <a:spcBef>
                <a:spcPts val="1000"/>
              </a:spcBef>
              <a:spcAft>
                <a:spcPts val="0"/>
              </a:spcAft>
              <a:buClr>
                <a:schemeClr val="dk1"/>
              </a:buClr>
              <a:buSzPts val="2400"/>
              <a:buNone/>
            </a:pPr>
            <a:r>
              <a:rPr lang="en-US" b="1" dirty="0"/>
              <a:t>(5) None of these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Three pipes A, B and C are connected to a tank. A and B together can fill the tank in 60 minutes, B and C together in 40 minutes and C and A together in 30 minutes. In how much time will each pipe fill the tank separately? </a:t>
            </a:r>
            <a:endParaRPr b="1"/>
          </a:p>
          <a:p>
            <a:pPr marL="457200" lvl="0" indent="-457200" algn="l" rtl="0">
              <a:lnSpc>
                <a:spcPct val="90000"/>
              </a:lnSpc>
              <a:spcBef>
                <a:spcPts val="1000"/>
              </a:spcBef>
              <a:spcAft>
                <a:spcPts val="0"/>
              </a:spcAft>
              <a:buClr>
                <a:schemeClr val="dk1"/>
              </a:buClr>
              <a:buSzPts val="2400"/>
              <a:buAutoNum type="arabicParenBoth"/>
            </a:pPr>
            <a:r>
              <a:rPr lang="en-US" b="1"/>
              <a:t>80 min, 240 min, 48 min </a:t>
            </a:r>
            <a:endParaRPr b="1"/>
          </a:p>
          <a:p>
            <a:pPr marL="457200" lvl="0" indent="-457200" algn="l" rtl="0">
              <a:lnSpc>
                <a:spcPct val="90000"/>
              </a:lnSpc>
              <a:spcBef>
                <a:spcPts val="1000"/>
              </a:spcBef>
              <a:spcAft>
                <a:spcPts val="0"/>
              </a:spcAft>
              <a:buClr>
                <a:schemeClr val="dk1"/>
              </a:buClr>
              <a:buSzPts val="2400"/>
              <a:buAutoNum type="arabicParenBoth"/>
            </a:pPr>
            <a:r>
              <a:rPr lang="en-US" b="1"/>
              <a:t>(2) 40 min, 120 min, 24 min </a:t>
            </a:r>
            <a:endParaRPr b="1"/>
          </a:p>
          <a:p>
            <a:pPr marL="457200" lvl="0" indent="-457200" algn="l" rtl="0">
              <a:lnSpc>
                <a:spcPct val="90000"/>
              </a:lnSpc>
              <a:spcBef>
                <a:spcPts val="1000"/>
              </a:spcBef>
              <a:spcAft>
                <a:spcPts val="0"/>
              </a:spcAft>
              <a:buClr>
                <a:schemeClr val="dk1"/>
              </a:buClr>
              <a:buSzPts val="2400"/>
              <a:buAutoNum type="arabicParenBoth"/>
            </a:pPr>
            <a:r>
              <a:rPr lang="en-US" b="1"/>
              <a:t>(3) 60 min, 250 min, 64 min </a:t>
            </a:r>
            <a:endParaRPr b="1"/>
          </a:p>
          <a:p>
            <a:pPr marL="457200" lvl="0" indent="-457200" algn="l" rtl="0">
              <a:lnSpc>
                <a:spcPct val="90000"/>
              </a:lnSpc>
              <a:spcBef>
                <a:spcPts val="1000"/>
              </a:spcBef>
              <a:spcAft>
                <a:spcPts val="0"/>
              </a:spcAft>
              <a:buClr>
                <a:schemeClr val="dk1"/>
              </a:buClr>
              <a:buSzPts val="2400"/>
              <a:buAutoNum type="arabicParenBoth"/>
            </a:pPr>
            <a:r>
              <a:rPr lang="en-US" b="1"/>
              <a:t>(4) 65 min, 240 min, 64 min </a:t>
            </a:r>
            <a:endParaRPr b="1"/>
          </a:p>
          <a:p>
            <a:pPr marL="457200" lvl="0" indent="-457200" algn="l" rtl="0">
              <a:lnSpc>
                <a:spcPct val="90000"/>
              </a:lnSpc>
              <a:spcBef>
                <a:spcPts val="1000"/>
              </a:spcBef>
              <a:spcAft>
                <a:spcPts val="0"/>
              </a:spcAft>
              <a:buClr>
                <a:schemeClr val="dk1"/>
              </a:buClr>
              <a:buSzPts val="2400"/>
              <a:buAutoNum type="arabicParenBoth"/>
            </a:pPr>
            <a:r>
              <a:rPr lang="en-US" b="1"/>
              <a:t>(5) None of these</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Three pipes A, B and C are connected to a tank. A and B together can fill the tank in 60 minutes, B and C together in 40 minutes and C and A together in 30 minutes. In how much time will each pipe fill the tank separately? </a:t>
            </a:r>
            <a:endParaRPr b="1"/>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80 min, 240 min, 48 min </a:t>
            </a:r>
            <a:endParaRPr b="1">
              <a:solidFill>
                <a:srgbClr val="FF0000"/>
              </a:solidFill>
            </a:endParaRPr>
          </a:p>
          <a:p>
            <a:pPr marL="457200" lvl="0" indent="-457200" algn="l" rtl="0">
              <a:lnSpc>
                <a:spcPct val="90000"/>
              </a:lnSpc>
              <a:spcBef>
                <a:spcPts val="1000"/>
              </a:spcBef>
              <a:spcAft>
                <a:spcPts val="0"/>
              </a:spcAft>
              <a:buClr>
                <a:schemeClr val="dk1"/>
              </a:buClr>
              <a:buSzPts val="2400"/>
              <a:buAutoNum type="arabicParenBoth"/>
            </a:pPr>
            <a:r>
              <a:rPr lang="en-US" b="1" dirty="0"/>
              <a:t>(2) 40 min, 120 min, 24 min </a:t>
            </a:r>
            <a:endParaRPr b="1"/>
          </a:p>
          <a:p>
            <a:pPr marL="457200" lvl="0" indent="-457200" algn="l" rtl="0">
              <a:lnSpc>
                <a:spcPct val="90000"/>
              </a:lnSpc>
              <a:spcBef>
                <a:spcPts val="1000"/>
              </a:spcBef>
              <a:spcAft>
                <a:spcPts val="0"/>
              </a:spcAft>
              <a:buClr>
                <a:schemeClr val="dk1"/>
              </a:buClr>
              <a:buSzPts val="2400"/>
              <a:buAutoNum type="arabicParenBoth"/>
            </a:pPr>
            <a:r>
              <a:rPr lang="en-US" b="1" dirty="0"/>
              <a:t>(3) 60 min, 250 min, 64 min </a:t>
            </a:r>
            <a:endParaRPr b="1"/>
          </a:p>
          <a:p>
            <a:pPr marL="457200" lvl="0" indent="-457200" algn="l" rtl="0">
              <a:lnSpc>
                <a:spcPct val="90000"/>
              </a:lnSpc>
              <a:spcBef>
                <a:spcPts val="1000"/>
              </a:spcBef>
              <a:spcAft>
                <a:spcPts val="0"/>
              </a:spcAft>
              <a:buClr>
                <a:schemeClr val="dk1"/>
              </a:buClr>
              <a:buSzPts val="2400"/>
              <a:buAutoNum type="arabicParenBoth"/>
            </a:pPr>
            <a:r>
              <a:rPr lang="en-US" b="1" dirty="0"/>
              <a:t>(4) 65 min, 240 min, 64 min </a:t>
            </a:r>
            <a:endParaRPr b="1"/>
          </a:p>
          <a:p>
            <a:pPr marL="457200" lvl="0" indent="-457200" algn="l" rtl="0">
              <a:lnSpc>
                <a:spcPct val="90000"/>
              </a:lnSpc>
              <a:spcBef>
                <a:spcPts val="1000"/>
              </a:spcBef>
              <a:spcAft>
                <a:spcPts val="0"/>
              </a:spcAft>
              <a:buClr>
                <a:schemeClr val="dk1"/>
              </a:buClr>
              <a:buSzPts val="2400"/>
              <a:buAutoNum type="arabicParenBoth"/>
            </a:pPr>
            <a:r>
              <a:rPr lang="en-US" b="1" dirty="0"/>
              <a:t>(5) None of these</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7"/>
          <p:cNvSpPr txBox="1">
            <a:spLocks noGrp="1"/>
          </p:cNvSpPr>
          <p:nvPr>
            <p:ph type="body" idx="1"/>
          </p:nvPr>
        </p:nvSpPr>
        <p:spPr>
          <a:xfrm>
            <a:off x="204952" y="1072055"/>
            <a:ext cx="12133510"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Three pipes A, B and C are connected to a tank. A and B together can fill the tank in 12 hrs, B and C together in 20 hrs and C and A together in 15 hrs. In how much time will each pipe fill the tank separately? </a:t>
            </a:r>
            <a:endParaRPr/>
          </a:p>
          <a:p>
            <a:pPr marL="457200" lvl="0" indent="-457200" algn="l" rtl="0">
              <a:lnSpc>
                <a:spcPct val="90000"/>
              </a:lnSpc>
              <a:spcBef>
                <a:spcPts val="1000"/>
              </a:spcBef>
              <a:spcAft>
                <a:spcPts val="0"/>
              </a:spcAft>
              <a:buClr>
                <a:schemeClr val="dk1"/>
              </a:buClr>
              <a:buSzPts val="2400"/>
              <a:buAutoNum type="arabicParenBoth"/>
            </a:pPr>
            <a:r>
              <a:rPr lang="en-US" b="1"/>
              <a:t>10 hrs, 15 hrs, 30 hrs 	     (2) 20 hrs, 15 hrs, 60 hrs      (3) 20 hrs, 30 hrs, 60 hrs </a:t>
            </a:r>
            <a:endParaRPr/>
          </a:p>
          <a:p>
            <a:pPr marL="457200" lvl="0" indent="-457200" algn="l" rtl="0">
              <a:lnSpc>
                <a:spcPct val="90000"/>
              </a:lnSpc>
              <a:spcBef>
                <a:spcPts val="1000"/>
              </a:spcBef>
              <a:spcAft>
                <a:spcPts val="0"/>
              </a:spcAft>
              <a:buClr>
                <a:schemeClr val="dk1"/>
              </a:buClr>
              <a:buSzPts val="2400"/>
              <a:buNone/>
            </a:pPr>
            <a:r>
              <a:rPr lang="en-US" b="1"/>
              <a:t>(4) 20 hrs, 30 hrs, 45 hrs       (5)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7"/>
          <p:cNvSpPr txBox="1">
            <a:spLocks noGrp="1"/>
          </p:cNvSpPr>
          <p:nvPr>
            <p:ph type="body" idx="1"/>
          </p:nvPr>
        </p:nvSpPr>
        <p:spPr>
          <a:xfrm>
            <a:off x="204952" y="1072055"/>
            <a:ext cx="12133510"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Three pipes A, B and C are connected to a tank. A and B together can fill the tank in 12 hrs, B and C together in 20 hrs and C and A together in 15 hrs. In how much time will each pipe fill the tank separately? </a:t>
            </a:r>
            <a:endParaRPr/>
          </a:p>
          <a:p>
            <a:pPr marL="457200" lvl="0" indent="-457200" algn="l" rtl="0">
              <a:lnSpc>
                <a:spcPct val="90000"/>
              </a:lnSpc>
              <a:spcBef>
                <a:spcPts val="1000"/>
              </a:spcBef>
              <a:spcAft>
                <a:spcPts val="0"/>
              </a:spcAft>
              <a:buClr>
                <a:schemeClr val="dk1"/>
              </a:buClr>
              <a:buSzPts val="2400"/>
              <a:buAutoNum type="arabicParenBoth"/>
            </a:pPr>
            <a:r>
              <a:rPr lang="en-US" b="1" dirty="0"/>
              <a:t>10 hrs, 15 hrs, 30 hrs 	     (2) 20 hrs, 15 hrs, 60 hrs      </a:t>
            </a:r>
            <a:r>
              <a:rPr lang="en-US" b="1" dirty="0">
                <a:solidFill>
                  <a:srgbClr val="FF0000"/>
                </a:solidFill>
              </a:rPr>
              <a:t>(3) 20 hrs, 30 hrs, 60 hrs</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(4) 20 hrs, 30 hrs, 45 hrs       (5)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Two pipes can separately fill a tank in 10 hrs and 15 hrs respectively. Both the pipes are opened to fill the tank but when the tank is 1/6 full a leak develops in the tank through which 1/6 of the water supplied by both the pipes leak out. What is the total time taken to fill the tank? </a:t>
            </a:r>
            <a:endParaRPr/>
          </a:p>
          <a:p>
            <a:pPr marL="228600" lvl="0" indent="-228600" algn="l" rtl="0">
              <a:lnSpc>
                <a:spcPct val="90000"/>
              </a:lnSpc>
              <a:spcBef>
                <a:spcPts val="1000"/>
              </a:spcBef>
              <a:spcAft>
                <a:spcPts val="0"/>
              </a:spcAft>
              <a:buClr>
                <a:schemeClr val="dk1"/>
              </a:buClr>
              <a:buSzPts val="2400"/>
              <a:buNone/>
            </a:pPr>
            <a:r>
              <a:rPr lang="en-US" b="1"/>
              <a:t>(1) 7 hrs 	(2) 5 hrs 	(3) 6 hrs 	(4) 9 hrs 	(5) None of these</a:t>
            </a: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Two pipes can separately fill a tank in 10 hrs and 15 hrs respectively. Both the pipes are opened to fill the tank but when the tank is 1/6 full a leak develops in the tank through which 1/6 of the water supplied by both the pipes leak out. What is the total time taken to fill the tank?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7 hrs </a:t>
            </a:r>
            <a:r>
              <a:rPr lang="en-US" b="1" dirty="0"/>
              <a:t>	(2) 5 hrs 	(3) 6 hrs 	(4) 9 hrs 	(5) None of these</a:t>
            </a: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221663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A pipe can fill a cistern in 25 hours. Find the part of tank filled in 5 hours. </a:t>
            </a:r>
            <a:endParaRPr/>
          </a:p>
          <a:p>
            <a:pPr marL="228600" lvl="0" indent="-228600" algn="l" rtl="0">
              <a:lnSpc>
                <a:spcPct val="90000"/>
              </a:lnSpc>
              <a:spcBef>
                <a:spcPts val="1000"/>
              </a:spcBef>
              <a:spcAft>
                <a:spcPts val="0"/>
              </a:spcAft>
              <a:buClr>
                <a:schemeClr val="dk1"/>
              </a:buClr>
              <a:buSzPts val="2400"/>
              <a:buNone/>
            </a:pPr>
            <a:r>
              <a:rPr lang="en-US" b="1"/>
              <a:t>(1) 1/25 	(2) 1/5 	(3) 1/10 	(4) Data inadequate 	(5) None of these</a:t>
            </a: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19. Two pipes can separately fill a tank in 30 hrs and 45 hrs respectively. Both the pipes are opened to fill the tank but when the tank is 2/3 full a leak develops in the tank through which 2/3 of the water supplied by both the pipes leak out. What is the total time taken to fill the tank? </a:t>
            </a:r>
            <a:endParaRPr/>
          </a:p>
          <a:p>
            <a:pPr marL="228600" lvl="0" indent="-228600" algn="l" rtl="0">
              <a:lnSpc>
                <a:spcPct val="90000"/>
              </a:lnSpc>
              <a:spcBef>
                <a:spcPts val="1000"/>
              </a:spcBef>
              <a:spcAft>
                <a:spcPts val="0"/>
              </a:spcAft>
              <a:buClr>
                <a:schemeClr val="dk1"/>
              </a:buClr>
              <a:buSzPts val="2400"/>
              <a:buNone/>
            </a:pPr>
            <a:r>
              <a:rPr lang="en-US" b="1"/>
              <a:t>(1) 25 hrs 	(2) 30 hrs 	(3) 35 hrs 	(4) 38 hrs 	(5) None of these </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Two pipes can separately fill a tank in 30 hrs and 45 hrs respectively. Both the pipes are opened to fill the tank but when the tank is 2/3 full a leak develops in the tank through which 2/3 of the water supplied by both the pipes leak out. What is the total time taken to fill the tank? </a:t>
            </a:r>
            <a:endParaRPr/>
          </a:p>
          <a:p>
            <a:pPr marL="228600" lvl="0" indent="-228600" algn="l" rtl="0">
              <a:lnSpc>
                <a:spcPct val="90000"/>
              </a:lnSpc>
              <a:spcBef>
                <a:spcPts val="1000"/>
              </a:spcBef>
              <a:spcAft>
                <a:spcPts val="0"/>
              </a:spcAft>
              <a:buClr>
                <a:schemeClr val="dk1"/>
              </a:buClr>
              <a:buSzPts val="2400"/>
              <a:buNone/>
            </a:pPr>
            <a:r>
              <a:rPr lang="en-US" b="1" dirty="0"/>
              <a:t>(1) 25 hrs 	</a:t>
            </a:r>
            <a:r>
              <a:rPr lang="en-US" b="1" dirty="0">
                <a:solidFill>
                  <a:srgbClr val="FF0000"/>
                </a:solidFill>
              </a:rPr>
              <a:t>(2) 30 hrs </a:t>
            </a:r>
            <a:r>
              <a:rPr lang="en-US" b="1" dirty="0"/>
              <a:t>	(3) 35 hrs 	(4) 38 hrs 	(5) None of these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20. A cistern is normally filled in 4 hrs but takes 1 hr. longer to fill because of a leak in its bottom. If the cistern is full, the leak will empty it in ____hr. </a:t>
            </a:r>
            <a:endParaRPr/>
          </a:p>
          <a:p>
            <a:pPr marL="228600" lvl="0" indent="-228600" algn="l" rtl="0">
              <a:lnSpc>
                <a:spcPct val="90000"/>
              </a:lnSpc>
              <a:spcBef>
                <a:spcPts val="1000"/>
              </a:spcBef>
              <a:spcAft>
                <a:spcPts val="0"/>
              </a:spcAft>
              <a:buClr>
                <a:schemeClr val="dk1"/>
              </a:buClr>
              <a:buSzPts val="2400"/>
              <a:buNone/>
            </a:pPr>
            <a:r>
              <a:rPr lang="en-US" b="1"/>
              <a:t>(1) 10 hrs 	(2) 20 hrs 	(3) 15 hrs 	(4) 12 hrs 	(5) None of these</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A cistern is normally filled in 4 hrs but takes 1 hr. longer to fill because of a leak in its bottom. If the cistern is full, the leak will empty it in ____hr. </a:t>
            </a:r>
            <a:endParaRPr/>
          </a:p>
          <a:p>
            <a:pPr marL="228600" lvl="0" indent="-228600" algn="l" rtl="0">
              <a:lnSpc>
                <a:spcPct val="90000"/>
              </a:lnSpc>
              <a:spcBef>
                <a:spcPts val="1000"/>
              </a:spcBef>
              <a:spcAft>
                <a:spcPts val="0"/>
              </a:spcAft>
              <a:buClr>
                <a:schemeClr val="dk1"/>
              </a:buClr>
              <a:buSzPts val="2400"/>
              <a:buNone/>
            </a:pPr>
            <a:r>
              <a:rPr lang="en-US" b="1" dirty="0"/>
              <a:t>(1) 10 hrs 	</a:t>
            </a:r>
            <a:r>
              <a:rPr lang="en-US" b="1" dirty="0">
                <a:solidFill>
                  <a:srgbClr val="FF0000"/>
                </a:solidFill>
              </a:rPr>
              <a:t>(2) 20 hrs </a:t>
            </a:r>
            <a:r>
              <a:rPr lang="en-US" b="1" dirty="0"/>
              <a:t>	(3) 15 hrs 	(4) 12 hrs 	(5) None of these</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21. If three taps are opened together, a tank is filled in 6 hrs. One of the taps can fill it in 5 hrs and another in 7½ hrs. How does the third tap work? </a:t>
            </a:r>
            <a:endParaRPr/>
          </a:p>
          <a:p>
            <a:pPr marL="457200" lvl="0" indent="-457200" algn="l" rtl="0">
              <a:lnSpc>
                <a:spcPct val="90000"/>
              </a:lnSpc>
              <a:spcBef>
                <a:spcPts val="1000"/>
              </a:spcBef>
              <a:spcAft>
                <a:spcPts val="0"/>
              </a:spcAft>
              <a:buClr>
                <a:schemeClr val="dk1"/>
              </a:buClr>
              <a:buSzPts val="2400"/>
              <a:buAutoNum type="arabicParenBoth"/>
            </a:pPr>
            <a:r>
              <a:rPr lang="en-US" b="1"/>
              <a:t>6 hours, fill pipe 	(2) 8 hours, waste pipe 	(3) 6 hours, waste pipe </a:t>
            </a:r>
            <a:endParaRPr/>
          </a:p>
          <a:p>
            <a:pPr marL="457200" lvl="0" indent="-457200" algn="l" rtl="0">
              <a:lnSpc>
                <a:spcPct val="90000"/>
              </a:lnSpc>
              <a:spcBef>
                <a:spcPts val="1000"/>
              </a:spcBef>
              <a:spcAft>
                <a:spcPts val="0"/>
              </a:spcAft>
              <a:buClr>
                <a:schemeClr val="dk1"/>
              </a:buClr>
              <a:buSzPts val="2400"/>
              <a:buNone/>
            </a:pPr>
            <a:r>
              <a:rPr lang="en-US" b="1"/>
              <a:t>(4) 8 hours, fill pipe 	(5)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If three taps are opened together, a tank is filled in 6 hrs. One of the taps can fill it in 5 hrs and another in 7½ hrs. How does the third tap work? </a:t>
            </a:r>
            <a:endParaRPr/>
          </a:p>
          <a:p>
            <a:pPr marL="457200" lvl="0" indent="-457200" algn="l" rtl="0">
              <a:lnSpc>
                <a:spcPct val="90000"/>
              </a:lnSpc>
              <a:spcBef>
                <a:spcPts val="1000"/>
              </a:spcBef>
              <a:spcAft>
                <a:spcPts val="0"/>
              </a:spcAft>
              <a:buClr>
                <a:schemeClr val="dk1"/>
              </a:buClr>
              <a:buSzPts val="2400"/>
              <a:buAutoNum type="arabicParenBoth"/>
            </a:pPr>
            <a:r>
              <a:rPr lang="en-US" b="1" dirty="0"/>
              <a:t>6 hours, fill pipe 	(2) 8 hours, waste pipe 	</a:t>
            </a:r>
            <a:r>
              <a:rPr lang="en-US" b="1" dirty="0">
                <a:solidFill>
                  <a:srgbClr val="FF0000"/>
                </a:solidFill>
              </a:rPr>
              <a:t>(3) 6 hours, waste pipe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8 hours, fill pipe 	(5)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22. Two pipes A and B can separately fill in 7½ and 5 minutes respectively and a waste pipe C can carry off 14 litres per minutes. If all the pipes are opened when the cistern is full, it is emptied in 1 hour. How many litres does the cistern hold? </a:t>
            </a:r>
            <a:endParaRPr/>
          </a:p>
          <a:p>
            <a:pPr marL="457200" lvl="0" indent="-457200" algn="l" rtl="0">
              <a:lnSpc>
                <a:spcPct val="90000"/>
              </a:lnSpc>
              <a:spcBef>
                <a:spcPts val="1000"/>
              </a:spcBef>
              <a:spcAft>
                <a:spcPts val="0"/>
              </a:spcAft>
              <a:buClr>
                <a:schemeClr val="dk1"/>
              </a:buClr>
              <a:buSzPts val="2400"/>
              <a:buAutoNum type="arabicParenBoth"/>
            </a:pPr>
            <a:r>
              <a:rPr lang="en-US" b="1"/>
              <a:t>40 litres 		(2) 30 litres 		(3) 325 litres 	(4) 45 litres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Two pipes A and B can separately fill in 7½ and 5 minutes respectively and a waste pipe C can carry off 14 </a:t>
            </a:r>
            <a:r>
              <a:rPr lang="en-US" b="1" dirty="0" err="1"/>
              <a:t>litres</a:t>
            </a:r>
            <a:r>
              <a:rPr lang="en-US" b="1" dirty="0"/>
              <a:t> per minutes. If all the pipes are opened when the cistern is full, it is emptied in 1 hour. How many </a:t>
            </a:r>
            <a:r>
              <a:rPr lang="en-US" b="1" dirty="0" err="1"/>
              <a:t>litres</a:t>
            </a:r>
            <a:r>
              <a:rPr lang="en-US" b="1" dirty="0"/>
              <a:t> does the cistern hold?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40 </a:t>
            </a:r>
            <a:r>
              <a:rPr lang="en-US" b="1" dirty="0" err="1">
                <a:solidFill>
                  <a:srgbClr val="FF0000"/>
                </a:solidFill>
              </a:rPr>
              <a:t>litres</a:t>
            </a:r>
            <a:r>
              <a:rPr lang="en-US" b="1" dirty="0">
                <a:solidFill>
                  <a:srgbClr val="FF0000"/>
                </a:solidFill>
              </a:rPr>
              <a:t> </a:t>
            </a:r>
            <a:r>
              <a:rPr lang="en-US" b="1" dirty="0"/>
              <a:t>		(2) 30 </a:t>
            </a:r>
            <a:r>
              <a:rPr lang="en-US" b="1" dirty="0" err="1"/>
              <a:t>litres</a:t>
            </a:r>
            <a:r>
              <a:rPr lang="en-US" b="1" dirty="0"/>
              <a:t> 		(3) 325 </a:t>
            </a:r>
            <a:r>
              <a:rPr lang="en-US" b="1" dirty="0" err="1"/>
              <a:t>litres</a:t>
            </a:r>
            <a:r>
              <a:rPr lang="en-US" b="1" dirty="0"/>
              <a:t> 	(4) 45 </a:t>
            </a:r>
            <a:r>
              <a:rPr lang="en-US" b="1" dirty="0" err="1"/>
              <a:t>litres</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23. Two pipes A and B can separately fill in 30 and 20 minutes respectively and a waste pipe C can carry off 6 litres per minute. If all the pipes are opened when the cistern is full, it is emptied in 60 minutes. How many litres does the cistern hold? </a:t>
            </a:r>
            <a:endParaRPr/>
          </a:p>
          <a:p>
            <a:pPr marL="228600" lvl="0" indent="-228600" algn="l" rtl="0">
              <a:lnSpc>
                <a:spcPct val="90000"/>
              </a:lnSpc>
              <a:spcBef>
                <a:spcPts val="1000"/>
              </a:spcBef>
              <a:spcAft>
                <a:spcPts val="0"/>
              </a:spcAft>
              <a:buClr>
                <a:schemeClr val="dk1"/>
              </a:buClr>
              <a:buSzPts val="2400"/>
              <a:buNone/>
            </a:pPr>
            <a:r>
              <a:rPr lang="en-US" b="1"/>
              <a:t>(1) 10 litres 	(2) 30 litres 	(3) 60 litres 	(4) 45 litres 	(5) None of these</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Two pipes A and B can separately fill in 30 and 20 minutes respectively and a waste pipe C can carry off 6 </a:t>
            </a:r>
            <a:r>
              <a:rPr lang="en-US" b="1" dirty="0" err="1"/>
              <a:t>litres</a:t>
            </a:r>
            <a:r>
              <a:rPr lang="en-US" b="1" dirty="0"/>
              <a:t> per minute. If all the pipes are opened when the cistern is full, it is emptied in 60 minutes. How many </a:t>
            </a:r>
            <a:r>
              <a:rPr lang="en-US" b="1" dirty="0" err="1"/>
              <a:t>litres</a:t>
            </a:r>
            <a:r>
              <a:rPr lang="en-US" b="1" dirty="0"/>
              <a:t> does the cistern hold? </a:t>
            </a:r>
            <a:endParaRPr/>
          </a:p>
          <a:p>
            <a:pPr marL="228600" lvl="0" indent="-228600" algn="l" rtl="0">
              <a:lnSpc>
                <a:spcPct val="90000"/>
              </a:lnSpc>
              <a:spcBef>
                <a:spcPts val="1000"/>
              </a:spcBef>
              <a:spcAft>
                <a:spcPts val="0"/>
              </a:spcAft>
              <a:buClr>
                <a:schemeClr val="dk1"/>
              </a:buClr>
              <a:buSzPts val="2400"/>
              <a:buNone/>
            </a:pPr>
            <a:r>
              <a:rPr lang="en-US" b="1" dirty="0"/>
              <a:t>(1) 10 </a:t>
            </a:r>
            <a:r>
              <a:rPr lang="en-US" b="1" dirty="0" err="1"/>
              <a:t>litres</a:t>
            </a:r>
            <a:r>
              <a:rPr lang="en-US" b="1" dirty="0"/>
              <a:t> 	(2) 30 </a:t>
            </a:r>
            <a:r>
              <a:rPr lang="en-US" b="1" dirty="0" err="1"/>
              <a:t>litres</a:t>
            </a:r>
            <a:r>
              <a:rPr lang="en-US" b="1" dirty="0"/>
              <a:t> 	(</a:t>
            </a:r>
            <a:r>
              <a:rPr lang="en-US" b="1" dirty="0">
                <a:solidFill>
                  <a:srgbClr val="FF0000"/>
                </a:solidFill>
              </a:rPr>
              <a:t>3) 60 </a:t>
            </a:r>
            <a:r>
              <a:rPr lang="en-US" b="1" dirty="0" err="1">
                <a:solidFill>
                  <a:srgbClr val="FF0000"/>
                </a:solidFill>
              </a:rPr>
              <a:t>litres</a:t>
            </a:r>
            <a:r>
              <a:rPr lang="en-US" b="1" dirty="0">
                <a:solidFill>
                  <a:srgbClr val="FF0000"/>
                </a:solidFill>
              </a:rPr>
              <a:t> </a:t>
            </a:r>
            <a:r>
              <a:rPr lang="en-US" b="1" dirty="0"/>
              <a:t>	(4) 45 </a:t>
            </a:r>
            <a:r>
              <a:rPr lang="en-US" b="1" dirty="0" err="1"/>
              <a:t>litres</a:t>
            </a:r>
            <a:r>
              <a:rPr lang="en-US" b="1" dirty="0"/>
              <a:t> 	(5) None of these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221663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 pipe can fill a cistern in 25 hours. Find the part of tank filled in 5 hours. </a:t>
            </a:r>
            <a:endParaRPr/>
          </a:p>
          <a:p>
            <a:pPr marL="228600" lvl="0" indent="-228600" algn="l" rtl="0">
              <a:lnSpc>
                <a:spcPct val="90000"/>
              </a:lnSpc>
              <a:spcBef>
                <a:spcPts val="1000"/>
              </a:spcBef>
              <a:spcAft>
                <a:spcPts val="0"/>
              </a:spcAft>
              <a:buClr>
                <a:schemeClr val="dk1"/>
              </a:buClr>
              <a:buSzPts val="2400"/>
              <a:buNone/>
            </a:pPr>
            <a:r>
              <a:rPr lang="en-US" b="1" dirty="0"/>
              <a:t>(1) 1/25 	</a:t>
            </a:r>
            <a:r>
              <a:rPr lang="en-US" b="1" dirty="0">
                <a:solidFill>
                  <a:srgbClr val="FF0000"/>
                </a:solidFill>
              </a:rPr>
              <a:t>(2) 1/5 </a:t>
            </a:r>
            <a:r>
              <a:rPr lang="en-US" b="1" dirty="0"/>
              <a:t>	(3) 1/10 	(4) Data inadequate 	(5) None of these</a:t>
            </a: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24. There are 10 filling pipes each capable of filling a cistern alone in 6 minutes and 6 emptying pipes each capable of emptying a cistern alone in 8 minutes. All pipes are opened together and as a result, tank fills 22 litres of water per minute. Find the capacity of the tank. </a:t>
            </a:r>
            <a:endParaRPr/>
          </a:p>
          <a:p>
            <a:pPr marL="457200" lvl="0" indent="-457200" algn="l" rtl="0">
              <a:lnSpc>
                <a:spcPct val="90000"/>
              </a:lnSpc>
              <a:spcBef>
                <a:spcPts val="1000"/>
              </a:spcBef>
              <a:spcAft>
                <a:spcPts val="0"/>
              </a:spcAft>
              <a:buClr>
                <a:schemeClr val="dk1"/>
              </a:buClr>
              <a:buSzPts val="2400"/>
              <a:buAutoNum type="arabicParenBoth"/>
            </a:pPr>
            <a:r>
              <a:rPr lang="en-US" b="1"/>
              <a:t>48 litres 		(2) 36 litres 		(3) 24 litres 		(4) 16 litres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There are 10 filling pipes each capable of filling a cistern alone in 6 minutes and 6 emptying pipes each capable of emptying a cistern alone in 8 minutes. All pipes are opened together and as a result, tank fills 22 </a:t>
            </a:r>
            <a:r>
              <a:rPr lang="en-US" b="1" dirty="0" err="1"/>
              <a:t>litres</a:t>
            </a:r>
            <a:r>
              <a:rPr lang="en-US" b="1" dirty="0"/>
              <a:t> of water per minute. Find the capacity of the tank. </a:t>
            </a:r>
            <a:endParaRPr/>
          </a:p>
          <a:p>
            <a:pPr marL="457200" lvl="0" indent="-457200" algn="l" rtl="0">
              <a:lnSpc>
                <a:spcPct val="90000"/>
              </a:lnSpc>
              <a:spcBef>
                <a:spcPts val="1000"/>
              </a:spcBef>
              <a:spcAft>
                <a:spcPts val="0"/>
              </a:spcAft>
              <a:buClr>
                <a:schemeClr val="dk1"/>
              </a:buClr>
              <a:buSzPts val="2400"/>
              <a:buAutoNum type="arabicParenBoth"/>
            </a:pPr>
            <a:r>
              <a:rPr lang="en-US" b="1" dirty="0"/>
              <a:t>48 </a:t>
            </a:r>
            <a:r>
              <a:rPr lang="en-US" b="1" dirty="0" err="1"/>
              <a:t>litres</a:t>
            </a:r>
            <a:r>
              <a:rPr lang="en-US" b="1" dirty="0"/>
              <a:t> 		(2) 36 </a:t>
            </a:r>
            <a:r>
              <a:rPr lang="en-US" b="1" dirty="0" err="1"/>
              <a:t>litres</a:t>
            </a:r>
            <a:r>
              <a:rPr lang="en-US" b="1" dirty="0"/>
              <a:t> 		</a:t>
            </a:r>
            <a:r>
              <a:rPr lang="en-US" b="1" dirty="0">
                <a:solidFill>
                  <a:srgbClr val="FF0000"/>
                </a:solidFill>
              </a:rPr>
              <a:t>(3) 24 </a:t>
            </a:r>
            <a:r>
              <a:rPr lang="en-US" b="1" dirty="0" err="1">
                <a:solidFill>
                  <a:srgbClr val="FF0000"/>
                </a:solidFill>
              </a:rPr>
              <a:t>litres</a:t>
            </a:r>
            <a:r>
              <a:rPr lang="en-US" b="1" dirty="0">
                <a:solidFill>
                  <a:srgbClr val="FF0000"/>
                </a:solidFill>
              </a:rPr>
              <a:t> </a:t>
            </a:r>
            <a:r>
              <a:rPr lang="en-US" b="1" dirty="0"/>
              <a:t>		(4) 16 </a:t>
            </a:r>
            <a:r>
              <a:rPr lang="en-US" b="1" dirty="0" err="1"/>
              <a:t>litres</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25. There are 3 filling pipes each capable of filling a cistern alone in 8 minutes and 2 emptying pipes each capable of emptying a cistern alone in 10 minutes. All pipes are opened together and as a result, tank fills 7 litres of water per minute. Find the capacity of the tank. </a:t>
            </a:r>
            <a:endParaRPr/>
          </a:p>
          <a:p>
            <a:pPr marL="457200" lvl="0" indent="-457200" algn="l" rtl="0">
              <a:lnSpc>
                <a:spcPct val="90000"/>
              </a:lnSpc>
              <a:spcBef>
                <a:spcPts val="1000"/>
              </a:spcBef>
              <a:spcAft>
                <a:spcPts val="0"/>
              </a:spcAft>
              <a:buClr>
                <a:schemeClr val="dk1"/>
              </a:buClr>
              <a:buSzPts val="2400"/>
              <a:buAutoNum type="arabicParenBoth"/>
            </a:pPr>
            <a:r>
              <a:rPr lang="en-US" b="1"/>
              <a:t>20 litres 		(2) 25 litres 		(3) 40 litres 		(4) 30 litres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There are 3 filling pipes each capable of filling a cistern alone in 8 minutes and 2 emptying pipes each capable of emptying a cistern alone in 10 minutes. All pipes are opened together and as a result, tank fills 7 </a:t>
            </a:r>
            <a:r>
              <a:rPr lang="en-US" b="1" dirty="0" err="1"/>
              <a:t>litres</a:t>
            </a:r>
            <a:r>
              <a:rPr lang="en-US" b="1" dirty="0"/>
              <a:t> of water per minute. Find the capacity of the tank. </a:t>
            </a:r>
            <a:endParaRPr/>
          </a:p>
          <a:p>
            <a:pPr marL="457200" lvl="0" indent="-457200" algn="l" rtl="0">
              <a:lnSpc>
                <a:spcPct val="90000"/>
              </a:lnSpc>
              <a:spcBef>
                <a:spcPts val="1000"/>
              </a:spcBef>
              <a:spcAft>
                <a:spcPts val="0"/>
              </a:spcAft>
              <a:buClr>
                <a:schemeClr val="dk1"/>
              </a:buClr>
              <a:buSzPts val="2400"/>
              <a:buAutoNum type="arabicParenBoth"/>
            </a:pPr>
            <a:r>
              <a:rPr lang="en-US" b="1" dirty="0"/>
              <a:t>20 </a:t>
            </a:r>
            <a:r>
              <a:rPr lang="en-US" b="1" dirty="0" err="1"/>
              <a:t>litres</a:t>
            </a:r>
            <a:r>
              <a:rPr lang="en-US" b="1" dirty="0"/>
              <a:t> 		(2) 25 </a:t>
            </a:r>
            <a:r>
              <a:rPr lang="en-US" b="1" dirty="0" err="1"/>
              <a:t>litres</a:t>
            </a:r>
            <a:r>
              <a:rPr lang="en-US" b="1" dirty="0"/>
              <a:t> 		</a:t>
            </a:r>
            <a:r>
              <a:rPr lang="en-US" b="1" dirty="0">
                <a:solidFill>
                  <a:srgbClr val="FF0000"/>
                </a:solidFill>
              </a:rPr>
              <a:t>(3) 40 </a:t>
            </a:r>
            <a:r>
              <a:rPr lang="en-US" b="1" dirty="0" err="1">
                <a:solidFill>
                  <a:srgbClr val="FF0000"/>
                </a:solidFill>
              </a:rPr>
              <a:t>litres</a:t>
            </a:r>
            <a:r>
              <a:rPr lang="en-US" b="1" dirty="0">
                <a:solidFill>
                  <a:srgbClr val="FF0000"/>
                </a:solidFill>
              </a:rPr>
              <a:t> </a:t>
            </a:r>
            <a:r>
              <a:rPr lang="en-US" b="1" dirty="0"/>
              <a:t>		(4) 30 </a:t>
            </a:r>
            <a:r>
              <a:rPr lang="en-US" b="1" dirty="0" err="1"/>
              <a:t>litres</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26. Two pipes can fill a cistern in 10 and 15 hours respectively. The pipes are opened simultaneously and it is found that due to leakage in the bottom, 2 hrs extra are taken for the cistern to be filled up. If the cistern is full, in what time would the leak empty it? </a:t>
            </a:r>
            <a:endParaRPr/>
          </a:p>
          <a:p>
            <a:pPr marL="228600" lvl="0" indent="-228600" algn="l" rtl="0">
              <a:lnSpc>
                <a:spcPct val="90000"/>
              </a:lnSpc>
              <a:spcBef>
                <a:spcPts val="1000"/>
              </a:spcBef>
              <a:spcAft>
                <a:spcPts val="0"/>
              </a:spcAft>
              <a:buClr>
                <a:schemeClr val="dk1"/>
              </a:buClr>
              <a:buSzPts val="2400"/>
              <a:buNone/>
            </a:pPr>
            <a:r>
              <a:rPr lang="en-US" b="1"/>
              <a:t>(1) 20 hrs 	(2) 21 hrs 	(3) 24 hrs 	(4) 28 hrs 	(5)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Two pipes can fill a cistern in 10 and 15 hours respectively. The pipes are opened simultaneously and it is found that due to leakage in the bottom, 2 hrs extra are taken for the cistern to be filled up. If the cistern is full, in what time would the leak empty it? </a:t>
            </a:r>
            <a:endParaRPr/>
          </a:p>
          <a:p>
            <a:pPr marL="228600" lvl="0" indent="-228600" algn="l" rtl="0">
              <a:lnSpc>
                <a:spcPct val="90000"/>
              </a:lnSpc>
              <a:spcBef>
                <a:spcPts val="1000"/>
              </a:spcBef>
              <a:spcAft>
                <a:spcPts val="0"/>
              </a:spcAft>
              <a:buClr>
                <a:schemeClr val="dk1"/>
              </a:buClr>
              <a:buSzPts val="2400"/>
              <a:buNone/>
            </a:pPr>
            <a:r>
              <a:rPr lang="en-US" b="1" dirty="0"/>
              <a:t>(1) 20 hrs 	(2) 21 hrs 	</a:t>
            </a:r>
            <a:r>
              <a:rPr lang="en-US" b="1" dirty="0">
                <a:solidFill>
                  <a:srgbClr val="FF0000"/>
                </a:solidFill>
              </a:rPr>
              <a:t>(3) 24 hrs </a:t>
            </a:r>
            <a:r>
              <a:rPr lang="en-US" b="1" dirty="0"/>
              <a:t>	(4) 28 hrs 	(5)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27. Two pipes can fill a cistern in 30 and 15 hours respectively. The pipes are opened simultaneously and it is found that due to leakage in the bottom, 5 hrs extra are taken for the cistern to be filled up. If the cistern is full, in what time would the leak empty it? </a:t>
            </a:r>
            <a:endParaRPr/>
          </a:p>
          <a:p>
            <a:pPr marL="228600" lvl="0" indent="-228600" algn="l" rtl="0">
              <a:lnSpc>
                <a:spcPct val="90000"/>
              </a:lnSpc>
              <a:spcBef>
                <a:spcPts val="1000"/>
              </a:spcBef>
              <a:spcAft>
                <a:spcPts val="0"/>
              </a:spcAft>
              <a:buClr>
                <a:schemeClr val="dk1"/>
              </a:buClr>
              <a:buSzPts val="2400"/>
              <a:buNone/>
            </a:pPr>
            <a:r>
              <a:rPr lang="en-US" b="1"/>
              <a:t>(1) 60 hrs 	(2) 45 hrs 	(3) 35 hrs 	(4) 30 hrs 	(5) None of these</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Two pipes can fill a cistern in 30 and 15 hours respectively. The pipes are opened simultaneously and it is found that due to leakage in the bottom, 5 hrs extra are taken for the cistern to be filled up. If the cistern is full, in what time would the leak empty it? </a:t>
            </a:r>
            <a:endParaRPr/>
          </a:p>
          <a:p>
            <a:pPr marL="228600" lvl="0" indent="-228600" algn="l" rtl="0">
              <a:lnSpc>
                <a:spcPct val="90000"/>
              </a:lnSpc>
              <a:spcBef>
                <a:spcPts val="1000"/>
              </a:spcBef>
              <a:spcAft>
                <a:spcPts val="0"/>
              </a:spcAft>
              <a:buClr>
                <a:schemeClr val="dk1"/>
              </a:buClr>
              <a:buSzPts val="2400"/>
              <a:buNone/>
            </a:pPr>
            <a:r>
              <a:rPr lang="en-US" b="1" dirty="0"/>
              <a:t>(1) 60 hrs 	(2) 45 hrs 	(3) 35 hrs 	</a:t>
            </a:r>
            <a:r>
              <a:rPr lang="en-US" b="1" dirty="0">
                <a:solidFill>
                  <a:srgbClr val="FF0000"/>
                </a:solidFill>
              </a:rPr>
              <a:t>(4) 30 hrs </a:t>
            </a:r>
            <a:r>
              <a:rPr lang="en-US" b="1" dirty="0"/>
              <a:t>	(5) None of these</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a:t>
            </a:r>
            <a:r>
              <a:rPr lang="en-US" b="1"/>
              <a:t>. A cistern has a leak which would empty it in 4 hours. A tap is turned on which admits 3 litres a minute into the cistern, and it is now emptied in 6 hours. How many litres does the cistern hold? </a:t>
            </a:r>
            <a:endParaRPr/>
          </a:p>
          <a:p>
            <a:pPr marL="457200" lvl="0" indent="-457200" algn="l" rtl="0">
              <a:lnSpc>
                <a:spcPct val="90000"/>
              </a:lnSpc>
              <a:spcBef>
                <a:spcPts val="1000"/>
              </a:spcBef>
              <a:spcAft>
                <a:spcPts val="0"/>
              </a:spcAft>
              <a:buClr>
                <a:schemeClr val="dk1"/>
              </a:buClr>
              <a:buSzPts val="2400"/>
              <a:buAutoNum type="arabicParenBoth"/>
            </a:pPr>
            <a:r>
              <a:rPr lang="en-US" b="1"/>
              <a:t>360 litres 	(2) 1080 litres 	(3) 2160 litres 	(4) 2260 litres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A cistern has a leak which would empty it in 4 hours. A tap is turned on which admits 3 </a:t>
            </a:r>
            <a:r>
              <a:rPr lang="en-US" b="1" dirty="0" err="1"/>
              <a:t>litres</a:t>
            </a:r>
            <a:r>
              <a:rPr lang="en-US" b="1" dirty="0"/>
              <a:t> a minute into the cistern, and it is now emptied in 6 hours. How many </a:t>
            </a:r>
            <a:r>
              <a:rPr lang="en-US" b="1" dirty="0" err="1"/>
              <a:t>litres</a:t>
            </a:r>
            <a:r>
              <a:rPr lang="en-US" b="1" dirty="0"/>
              <a:t> does the cistern hold? </a:t>
            </a:r>
            <a:endParaRPr/>
          </a:p>
          <a:p>
            <a:pPr marL="457200" lvl="0" indent="-457200" algn="l" rtl="0">
              <a:lnSpc>
                <a:spcPct val="90000"/>
              </a:lnSpc>
              <a:spcBef>
                <a:spcPts val="1000"/>
              </a:spcBef>
              <a:spcAft>
                <a:spcPts val="0"/>
              </a:spcAft>
              <a:buClr>
                <a:schemeClr val="dk1"/>
              </a:buClr>
              <a:buSzPts val="2400"/>
              <a:buAutoNum type="arabicParenBoth"/>
            </a:pPr>
            <a:r>
              <a:rPr lang="en-US" b="1" dirty="0"/>
              <a:t>360 </a:t>
            </a:r>
            <a:r>
              <a:rPr lang="en-US" b="1" dirty="0" err="1"/>
              <a:t>litres</a:t>
            </a:r>
            <a:r>
              <a:rPr lang="en-US" b="1" dirty="0"/>
              <a:t> 	(2) 1080 </a:t>
            </a:r>
            <a:r>
              <a:rPr lang="en-US" b="1" dirty="0" err="1"/>
              <a:t>litres</a:t>
            </a:r>
            <a:r>
              <a:rPr lang="en-US" b="1" dirty="0"/>
              <a:t> 	</a:t>
            </a:r>
            <a:r>
              <a:rPr lang="en-US" b="1" dirty="0">
                <a:solidFill>
                  <a:srgbClr val="FF0000"/>
                </a:solidFill>
              </a:rPr>
              <a:t>(3) 2160 </a:t>
            </a:r>
            <a:r>
              <a:rPr lang="en-US" b="1" dirty="0" err="1">
                <a:solidFill>
                  <a:srgbClr val="FF0000"/>
                </a:solidFill>
              </a:rPr>
              <a:t>litres</a:t>
            </a:r>
            <a:r>
              <a:rPr lang="en-US" b="1" dirty="0">
                <a:solidFill>
                  <a:srgbClr val="FF0000"/>
                </a:solidFill>
              </a:rPr>
              <a:t> </a:t>
            </a:r>
            <a:r>
              <a:rPr lang="en-US" b="1" dirty="0"/>
              <a:t>	(4) 2260 </a:t>
            </a:r>
            <a:r>
              <a:rPr lang="en-US" b="1" dirty="0" err="1"/>
              <a:t>litres</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A pipe can empty a cistern in 27 hours. Find the time in which 2/3 part of the cistern will be emptied. </a:t>
            </a:r>
            <a:endParaRPr/>
          </a:p>
          <a:p>
            <a:pPr marL="228600" lvl="0" indent="-228600" algn="l" rtl="0">
              <a:lnSpc>
                <a:spcPct val="90000"/>
              </a:lnSpc>
              <a:spcBef>
                <a:spcPts val="1000"/>
              </a:spcBef>
              <a:spcAft>
                <a:spcPts val="0"/>
              </a:spcAft>
              <a:buClr>
                <a:schemeClr val="dk1"/>
              </a:buClr>
              <a:buSzPts val="2400"/>
              <a:buNone/>
            </a:pPr>
            <a:r>
              <a:rPr lang="en-US" b="1"/>
              <a:t>(1) 9 hours 	(2) 12 hours 	    (3) 15 hours     (4) 18 hours    (5) None of these</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a:t>
            </a:r>
            <a:r>
              <a:rPr lang="en-US" b="1"/>
              <a:t>. A cistern has a leak which would empty it in 10 hours. A tap is turned on which admits 2 litres per hr. into the cistern, and it is now emptied in 15 hours. How many litres does the cistern hold? </a:t>
            </a:r>
            <a:endParaRPr/>
          </a:p>
          <a:p>
            <a:pPr marL="228600" lvl="0" indent="-228600" algn="l" rtl="0">
              <a:lnSpc>
                <a:spcPct val="90000"/>
              </a:lnSpc>
              <a:spcBef>
                <a:spcPts val="1000"/>
              </a:spcBef>
              <a:spcAft>
                <a:spcPts val="0"/>
              </a:spcAft>
              <a:buClr>
                <a:schemeClr val="dk1"/>
              </a:buClr>
              <a:buSzPts val="2400"/>
              <a:buNone/>
            </a:pPr>
            <a:r>
              <a:rPr lang="en-US" b="1"/>
              <a:t>(1) 50 litres 	(2) 60 litres 	(3) 45 litres 	(4) 360 litres   (5)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 cistern has a leak which would empty it in 10 hours. A tap is turned on which admits 2 </a:t>
            </a:r>
            <a:r>
              <a:rPr lang="en-US" b="1" dirty="0" err="1"/>
              <a:t>litres</a:t>
            </a:r>
            <a:r>
              <a:rPr lang="en-US" b="1" dirty="0"/>
              <a:t> per hr. into the cistern, and it is now emptied in 15 hours. How many </a:t>
            </a:r>
            <a:r>
              <a:rPr lang="en-US" b="1" dirty="0" err="1"/>
              <a:t>litres</a:t>
            </a:r>
            <a:r>
              <a:rPr lang="en-US" b="1" dirty="0"/>
              <a:t> does the cistern hold? </a:t>
            </a:r>
            <a:endParaRPr/>
          </a:p>
          <a:p>
            <a:pPr marL="228600" lvl="0" indent="-228600" algn="l" rtl="0">
              <a:lnSpc>
                <a:spcPct val="90000"/>
              </a:lnSpc>
              <a:spcBef>
                <a:spcPts val="1000"/>
              </a:spcBef>
              <a:spcAft>
                <a:spcPts val="0"/>
              </a:spcAft>
              <a:buClr>
                <a:schemeClr val="dk1"/>
              </a:buClr>
              <a:buSzPts val="2400"/>
              <a:buNone/>
            </a:pPr>
            <a:r>
              <a:rPr lang="en-US" b="1" dirty="0"/>
              <a:t>(1) 50 </a:t>
            </a:r>
            <a:r>
              <a:rPr lang="en-US" b="1" dirty="0" err="1"/>
              <a:t>litres</a:t>
            </a:r>
            <a:r>
              <a:rPr lang="en-US" b="1" dirty="0"/>
              <a:t> 	(2</a:t>
            </a:r>
            <a:r>
              <a:rPr lang="en-US" b="1" dirty="0">
                <a:solidFill>
                  <a:srgbClr val="FF0000"/>
                </a:solidFill>
              </a:rPr>
              <a:t>) 60 </a:t>
            </a:r>
            <a:r>
              <a:rPr lang="en-US" b="1" dirty="0" err="1">
                <a:solidFill>
                  <a:srgbClr val="FF0000"/>
                </a:solidFill>
              </a:rPr>
              <a:t>litres</a:t>
            </a:r>
            <a:r>
              <a:rPr lang="en-US" b="1" dirty="0">
                <a:solidFill>
                  <a:srgbClr val="FF0000"/>
                </a:solidFill>
              </a:rPr>
              <a:t> </a:t>
            </a:r>
            <a:r>
              <a:rPr lang="en-US" b="1" dirty="0"/>
              <a:t>	(3) 45 </a:t>
            </a:r>
            <a:r>
              <a:rPr lang="en-US" b="1" dirty="0" err="1"/>
              <a:t>litres</a:t>
            </a:r>
            <a:r>
              <a:rPr lang="en-US" b="1" dirty="0"/>
              <a:t> 	(4) 360 </a:t>
            </a:r>
            <a:r>
              <a:rPr lang="en-US" b="1" dirty="0" err="1"/>
              <a:t>litres</a:t>
            </a:r>
            <a:r>
              <a:rPr lang="en-US" b="1" dirty="0"/>
              <a:t>   (5) None of these</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2" name="Google Shape;272;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30. One filling pipe A is 5 times faster than second filling pipe B. If B can fill a cistern in 36 minutes, then find the time when the cistern will be full if both fill pipes are opened together. </a:t>
            </a:r>
            <a:endParaRPr/>
          </a:p>
          <a:p>
            <a:pPr marL="457200" lvl="0" indent="-457200" algn="l" rtl="0">
              <a:lnSpc>
                <a:spcPct val="90000"/>
              </a:lnSpc>
              <a:spcBef>
                <a:spcPts val="1000"/>
              </a:spcBef>
              <a:spcAft>
                <a:spcPts val="0"/>
              </a:spcAft>
              <a:buClr>
                <a:schemeClr val="dk1"/>
              </a:buClr>
              <a:buSzPts val="2400"/>
              <a:buAutoNum type="arabicParenBoth"/>
            </a:pPr>
            <a:r>
              <a:rPr lang="en-US" b="1"/>
              <a:t>6 minutes 	(2) 8 minutes 	(3) 4 minutes 	(4) 12 minutes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2" name="Google Shape;272;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One filling pipe A is 5 times faster than second filling pipe B. If B can fill a cistern in 36 minutes, then find the time when the cistern will be full if both fill pipes are opened together. </a:t>
            </a:r>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rgbClr val="FF0000"/>
                </a:solidFill>
              </a:rPr>
              <a:t>6 minutes </a:t>
            </a:r>
            <a:r>
              <a:rPr lang="en-US" b="1" dirty="0"/>
              <a:t>	(2) 8 minutes 	(3) 4 minutes 	(4) 12 minutes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8" name="Google Shape;278;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31. One fill pipe A is 4 times faster than second fill pipe B and takes 15 minutes less than the fill pipe B. When will the cistern be full if both fill pipes are opened together? </a:t>
            </a:r>
            <a:endParaRPr/>
          </a:p>
          <a:p>
            <a:pPr marL="228600" lvl="0" indent="-228600" algn="l" rtl="0">
              <a:lnSpc>
                <a:spcPct val="90000"/>
              </a:lnSpc>
              <a:spcBef>
                <a:spcPts val="1000"/>
              </a:spcBef>
              <a:spcAft>
                <a:spcPts val="0"/>
              </a:spcAft>
              <a:buClr>
                <a:schemeClr val="dk1"/>
              </a:buClr>
              <a:buSzPts val="2400"/>
              <a:buNone/>
            </a:pPr>
            <a:r>
              <a:rPr lang="en-US" b="1"/>
              <a:t>(1) 4 min 	(2) 6 min 	(3) 9 min 	(4) 12 min 	(5) None of these</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8" name="Google Shape;278;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One fill pipe A is 4 times faster than second fill pipe B and takes 15 minutes less than the fill pipe B. When will the cistern be full if both fill pipes are opened together?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4 min </a:t>
            </a:r>
            <a:r>
              <a:rPr lang="en-US" b="1" dirty="0"/>
              <a:t>	(2) 6 min 	(3) 9 min 	(4) 12 min 	(5) None of these</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4" name="Google Shape;284;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32. 8 taps are fitted to a water tank. Some of them are water taps to fill the tank and the remaining are outlet taps used to empty the tank. Each water tap can fill the tank in 12 hours and each outlet tap can empty it in 36 hours. On opening all the taps, the tank is filled in 3 hours. Find the number of water taps. </a:t>
            </a:r>
            <a:endParaRPr/>
          </a:p>
          <a:p>
            <a:pPr marL="228600" lvl="0" indent="-228600" algn="l" rtl="0">
              <a:lnSpc>
                <a:spcPct val="90000"/>
              </a:lnSpc>
              <a:spcBef>
                <a:spcPts val="1000"/>
              </a:spcBef>
              <a:spcAft>
                <a:spcPts val="0"/>
              </a:spcAft>
              <a:buClr>
                <a:schemeClr val="dk1"/>
              </a:buClr>
              <a:buSzPts val="2400"/>
              <a:buNone/>
            </a:pPr>
            <a:r>
              <a:rPr lang="en-US" b="1"/>
              <a:t>(1) 5 		(2) 4 		(3) 3 		(4) 2 		(5) None of these</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4" name="Google Shape;284;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8 taps are fitted to a water tank. Some of them are water taps to fill the tank and the remaining are outlet taps used to empty the tank. Each water tap can fill the tank in 12 hours and each outlet tap can empty it in 36 hours. On opening all the taps, the tank is filled in 3 hours. Find the number of water taps.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5 	</a:t>
            </a:r>
            <a:r>
              <a:rPr lang="en-US" b="1" dirty="0"/>
              <a:t>	(2) 4 		(3) 3 		(4) 2 		(5) None of these</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0" name="Google Shape;290;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33. 16 taps are fitted to a water tank. Some of them are water taps to fill the tank and remaining are outlet taps used to empty the tank. Each water tap can fill the tank in 6 hours and each outlet tap can empty it in 18 hours. One opening all the taps, the tank is filled in 1½ hours. Find the number of empty taps. </a:t>
            </a:r>
            <a:endParaRPr/>
          </a:p>
          <a:p>
            <a:pPr marL="228600" lvl="0" indent="-228600" algn="l" rtl="0">
              <a:lnSpc>
                <a:spcPct val="90000"/>
              </a:lnSpc>
              <a:spcBef>
                <a:spcPts val="1000"/>
              </a:spcBef>
              <a:spcAft>
                <a:spcPts val="0"/>
              </a:spcAft>
              <a:buClr>
                <a:schemeClr val="dk1"/>
              </a:buClr>
              <a:buSzPts val="2400"/>
              <a:buNone/>
            </a:pPr>
            <a:r>
              <a:rPr lang="en-US" b="1"/>
              <a:t>(1) 7 		(2) 9 		(3) 6 		(4) 8 		(5)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0" name="Google Shape;290;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16 taps are fitted to a water tank. Some of them are water taps to fill the tank and remaining are outlet taps used to empty the tank. Each water tap can fill the tank in 6 hours and each outlet tap can empty it in 18 hours. One opening all the taps, the tank is filled in 1½ hours. Find the number of empty taps. </a:t>
            </a:r>
            <a:endParaRPr/>
          </a:p>
          <a:p>
            <a:pPr marL="228600" lvl="0" indent="-228600" algn="l" rtl="0">
              <a:lnSpc>
                <a:spcPct val="90000"/>
              </a:lnSpc>
              <a:spcBef>
                <a:spcPts val="1000"/>
              </a:spcBef>
              <a:spcAft>
                <a:spcPts val="0"/>
              </a:spcAft>
              <a:buClr>
                <a:schemeClr val="dk1"/>
              </a:buClr>
              <a:buSzPts val="2400"/>
              <a:buNone/>
            </a:pPr>
            <a:r>
              <a:rPr lang="en-US" b="1" dirty="0"/>
              <a:t>(1) 7 		</a:t>
            </a:r>
            <a:r>
              <a:rPr lang="en-US" b="1" dirty="0">
                <a:solidFill>
                  <a:srgbClr val="FF0000"/>
                </a:solidFill>
              </a:rPr>
              <a:t>(2) 9 </a:t>
            </a:r>
            <a:r>
              <a:rPr lang="en-US" b="1" dirty="0"/>
              <a:t>		(3) 6 		(4) 8 		(5)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pipe can empty a cistern in 27 hours. Find the time in which 2/3 part of the cistern will be emptied. </a:t>
            </a:r>
            <a:endParaRPr/>
          </a:p>
          <a:p>
            <a:pPr marL="228600" lvl="0" indent="-228600" algn="l" rtl="0">
              <a:lnSpc>
                <a:spcPct val="90000"/>
              </a:lnSpc>
              <a:spcBef>
                <a:spcPts val="1000"/>
              </a:spcBef>
              <a:spcAft>
                <a:spcPts val="0"/>
              </a:spcAft>
              <a:buClr>
                <a:schemeClr val="dk1"/>
              </a:buClr>
              <a:buSzPts val="2400"/>
              <a:buNone/>
            </a:pPr>
            <a:r>
              <a:rPr lang="en-US" b="1" dirty="0"/>
              <a:t>(1) 9 hours 	(2) 12 hours 	    (3) 15 hours     </a:t>
            </a:r>
            <a:r>
              <a:rPr lang="en-US" b="1" dirty="0">
                <a:solidFill>
                  <a:srgbClr val="FF0000"/>
                </a:solidFill>
              </a:rPr>
              <a:t>(4) 18 hours    </a:t>
            </a:r>
            <a:r>
              <a:rPr lang="en-US" b="1" dirty="0"/>
              <a:t>(5) None of these</a:t>
            </a:r>
            <a:endParaRPr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6" name="Google Shape;296;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34. 9 taps are fitted to a water tank. Some of them are water taps to fill the tank and the remaining are outlet taps used to empty the tank. Each water tap can fill the tank in 9 hours and each outlet tap can empty it in 9 hours. On opening all the taps, the tank is filled in 9 hours. Find the number of water taps. </a:t>
            </a:r>
            <a:endParaRPr/>
          </a:p>
          <a:p>
            <a:pPr marL="457200" lvl="0" indent="-457200" algn="l" rtl="0">
              <a:lnSpc>
                <a:spcPct val="90000"/>
              </a:lnSpc>
              <a:spcBef>
                <a:spcPts val="1000"/>
              </a:spcBef>
              <a:spcAft>
                <a:spcPts val="0"/>
              </a:spcAft>
              <a:buClr>
                <a:schemeClr val="dk1"/>
              </a:buClr>
              <a:buSzPts val="2400"/>
              <a:buAutoNum type="arabicParenBoth"/>
            </a:pPr>
            <a:r>
              <a:rPr lang="en-US" b="1"/>
              <a:t>4 		(2) 5 		(3) 6 		(4) Can’t be determined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6" name="Google Shape;296;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9 taps are fitted to a water tank. Some of them are water taps to fill the tank and the remaining are outlet taps used to empty the tank. Each water tap can fill the tank in 9 hours and each outlet tap can empty it in 9 hours. On opening all the taps, the tank is filled in 9 hours. Find the number of water taps. </a:t>
            </a:r>
            <a:endParaRPr/>
          </a:p>
          <a:p>
            <a:pPr marL="457200" lvl="0" indent="-457200" algn="l" rtl="0">
              <a:lnSpc>
                <a:spcPct val="90000"/>
              </a:lnSpc>
              <a:spcBef>
                <a:spcPts val="1000"/>
              </a:spcBef>
              <a:spcAft>
                <a:spcPts val="0"/>
              </a:spcAft>
              <a:buClr>
                <a:schemeClr val="dk1"/>
              </a:buClr>
              <a:buSzPts val="2400"/>
              <a:buAutoNum type="arabicParenBoth"/>
            </a:pPr>
            <a:r>
              <a:rPr lang="en-US" b="1" dirty="0"/>
              <a:t>4 		</a:t>
            </a:r>
            <a:r>
              <a:rPr lang="en-US" b="1" dirty="0">
                <a:solidFill>
                  <a:srgbClr val="FF0000"/>
                </a:solidFill>
              </a:rPr>
              <a:t>(2) 5 </a:t>
            </a:r>
            <a:r>
              <a:rPr lang="en-US" b="1" dirty="0"/>
              <a:t>		(3) 6 		(4) Can’t be determined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2" name="Google Shape;302;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35. Two fill taps A and B can separately fill a cistern in 10 and 20 minutes respectively. They started to fill a cistern together but fill tap A is turned off after few minutes and fill tap B fills the rest part of cistern in 8 minutes. After how many minutes, was tap A turned off? </a:t>
            </a:r>
            <a:endParaRPr/>
          </a:p>
          <a:p>
            <a:pPr marL="228600" lvl="0" indent="-228600" algn="l" rtl="0">
              <a:lnSpc>
                <a:spcPct val="90000"/>
              </a:lnSpc>
              <a:spcBef>
                <a:spcPts val="1000"/>
              </a:spcBef>
              <a:spcAft>
                <a:spcPts val="0"/>
              </a:spcAft>
              <a:buClr>
                <a:schemeClr val="dk1"/>
              </a:buClr>
              <a:buSzPts val="2400"/>
              <a:buNone/>
            </a:pPr>
            <a:r>
              <a:rPr lang="en-US" b="1"/>
              <a:t>(1) 3 min 	(2) 4 min 	(3) 5 min 	(4) 2 min 	(5) None of these</a:t>
            </a:r>
            <a:endParaRPr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2" name="Google Shape;302;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Two fill taps A and B can separately fill a cistern in 10 and 20 minutes respectively. They started to fill a cistern together but fill tap A is turned off after few minutes and fill tap B fills the rest part of cistern in 8 minutes. After how many minutes, was tap A turned off? </a:t>
            </a:r>
            <a:endParaRPr/>
          </a:p>
          <a:p>
            <a:pPr marL="228600" lvl="0" indent="-228600" algn="l" rtl="0">
              <a:lnSpc>
                <a:spcPct val="90000"/>
              </a:lnSpc>
              <a:spcBef>
                <a:spcPts val="1000"/>
              </a:spcBef>
              <a:spcAft>
                <a:spcPts val="0"/>
              </a:spcAft>
              <a:buClr>
                <a:schemeClr val="dk1"/>
              </a:buClr>
              <a:buSzPts val="2400"/>
              <a:buNone/>
            </a:pPr>
            <a:r>
              <a:rPr lang="en-US" b="1" dirty="0"/>
              <a:t>(1) 3 min </a:t>
            </a:r>
            <a:r>
              <a:rPr lang="en-US" b="1" dirty="0">
                <a:solidFill>
                  <a:srgbClr val="FF0000"/>
                </a:solidFill>
              </a:rPr>
              <a:t>	(2) 4 min </a:t>
            </a:r>
            <a:r>
              <a:rPr lang="en-US" b="1" dirty="0"/>
              <a:t>	(3) 5 min 	(4) 2 min 	(5) None of these</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8" name="Google Shape;308;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36. A bath can be filled by the cold water pipe in 10 minutes and by the hot water pipe in 15 minutes. A person leaves the bathroom after turning on both pipes simultaneously and returns at the moment when the bath should be full. Finding, however, that the waste pipe has been open, he now closes it. In 4 minutes more the bath is full. In what time would the waste pipe empty it? </a:t>
            </a:r>
            <a:endParaRPr/>
          </a:p>
          <a:p>
            <a:pPr marL="228600" lvl="0" indent="-228600" algn="l" rtl="0">
              <a:lnSpc>
                <a:spcPct val="90000"/>
              </a:lnSpc>
              <a:spcBef>
                <a:spcPts val="1000"/>
              </a:spcBef>
              <a:spcAft>
                <a:spcPts val="0"/>
              </a:spcAft>
              <a:buClr>
                <a:schemeClr val="dk1"/>
              </a:buClr>
              <a:buSzPts val="2400"/>
              <a:buNone/>
            </a:pPr>
            <a:r>
              <a:rPr lang="en-US" b="1"/>
              <a:t>(1) 9 min 	(2) 8 min 	(3) 12 min 	(4) 6 min 	(5) None of these</a:t>
            </a:r>
            <a:endParaRPr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8" name="Google Shape;308;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A bath can be filled by the cold water pipe in 10 minutes and by the hot water pipe in 15 minutes. A person leaves the bathroom after turning on both pipes simultaneously and returns at the moment when the bath should be full. Finding, however, that the waste pipe has been open, he now closes it. In 4 minutes more the bath is full. In what time would the waste pipe empty it?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9 min </a:t>
            </a:r>
            <a:r>
              <a:rPr lang="en-US" b="1" dirty="0"/>
              <a:t>	(2) 8 min 	(3) 12 min 	(4) 6 min 	(5) None of these</a:t>
            </a:r>
            <a:endParaRPr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37</a:t>
            </a:r>
            <a:r>
              <a:rPr lang="en-US" b="1"/>
              <a:t>. A, B, C are pipes attached to a cistern. A and B can fill it in 20 and 30 minutes respectively, while C can empty it in 15 minutes. If A, B, C be kept open successively for 1 minute each, how soon will the cistern be filled? </a:t>
            </a:r>
            <a:endParaRPr/>
          </a:p>
          <a:p>
            <a:pPr marL="228600" lvl="0" indent="-228600" algn="l" rtl="0">
              <a:lnSpc>
                <a:spcPct val="90000"/>
              </a:lnSpc>
              <a:spcBef>
                <a:spcPts val="1000"/>
              </a:spcBef>
              <a:spcAft>
                <a:spcPts val="0"/>
              </a:spcAft>
              <a:buClr>
                <a:schemeClr val="dk1"/>
              </a:buClr>
              <a:buSzPts val="2400"/>
              <a:buNone/>
            </a:pPr>
            <a:r>
              <a:rPr lang="en-US" b="1"/>
              <a:t>(1) 167 min 	(2) 160 min 	(3) 166 min 	(4) 164 min 	(5) None of these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A, B, C are pipes attached to a cistern. A and B can fill it in 20 and 30 minutes respectively, while C can empty it in 15 minutes. If A, B, C be kept open successively for 1 minute each, how soon will the cistern be filled? </a:t>
            </a:r>
            <a:endParaRPr/>
          </a:p>
          <a:p>
            <a:pPr marL="228600" lvl="0" indent="-228600" algn="l" rtl="0">
              <a:lnSpc>
                <a:spcPct val="90000"/>
              </a:lnSpc>
              <a:spcBef>
                <a:spcPts val="1000"/>
              </a:spcBef>
              <a:spcAft>
                <a:spcPts val="0"/>
              </a:spcAft>
              <a:buClr>
                <a:schemeClr val="dk1"/>
              </a:buClr>
              <a:buSzPts val="2400"/>
              <a:buNone/>
            </a:pPr>
            <a:r>
              <a:rPr lang="en-US" b="1" dirty="0">
                <a:solidFill>
                  <a:schemeClr val="tx1"/>
                </a:solidFill>
              </a:rPr>
              <a:t>(1) 167 min </a:t>
            </a:r>
            <a:r>
              <a:rPr lang="en-US" b="1" dirty="0"/>
              <a:t>	(2) 160 min 	(3) 166 min 	(4) 164 min 	(5) None of these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A, B, C are pipes attached to a cistern. A and B can fill it in 20 and 30 minutes respectively, while C can empty it in 15 minutes. If A, B, C be kept open successively for 1 minute each, how soon will the cistern be filled?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167 min </a:t>
            </a:r>
            <a:r>
              <a:rPr lang="en-US" b="1" dirty="0"/>
              <a:t>	(2) 160 min 	(3) 166 min 	(4) 164 min 	(5) None of these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1f70943e388_0_0"/>
          <p:cNvSpPr txBox="1"/>
          <p:nvPr/>
        </p:nvSpPr>
        <p:spPr>
          <a:xfrm>
            <a:off x="48475" y="1078375"/>
            <a:ext cx="119712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rPr>
              <a:t>Q38 Three pipes A, B and C were opened to fill a tank. Working alone, A, B and C require 10, 15 and 20 hours respectively. A was opened at 7 AM, B at 8 AM and C at 9 AM. At what time the tank would be completely filled, given that pipe C can only work for 3 hours at a stretch, and needs 1 hour standing time to work again.</a:t>
            </a:r>
            <a:endParaRPr sz="2400">
              <a:solidFill>
                <a:schemeClr val="dk1"/>
              </a:solidFill>
            </a:endParaRPr>
          </a:p>
          <a:p>
            <a:pPr marL="0" lvl="0" indent="0" algn="l" rtl="0">
              <a:spcBef>
                <a:spcPts val="0"/>
              </a:spcBef>
              <a:spcAft>
                <a:spcPts val="0"/>
              </a:spcAft>
              <a:buNone/>
            </a:pPr>
            <a:r>
              <a:rPr lang="en-US" sz="2400" b="1">
                <a:solidFill>
                  <a:schemeClr val="dk1"/>
                </a:solidFill>
              </a:rPr>
              <a:t>(A)</a:t>
            </a:r>
            <a:r>
              <a:rPr lang="en-US" sz="2400">
                <a:solidFill>
                  <a:schemeClr val="dk1"/>
                </a:solidFill>
              </a:rPr>
              <a:t> 12 : 00 PM</a:t>
            </a:r>
            <a:endParaRPr sz="2400">
              <a:solidFill>
                <a:schemeClr val="dk1"/>
              </a:solidFill>
            </a:endParaRPr>
          </a:p>
          <a:p>
            <a:pPr marL="0" lvl="0" indent="0" algn="l" rtl="0">
              <a:spcBef>
                <a:spcPts val="0"/>
              </a:spcBef>
              <a:spcAft>
                <a:spcPts val="0"/>
              </a:spcAft>
              <a:buNone/>
            </a:pPr>
            <a:r>
              <a:rPr lang="en-US" sz="2400" b="1">
                <a:solidFill>
                  <a:schemeClr val="dk1"/>
                </a:solidFill>
              </a:rPr>
              <a:t>(B)</a:t>
            </a:r>
            <a:r>
              <a:rPr lang="en-US" sz="2400">
                <a:solidFill>
                  <a:schemeClr val="dk1"/>
                </a:solidFill>
              </a:rPr>
              <a:t> 12 : 30 PM</a:t>
            </a:r>
            <a:endParaRPr sz="2400">
              <a:solidFill>
                <a:schemeClr val="dk1"/>
              </a:solidFill>
            </a:endParaRPr>
          </a:p>
          <a:p>
            <a:pPr marL="0" lvl="0" indent="0" algn="l" rtl="0">
              <a:spcBef>
                <a:spcPts val="0"/>
              </a:spcBef>
              <a:spcAft>
                <a:spcPts val="0"/>
              </a:spcAft>
              <a:buNone/>
            </a:pPr>
            <a:r>
              <a:rPr lang="en-US" sz="2400" b="1">
                <a:solidFill>
                  <a:schemeClr val="dk1"/>
                </a:solidFill>
              </a:rPr>
              <a:t>(C)</a:t>
            </a:r>
            <a:r>
              <a:rPr lang="en-US" sz="2400">
                <a:solidFill>
                  <a:schemeClr val="dk1"/>
                </a:solidFill>
              </a:rPr>
              <a:t> 1 : 30 PM</a:t>
            </a:r>
            <a:endParaRPr sz="2400">
              <a:solidFill>
                <a:schemeClr val="dk1"/>
              </a:solidFill>
            </a:endParaRPr>
          </a:p>
          <a:p>
            <a:pPr marL="0" lvl="0" indent="0" algn="l" rtl="0">
              <a:spcBef>
                <a:spcPts val="0"/>
              </a:spcBef>
              <a:spcAft>
                <a:spcPts val="0"/>
              </a:spcAft>
              <a:buNone/>
            </a:pPr>
            <a:r>
              <a:rPr lang="en-US" sz="2400" b="1">
                <a:solidFill>
                  <a:schemeClr val="dk1"/>
                </a:solidFill>
              </a:rPr>
              <a:t>(D)</a:t>
            </a:r>
            <a:r>
              <a:rPr lang="en-US" sz="2400">
                <a:solidFill>
                  <a:schemeClr val="dk1"/>
                </a:solidFill>
              </a:rPr>
              <a:t> 1 : 00 PM</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A tap can fill a cistern in 8 hours and another can empty it in 16 hours. If both the taps are opened simultaneously, the time (in hours) to fill the tank is: (1) 8 	(2) 10 		(3) 16 		(4) 24 		(5) None of these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PIPES AND CISTERN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A tap can fill a cistern in 8 hours and another can empty it in 16 hours. If both the taps are opened simultaneously, the time (in hours) to fill the tank is: (1) 8 	(2) 10 		</a:t>
            </a:r>
            <a:r>
              <a:rPr lang="en-US" b="1" dirty="0">
                <a:solidFill>
                  <a:srgbClr val="FF0000"/>
                </a:solidFill>
              </a:rPr>
              <a:t>(3) 16 </a:t>
            </a:r>
            <a:r>
              <a:rPr lang="en-US" b="1" dirty="0"/>
              <a:t>		(4) 24 		(5) None of these </a:t>
            </a: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Words>
  <PresentationFormat>Custom</PresentationFormat>
  <Paragraphs>396</Paragraphs>
  <Slides>79</Slides>
  <Notes>79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Arial Black</vt:lpstr>
      <vt:lpstr>Calibri</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Acer</cp:lastModifiedBy>
  <cp:revision>1</cp:revision>
  <dcterms:created xsi:type="dcterms:W3CDTF">2020-02-23T06:37:57Z</dcterms:created>
  <dcterms:modified xsi:type="dcterms:W3CDTF">2023-04-14T09:04:57Z</dcterms:modified>
</cp:coreProperties>
</file>