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0"/>
  </p:notesMasterIdLst>
  <p:sldIdLst>
    <p:sldId id="256" r:id="rId2"/>
    <p:sldId id="257" r:id="rId3"/>
    <p:sldId id="258" r:id="rId4"/>
    <p:sldId id="277" r:id="rId5"/>
    <p:sldId id="259" r:id="rId6"/>
    <p:sldId id="278" r:id="rId7"/>
    <p:sldId id="260" r:id="rId8"/>
    <p:sldId id="279" r:id="rId9"/>
    <p:sldId id="261" r:id="rId10"/>
    <p:sldId id="280" r:id="rId11"/>
    <p:sldId id="262" r:id="rId12"/>
    <p:sldId id="281" r:id="rId13"/>
    <p:sldId id="263" r:id="rId14"/>
    <p:sldId id="282" r:id="rId15"/>
    <p:sldId id="264" r:id="rId16"/>
    <p:sldId id="283" r:id="rId17"/>
    <p:sldId id="265" r:id="rId18"/>
    <p:sldId id="284" r:id="rId19"/>
    <p:sldId id="266" r:id="rId20"/>
    <p:sldId id="285" r:id="rId21"/>
    <p:sldId id="267" r:id="rId22"/>
    <p:sldId id="286" r:id="rId23"/>
    <p:sldId id="268" r:id="rId24"/>
    <p:sldId id="287" r:id="rId25"/>
    <p:sldId id="269" r:id="rId26"/>
    <p:sldId id="270" r:id="rId27"/>
    <p:sldId id="288" r:id="rId28"/>
    <p:sldId id="271" r:id="rId29"/>
    <p:sldId id="289" r:id="rId30"/>
    <p:sldId id="272" r:id="rId31"/>
    <p:sldId id="290" r:id="rId32"/>
    <p:sldId id="273" r:id="rId33"/>
    <p:sldId id="291" r:id="rId34"/>
    <p:sldId id="274" r:id="rId35"/>
    <p:sldId id="292" r:id="rId36"/>
    <p:sldId id="275" r:id="rId37"/>
    <p:sldId id="293" r:id="rId38"/>
    <p:sldId id="276" r:id="rId39"/>
  </p:sldIdLst>
  <p:sldSz cx="12192000" cy="6858000"/>
  <p:notesSz cx="6858000" cy="9144000"/>
  <p:embeddedFontLst>
    <p:embeddedFont>
      <p:font typeface="Arial Black" panose="020B0A04020102020204" pitchFamily="34" charset="0"/>
      <p:regular r:id="rId41"/>
      <p:bold r:id="rId42"/>
    </p:embeddedFont>
    <p:embeddedFont>
      <p:font typeface="Calibri" panose="020F0502020204030204"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gG+1HOkEQ2td8AhBClwJWoM3o7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6613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041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6598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44474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9775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1345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34629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269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18303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8254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66003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57666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02070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70210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6411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4920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9993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3"/>
          <p:cNvSpPr/>
          <p:nvPr/>
        </p:nvSpPr>
        <p:spPr>
          <a:xfrm>
            <a:off x="4005792" y="1338792"/>
            <a:ext cx="4180416" cy="4180416"/>
          </a:xfrm>
          <a:prstGeom prst="rect">
            <a:avLst/>
          </a:prstGeom>
          <a:blipFill rotWithShape="1">
            <a:blip r:embed="rId2">
              <a:alphaModFix amt="10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 name="Google Shape;13;p23"/>
          <p:cNvSpPr/>
          <p:nvPr/>
        </p:nvSpPr>
        <p:spPr>
          <a:xfrm rot="10800000" flipH="1">
            <a:off x="5191124" y="6439955"/>
            <a:ext cx="6997050" cy="420957"/>
          </a:xfrm>
          <a:custGeom>
            <a:avLst/>
            <a:gdLst/>
            <a:ahLst/>
            <a:cxnLst/>
            <a:rect l="l" t="t" r="r" b="b"/>
            <a:pathLst>
              <a:path w="6997050" h="474402" extrusionOk="0">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 name="Google Shape;14;p23"/>
          <p:cNvSpPr/>
          <p:nvPr/>
        </p:nvSpPr>
        <p:spPr>
          <a:xfrm>
            <a:off x="1" y="6439956"/>
            <a:ext cx="5490211" cy="418044"/>
          </a:xfrm>
          <a:custGeom>
            <a:avLst/>
            <a:gdLst/>
            <a:ahLst/>
            <a:cxnLst/>
            <a:rect l="l" t="t" r="r" b="b"/>
            <a:pathLst>
              <a:path w="5490211" h="473605" extrusionOk="0">
                <a:moveTo>
                  <a:pt x="0" y="0"/>
                </a:moveTo>
                <a:lnTo>
                  <a:pt x="5490211" y="0"/>
                </a:lnTo>
                <a:lnTo>
                  <a:pt x="5215520" y="473605"/>
                </a:lnTo>
                <a:lnTo>
                  <a:pt x="0" y="473605"/>
                </a:lnTo>
                <a:close/>
              </a:path>
            </a:pathLst>
          </a:custGeom>
          <a:solidFill>
            <a:srgbClr val="FE64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 name="Google Shape;15;p23"/>
          <p:cNvSpPr/>
          <p:nvPr/>
        </p:nvSpPr>
        <p:spPr>
          <a:xfrm>
            <a:off x="0" y="0"/>
            <a:ext cx="12192000" cy="1016000"/>
          </a:xfrm>
          <a:prstGeom prst="rect">
            <a:avLst/>
          </a:prstGeom>
          <a:gradFill>
            <a:gsLst>
              <a:gs pos="0">
                <a:srgbClr val="FE6400"/>
              </a:gs>
              <a:gs pos="100000">
                <a:srgbClr val="108EF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 name="Google Shape;16;p2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3600"/>
              <a:buFont typeface="Arial"/>
              <a:buNone/>
              <a:defRPr sz="36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3"/>
          <p:cNvSpPr txBox="1"/>
          <p:nvPr/>
        </p:nvSpPr>
        <p:spPr>
          <a:xfrm>
            <a:off x="355600" y="5683515"/>
            <a:ext cx="115824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18" name="Google Shape;18;p23"/>
          <p:cNvSpPr txBox="1"/>
          <p:nvPr/>
        </p:nvSpPr>
        <p:spPr>
          <a:xfrm>
            <a:off x="1118954" y="6464312"/>
            <a:ext cx="33949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Arial"/>
                <a:ea typeface="Arial"/>
                <a:cs typeface="Arial"/>
                <a:sym typeface="Arial"/>
              </a:rPr>
              <a:t>Aptitude Classes by Anuj Sir </a:t>
            </a:r>
            <a:endParaRPr/>
          </a:p>
        </p:txBody>
      </p:sp>
      <p:sp>
        <p:nvSpPr>
          <p:cNvPr id="19" name="Google Shape;19;p23"/>
          <p:cNvSpPr txBox="1"/>
          <p:nvPr/>
        </p:nvSpPr>
        <p:spPr>
          <a:xfrm>
            <a:off x="6252259" y="6464312"/>
            <a:ext cx="563494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For more tutorials Visit now www.testurprep.com</a:t>
            </a:r>
            <a:endParaRPr/>
          </a:p>
        </p:txBody>
      </p:sp>
      <p:sp>
        <p:nvSpPr>
          <p:cNvPr id="20" name="Google Shape;20;p23"/>
          <p:cNvSpPr/>
          <p:nvPr/>
        </p:nvSpPr>
        <p:spPr>
          <a:xfrm>
            <a:off x="158099"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 name="Google Shape;21;p23"/>
          <p:cNvSpPr/>
          <p:nvPr/>
        </p:nvSpPr>
        <p:spPr>
          <a:xfrm>
            <a:off x="11311874"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 name="Google Shape;22;p23"/>
          <p:cNvSpPr txBox="1">
            <a:spLocks noGrp="1"/>
          </p:cNvSpPr>
          <p:nvPr>
            <p:ph type="body" idx="1"/>
          </p:nvPr>
        </p:nvSpPr>
        <p:spPr>
          <a:xfrm>
            <a:off x="254000" y="1199620"/>
            <a:ext cx="11684000" cy="499163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sp>
        <p:nvSpPr>
          <p:cNvPr id="75" name="Google Shape;75;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2"/>
          <p:cNvSpPr>
            <a:spLocks noGrp="1"/>
          </p:cNvSpPr>
          <p:nvPr>
            <p:ph type="pic" idx="2"/>
          </p:nvPr>
        </p:nvSpPr>
        <p:spPr>
          <a:xfrm>
            <a:off x="5183188" y="987425"/>
            <a:ext cx="6172200" cy="4873625"/>
          </a:xfrm>
          <a:prstGeom prst="rect">
            <a:avLst/>
          </a:prstGeom>
          <a:noFill/>
          <a:ln>
            <a:noFill/>
          </a:ln>
        </p:spPr>
      </p:sp>
      <p:sp>
        <p:nvSpPr>
          <p:cNvPr id="77" name="Google Shape;77;p3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8" name="Google Shape;78;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3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3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3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3"/>
        <p:cNvGrpSpPr/>
        <p:nvPr/>
      </p:nvGrpSpPr>
      <p:grpSpPr>
        <a:xfrm>
          <a:off x="0" y="0"/>
          <a:ext cx="0" cy="0"/>
          <a:chOff x="0" y="0"/>
          <a:chExt cx="0" cy="0"/>
        </a:xfrm>
      </p:grpSpPr>
      <p:sp>
        <p:nvSpPr>
          <p:cNvPr id="24" name="Google Shape;24;p2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6" name="Google Shape;26;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29"/>
        <p:cNvGrpSpPr/>
        <p:nvPr/>
      </p:nvGrpSpPr>
      <p:grpSpPr>
        <a:xfrm>
          <a:off x="0" y="0"/>
          <a:ext cx="0" cy="0"/>
          <a:chOff x="0" y="0"/>
          <a:chExt cx="0" cy="0"/>
        </a:xfrm>
      </p:grpSpPr>
      <p:sp>
        <p:nvSpPr>
          <p:cNvPr id="30" name="Google Shape;30;p25"/>
          <p:cNvSpPr txBox="1">
            <a:spLocks noGrp="1"/>
          </p:cNvSpPr>
          <p:nvPr>
            <p:ph type="title"/>
          </p:nvPr>
        </p:nvSpPr>
        <p:spPr>
          <a:xfrm>
            <a:off x="304800" y="270933"/>
            <a:ext cx="11582400" cy="74506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sz="36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5"/>
          <p:cNvSpPr txBox="1">
            <a:spLocks noGrp="1"/>
          </p:cNvSpPr>
          <p:nvPr>
            <p:ph type="body" idx="1"/>
          </p:nvPr>
        </p:nvSpPr>
        <p:spPr>
          <a:xfrm>
            <a:off x="304800" y="1185333"/>
            <a:ext cx="11582400" cy="499163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5"/>
          <p:cNvSpPr txBox="1">
            <a:spLocks noGrp="1"/>
          </p:cNvSpPr>
          <p:nvPr>
            <p:ph type="dt" idx="10"/>
          </p:nvPr>
        </p:nvSpPr>
        <p:spPr>
          <a:xfrm>
            <a:off x="304800" y="638069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5"/>
          <p:cNvSpPr txBox="1">
            <a:spLocks noGrp="1"/>
          </p:cNvSpPr>
          <p:nvPr>
            <p:ph type="ftr" idx="11"/>
          </p:nvPr>
        </p:nvSpPr>
        <p:spPr>
          <a:xfrm>
            <a:off x="4038600" y="638069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5"/>
          <p:cNvSpPr txBox="1">
            <a:spLocks noGrp="1"/>
          </p:cNvSpPr>
          <p:nvPr>
            <p:ph type="sldNum" idx="12"/>
          </p:nvPr>
        </p:nvSpPr>
        <p:spPr>
          <a:xfrm>
            <a:off x="8610599" y="6356350"/>
            <a:ext cx="32765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5" name="Google Shape;35;p25"/>
          <p:cNvSpPr/>
          <p:nvPr/>
        </p:nvSpPr>
        <p:spPr>
          <a:xfrm>
            <a:off x="3706812" y="981604"/>
            <a:ext cx="4879976" cy="4879976"/>
          </a:xfrm>
          <a:prstGeom prst="rect">
            <a:avLst/>
          </a:prstGeom>
          <a:blipFill rotWithShape="1">
            <a:blip r:embed="rId2">
              <a:alphaModFix amt="32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2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2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2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2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2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2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3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0" name="Google Shape;70;p3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solidFill>
                <a:schemeClr val="lt1"/>
              </a:solidFill>
            </a:endParaRPr>
          </a:p>
        </p:txBody>
      </p:sp>
      <p:sp>
        <p:nvSpPr>
          <p:cNvPr id="98" name="Google Shape;98;p1"/>
          <p:cNvSpPr txBox="1">
            <a:spLocks noGrp="1"/>
          </p:cNvSpPr>
          <p:nvPr>
            <p:ph type="body" idx="1"/>
          </p:nvPr>
        </p:nvSpPr>
        <p:spPr>
          <a:xfrm>
            <a:off x="304800" y="1040525"/>
            <a:ext cx="11582400" cy="5213256"/>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b="1" dirty="0">
              <a:latin typeface="Arial Black"/>
              <a:ea typeface="Arial Black"/>
              <a:cs typeface="Arial Black"/>
              <a:sym typeface="Arial Black"/>
            </a:endParaRPr>
          </a:p>
          <a:p>
            <a:pPr marL="0" lvl="0" indent="0" algn="ctr" rtl="0">
              <a:lnSpc>
                <a:spcPct val="90000"/>
              </a:lnSpc>
              <a:spcBef>
                <a:spcPts val="1000"/>
              </a:spcBef>
              <a:spcAft>
                <a:spcPts val="0"/>
              </a:spcAft>
              <a:buClr>
                <a:schemeClr val="dk1"/>
              </a:buClr>
              <a:buSzPts val="5400"/>
              <a:buNone/>
            </a:pPr>
            <a:r>
              <a:rPr lang="en-US" sz="5400" b="1" dirty="0">
                <a:latin typeface="Arial Black"/>
                <a:ea typeface="Arial Black"/>
                <a:cs typeface="Arial Black"/>
                <a:sym typeface="Arial Black"/>
              </a:rPr>
              <a:t>  </a:t>
            </a:r>
            <a:endParaRPr sz="5400" b="1" dirty="0">
              <a:latin typeface="Arial Black"/>
              <a:ea typeface="Arial Black"/>
              <a:cs typeface="Arial Black"/>
              <a:sym typeface="Arial Black"/>
            </a:endParaRPr>
          </a:p>
          <a:p>
            <a:pPr marL="0" lvl="0" indent="0" algn="ctr" rtl="0">
              <a:lnSpc>
                <a:spcPct val="90000"/>
              </a:lnSpc>
              <a:spcBef>
                <a:spcPts val="1000"/>
              </a:spcBef>
              <a:spcAft>
                <a:spcPts val="0"/>
              </a:spcAft>
              <a:buClr>
                <a:srgbClr val="FF0000"/>
              </a:buClr>
              <a:buSzPts val="5400"/>
              <a:buNone/>
            </a:pPr>
            <a:r>
              <a:rPr lang="en-US" sz="5400" b="1" dirty="0">
                <a:solidFill>
                  <a:srgbClr val="FF0000"/>
                </a:solidFill>
                <a:latin typeface="Arial Black"/>
                <a:ea typeface="Arial Black"/>
                <a:cs typeface="Arial Black"/>
                <a:sym typeface="Arial Black"/>
              </a:rPr>
              <a:t>	</a:t>
            </a:r>
            <a:r>
              <a:rPr lang="en-US" sz="7800" dirty="0">
                <a:latin typeface="Arial Black"/>
                <a:ea typeface="Arial Black"/>
                <a:cs typeface="Arial Black"/>
                <a:sym typeface="Arial Black"/>
              </a:rPr>
              <a:t>TIME SQUENCE</a:t>
            </a:r>
            <a:endParaRPr dirty="0"/>
          </a:p>
          <a:p>
            <a:pPr marL="0" lvl="0" indent="0" algn="ctr" rtl="0">
              <a:lnSpc>
                <a:spcPct val="90000"/>
              </a:lnSpc>
              <a:spcBef>
                <a:spcPts val="1000"/>
              </a:spcBef>
              <a:spcAft>
                <a:spcPts val="0"/>
              </a:spcAft>
              <a:buClr>
                <a:schemeClr val="dk1"/>
              </a:buClr>
              <a:buSzPts val="7100"/>
              <a:buNone/>
            </a:pPr>
            <a:endParaRPr sz="7100" dirty="0"/>
          </a:p>
          <a:p>
            <a:pPr marL="0" lvl="0" indent="0" algn="ctr" rtl="0">
              <a:lnSpc>
                <a:spcPct val="90000"/>
              </a:lnSpc>
              <a:spcBef>
                <a:spcPts val="1000"/>
              </a:spcBef>
              <a:spcAft>
                <a:spcPts val="0"/>
              </a:spcAft>
              <a:buClr>
                <a:schemeClr val="dk1"/>
              </a:buClr>
              <a:buSzPts val="5400"/>
              <a:buNone/>
            </a:pPr>
            <a:r>
              <a:rPr lang="en-US" sz="5400" b="1" dirty="0">
                <a:latin typeface="Arial Black"/>
                <a:ea typeface="Arial Black"/>
                <a:cs typeface="Arial Black"/>
                <a:sym typeface="Arial Black"/>
              </a:rPr>
              <a:t>		</a:t>
            </a:r>
            <a:endParaRPr dirty="0"/>
          </a:p>
          <a:p>
            <a:pPr marL="0" lvl="0" indent="0" algn="ctr" rtl="0">
              <a:lnSpc>
                <a:spcPct val="90000"/>
              </a:lnSpc>
              <a:spcBef>
                <a:spcPts val="1000"/>
              </a:spcBef>
              <a:spcAft>
                <a:spcPts val="0"/>
              </a:spcAft>
              <a:buClr>
                <a:schemeClr val="dk1"/>
              </a:buClr>
              <a:buSzPts val="2400"/>
              <a:buNone/>
            </a:pPr>
            <a:endParaRPr sz="2400" b="1" dirty="0">
              <a:latin typeface="Arial Black"/>
              <a:ea typeface="Arial Black"/>
              <a:cs typeface="Arial Black"/>
              <a:sym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solidFill>
                <a:schemeClr val="lt1"/>
              </a:solidFill>
            </a:endParaRPr>
          </a:p>
        </p:txBody>
      </p:sp>
      <p:sp>
        <p:nvSpPr>
          <p:cNvPr id="130" name="Google Shape;130;p6"/>
          <p:cNvSpPr txBox="1">
            <a:spLocks noGrp="1"/>
          </p:cNvSpPr>
          <p:nvPr>
            <p:ph type="body" idx="1"/>
          </p:nvPr>
        </p:nvSpPr>
        <p:spPr>
          <a:xfrm>
            <a:off x="304800" y="1185333"/>
            <a:ext cx="11582400" cy="506844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dirty="0">
                <a:latin typeface="Arial Black"/>
                <a:ea typeface="Arial Black"/>
                <a:cs typeface="Arial Black"/>
                <a:sym typeface="Arial Black"/>
              </a:rPr>
              <a:t>TIME SQUENCE                             </a:t>
            </a:r>
            <a:r>
              <a:rPr lang="en-US" b="1" dirty="0">
                <a:latin typeface="Arial Black"/>
                <a:ea typeface="Arial Black"/>
                <a:cs typeface="Arial Black"/>
                <a:sym typeface="Arial Black"/>
              </a:rPr>
              <a:t>		VIDEO-1</a:t>
            </a:r>
            <a:endParaRPr dirty="0"/>
          </a:p>
        </p:txBody>
      </p:sp>
      <p:sp>
        <p:nvSpPr>
          <p:cNvPr id="131" name="Google Shape;131;p6"/>
          <p:cNvSpPr txBox="1"/>
          <p:nvPr/>
        </p:nvSpPr>
        <p:spPr>
          <a:xfrm>
            <a:off x="362607" y="1513490"/>
            <a:ext cx="11829392" cy="20621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FF0000"/>
                </a:solidFill>
                <a:latin typeface="Arial Black"/>
                <a:ea typeface="Arial Black"/>
                <a:cs typeface="Arial Black"/>
                <a:sym typeface="Arial Black"/>
              </a:rPr>
              <a:t>Q:4.</a:t>
            </a:r>
            <a:r>
              <a:rPr lang="en-US" sz="3200" dirty="0">
                <a:solidFill>
                  <a:srgbClr val="FF0000"/>
                </a:solidFill>
                <a:latin typeface="Arial Black"/>
                <a:ea typeface="Arial Black"/>
                <a:cs typeface="Arial Black"/>
                <a:sym typeface="Arial Black"/>
              </a:rPr>
              <a:t> </a:t>
            </a:r>
            <a:r>
              <a:rPr lang="en-US" sz="2400" b="1" dirty="0">
                <a:solidFill>
                  <a:schemeClr val="dk1"/>
                </a:solidFill>
                <a:latin typeface="Arial"/>
                <a:ea typeface="Arial"/>
                <a:cs typeface="Arial"/>
                <a:sym typeface="Arial"/>
              </a:rPr>
              <a:t>Ashish leaves his house at 20 minutes to seven in the morning, reaches Kunal`s house in 25 minutes, they finish their breakfast in another 15 minute and leave for their office which takes another 35 minutes, At what time do they leave Kunal`s houses to reach their office ?</a:t>
            </a:r>
            <a:endParaRPr dirty="0"/>
          </a:p>
          <a:p>
            <a:pPr marL="0" marR="0" lvl="0" indent="0" algn="l" rtl="0">
              <a:spcBef>
                <a:spcPts val="0"/>
              </a:spcBef>
              <a:spcAft>
                <a:spcPts val="0"/>
              </a:spcAft>
              <a:buNone/>
            </a:pPr>
            <a:r>
              <a:rPr lang="en-US" sz="2400" b="1" dirty="0">
                <a:solidFill>
                  <a:schemeClr val="dk1"/>
                </a:solidFill>
                <a:latin typeface="Arial"/>
                <a:ea typeface="Arial"/>
                <a:cs typeface="Arial"/>
                <a:sym typeface="Arial"/>
              </a:rPr>
              <a:t>A. 7.40 a.m.       </a:t>
            </a:r>
            <a:r>
              <a:rPr lang="en-US" sz="2400" b="1" dirty="0">
                <a:solidFill>
                  <a:srgbClr val="FF0000"/>
                </a:solidFill>
                <a:latin typeface="Arial"/>
                <a:ea typeface="Arial"/>
                <a:cs typeface="Arial"/>
                <a:sym typeface="Arial"/>
              </a:rPr>
              <a:t>B. 7.20 a.m. </a:t>
            </a:r>
            <a:r>
              <a:rPr lang="en-US" sz="2400" b="1" dirty="0">
                <a:solidFill>
                  <a:schemeClr val="dk1"/>
                </a:solidFill>
                <a:latin typeface="Arial"/>
                <a:ea typeface="Arial"/>
                <a:cs typeface="Arial"/>
                <a:sym typeface="Arial"/>
              </a:rPr>
              <a:t>      C. 7.45 a.m.       D. 8.15 a.m.       E. 7.55 a.m.</a:t>
            </a: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13487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solidFill>
                <a:schemeClr val="lt1"/>
              </a:solidFill>
            </a:endParaRPr>
          </a:p>
        </p:txBody>
      </p:sp>
      <p:sp>
        <p:nvSpPr>
          <p:cNvPr id="137" name="Google Shape;137;p7"/>
          <p:cNvSpPr txBox="1">
            <a:spLocks noGrp="1"/>
          </p:cNvSpPr>
          <p:nvPr>
            <p:ph type="body" idx="1"/>
          </p:nvPr>
        </p:nvSpPr>
        <p:spPr>
          <a:xfrm>
            <a:off x="304800" y="1185333"/>
            <a:ext cx="11887200" cy="506844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b="1">
                <a:latin typeface="Arial Black"/>
                <a:ea typeface="Arial Black"/>
                <a:cs typeface="Arial Black"/>
                <a:sym typeface="Arial Black"/>
              </a:rPr>
              <a:t> </a:t>
            </a:r>
            <a:r>
              <a:rPr lang="en-US">
                <a:latin typeface="Arial Black"/>
                <a:ea typeface="Arial Black"/>
                <a:cs typeface="Arial Black"/>
                <a:sym typeface="Arial Black"/>
              </a:rPr>
              <a:t>TIME SQUENCE                             </a:t>
            </a:r>
            <a:r>
              <a:rPr lang="en-US" b="1">
                <a:latin typeface="Arial Black"/>
                <a:ea typeface="Arial Black"/>
                <a:cs typeface="Arial Black"/>
                <a:sym typeface="Arial Black"/>
              </a:rPr>
              <a:t>		VIDEO-1</a:t>
            </a:r>
            <a:endParaRPr/>
          </a:p>
        </p:txBody>
      </p:sp>
      <p:sp>
        <p:nvSpPr>
          <p:cNvPr id="138" name="Google Shape;138;p7"/>
          <p:cNvSpPr txBox="1"/>
          <p:nvPr/>
        </p:nvSpPr>
        <p:spPr>
          <a:xfrm>
            <a:off x="268015" y="1466193"/>
            <a:ext cx="11923986" cy="27084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FF0000"/>
                </a:solidFill>
                <a:latin typeface="Arial Black"/>
                <a:ea typeface="Arial Black"/>
                <a:cs typeface="Arial Black"/>
                <a:sym typeface="Arial Black"/>
              </a:rPr>
              <a:t>Q:5.</a:t>
            </a:r>
            <a:r>
              <a:rPr lang="en-US" sz="3200">
                <a:solidFill>
                  <a:srgbClr val="FF0000"/>
                </a:solidFill>
                <a:latin typeface="Arial Black"/>
                <a:ea typeface="Arial Black"/>
                <a:cs typeface="Arial Black"/>
                <a:sym typeface="Arial Black"/>
              </a:rPr>
              <a:t> </a:t>
            </a:r>
            <a:r>
              <a:rPr lang="en-US" sz="2400" b="1">
                <a:solidFill>
                  <a:schemeClr val="dk1"/>
                </a:solidFill>
                <a:latin typeface="Arial"/>
                <a:ea typeface="Arial"/>
                <a:cs typeface="Arial"/>
                <a:sym typeface="Arial"/>
              </a:rPr>
              <a:t>Ajay left home for the bus stop 15 minutes earlier than usual. It takes 10 minutes to reach the stop. He reached the stop at 8.40 a.m. What time does he usually leave home for the bus stop?</a:t>
            </a:r>
            <a:endParaRPr/>
          </a:p>
          <a:p>
            <a:pPr marL="0" marR="0" lvl="0" indent="0" algn="l" rtl="0">
              <a:spcBef>
                <a:spcPts val="0"/>
              </a:spcBef>
              <a:spcAft>
                <a:spcPts val="0"/>
              </a:spcAft>
              <a:buNone/>
            </a:pPr>
            <a:r>
              <a:rPr lang="en-US" sz="2400" b="1">
                <a:solidFill>
                  <a:schemeClr val="dk1"/>
                </a:solidFill>
                <a:latin typeface="Arial"/>
                <a:ea typeface="Arial"/>
                <a:cs typeface="Arial"/>
                <a:sym typeface="Arial"/>
              </a:rPr>
              <a:t>Options:</a:t>
            </a:r>
            <a:endParaRPr/>
          </a:p>
          <a:p>
            <a:pPr marL="457200" marR="0" lvl="0" indent="-457200" algn="l" rtl="0">
              <a:spcBef>
                <a:spcPts val="0"/>
              </a:spcBef>
              <a:spcAft>
                <a:spcPts val="0"/>
              </a:spcAft>
              <a:buClr>
                <a:schemeClr val="dk1"/>
              </a:buClr>
              <a:buSzPts val="2400"/>
              <a:buFont typeface="Arial"/>
              <a:buAutoNum type="alphaUcPeriod"/>
            </a:pPr>
            <a:r>
              <a:rPr lang="en-US" sz="2400" b="1">
                <a:solidFill>
                  <a:schemeClr val="dk1"/>
                </a:solidFill>
                <a:latin typeface="Arial"/>
                <a:ea typeface="Arial"/>
                <a:cs typeface="Arial"/>
                <a:sym typeface="Arial"/>
              </a:rPr>
              <a:t>8.30 a.m.       B. 8.45 p.m.       C. 8.55 a.m.       D. Data inadequate       </a:t>
            </a:r>
            <a:endParaRPr/>
          </a:p>
          <a:p>
            <a:pPr marL="457200" marR="0" lvl="0" indent="-457200" algn="l" rtl="0">
              <a:spcBef>
                <a:spcPts val="0"/>
              </a:spcBef>
              <a:spcAft>
                <a:spcPts val="0"/>
              </a:spcAft>
              <a:buNone/>
            </a:pPr>
            <a:r>
              <a:rPr lang="en-US" sz="2400" b="1">
                <a:solidFill>
                  <a:schemeClr val="dk1"/>
                </a:solidFill>
                <a:latin typeface="Arial"/>
                <a:ea typeface="Arial"/>
                <a:cs typeface="Arial"/>
                <a:sym typeface="Arial"/>
              </a:rPr>
              <a:t>E. None of these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solidFill>
                <a:schemeClr val="lt1"/>
              </a:solidFill>
            </a:endParaRPr>
          </a:p>
        </p:txBody>
      </p:sp>
      <p:sp>
        <p:nvSpPr>
          <p:cNvPr id="137" name="Google Shape;137;p7"/>
          <p:cNvSpPr txBox="1">
            <a:spLocks noGrp="1"/>
          </p:cNvSpPr>
          <p:nvPr>
            <p:ph type="body" idx="1"/>
          </p:nvPr>
        </p:nvSpPr>
        <p:spPr>
          <a:xfrm>
            <a:off x="304800" y="1185333"/>
            <a:ext cx="11887200" cy="506844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b="1" dirty="0">
                <a:latin typeface="Arial Black"/>
                <a:ea typeface="Arial Black"/>
                <a:cs typeface="Arial Black"/>
                <a:sym typeface="Arial Black"/>
              </a:rPr>
              <a:t> </a:t>
            </a:r>
            <a:r>
              <a:rPr lang="en-US" dirty="0">
                <a:latin typeface="Arial Black"/>
                <a:ea typeface="Arial Black"/>
                <a:cs typeface="Arial Black"/>
                <a:sym typeface="Arial Black"/>
              </a:rPr>
              <a:t>TIME SQUENCE                             </a:t>
            </a:r>
            <a:r>
              <a:rPr lang="en-US" b="1" dirty="0">
                <a:latin typeface="Arial Black"/>
                <a:ea typeface="Arial Black"/>
                <a:cs typeface="Arial Black"/>
                <a:sym typeface="Arial Black"/>
              </a:rPr>
              <a:t>		VIDEO-1</a:t>
            </a:r>
            <a:endParaRPr dirty="0"/>
          </a:p>
        </p:txBody>
      </p:sp>
      <p:sp>
        <p:nvSpPr>
          <p:cNvPr id="138" name="Google Shape;138;p7"/>
          <p:cNvSpPr txBox="1"/>
          <p:nvPr/>
        </p:nvSpPr>
        <p:spPr>
          <a:xfrm>
            <a:off x="268015" y="1466193"/>
            <a:ext cx="11923986" cy="27084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FF0000"/>
                </a:solidFill>
                <a:latin typeface="Arial Black"/>
                <a:ea typeface="Arial Black"/>
                <a:cs typeface="Arial Black"/>
                <a:sym typeface="Arial Black"/>
              </a:rPr>
              <a:t>Q:5.</a:t>
            </a:r>
            <a:r>
              <a:rPr lang="en-US" sz="3200" dirty="0">
                <a:solidFill>
                  <a:srgbClr val="FF0000"/>
                </a:solidFill>
                <a:latin typeface="Arial Black"/>
                <a:ea typeface="Arial Black"/>
                <a:cs typeface="Arial Black"/>
                <a:sym typeface="Arial Black"/>
              </a:rPr>
              <a:t> </a:t>
            </a:r>
            <a:r>
              <a:rPr lang="en-US" sz="2400" b="1" dirty="0">
                <a:solidFill>
                  <a:schemeClr val="dk1"/>
                </a:solidFill>
                <a:latin typeface="Arial"/>
                <a:ea typeface="Arial"/>
                <a:cs typeface="Arial"/>
                <a:sym typeface="Arial"/>
              </a:rPr>
              <a:t>Ajay left home for the bus stop 15 minutes earlier than usual. It takes 10 minutes to reach the stop. He reached the stop at 8.40 a.m. What time does he usually leave home for the bus stop?</a:t>
            </a:r>
            <a:endParaRPr dirty="0"/>
          </a:p>
          <a:p>
            <a:pPr marL="0" marR="0" lvl="0" indent="0" algn="l" rtl="0">
              <a:spcBef>
                <a:spcPts val="0"/>
              </a:spcBef>
              <a:spcAft>
                <a:spcPts val="0"/>
              </a:spcAft>
              <a:buNone/>
            </a:pPr>
            <a:r>
              <a:rPr lang="en-US" sz="2400" b="1" dirty="0">
                <a:solidFill>
                  <a:schemeClr val="dk1"/>
                </a:solidFill>
                <a:latin typeface="Arial"/>
                <a:ea typeface="Arial"/>
                <a:cs typeface="Arial"/>
                <a:sym typeface="Arial"/>
              </a:rPr>
              <a:t>Options:</a:t>
            </a:r>
            <a:endParaRPr dirty="0"/>
          </a:p>
          <a:p>
            <a:pPr marL="457200" marR="0" lvl="0" indent="-457200" algn="l" rtl="0">
              <a:spcBef>
                <a:spcPts val="0"/>
              </a:spcBef>
              <a:spcAft>
                <a:spcPts val="0"/>
              </a:spcAft>
              <a:buClr>
                <a:schemeClr val="dk1"/>
              </a:buClr>
              <a:buSzPts val="2400"/>
              <a:buFont typeface="Arial"/>
              <a:buAutoNum type="alphaUcPeriod"/>
            </a:pPr>
            <a:r>
              <a:rPr lang="en-US" sz="2400" b="1" dirty="0">
                <a:solidFill>
                  <a:schemeClr val="dk1"/>
                </a:solidFill>
                <a:latin typeface="Arial"/>
                <a:ea typeface="Arial"/>
                <a:cs typeface="Arial"/>
                <a:sym typeface="Arial"/>
              </a:rPr>
              <a:t>8.30 a.m.       </a:t>
            </a:r>
            <a:r>
              <a:rPr lang="en-US" sz="2400" b="1" dirty="0">
                <a:solidFill>
                  <a:srgbClr val="FF0000"/>
                </a:solidFill>
                <a:latin typeface="Arial"/>
                <a:ea typeface="Arial"/>
                <a:cs typeface="Arial"/>
                <a:sym typeface="Arial"/>
              </a:rPr>
              <a:t>B. 8.45 p.m.       </a:t>
            </a:r>
            <a:r>
              <a:rPr lang="en-US" sz="2400" b="1" dirty="0">
                <a:solidFill>
                  <a:schemeClr val="dk1"/>
                </a:solidFill>
                <a:latin typeface="Arial"/>
                <a:ea typeface="Arial"/>
                <a:cs typeface="Arial"/>
                <a:sym typeface="Arial"/>
              </a:rPr>
              <a:t>C. 8.55 a.m.       D. Data inadequate       </a:t>
            </a:r>
            <a:endParaRPr dirty="0"/>
          </a:p>
          <a:p>
            <a:pPr marL="457200" marR="0" lvl="0" indent="-457200" algn="l" rtl="0">
              <a:spcBef>
                <a:spcPts val="0"/>
              </a:spcBef>
              <a:spcAft>
                <a:spcPts val="0"/>
              </a:spcAft>
              <a:buNone/>
            </a:pPr>
            <a:r>
              <a:rPr lang="en-US" sz="2400" b="1" dirty="0">
                <a:solidFill>
                  <a:schemeClr val="dk1"/>
                </a:solidFill>
                <a:latin typeface="Arial"/>
                <a:ea typeface="Arial"/>
                <a:cs typeface="Arial"/>
                <a:sym typeface="Arial"/>
              </a:rPr>
              <a:t>E. None of these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16948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solidFill>
                <a:schemeClr val="lt1"/>
              </a:solidFill>
            </a:endParaRPr>
          </a:p>
        </p:txBody>
      </p:sp>
      <p:sp>
        <p:nvSpPr>
          <p:cNvPr id="144" name="Google Shape;144;p8"/>
          <p:cNvSpPr txBox="1">
            <a:spLocks noGrp="1"/>
          </p:cNvSpPr>
          <p:nvPr>
            <p:ph type="body" idx="1"/>
          </p:nvPr>
        </p:nvSpPr>
        <p:spPr>
          <a:xfrm>
            <a:off x="304800" y="1185333"/>
            <a:ext cx="11582400" cy="506844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latin typeface="Arial Black"/>
                <a:ea typeface="Arial Black"/>
                <a:cs typeface="Arial Black"/>
                <a:sym typeface="Arial Black"/>
              </a:rPr>
              <a:t>TIME SQUENCE                             </a:t>
            </a:r>
            <a:r>
              <a:rPr lang="en-US" b="1">
                <a:latin typeface="Arial Black"/>
                <a:ea typeface="Arial Black"/>
                <a:cs typeface="Arial Black"/>
                <a:sym typeface="Arial Black"/>
              </a:rPr>
              <a:t>		VIDEO-1</a:t>
            </a:r>
            <a:endParaRPr/>
          </a:p>
        </p:txBody>
      </p:sp>
      <p:sp>
        <p:nvSpPr>
          <p:cNvPr id="145" name="Google Shape;145;p8"/>
          <p:cNvSpPr txBox="1"/>
          <p:nvPr/>
        </p:nvSpPr>
        <p:spPr>
          <a:xfrm>
            <a:off x="409903" y="1529255"/>
            <a:ext cx="11782098" cy="169277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FF0000"/>
                </a:solidFill>
                <a:latin typeface="Arial Black"/>
                <a:ea typeface="Arial Black"/>
                <a:cs typeface="Arial Black"/>
                <a:sym typeface="Arial Black"/>
              </a:rPr>
              <a:t>Q:6. </a:t>
            </a:r>
            <a:r>
              <a:rPr lang="en-US" sz="2400" b="1">
                <a:solidFill>
                  <a:schemeClr val="dk1"/>
                </a:solidFill>
                <a:latin typeface="Arial"/>
                <a:ea typeface="Arial"/>
                <a:cs typeface="Arial"/>
                <a:sym typeface="Arial"/>
              </a:rPr>
              <a:t>Reaching the place of meeting on Tuesday 15 minutes before 08.30 hours,  Anuj found himself half an hour earlier than the man who was 40 minutes late. What was the scheduled time of the meeting?</a:t>
            </a:r>
            <a:endParaRPr/>
          </a:p>
          <a:p>
            <a:pPr marL="0" marR="0" lvl="0" indent="0" algn="l" rtl="0">
              <a:spcBef>
                <a:spcPts val="0"/>
              </a:spcBef>
              <a:spcAft>
                <a:spcPts val="0"/>
              </a:spcAft>
              <a:buNone/>
            </a:pPr>
            <a:r>
              <a:rPr lang="en-US" sz="2400" b="1">
                <a:solidFill>
                  <a:schemeClr val="dk1"/>
                </a:solidFill>
                <a:latin typeface="Arial"/>
                <a:ea typeface="Arial"/>
                <a:cs typeface="Arial"/>
                <a:sym typeface="Arial"/>
              </a:rPr>
              <a:t>A. 8.00 hrs       B. 8.05 hrs       C. 8.15 hrs       D. 8.45 hrs </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solidFill>
                <a:schemeClr val="lt1"/>
              </a:solidFill>
            </a:endParaRPr>
          </a:p>
        </p:txBody>
      </p:sp>
      <p:sp>
        <p:nvSpPr>
          <p:cNvPr id="144" name="Google Shape;144;p8"/>
          <p:cNvSpPr txBox="1">
            <a:spLocks noGrp="1"/>
          </p:cNvSpPr>
          <p:nvPr>
            <p:ph type="body" idx="1"/>
          </p:nvPr>
        </p:nvSpPr>
        <p:spPr>
          <a:xfrm>
            <a:off x="304800" y="1185333"/>
            <a:ext cx="11582400" cy="506844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dirty="0">
                <a:latin typeface="Arial Black"/>
                <a:ea typeface="Arial Black"/>
                <a:cs typeface="Arial Black"/>
                <a:sym typeface="Arial Black"/>
              </a:rPr>
              <a:t>TIME SQUENCE                             </a:t>
            </a:r>
            <a:r>
              <a:rPr lang="en-US" b="1" dirty="0">
                <a:latin typeface="Arial Black"/>
                <a:ea typeface="Arial Black"/>
                <a:cs typeface="Arial Black"/>
                <a:sym typeface="Arial Black"/>
              </a:rPr>
              <a:t>		VIDEO-1</a:t>
            </a:r>
            <a:endParaRPr dirty="0"/>
          </a:p>
        </p:txBody>
      </p:sp>
      <p:sp>
        <p:nvSpPr>
          <p:cNvPr id="145" name="Google Shape;145;p8"/>
          <p:cNvSpPr txBox="1"/>
          <p:nvPr/>
        </p:nvSpPr>
        <p:spPr>
          <a:xfrm>
            <a:off x="409903" y="1529255"/>
            <a:ext cx="11782098" cy="169277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FF0000"/>
                </a:solidFill>
                <a:latin typeface="Arial Black"/>
                <a:ea typeface="Arial Black"/>
                <a:cs typeface="Arial Black"/>
                <a:sym typeface="Arial Black"/>
              </a:rPr>
              <a:t>Q:6. </a:t>
            </a:r>
            <a:r>
              <a:rPr lang="en-US" sz="2400" b="1" dirty="0">
                <a:solidFill>
                  <a:schemeClr val="dk1"/>
                </a:solidFill>
                <a:latin typeface="Arial"/>
                <a:ea typeface="Arial"/>
                <a:cs typeface="Arial"/>
                <a:sym typeface="Arial"/>
              </a:rPr>
              <a:t>Reaching the place of meeting on Tuesday 15 minutes before 08.30 hours,  Anuj found himself half an hour earlier than the man who was 40 minutes late. What was the scheduled time of the meeting?</a:t>
            </a:r>
            <a:endParaRPr dirty="0"/>
          </a:p>
          <a:p>
            <a:pPr marL="0" marR="0" lvl="0" indent="0" algn="l" rtl="0">
              <a:spcBef>
                <a:spcPts val="0"/>
              </a:spcBef>
              <a:spcAft>
                <a:spcPts val="0"/>
              </a:spcAft>
              <a:buNone/>
            </a:pPr>
            <a:r>
              <a:rPr lang="en-US" sz="2400" b="1" dirty="0">
                <a:solidFill>
                  <a:schemeClr val="dk1"/>
                </a:solidFill>
                <a:latin typeface="Arial"/>
                <a:ea typeface="Arial"/>
                <a:cs typeface="Arial"/>
                <a:sym typeface="Arial"/>
              </a:rPr>
              <a:t>A. 8.00 </a:t>
            </a:r>
            <a:r>
              <a:rPr lang="en-US" sz="2400" b="1" dirty="0" err="1">
                <a:solidFill>
                  <a:schemeClr val="dk1"/>
                </a:solidFill>
                <a:latin typeface="Arial"/>
                <a:ea typeface="Arial"/>
                <a:cs typeface="Arial"/>
                <a:sym typeface="Arial"/>
              </a:rPr>
              <a:t>hrs</a:t>
            </a:r>
            <a:r>
              <a:rPr lang="en-US" sz="2400" b="1" dirty="0">
                <a:solidFill>
                  <a:schemeClr val="dk1"/>
                </a:solidFill>
                <a:latin typeface="Arial"/>
                <a:ea typeface="Arial"/>
                <a:cs typeface="Arial"/>
                <a:sym typeface="Arial"/>
              </a:rPr>
              <a:t>       </a:t>
            </a:r>
            <a:r>
              <a:rPr lang="en-US" sz="2400" b="1" dirty="0">
                <a:solidFill>
                  <a:srgbClr val="FF0000"/>
                </a:solidFill>
                <a:latin typeface="Arial"/>
                <a:ea typeface="Arial"/>
                <a:cs typeface="Arial"/>
                <a:sym typeface="Arial"/>
              </a:rPr>
              <a:t>B. 8.05 </a:t>
            </a:r>
            <a:r>
              <a:rPr lang="en-US" sz="2400" b="1" dirty="0" err="1">
                <a:solidFill>
                  <a:srgbClr val="FF0000"/>
                </a:solidFill>
                <a:latin typeface="Arial"/>
                <a:ea typeface="Arial"/>
                <a:cs typeface="Arial"/>
                <a:sym typeface="Arial"/>
              </a:rPr>
              <a:t>hrs</a:t>
            </a:r>
            <a:r>
              <a:rPr lang="en-US" sz="2400" b="1" dirty="0">
                <a:solidFill>
                  <a:srgbClr val="FF0000"/>
                </a:solidFill>
                <a:latin typeface="Arial"/>
                <a:ea typeface="Arial"/>
                <a:cs typeface="Arial"/>
                <a:sym typeface="Arial"/>
              </a:rPr>
              <a:t>       </a:t>
            </a:r>
            <a:r>
              <a:rPr lang="en-US" sz="2400" b="1" dirty="0">
                <a:solidFill>
                  <a:schemeClr val="dk1"/>
                </a:solidFill>
                <a:latin typeface="Arial"/>
                <a:ea typeface="Arial"/>
                <a:cs typeface="Arial"/>
                <a:sym typeface="Arial"/>
              </a:rPr>
              <a:t>C. 8.15 </a:t>
            </a:r>
            <a:r>
              <a:rPr lang="en-US" sz="2400" b="1" dirty="0" err="1">
                <a:solidFill>
                  <a:schemeClr val="dk1"/>
                </a:solidFill>
                <a:latin typeface="Arial"/>
                <a:ea typeface="Arial"/>
                <a:cs typeface="Arial"/>
                <a:sym typeface="Arial"/>
              </a:rPr>
              <a:t>hrs</a:t>
            </a:r>
            <a:r>
              <a:rPr lang="en-US" sz="2400" b="1" dirty="0">
                <a:solidFill>
                  <a:schemeClr val="dk1"/>
                </a:solidFill>
                <a:latin typeface="Arial"/>
                <a:ea typeface="Arial"/>
                <a:cs typeface="Arial"/>
                <a:sym typeface="Arial"/>
              </a:rPr>
              <a:t>       D. 8.45 </a:t>
            </a:r>
            <a:r>
              <a:rPr lang="en-US" sz="2400" b="1" dirty="0" err="1">
                <a:solidFill>
                  <a:schemeClr val="dk1"/>
                </a:solidFill>
                <a:latin typeface="Arial"/>
                <a:ea typeface="Arial"/>
                <a:cs typeface="Arial"/>
                <a:sym typeface="Arial"/>
              </a:rPr>
              <a:t>hrs</a:t>
            </a:r>
            <a:r>
              <a:rPr lang="en-US" sz="2400" b="1" dirty="0">
                <a:solidFill>
                  <a:schemeClr val="dk1"/>
                </a:solidFill>
                <a:latin typeface="Arial"/>
                <a:ea typeface="Arial"/>
                <a:cs typeface="Arial"/>
                <a:sym typeface="Arial"/>
              </a:rPr>
              <a:t> </a:t>
            </a: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61872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solidFill>
                <a:schemeClr val="lt1"/>
              </a:solidFill>
            </a:endParaRPr>
          </a:p>
        </p:txBody>
      </p:sp>
      <p:sp>
        <p:nvSpPr>
          <p:cNvPr id="151" name="Google Shape;151;p9"/>
          <p:cNvSpPr txBox="1">
            <a:spLocks noGrp="1"/>
          </p:cNvSpPr>
          <p:nvPr>
            <p:ph type="body" idx="1"/>
          </p:nvPr>
        </p:nvSpPr>
        <p:spPr>
          <a:xfrm>
            <a:off x="304800" y="1056291"/>
            <a:ext cx="11582400" cy="519749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latin typeface="Arial Black"/>
                <a:ea typeface="Arial Black"/>
                <a:cs typeface="Arial Black"/>
                <a:sym typeface="Arial Black"/>
              </a:rPr>
              <a:t>TIME SQUENCE                             </a:t>
            </a:r>
            <a:r>
              <a:rPr lang="en-US" b="1">
                <a:latin typeface="Arial Black"/>
                <a:ea typeface="Arial Black"/>
                <a:cs typeface="Arial Black"/>
                <a:sym typeface="Arial Black"/>
              </a:rPr>
              <a:t>		VIDEO-1</a:t>
            </a:r>
            <a:endParaRPr/>
          </a:p>
        </p:txBody>
      </p:sp>
      <p:sp>
        <p:nvSpPr>
          <p:cNvPr id="152" name="Google Shape;152;p9"/>
          <p:cNvSpPr txBox="1"/>
          <p:nvPr/>
        </p:nvSpPr>
        <p:spPr>
          <a:xfrm>
            <a:off x="268014" y="1387366"/>
            <a:ext cx="11923985" cy="33239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Arial"/>
                <a:ea typeface="Arial"/>
                <a:cs typeface="Arial"/>
                <a:sym typeface="Arial"/>
              </a:rPr>
              <a:t> </a:t>
            </a:r>
            <a:r>
              <a:rPr lang="en-US" sz="3200" b="1">
                <a:solidFill>
                  <a:srgbClr val="FF0000"/>
                </a:solidFill>
                <a:latin typeface="Arial Black"/>
                <a:ea typeface="Arial Black"/>
                <a:cs typeface="Arial Black"/>
                <a:sym typeface="Arial Black"/>
              </a:rPr>
              <a:t>Q:7. </a:t>
            </a:r>
            <a:r>
              <a:rPr lang="en-US" sz="2400" b="1">
                <a:solidFill>
                  <a:schemeClr val="dk1"/>
                </a:solidFill>
                <a:latin typeface="Arial"/>
                <a:ea typeface="Arial"/>
                <a:cs typeface="Arial"/>
                <a:sym typeface="Arial"/>
              </a:rPr>
              <a:t>The priest told the devotee, "The temple bell is rung at regular intervals of 45 minutes. The last bell was rung five minutes ago. The next bell is due to be rung at 7.45 a.m." At what time did the priest give this information to the devotee?</a:t>
            </a:r>
            <a:endParaRPr/>
          </a:p>
          <a:p>
            <a:pPr marL="0" marR="0" lvl="0" indent="0" algn="l" rtl="0">
              <a:spcBef>
                <a:spcPts val="0"/>
              </a:spcBef>
              <a:spcAft>
                <a:spcPts val="0"/>
              </a:spcAft>
              <a:buNone/>
            </a:pPr>
            <a:r>
              <a:rPr lang="en-US" sz="2400" b="1">
                <a:solidFill>
                  <a:schemeClr val="dk1"/>
                </a:solidFill>
                <a:latin typeface="Arial"/>
                <a:ea typeface="Arial"/>
                <a:cs typeface="Arial"/>
                <a:sym typeface="Arial"/>
              </a:rPr>
              <a:t>A. 7.40 a.m.       B. 7.05 a.m.       C. 7.00 a.m.       D. 6.55 a.m.       E. None of these</a:t>
            </a:r>
            <a:endParaRPr/>
          </a:p>
          <a:p>
            <a:pPr marL="0" marR="0" lvl="0" indent="0" algn="l" rtl="0">
              <a:spcBef>
                <a:spcPts val="0"/>
              </a:spcBef>
              <a:spcAft>
                <a:spcPts val="0"/>
              </a:spcAft>
              <a:buNone/>
            </a:pPr>
            <a:r>
              <a:rPr lang="en-US" sz="3200" b="1">
                <a:solidFill>
                  <a:schemeClr val="dk1"/>
                </a:solidFill>
                <a:latin typeface="Arial"/>
                <a:ea typeface="Arial"/>
                <a:cs typeface="Arial"/>
                <a:sym typeface="Arial"/>
              </a:rPr>
              <a:t>  </a:t>
            </a:r>
            <a:endParaRPr sz="2800" b="1">
              <a:solidFill>
                <a:schemeClr val="dk1"/>
              </a:solidFill>
              <a:latin typeface="Arial Black"/>
              <a:ea typeface="Arial Black"/>
              <a:cs typeface="Arial Black"/>
              <a:sym typeface="Arial Black"/>
            </a:endParaRPr>
          </a:p>
          <a:p>
            <a:pPr marL="0" marR="0" lvl="0" indent="0" algn="l" rtl="0">
              <a:spcBef>
                <a:spcPts val="0"/>
              </a:spcBef>
              <a:spcAft>
                <a:spcPts val="0"/>
              </a:spcAft>
              <a:buNone/>
            </a:pPr>
            <a:endParaRPr sz="3200" b="1">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solidFill>
                <a:schemeClr val="lt1"/>
              </a:solidFill>
            </a:endParaRPr>
          </a:p>
        </p:txBody>
      </p:sp>
      <p:sp>
        <p:nvSpPr>
          <p:cNvPr id="151" name="Google Shape;151;p9"/>
          <p:cNvSpPr txBox="1">
            <a:spLocks noGrp="1"/>
          </p:cNvSpPr>
          <p:nvPr>
            <p:ph type="body" idx="1"/>
          </p:nvPr>
        </p:nvSpPr>
        <p:spPr>
          <a:xfrm>
            <a:off x="304800" y="1056291"/>
            <a:ext cx="11582400" cy="519749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dirty="0">
                <a:latin typeface="Arial Black"/>
                <a:ea typeface="Arial Black"/>
                <a:cs typeface="Arial Black"/>
                <a:sym typeface="Arial Black"/>
              </a:rPr>
              <a:t>TIME SQUENCE                             </a:t>
            </a:r>
            <a:r>
              <a:rPr lang="en-US" b="1" dirty="0">
                <a:latin typeface="Arial Black"/>
                <a:ea typeface="Arial Black"/>
                <a:cs typeface="Arial Black"/>
                <a:sym typeface="Arial Black"/>
              </a:rPr>
              <a:t>		VIDEO-1</a:t>
            </a:r>
            <a:endParaRPr dirty="0"/>
          </a:p>
        </p:txBody>
      </p:sp>
      <p:sp>
        <p:nvSpPr>
          <p:cNvPr id="152" name="Google Shape;152;p9"/>
          <p:cNvSpPr txBox="1"/>
          <p:nvPr/>
        </p:nvSpPr>
        <p:spPr>
          <a:xfrm>
            <a:off x="268014" y="1387366"/>
            <a:ext cx="11923985" cy="33239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dk1"/>
                </a:solidFill>
                <a:latin typeface="Arial"/>
                <a:ea typeface="Arial"/>
                <a:cs typeface="Arial"/>
                <a:sym typeface="Arial"/>
              </a:rPr>
              <a:t> </a:t>
            </a:r>
            <a:r>
              <a:rPr lang="en-US" sz="3200" b="1" dirty="0">
                <a:solidFill>
                  <a:srgbClr val="FF0000"/>
                </a:solidFill>
                <a:latin typeface="Arial Black"/>
                <a:ea typeface="Arial Black"/>
                <a:cs typeface="Arial Black"/>
                <a:sym typeface="Arial Black"/>
              </a:rPr>
              <a:t>Q:7. </a:t>
            </a:r>
            <a:r>
              <a:rPr lang="en-US" sz="2400" b="1" dirty="0">
                <a:solidFill>
                  <a:schemeClr val="dk1"/>
                </a:solidFill>
                <a:latin typeface="Arial"/>
                <a:ea typeface="Arial"/>
                <a:cs typeface="Arial"/>
                <a:sym typeface="Arial"/>
              </a:rPr>
              <a:t>The priest told the devotee, "The temple bell is rung at regular intervals of 45 minutes. The last bell was rung five minutes ago. The next bell is due to be rung at 7.45 a.m." At what time did the priest give this information to the devotee?</a:t>
            </a:r>
            <a:endParaRPr dirty="0"/>
          </a:p>
          <a:p>
            <a:pPr marL="0" marR="0" lvl="0" indent="0" algn="l" rtl="0">
              <a:spcBef>
                <a:spcPts val="0"/>
              </a:spcBef>
              <a:spcAft>
                <a:spcPts val="0"/>
              </a:spcAft>
              <a:buNone/>
            </a:pPr>
            <a:r>
              <a:rPr lang="en-US" sz="2400" b="1" dirty="0">
                <a:solidFill>
                  <a:schemeClr val="dk1"/>
                </a:solidFill>
                <a:latin typeface="Arial"/>
                <a:ea typeface="Arial"/>
                <a:cs typeface="Arial"/>
                <a:sym typeface="Arial"/>
              </a:rPr>
              <a:t>A. 7.40 a.m.       </a:t>
            </a:r>
            <a:r>
              <a:rPr lang="en-US" sz="2400" b="1" dirty="0">
                <a:solidFill>
                  <a:srgbClr val="FF0000"/>
                </a:solidFill>
                <a:latin typeface="Arial"/>
                <a:ea typeface="Arial"/>
                <a:cs typeface="Arial"/>
                <a:sym typeface="Arial"/>
              </a:rPr>
              <a:t>B. 7.05 a.m.</a:t>
            </a:r>
            <a:r>
              <a:rPr lang="en-US" sz="2400" b="1" dirty="0">
                <a:solidFill>
                  <a:schemeClr val="dk1"/>
                </a:solidFill>
                <a:latin typeface="Arial"/>
                <a:ea typeface="Arial"/>
                <a:cs typeface="Arial"/>
                <a:sym typeface="Arial"/>
              </a:rPr>
              <a:t>       C. 7.00 a.m.       D. 6.55 a.m.       E. None of these</a:t>
            </a:r>
            <a:endParaRPr dirty="0"/>
          </a:p>
          <a:p>
            <a:pPr marL="0" marR="0" lvl="0" indent="0" algn="l" rtl="0">
              <a:spcBef>
                <a:spcPts val="0"/>
              </a:spcBef>
              <a:spcAft>
                <a:spcPts val="0"/>
              </a:spcAft>
              <a:buNone/>
            </a:pPr>
            <a:r>
              <a:rPr lang="en-US" sz="3200" b="1" dirty="0">
                <a:solidFill>
                  <a:schemeClr val="dk1"/>
                </a:solidFill>
                <a:latin typeface="Arial"/>
                <a:ea typeface="Arial"/>
                <a:cs typeface="Arial"/>
                <a:sym typeface="Arial"/>
              </a:rPr>
              <a:t>  </a:t>
            </a:r>
            <a:endParaRPr sz="2800" b="1" dirty="0">
              <a:solidFill>
                <a:schemeClr val="dk1"/>
              </a:solidFill>
              <a:latin typeface="Arial Black"/>
              <a:ea typeface="Arial Black"/>
              <a:cs typeface="Arial Black"/>
              <a:sym typeface="Arial Black"/>
            </a:endParaRPr>
          </a:p>
          <a:p>
            <a:pPr marL="0" marR="0" lvl="0" indent="0" algn="l" rtl="0">
              <a:spcBef>
                <a:spcPts val="0"/>
              </a:spcBef>
              <a:spcAft>
                <a:spcPts val="0"/>
              </a:spcAft>
              <a:buNone/>
            </a:pPr>
            <a:endParaRPr sz="3200" b="1" dirty="0">
              <a:solidFill>
                <a:schemeClr val="dk1"/>
              </a:solidFill>
              <a:latin typeface="Arial"/>
              <a:ea typeface="Arial"/>
              <a:cs typeface="Arial"/>
              <a:sym typeface="Arial"/>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18700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solidFill>
                <a:schemeClr val="lt1"/>
              </a:solidFill>
            </a:endParaRPr>
          </a:p>
        </p:txBody>
      </p:sp>
      <p:sp>
        <p:nvSpPr>
          <p:cNvPr id="158" name="Google Shape;158;p10"/>
          <p:cNvSpPr txBox="1">
            <a:spLocks noGrp="1"/>
          </p:cNvSpPr>
          <p:nvPr>
            <p:ph type="body" idx="1"/>
          </p:nvPr>
        </p:nvSpPr>
        <p:spPr>
          <a:xfrm>
            <a:off x="304800" y="1008993"/>
            <a:ext cx="11582400" cy="524478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b="1">
                <a:latin typeface="Arial Black"/>
                <a:ea typeface="Arial Black"/>
                <a:cs typeface="Arial Black"/>
                <a:sym typeface="Arial Black"/>
              </a:rPr>
              <a:t> </a:t>
            </a:r>
            <a:r>
              <a:rPr lang="en-US">
                <a:latin typeface="Arial Black"/>
                <a:ea typeface="Arial Black"/>
                <a:cs typeface="Arial Black"/>
                <a:sym typeface="Arial Black"/>
              </a:rPr>
              <a:t>TIME SQUENCE                             </a:t>
            </a:r>
            <a:r>
              <a:rPr lang="en-US" b="1">
                <a:latin typeface="Arial Black"/>
                <a:ea typeface="Arial Black"/>
                <a:cs typeface="Arial Black"/>
                <a:sym typeface="Arial Black"/>
              </a:rPr>
              <a:t>		VIDEO-1</a:t>
            </a:r>
            <a:endParaRPr/>
          </a:p>
        </p:txBody>
      </p:sp>
      <p:sp>
        <p:nvSpPr>
          <p:cNvPr id="159" name="Google Shape;159;p10"/>
          <p:cNvSpPr txBox="1"/>
          <p:nvPr/>
        </p:nvSpPr>
        <p:spPr>
          <a:xfrm>
            <a:off x="315310" y="1387367"/>
            <a:ext cx="11876692" cy="28315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Arial"/>
                <a:ea typeface="Arial"/>
                <a:cs typeface="Arial"/>
                <a:sym typeface="Arial"/>
              </a:rPr>
              <a:t> </a:t>
            </a:r>
            <a:r>
              <a:rPr lang="en-US" sz="3200" b="1">
                <a:solidFill>
                  <a:srgbClr val="FF0000"/>
                </a:solidFill>
                <a:latin typeface="Arial Black"/>
                <a:ea typeface="Arial Black"/>
                <a:cs typeface="Arial Black"/>
                <a:sym typeface="Arial Black"/>
              </a:rPr>
              <a:t>Q:8. </a:t>
            </a:r>
            <a:r>
              <a:rPr lang="en-US" sz="2400" b="1">
                <a:solidFill>
                  <a:schemeClr val="dk1"/>
                </a:solidFill>
                <a:latin typeface="Arial"/>
                <a:ea typeface="Arial"/>
                <a:cs typeface="Arial"/>
                <a:sym typeface="Arial"/>
              </a:rPr>
              <a:t>The train for Lucknow leaves every two and a half hours from New Delhi Railway Station. An announcement was made at the station that the train for Lucknow had left 40 minutes ago and the next train will leave at 18.00 hrs. At what time was the announcement made?</a:t>
            </a:r>
            <a:endParaRPr/>
          </a:p>
          <a:p>
            <a:pPr marL="0" marR="0" lvl="0" indent="0" algn="l" rtl="0">
              <a:spcBef>
                <a:spcPts val="0"/>
              </a:spcBef>
              <a:spcAft>
                <a:spcPts val="0"/>
              </a:spcAft>
              <a:buNone/>
            </a:pPr>
            <a:r>
              <a:rPr lang="en-US" sz="2400" b="1">
                <a:solidFill>
                  <a:schemeClr val="dk1"/>
                </a:solidFill>
                <a:latin typeface="Arial"/>
                <a:ea typeface="Arial"/>
                <a:cs typeface="Arial"/>
                <a:sym typeface="Arial"/>
              </a:rPr>
              <a:t>A. 15.30 hrs       B. 17.10 hrs       C. 16.00 hrs       D. 15.50 hrs       E. None of these</a:t>
            </a:r>
            <a:endParaRPr/>
          </a:p>
          <a:p>
            <a:pPr marL="0" marR="0" lvl="0" indent="0" algn="l" rtl="0">
              <a:spcBef>
                <a:spcPts val="0"/>
              </a:spcBef>
              <a:spcAft>
                <a:spcPts val="0"/>
              </a:spcAft>
              <a:buNone/>
            </a:pPr>
            <a:endParaRPr sz="3200" b="1">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solidFill>
                <a:schemeClr val="lt1"/>
              </a:solidFill>
            </a:endParaRPr>
          </a:p>
        </p:txBody>
      </p:sp>
      <p:sp>
        <p:nvSpPr>
          <p:cNvPr id="158" name="Google Shape;158;p10"/>
          <p:cNvSpPr txBox="1">
            <a:spLocks noGrp="1"/>
          </p:cNvSpPr>
          <p:nvPr>
            <p:ph type="body" idx="1"/>
          </p:nvPr>
        </p:nvSpPr>
        <p:spPr>
          <a:xfrm>
            <a:off x="304800" y="1008993"/>
            <a:ext cx="11582400" cy="524478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b="1" dirty="0">
                <a:latin typeface="Arial Black"/>
                <a:ea typeface="Arial Black"/>
                <a:cs typeface="Arial Black"/>
                <a:sym typeface="Arial Black"/>
              </a:rPr>
              <a:t> </a:t>
            </a:r>
            <a:r>
              <a:rPr lang="en-US" dirty="0">
                <a:latin typeface="Arial Black"/>
                <a:ea typeface="Arial Black"/>
                <a:cs typeface="Arial Black"/>
                <a:sym typeface="Arial Black"/>
              </a:rPr>
              <a:t>TIME SQUENCE                             </a:t>
            </a:r>
            <a:r>
              <a:rPr lang="en-US" b="1" dirty="0">
                <a:latin typeface="Arial Black"/>
                <a:ea typeface="Arial Black"/>
                <a:cs typeface="Arial Black"/>
                <a:sym typeface="Arial Black"/>
              </a:rPr>
              <a:t>		VIDEO-1</a:t>
            </a:r>
            <a:endParaRPr dirty="0"/>
          </a:p>
        </p:txBody>
      </p:sp>
      <p:sp>
        <p:nvSpPr>
          <p:cNvPr id="159" name="Google Shape;159;p10"/>
          <p:cNvSpPr txBox="1"/>
          <p:nvPr/>
        </p:nvSpPr>
        <p:spPr>
          <a:xfrm>
            <a:off x="315310" y="1387367"/>
            <a:ext cx="11876692" cy="28315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dk1"/>
                </a:solidFill>
                <a:latin typeface="Arial"/>
                <a:ea typeface="Arial"/>
                <a:cs typeface="Arial"/>
                <a:sym typeface="Arial"/>
              </a:rPr>
              <a:t> </a:t>
            </a:r>
            <a:r>
              <a:rPr lang="en-US" sz="3200" b="1" dirty="0">
                <a:solidFill>
                  <a:srgbClr val="FF0000"/>
                </a:solidFill>
                <a:latin typeface="Arial Black"/>
                <a:ea typeface="Arial Black"/>
                <a:cs typeface="Arial Black"/>
                <a:sym typeface="Arial Black"/>
              </a:rPr>
              <a:t>Q:8. </a:t>
            </a:r>
            <a:r>
              <a:rPr lang="en-US" sz="2400" b="1" dirty="0">
                <a:solidFill>
                  <a:schemeClr val="dk1"/>
                </a:solidFill>
                <a:latin typeface="Arial"/>
                <a:ea typeface="Arial"/>
                <a:cs typeface="Arial"/>
                <a:sym typeface="Arial"/>
              </a:rPr>
              <a:t>The train for Lucknow leaves every two and a half hours from New Delhi Railway Station. An announcement was made at the station that the train for Lucknow had left 40 minutes ago and the next train will leave at 18.00 hrs. At what time was the announcement made?</a:t>
            </a:r>
            <a:endParaRPr dirty="0"/>
          </a:p>
          <a:p>
            <a:pPr marL="0" marR="0" lvl="0" indent="0" algn="l" rtl="0">
              <a:spcBef>
                <a:spcPts val="0"/>
              </a:spcBef>
              <a:spcAft>
                <a:spcPts val="0"/>
              </a:spcAft>
              <a:buNone/>
            </a:pPr>
            <a:r>
              <a:rPr lang="en-US" sz="2400" b="1" dirty="0">
                <a:solidFill>
                  <a:schemeClr val="dk1"/>
                </a:solidFill>
                <a:latin typeface="Arial"/>
                <a:ea typeface="Arial"/>
                <a:cs typeface="Arial"/>
                <a:sym typeface="Arial"/>
              </a:rPr>
              <a:t>A. 15.30 </a:t>
            </a:r>
            <a:r>
              <a:rPr lang="en-US" sz="2400" b="1" dirty="0" err="1">
                <a:solidFill>
                  <a:schemeClr val="dk1"/>
                </a:solidFill>
                <a:latin typeface="Arial"/>
                <a:ea typeface="Arial"/>
                <a:cs typeface="Arial"/>
                <a:sym typeface="Arial"/>
              </a:rPr>
              <a:t>hrs</a:t>
            </a:r>
            <a:r>
              <a:rPr lang="en-US" sz="2400" b="1" dirty="0">
                <a:solidFill>
                  <a:schemeClr val="dk1"/>
                </a:solidFill>
                <a:latin typeface="Arial"/>
                <a:ea typeface="Arial"/>
                <a:cs typeface="Arial"/>
                <a:sym typeface="Arial"/>
              </a:rPr>
              <a:t>       B. 17.10 </a:t>
            </a:r>
            <a:r>
              <a:rPr lang="en-US" sz="2400" b="1" dirty="0" err="1">
                <a:solidFill>
                  <a:schemeClr val="dk1"/>
                </a:solidFill>
                <a:latin typeface="Arial"/>
                <a:ea typeface="Arial"/>
                <a:cs typeface="Arial"/>
                <a:sym typeface="Arial"/>
              </a:rPr>
              <a:t>hrs</a:t>
            </a:r>
            <a:r>
              <a:rPr lang="en-US" sz="2400" b="1" dirty="0">
                <a:solidFill>
                  <a:schemeClr val="dk1"/>
                </a:solidFill>
                <a:latin typeface="Arial"/>
                <a:ea typeface="Arial"/>
                <a:cs typeface="Arial"/>
                <a:sym typeface="Arial"/>
              </a:rPr>
              <a:t>       C. 16.00 </a:t>
            </a:r>
            <a:r>
              <a:rPr lang="en-US" sz="2400" b="1" dirty="0" err="1">
                <a:solidFill>
                  <a:schemeClr val="dk1"/>
                </a:solidFill>
                <a:latin typeface="Arial"/>
                <a:ea typeface="Arial"/>
                <a:cs typeface="Arial"/>
                <a:sym typeface="Arial"/>
              </a:rPr>
              <a:t>hrs</a:t>
            </a:r>
            <a:r>
              <a:rPr lang="en-US" sz="2400" b="1" dirty="0">
                <a:solidFill>
                  <a:schemeClr val="dk1"/>
                </a:solidFill>
                <a:latin typeface="Arial"/>
                <a:ea typeface="Arial"/>
                <a:cs typeface="Arial"/>
                <a:sym typeface="Arial"/>
              </a:rPr>
              <a:t>       D. 15.50 </a:t>
            </a:r>
            <a:r>
              <a:rPr lang="en-US" sz="2400" b="1" dirty="0" err="1">
                <a:solidFill>
                  <a:schemeClr val="dk1"/>
                </a:solidFill>
                <a:latin typeface="Arial"/>
                <a:ea typeface="Arial"/>
                <a:cs typeface="Arial"/>
                <a:sym typeface="Arial"/>
              </a:rPr>
              <a:t>hrs</a:t>
            </a:r>
            <a:r>
              <a:rPr lang="en-US" sz="2400" b="1" dirty="0">
                <a:solidFill>
                  <a:schemeClr val="dk1"/>
                </a:solidFill>
                <a:latin typeface="Arial"/>
                <a:ea typeface="Arial"/>
                <a:cs typeface="Arial"/>
                <a:sym typeface="Arial"/>
              </a:rPr>
              <a:t>       </a:t>
            </a:r>
            <a:r>
              <a:rPr lang="en-US" sz="2400" b="1" dirty="0">
                <a:solidFill>
                  <a:srgbClr val="FF0000"/>
                </a:solidFill>
                <a:latin typeface="Arial"/>
                <a:ea typeface="Arial"/>
                <a:cs typeface="Arial"/>
                <a:sym typeface="Arial"/>
              </a:rPr>
              <a:t>E. None of these</a:t>
            </a:r>
            <a:endParaRPr dirty="0">
              <a:solidFill>
                <a:srgbClr val="FF0000"/>
              </a:solidFill>
            </a:endParaRPr>
          </a:p>
          <a:p>
            <a:pPr marL="0" marR="0" lvl="0" indent="0" algn="l" rtl="0">
              <a:spcBef>
                <a:spcPts val="0"/>
              </a:spcBef>
              <a:spcAft>
                <a:spcPts val="0"/>
              </a:spcAft>
              <a:buNone/>
            </a:pPr>
            <a:endParaRPr sz="3200" b="1" dirty="0">
              <a:solidFill>
                <a:schemeClr val="dk1"/>
              </a:solidFill>
              <a:latin typeface="Arial"/>
              <a:ea typeface="Arial"/>
              <a:cs typeface="Arial"/>
              <a:sym typeface="Arial"/>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93952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solidFill>
                <a:schemeClr val="lt1"/>
              </a:solidFill>
            </a:endParaRPr>
          </a:p>
        </p:txBody>
      </p:sp>
      <p:sp>
        <p:nvSpPr>
          <p:cNvPr id="165" name="Google Shape;165;p11"/>
          <p:cNvSpPr txBox="1">
            <a:spLocks noGrp="1"/>
          </p:cNvSpPr>
          <p:nvPr>
            <p:ph type="body" idx="1"/>
          </p:nvPr>
        </p:nvSpPr>
        <p:spPr>
          <a:xfrm>
            <a:off x="304800" y="1024759"/>
            <a:ext cx="11887200" cy="5229021"/>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latin typeface="Arial Black"/>
                <a:ea typeface="Arial Black"/>
                <a:cs typeface="Arial Black"/>
                <a:sym typeface="Arial Black"/>
              </a:rPr>
              <a:t>TIME SQUENCE                             </a:t>
            </a:r>
            <a:r>
              <a:rPr lang="en-US" b="1">
                <a:latin typeface="Arial Black"/>
                <a:ea typeface="Arial Black"/>
                <a:cs typeface="Arial Black"/>
                <a:sym typeface="Arial Black"/>
              </a:rPr>
              <a:t>		VIDEO-1</a:t>
            </a:r>
            <a:endParaRPr/>
          </a:p>
        </p:txBody>
      </p:sp>
      <p:sp>
        <p:nvSpPr>
          <p:cNvPr id="166" name="Google Shape;166;p11"/>
          <p:cNvSpPr txBox="1"/>
          <p:nvPr/>
        </p:nvSpPr>
        <p:spPr>
          <a:xfrm>
            <a:off x="204953" y="1355834"/>
            <a:ext cx="11987048" cy="34470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FF0000"/>
                </a:solidFill>
                <a:latin typeface="Arial Black"/>
                <a:ea typeface="Arial Black"/>
                <a:cs typeface="Arial Black"/>
                <a:sym typeface="Arial Black"/>
              </a:rPr>
              <a:t>Q:9.</a:t>
            </a:r>
            <a:r>
              <a:rPr lang="en-US" sz="3200">
                <a:solidFill>
                  <a:srgbClr val="FF0000"/>
                </a:solidFill>
                <a:latin typeface="Arial Black"/>
                <a:ea typeface="Arial Black"/>
                <a:cs typeface="Arial Black"/>
                <a:sym typeface="Arial Black"/>
              </a:rPr>
              <a:t> </a:t>
            </a:r>
            <a:r>
              <a:rPr lang="en-US" sz="2400" b="1">
                <a:solidFill>
                  <a:schemeClr val="dk1"/>
                </a:solidFill>
                <a:latin typeface="Arial"/>
                <a:ea typeface="Arial"/>
                <a:cs typeface="Arial"/>
                <a:sym typeface="Arial"/>
              </a:rPr>
              <a:t>An application was received by inward clerk in the afternoon of the week day. Next day he forwarded it to the table of the senior clerk, who was on leave that day. The senior clerk next day evening put up the application to the desk officer. Desk officer studied the application and disposed off the matter on the same day i.e. Friday. Which day was the application received by the inward clerk?</a:t>
            </a:r>
            <a:endParaRPr/>
          </a:p>
          <a:p>
            <a:pPr marL="0" marR="0" lvl="0" indent="0" algn="l" rtl="0">
              <a:spcBef>
                <a:spcPts val="0"/>
              </a:spcBef>
              <a:spcAft>
                <a:spcPts val="0"/>
              </a:spcAft>
              <a:buNone/>
            </a:pPr>
            <a:r>
              <a:rPr lang="en-US" sz="2400" b="1">
                <a:solidFill>
                  <a:schemeClr val="dk1"/>
                </a:solidFill>
                <a:latin typeface="Arial"/>
                <a:ea typeface="Arial"/>
                <a:cs typeface="Arial"/>
                <a:sym typeface="Arial"/>
              </a:rPr>
              <a:t>A. Monday       B. Tuesday       C. Wednesday       D. Earlier week`s Saturday       </a:t>
            </a:r>
            <a:endParaRPr/>
          </a:p>
          <a:p>
            <a:pPr marL="0" marR="0" lvl="0" indent="0" algn="l" rtl="0">
              <a:spcBef>
                <a:spcPts val="0"/>
              </a:spcBef>
              <a:spcAft>
                <a:spcPts val="0"/>
              </a:spcAft>
              <a:buNone/>
            </a:pPr>
            <a:r>
              <a:rPr lang="en-US" sz="2400" b="1">
                <a:solidFill>
                  <a:schemeClr val="dk1"/>
                </a:solidFill>
                <a:latin typeface="Arial"/>
                <a:ea typeface="Arial"/>
                <a:cs typeface="Arial"/>
                <a:sym typeface="Arial"/>
              </a:rPr>
              <a:t>E. None of these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4" name="Google Shape;104;p2"/>
          <p:cNvSpPr txBox="1">
            <a:spLocks noGrp="1"/>
          </p:cNvSpPr>
          <p:nvPr>
            <p:ph type="body" idx="1"/>
          </p:nvPr>
        </p:nvSpPr>
        <p:spPr>
          <a:xfrm>
            <a:off x="254000" y="993228"/>
            <a:ext cx="11684000" cy="519802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None/>
            </a:pPr>
            <a:r>
              <a:rPr lang="en-US"/>
              <a:t>			</a:t>
            </a:r>
            <a:r>
              <a:rPr lang="en-US">
                <a:latin typeface="Arial Black"/>
                <a:ea typeface="Arial Black"/>
                <a:cs typeface="Arial Black"/>
                <a:sym typeface="Arial Black"/>
              </a:rPr>
              <a:t> TIME SQUENCE                             </a:t>
            </a:r>
            <a:r>
              <a:rPr lang="en-US" b="1">
                <a:latin typeface="Arial Black"/>
                <a:ea typeface="Arial Black"/>
                <a:cs typeface="Arial Black"/>
                <a:sym typeface="Arial Black"/>
              </a:rPr>
              <a:t>		VIDEO-1</a:t>
            </a:r>
            <a:endParaRPr/>
          </a:p>
          <a:p>
            <a:pPr marL="228600" lvl="0" indent="-228600" algn="l" rtl="0">
              <a:lnSpc>
                <a:spcPct val="90000"/>
              </a:lnSpc>
              <a:spcBef>
                <a:spcPts val="1000"/>
              </a:spcBef>
              <a:spcAft>
                <a:spcPts val="0"/>
              </a:spcAft>
              <a:buClr>
                <a:schemeClr val="dk1"/>
              </a:buClr>
              <a:buSzPts val="4000"/>
              <a:buNone/>
            </a:pPr>
            <a:r>
              <a:rPr lang="en-US" sz="4000" b="1">
                <a:latin typeface="Arial Black"/>
                <a:ea typeface="Arial Black"/>
                <a:cs typeface="Arial Black"/>
                <a:sym typeface="Arial Black"/>
              </a:rPr>
              <a:t>	</a:t>
            </a:r>
            <a:r>
              <a:rPr lang="en-US" sz="4000" b="1"/>
              <a:t>In Time Sequence questions, you are given a question based on date and time. It is required to find out either date or no. of days satisfying conditions in specific question.</a:t>
            </a:r>
            <a:endParaRPr sz="4000" b="1"/>
          </a:p>
          <a:p>
            <a:pPr marL="228600" lvl="0" indent="-2286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solidFill>
                <a:schemeClr val="lt1"/>
              </a:solidFill>
            </a:endParaRPr>
          </a:p>
        </p:txBody>
      </p:sp>
      <p:sp>
        <p:nvSpPr>
          <p:cNvPr id="165" name="Google Shape;165;p11"/>
          <p:cNvSpPr txBox="1">
            <a:spLocks noGrp="1"/>
          </p:cNvSpPr>
          <p:nvPr>
            <p:ph type="body" idx="1"/>
          </p:nvPr>
        </p:nvSpPr>
        <p:spPr>
          <a:xfrm>
            <a:off x="304800" y="1024759"/>
            <a:ext cx="11887200" cy="5229021"/>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dirty="0">
                <a:latin typeface="Arial Black"/>
                <a:ea typeface="Arial Black"/>
                <a:cs typeface="Arial Black"/>
                <a:sym typeface="Arial Black"/>
              </a:rPr>
              <a:t>TIME SQUENCE                             </a:t>
            </a:r>
            <a:r>
              <a:rPr lang="en-US" b="1" dirty="0">
                <a:latin typeface="Arial Black"/>
                <a:ea typeface="Arial Black"/>
                <a:cs typeface="Arial Black"/>
                <a:sym typeface="Arial Black"/>
              </a:rPr>
              <a:t>		VIDEO-1</a:t>
            </a:r>
            <a:endParaRPr dirty="0"/>
          </a:p>
        </p:txBody>
      </p:sp>
      <p:sp>
        <p:nvSpPr>
          <p:cNvPr id="166" name="Google Shape;166;p11"/>
          <p:cNvSpPr txBox="1"/>
          <p:nvPr/>
        </p:nvSpPr>
        <p:spPr>
          <a:xfrm>
            <a:off x="204953" y="1355834"/>
            <a:ext cx="11987048" cy="34470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FF0000"/>
                </a:solidFill>
                <a:latin typeface="Arial Black"/>
                <a:ea typeface="Arial Black"/>
                <a:cs typeface="Arial Black"/>
                <a:sym typeface="Arial Black"/>
              </a:rPr>
              <a:t>Q:9.</a:t>
            </a:r>
            <a:r>
              <a:rPr lang="en-US" sz="3200" dirty="0">
                <a:solidFill>
                  <a:srgbClr val="FF0000"/>
                </a:solidFill>
                <a:latin typeface="Arial Black"/>
                <a:ea typeface="Arial Black"/>
                <a:cs typeface="Arial Black"/>
                <a:sym typeface="Arial Black"/>
              </a:rPr>
              <a:t> </a:t>
            </a:r>
            <a:r>
              <a:rPr lang="en-US" sz="2400" b="1" dirty="0">
                <a:solidFill>
                  <a:schemeClr val="dk1"/>
                </a:solidFill>
                <a:latin typeface="Arial"/>
                <a:ea typeface="Arial"/>
                <a:cs typeface="Arial"/>
                <a:sym typeface="Arial"/>
              </a:rPr>
              <a:t>An application was received by inward clerk in the afternoon of the week day. Next day he forwarded it to the table of the senior clerk, who was on leave that day. The senior clerk next day evening put up the application to the desk officer. Desk officer studied the application and disposed off the matter on the same day i.e. Friday. Which day was the application received by the inward clerk?</a:t>
            </a:r>
            <a:endParaRPr dirty="0"/>
          </a:p>
          <a:p>
            <a:pPr marL="0" marR="0" lvl="0" indent="0" algn="l" rtl="0">
              <a:spcBef>
                <a:spcPts val="0"/>
              </a:spcBef>
              <a:spcAft>
                <a:spcPts val="0"/>
              </a:spcAft>
              <a:buNone/>
            </a:pPr>
            <a:r>
              <a:rPr lang="en-US" sz="2400" b="1" dirty="0">
                <a:solidFill>
                  <a:schemeClr val="dk1"/>
                </a:solidFill>
                <a:latin typeface="Arial"/>
                <a:ea typeface="Arial"/>
                <a:cs typeface="Arial"/>
                <a:sym typeface="Arial"/>
              </a:rPr>
              <a:t>A. Monday       B. Tuesday       </a:t>
            </a:r>
            <a:r>
              <a:rPr lang="en-US" sz="2400" b="1" dirty="0">
                <a:solidFill>
                  <a:srgbClr val="FF0000"/>
                </a:solidFill>
                <a:latin typeface="Arial"/>
                <a:ea typeface="Arial"/>
                <a:cs typeface="Arial"/>
                <a:sym typeface="Arial"/>
              </a:rPr>
              <a:t>C. Wednesday       </a:t>
            </a:r>
            <a:r>
              <a:rPr lang="en-US" sz="2400" b="1" dirty="0">
                <a:solidFill>
                  <a:schemeClr val="dk1"/>
                </a:solidFill>
                <a:latin typeface="Arial"/>
                <a:ea typeface="Arial"/>
                <a:cs typeface="Arial"/>
                <a:sym typeface="Arial"/>
              </a:rPr>
              <a:t>D. Earlier week`s Saturday       </a:t>
            </a:r>
            <a:endParaRPr dirty="0"/>
          </a:p>
          <a:p>
            <a:pPr marL="0" marR="0" lvl="0" indent="0" algn="l" rtl="0">
              <a:spcBef>
                <a:spcPts val="0"/>
              </a:spcBef>
              <a:spcAft>
                <a:spcPts val="0"/>
              </a:spcAft>
              <a:buNone/>
            </a:pPr>
            <a:r>
              <a:rPr lang="en-US" sz="2400" b="1" dirty="0">
                <a:solidFill>
                  <a:schemeClr val="dk1"/>
                </a:solidFill>
                <a:latin typeface="Arial"/>
                <a:ea typeface="Arial"/>
                <a:cs typeface="Arial"/>
                <a:sym typeface="Arial"/>
              </a:rPr>
              <a:t>E. None of these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12638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solidFill>
                <a:schemeClr val="lt1"/>
              </a:solidFill>
            </a:endParaRPr>
          </a:p>
        </p:txBody>
      </p:sp>
      <p:sp>
        <p:nvSpPr>
          <p:cNvPr id="172" name="Google Shape;172;p12"/>
          <p:cNvSpPr txBox="1">
            <a:spLocks noGrp="1"/>
          </p:cNvSpPr>
          <p:nvPr>
            <p:ph type="body" idx="1"/>
          </p:nvPr>
        </p:nvSpPr>
        <p:spPr>
          <a:xfrm>
            <a:off x="304800" y="1008993"/>
            <a:ext cx="11582400" cy="524478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b="1">
                <a:latin typeface="Arial Black"/>
                <a:ea typeface="Arial Black"/>
                <a:cs typeface="Arial Black"/>
                <a:sym typeface="Arial Black"/>
              </a:rPr>
              <a:t> </a:t>
            </a:r>
            <a:r>
              <a:rPr lang="en-US">
                <a:latin typeface="Arial Black"/>
                <a:ea typeface="Arial Black"/>
                <a:cs typeface="Arial Black"/>
                <a:sym typeface="Arial Black"/>
              </a:rPr>
              <a:t>TIME SQUENCE                             </a:t>
            </a:r>
            <a:r>
              <a:rPr lang="en-US" b="1">
                <a:latin typeface="Arial Black"/>
                <a:ea typeface="Arial Black"/>
                <a:cs typeface="Arial Black"/>
                <a:sym typeface="Arial Black"/>
              </a:rPr>
              <a:t>		VIDEO-1</a:t>
            </a:r>
            <a:endParaRPr/>
          </a:p>
        </p:txBody>
      </p:sp>
      <p:sp>
        <p:nvSpPr>
          <p:cNvPr id="173" name="Google Shape;173;p12"/>
          <p:cNvSpPr txBox="1"/>
          <p:nvPr/>
        </p:nvSpPr>
        <p:spPr>
          <a:xfrm>
            <a:off x="409903" y="1403132"/>
            <a:ext cx="11782096" cy="44935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FF0000"/>
                </a:solidFill>
                <a:latin typeface="Arial Black"/>
                <a:ea typeface="Arial Black"/>
                <a:cs typeface="Arial Black"/>
                <a:sym typeface="Arial Black"/>
              </a:rPr>
              <a:t>Q:10. </a:t>
            </a:r>
            <a:r>
              <a:rPr lang="en-US" sz="2400" b="1">
                <a:solidFill>
                  <a:schemeClr val="dk1"/>
                </a:solidFill>
                <a:latin typeface="Arial"/>
                <a:ea typeface="Arial"/>
                <a:cs typeface="Arial"/>
                <a:sym typeface="Arial"/>
              </a:rPr>
              <a:t>There are twenty people working in an office. The first group of five works between 8.00 A.M. and 2.00 P.M. The second group of ten works between 10.00 A.M. and 4.00 P.M. And the third group of five works between 12 noon and 6.00 P.M. There are three computers in the office which all the employees frequently use. During which of the following hours the computers are likely to be used most ?</a:t>
            </a:r>
            <a:endParaRPr/>
          </a:p>
          <a:p>
            <a:pPr marL="457200" marR="0" lvl="0" indent="-457200" algn="l" rtl="0">
              <a:spcBef>
                <a:spcPts val="0"/>
              </a:spcBef>
              <a:spcAft>
                <a:spcPts val="0"/>
              </a:spcAft>
              <a:buClr>
                <a:schemeClr val="dk1"/>
              </a:buClr>
              <a:buSzPts val="2400"/>
              <a:buFont typeface="Arial"/>
              <a:buAutoNum type="alphaUcPeriod"/>
            </a:pPr>
            <a:r>
              <a:rPr lang="en-US" sz="2400" b="1">
                <a:solidFill>
                  <a:schemeClr val="dk1"/>
                </a:solidFill>
                <a:latin typeface="Arial"/>
                <a:ea typeface="Arial"/>
                <a:cs typeface="Arial"/>
                <a:sym typeface="Arial"/>
              </a:rPr>
              <a:t>10.00 A.M. -- 12 noon       B. 12 noon -- 2.00 P.M.       C. 1.00 P.M. -- 3.00 P.M. </a:t>
            </a:r>
            <a:endParaRPr/>
          </a:p>
          <a:p>
            <a:pPr marL="457200" marR="0" lvl="0" indent="-457200" algn="l" rtl="0">
              <a:spcBef>
                <a:spcPts val="0"/>
              </a:spcBef>
              <a:spcAft>
                <a:spcPts val="0"/>
              </a:spcAft>
              <a:buNone/>
            </a:pPr>
            <a:r>
              <a:rPr lang="en-US" sz="2400" b="1">
                <a:solidFill>
                  <a:schemeClr val="dk1"/>
                </a:solidFill>
                <a:latin typeface="Arial"/>
                <a:ea typeface="Arial"/>
                <a:cs typeface="Arial"/>
                <a:sym typeface="Arial"/>
              </a:rPr>
              <a:t>D. 2.00 P.M. -- 4.00 P.M. </a:t>
            </a:r>
            <a:r>
              <a:rPr lang="en-US" sz="3200" b="1">
                <a:solidFill>
                  <a:schemeClr val="dk1"/>
                </a:solidFill>
                <a:latin typeface="Arial"/>
                <a:ea typeface="Arial"/>
                <a:cs typeface="Arial"/>
                <a:sym typeface="Arial"/>
              </a:rPr>
              <a:t>  </a:t>
            </a:r>
            <a:endParaRPr sz="3200" b="1">
              <a:solidFill>
                <a:schemeClr val="dk1"/>
              </a:solidFill>
              <a:latin typeface="Arial Black"/>
              <a:ea typeface="Arial Black"/>
              <a:cs typeface="Arial Black"/>
              <a:sym typeface="Arial Black"/>
            </a:endParaRPr>
          </a:p>
          <a:p>
            <a:pPr marL="0" marR="0" lvl="0" indent="0" algn="l" rtl="0">
              <a:spcBef>
                <a:spcPts val="0"/>
              </a:spcBef>
              <a:spcAft>
                <a:spcPts val="0"/>
              </a:spcAft>
              <a:buNone/>
            </a:pPr>
            <a:endParaRPr sz="2800" b="1">
              <a:solidFill>
                <a:schemeClr val="dk1"/>
              </a:solidFill>
              <a:latin typeface="Arial Black"/>
              <a:ea typeface="Arial Black"/>
              <a:cs typeface="Arial Black"/>
              <a:sym typeface="Arial Black"/>
            </a:endParaRPr>
          </a:p>
          <a:p>
            <a:pPr marL="0" marR="0" lvl="0" indent="0" algn="l" rtl="0">
              <a:spcBef>
                <a:spcPts val="0"/>
              </a:spcBef>
              <a:spcAft>
                <a:spcPts val="0"/>
              </a:spcAft>
              <a:buNone/>
            </a:pPr>
            <a:endParaRPr sz="3200" b="1">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solidFill>
                <a:schemeClr val="lt1"/>
              </a:solidFill>
            </a:endParaRPr>
          </a:p>
        </p:txBody>
      </p:sp>
      <p:sp>
        <p:nvSpPr>
          <p:cNvPr id="172" name="Google Shape;172;p12"/>
          <p:cNvSpPr txBox="1">
            <a:spLocks noGrp="1"/>
          </p:cNvSpPr>
          <p:nvPr>
            <p:ph type="body" idx="1"/>
          </p:nvPr>
        </p:nvSpPr>
        <p:spPr>
          <a:xfrm>
            <a:off x="304800" y="1008993"/>
            <a:ext cx="11582400" cy="524478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b="1">
                <a:latin typeface="Arial Black"/>
                <a:ea typeface="Arial Black"/>
                <a:cs typeface="Arial Black"/>
                <a:sym typeface="Arial Black"/>
              </a:rPr>
              <a:t> </a:t>
            </a:r>
            <a:r>
              <a:rPr lang="en-US">
                <a:latin typeface="Arial Black"/>
                <a:ea typeface="Arial Black"/>
                <a:cs typeface="Arial Black"/>
                <a:sym typeface="Arial Black"/>
              </a:rPr>
              <a:t>TIME SQUENCE                             </a:t>
            </a:r>
            <a:r>
              <a:rPr lang="en-US" b="1">
                <a:latin typeface="Arial Black"/>
                <a:ea typeface="Arial Black"/>
                <a:cs typeface="Arial Black"/>
                <a:sym typeface="Arial Black"/>
              </a:rPr>
              <a:t>		VIDEO-1</a:t>
            </a:r>
            <a:endParaRPr/>
          </a:p>
        </p:txBody>
      </p:sp>
      <p:sp>
        <p:nvSpPr>
          <p:cNvPr id="173" name="Google Shape;173;p12"/>
          <p:cNvSpPr txBox="1"/>
          <p:nvPr/>
        </p:nvSpPr>
        <p:spPr>
          <a:xfrm>
            <a:off x="409903" y="1403132"/>
            <a:ext cx="11782096" cy="44935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FF0000"/>
                </a:solidFill>
                <a:latin typeface="Arial Black"/>
                <a:ea typeface="Arial Black"/>
                <a:cs typeface="Arial Black"/>
                <a:sym typeface="Arial Black"/>
              </a:rPr>
              <a:t>Q:10. </a:t>
            </a:r>
            <a:r>
              <a:rPr lang="en-US" sz="2400" b="1" dirty="0">
                <a:solidFill>
                  <a:schemeClr val="dk1"/>
                </a:solidFill>
                <a:latin typeface="Arial"/>
                <a:ea typeface="Arial"/>
                <a:cs typeface="Arial"/>
                <a:sym typeface="Arial"/>
              </a:rPr>
              <a:t>There are twenty people working in an office. The first group of five works between 8.00 A.M. and 2.00 P.M. The second group of ten works between 10.00 A.M. and 4.00 P.M. And the third group of five works between 12 noon and 6.00 P.M. There are three computers in the office which all the employees frequently use. During which of the following hours the computers are likely to be used most ?</a:t>
            </a:r>
            <a:endParaRPr dirty="0"/>
          </a:p>
          <a:p>
            <a:pPr marL="457200" marR="0" lvl="0" indent="-457200" algn="l" rtl="0">
              <a:spcBef>
                <a:spcPts val="0"/>
              </a:spcBef>
              <a:spcAft>
                <a:spcPts val="0"/>
              </a:spcAft>
              <a:buClr>
                <a:schemeClr val="dk1"/>
              </a:buClr>
              <a:buSzPts val="2400"/>
              <a:buFont typeface="Arial"/>
              <a:buAutoNum type="alphaUcPeriod"/>
            </a:pPr>
            <a:r>
              <a:rPr lang="en-US" sz="2400" b="1" dirty="0">
                <a:solidFill>
                  <a:schemeClr val="dk1"/>
                </a:solidFill>
                <a:latin typeface="Arial"/>
                <a:ea typeface="Arial"/>
                <a:cs typeface="Arial"/>
                <a:sym typeface="Arial"/>
              </a:rPr>
              <a:t>10.00 A.M. -- 12 noon       </a:t>
            </a:r>
            <a:r>
              <a:rPr lang="en-US" sz="2400" b="1" dirty="0">
                <a:solidFill>
                  <a:srgbClr val="FF0000"/>
                </a:solidFill>
                <a:latin typeface="Arial"/>
                <a:ea typeface="Arial"/>
                <a:cs typeface="Arial"/>
                <a:sym typeface="Arial"/>
              </a:rPr>
              <a:t>B. 12 noon -- 2.00 P.M.       </a:t>
            </a:r>
            <a:r>
              <a:rPr lang="en-US" sz="2400" b="1" dirty="0">
                <a:solidFill>
                  <a:schemeClr val="dk1"/>
                </a:solidFill>
                <a:latin typeface="Arial"/>
                <a:ea typeface="Arial"/>
                <a:cs typeface="Arial"/>
                <a:sym typeface="Arial"/>
              </a:rPr>
              <a:t>C. 1.00 P.M. -- 3.00 P.M. </a:t>
            </a:r>
            <a:endParaRPr dirty="0"/>
          </a:p>
          <a:p>
            <a:pPr marL="457200" marR="0" lvl="0" indent="-457200" algn="l" rtl="0">
              <a:spcBef>
                <a:spcPts val="0"/>
              </a:spcBef>
              <a:spcAft>
                <a:spcPts val="0"/>
              </a:spcAft>
              <a:buNone/>
            </a:pPr>
            <a:r>
              <a:rPr lang="en-US" sz="2400" b="1" dirty="0">
                <a:solidFill>
                  <a:schemeClr val="dk1"/>
                </a:solidFill>
                <a:latin typeface="Arial"/>
                <a:ea typeface="Arial"/>
                <a:cs typeface="Arial"/>
                <a:sym typeface="Arial"/>
              </a:rPr>
              <a:t>D. 2.00 P.M. -- 4.00 P.M. </a:t>
            </a:r>
            <a:r>
              <a:rPr lang="en-US" sz="3200" b="1" dirty="0">
                <a:solidFill>
                  <a:schemeClr val="dk1"/>
                </a:solidFill>
                <a:latin typeface="Arial"/>
                <a:ea typeface="Arial"/>
                <a:cs typeface="Arial"/>
                <a:sym typeface="Arial"/>
              </a:rPr>
              <a:t>  </a:t>
            </a:r>
            <a:endParaRPr sz="3200" b="1" dirty="0">
              <a:solidFill>
                <a:schemeClr val="dk1"/>
              </a:solidFill>
              <a:latin typeface="Arial Black"/>
              <a:ea typeface="Arial Black"/>
              <a:cs typeface="Arial Black"/>
              <a:sym typeface="Arial Black"/>
            </a:endParaRPr>
          </a:p>
          <a:p>
            <a:pPr marL="0" marR="0" lvl="0" indent="0" algn="l" rtl="0">
              <a:spcBef>
                <a:spcPts val="0"/>
              </a:spcBef>
              <a:spcAft>
                <a:spcPts val="0"/>
              </a:spcAft>
              <a:buNone/>
            </a:pPr>
            <a:endParaRPr sz="2800" b="1" dirty="0">
              <a:solidFill>
                <a:schemeClr val="dk1"/>
              </a:solidFill>
              <a:latin typeface="Arial Black"/>
              <a:ea typeface="Arial Black"/>
              <a:cs typeface="Arial Black"/>
              <a:sym typeface="Arial Black"/>
            </a:endParaRPr>
          </a:p>
          <a:p>
            <a:pPr marL="0" marR="0" lvl="0" indent="0" algn="l" rtl="0">
              <a:spcBef>
                <a:spcPts val="0"/>
              </a:spcBef>
              <a:spcAft>
                <a:spcPts val="0"/>
              </a:spcAft>
              <a:buNone/>
            </a:pPr>
            <a:endParaRPr sz="3200" b="1" dirty="0">
              <a:solidFill>
                <a:schemeClr val="dk1"/>
              </a:solidFill>
              <a:latin typeface="Arial"/>
              <a:ea typeface="Arial"/>
              <a:cs typeface="Arial"/>
              <a:sym typeface="Arial"/>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01435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solidFill>
                <a:schemeClr val="lt1"/>
              </a:solidFill>
            </a:endParaRPr>
          </a:p>
        </p:txBody>
      </p:sp>
      <p:sp>
        <p:nvSpPr>
          <p:cNvPr id="179" name="Google Shape;179;p13"/>
          <p:cNvSpPr txBox="1">
            <a:spLocks noGrp="1"/>
          </p:cNvSpPr>
          <p:nvPr>
            <p:ph type="body" idx="1"/>
          </p:nvPr>
        </p:nvSpPr>
        <p:spPr>
          <a:xfrm>
            <a:off x="304800" y="1008993"/>
            <a:ext cx="11582400" cy="524478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latin typeface="Arial Black"/>
                <a:ea typeface="Arial Black"/>
                <a:cs typeface="Arial Black"/>
                <a:sym typeface="Arial Black"/>
              </a:rPr>
              <a:t>TIME SQUENCE                             </a:t>
            </a:r>
            <a:r>
              <a:rPr lang="en-US" b="1">
                <a:latin typeface="Arial Black"/>
                <a:ea typeface="Arial Black"/>
                <a:cs typeface="Arial Black"/>
                <a:sym typeface="Arial Black"/>
              </a:rPr>
              <a:t>		VIDEO-1</a:t>
            </a:r>
            <a:endParaRPr/>
          </a:p>
        </p:txBody>
      </p:sp>
      <p:sp>
        <p:nvSpPr>
          <p:cNvPr id="180" name="Google Shape;180;p13"/>
          <p:cNvSpPr txBox="1"/>
          <p:nvPr/>
        </p:nvSpPr>
        <p:spPr>
          <a:xfrm>
            <a:off x="283779" y="1371600"/>
            <a:ext cx="11908220" cy="20621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FF0000"/>
                </a:solidFill>
                <a:latin typeface="Arial Black"/>
                <a:ea typeface="Arial Black"/>
                <a:cs typeface="Arial Black"/>
                <a:sym typeface="Arial Black"/>
              </a:rPr>
              <a:t>Q:11. </a:t>
            </a:r>
            <a:r>
              <a:rPr lang="en-US" sz="2400" b="1">
                <a:solidFill>
                  <a:schemeClr val="dk1"/>
                </a:solidFill>
                <a:latin typeface="Arial"/>
                <a:ea typeface="Arial"/>
                <a:cs typeface="Arial"/>
                <a:sym typeface="Arial"/>
              </a:rPr>
              <a:t>A monkey climbs 30 feet before at the beginning of each hour and rests for a while when he slips back 20 feet before he again starts climbing in the beginning of the next hour. If he begins his ascent at 8.00 a.m, at what time will he first touch a flag at 120 feet from the ground?</a:t>
            </a:r>
            <a:endParaRPr/>
          </a:p>
          <a:p>
            <a:pPr marL="0" marR="0" lvl="0" indent="0" algn="l" rtl="0">
              <a:spcBef>
                <a:spcPts val="0"/>
              </a:spcBef>
              <a:spcAft>
                <a:spcPts val="0"/>
              </a:spcAft>
              <a:buNone/>
            </a:pPr>
            <a:r>
              <a:rPr lang="en-US" sz="2400" b="1">
                <a:solidFill>
                  <a:schemeClr val="dk1"/>
                </a:solidFill>
                <a:latin typeface="Arial"/>
                <a:ea typeface="Arial"/>
                <a:cs typeface="Arial"/>
                <a:sym typeface="Arial"/>
              </a:rPr>
              <a:t>A. 4 p.m.       B. 5 p.m.       C. 6 p.m.       D. None of these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solidFill>
                <a:schemeClr val="lt1"/>
              </a:solidFill>
            </a:endParaRPr>
          </a:p>
        </p:txBody>
      </p:sp>
      <p:sp>
        <p:nvSpPr>
          <p:cNvPr id="179" name="Google Shape;179;p13"/>
          <p:cNvSpPr txBox="1">
            <a:spLocks noGrp="1"/>
          </p:cNvSpPr>
          <p:nvPr>
            <p:ph type="body" idx="1"/>
          </p:nvPr>
        </p:nvSpPr>
        <p:spPr>
          <a:xfrm>
            <a:off x="304800" y="1008993"/>
            <a:ext cx="11582400" cy="524478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dirty="0">
                <a:latin typeface="Arial Black"/>
                <a:ea typeface="Arial Black"/>
                <a:cs typeface="Arial Black"/>
                <a:sym typeface="Arial Black"/>
              </a:rPr>
              <a:t>TIME SQUENCE                             </a:t>
            </a:r>
            <a:r>
              <a:rPr lang="en-US" b="1" dirty="0">
                <a:latin typeface="Arial Black"/>
                <a:ea typeface="Arial Black"/>
                <a:cs typeface="Arial Black"/>
                <a:sym typeface="Arial Black"/>
              </a:rPr>
              <a:t>		VIDEO-1</a:t>
            </a:r>
            <a:endParaRPr dirty="0"/>
          </a:p>
        </p:txBody>
      </p:sp>
      <p:sp>
        <p:nvSpPr>
          <p:cNvPr id="180" name="Google Shape;180;p13"/>
          <p:cNvSpPr txBox="1"/>
          <p:nvPr/>
        </p:nvSpPr>
        <p:spPr>
          <a:xfrm>
            <a:off x="283779" y="1371600"/>
            <a:ext cx="11908220" cy="20621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FF0000"/>
                </a:solidFill>
                <a:latin typeface="Arial Black"/>
                <a:ea typeface="Arial Black"/>
                <a:cs typeface="Arial Black"/>
                <a:sym typeface="Arial Black"/>
              </a:rPr>
              <a:t>Q:11. </a:t>
            </a:r>
            <a:r>
              <a:rPr lang="en-US" sz="2400" b="1" dirty="0">
                <a:solidFill>
                  <a:schemeClr val="dk1"/>
                </a:solidFill>
                <a:latin typeface="Arial"/>
                <a:ea typeface="Arial"/>
                <a:cs typeface="Arial"/>
                <a:sym typeface="Arial"/>
              </a:rPr>
              <a:t>A monkey climbs 30 feet before at the beginning of each hour and rests for a while when he slips back 20 feet before he again starts climbing in the beginning of the next hour. If he begins his ascent at 8.00 </a:t>
            </a:r>
            <a:r>
              <a:rPr lang="en-US" sz="2400" b="1" dirty="0" err="1">
                <a:solidFill>
                  <a:schemeClr val="dk1"/>
                </a:solidFill>
                <a:latin typeface="Arial"/>
                <a:ea typeface="Arial"/>
                <a:cs typeface="Arial"/>
                <a:sym typeface="Arial"/>
              </a:rPr>
              <a:t>a.m</a:t>
            </a:r>
            <a:r>
              <a:rPr lang="en-US" sz="2400" b="1" dirty="0">
                <a:solidFill>
                  <a:schemeClr val="dk1"/>
                </a:solidFill>
                <a:latin typeface="Arial"/>
                <a:ea typeface="Arial"/>
                <a:cs typeface="Arial"/>
                <a:sym typeface="Arial"/>
              </a:rPr>
              <a:t>, at what time will he first touch a flag at 120 feet from the ground?</a:t>
            </a:r>
            <a:endParaRPr dirty="0"/>
          </a:p>
          <a:p>
            <a:pPr marL="0" marR="0" lvl="0" indent="0" algn="l" rtl="0">
              <a:spcBef>
                <a:spcPts val="0"/>
              </a:spcBef>
              <a:spcAft>
                <a:spcPts val="0"/>
              </a:spcAft>
              <a:buNone/>
            </a:pPr>
            <a:r>
              <a:rPr lang="en-US" sz="2400" b="1" dirty="0">
                <a:solidFill>
                  <a:schemeClr val="dk1"/>
                </a:solidFill>
                <a:latin typeface="Arial"/>
                <a:ea typeface="Arial"/>
                <a:cs typeface="Arial"/>
                <a:sym typeface="Arial"/>
              </a:rPr>
              <a:t>A. 4 p.m.       B. 5 p.m.       </a:t>
            </a:r>
            <a:r>
              <a:rPr lang="en-US" sz="2400" b="1" dirty="0">
                <a:solidFill>
                  <a:srgbClr val="FF0000"/>
                </a:solidFill>
                <a:latin typeface="Arial"/>
                <a:ea typeface="Arial"/>
                <a:cs typeface="Arial"/>
                <a:sym typeface="Arial"/>
              </a:rPr>
              <a:t>C. 6 p.m.</a:t>
            </a:r>
            <a:r>
              <a:rPr lang="en-US" sz="2400" b="1" dirty="0">
                <a:solidFill>
                  <a:schemeClr val="dk1"/>
                </a:solidFill>
                <a:latin typeface="Arial"/>
                <a:ea typeface="Arial"/>
                <a:cs typeface="Arial"/>
                <a:sym typeface="Arial"/>
              </a:rPr>
              <a:t>       D. None of these </a:t>
            </a:r>
            <a:endParaRPr dirty="0"/>
          </a:p>
        </p:txBody>
      </p:sp>
    </p:spTree>
    <p:extLst>
      <p:ext uri="{BB962C8B-B14F-4D97-AF65-F5344CB8AC3E}">
        <p14:creationId xmlns:p14="http://schemas.microsoft.com/office/powerpoint/2010/main" val="3061406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86" name="Google Shape;186;p14"/>
          <p:cNvSpPr txBox="1">
            <a:spLocks noGrp="1"/>
          </p:cNvSpPr>
          <p:nvPr>
            <p:ph type="body" idx="1"/>
          </p:nvPr>
        </p:nvSpPr>
        <p:spPr>
          <a:xfrm>
            <a:off x="254000" y="1199620"/>
            <a:ext cx="11684000" cy="499163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None/>
            </a:pPr>
            <a:r>
              <a:rPr lang="en-US"/>
              <a:t>		</a:t>
            </a:r>
            <a:r>
              <a:rPr lang="en-US">
                <a:latin typeface="Arial Black"/>
                <a:ea typeface="Arial Black"/>
                <a:cs typeface="Arial Black"/>
                <a:sym typeface="Arial Black"/>
              </a:rPr>
              <a:t>TIME SQUENCE                             </a:t>
            </a:r>
            <a:r>
              <a:rPr lang="en-US" b="1">
                <a:latin typeface="Arial Black"/>
                <a:ea typeface="Arial Black"/>
                <a:cs typeface="Arial Black"/>
                <a:sym typeface="Arial Black"/>
              </a:rPr>
              <a:t>		VIDEO-1</a:t>
            </a:r>
            <a:endParaRPr/>
          </a:p>
          <a:p>
            <a:pPr marL="228600" lvl="0" indent="-228600" algn="l" rtl="0">
              <a:lnSpc>
                <a:spcPct val="90000"/>
              </a:lnSpc>
              <a:spcBef>
                <a:spcPts val="1000"/>
              </a:spcBef>
              <a:spcAft>
                <a:spcPts val="0"/>
              </a:spcAft>
              <a:buClr>
                <a:schemeClr val="dk1"/>
              </a:buClr>
              <a:buSzPts val="2400"/>
              <a:buNone/>
            </a:pPr>
            <a:r>
              <a:rPr lang="en-US" b="1"/>
              <a:t>	</a:t>
            </a:r>
            <a:r>
              <a:rPr lang="en-US" b="1">
                <a:solidFill>
                  <a:srgbClr val="FF0000"/>
                </a:solidFill>
              </a:rPr>
              <a:t>Direction (Questions 12 to 14): Study the following information carefully and answer the questions given below it: </a:t>
            </a:r>
            <a:endParaRPr/>
          </a:p>
          <a:p>
            <a:pPr marL="228600" lvl="0" indent="-228600" algn="l" rtl="0">
              <a:lnSpc>
                <a:spcPct val="90000"/>
              </a:lnSpc>
              <a:spcBef>
                <a:spcPts val="1000"/>
              </a:spcBef>
              <a:spcAft>
                <a:spcPts val="0"/>
              </a:spcAft>
              <a:buClr>
                <a:schemeClr val="dk1"/>
              </a:buClr>
              <a:buSzPts val="2400"/>
              <a:buChar char="•"/>
            </a:pPr>
            <a:r>
              <a:rPr lang="en-US" b="1"/>
              <a:t>(I).   Kamal is available at home from 12 noon to 4 p.m. on Tuesday, Thursday and Sunday.</a:t>
            </a:r>
            <a:endParaRPr/>
          </a:p>
          <a:p>
            <a:pPr marL="228600" lvl="0" indent="-228600" algn="l" rtl="0">
              <a:lnSpc>
                <a:spcPct val="90000"/>
              </a:lnSpc>
              <a:spcBef>
                <a:spcPts val="1000"/>
              </a:spcBef>
              <a:spcAft>
                <a:spcPts val="0"/>
              </a:spcAft>
              <a:buClr>
                <a:schemeClr val="dk1"/>
              </a:buClr>
              <a:buSzPts val="2400"/>
              <a:buChar char="•"/>
            </a:pPr>
            <a:r>
              <a:rPr lang="en-US" b="1"/>
              <a:t>(II). His younger brother Navin is available at home on Monday, Thursday, Friday and Sunday between 10 a.m. to 2 p.m</a:t>
            </a:r>
            <a:endParaRPr b="1"/>
          </a:p>
          <a:p>
            <a:pPr marL="228600" lvl="0" indent="-228600" algn="l" rtl="0">
              <a:lnSpc>
                <a:spcPct val="90000"/>
              </a:lnSpc>
              <a:spcBef>
                <a:spcPts val="1000"/>
              </a:spcBef>
              <a:spcAft>
                <a:spcPts val="0"/>
              </a:spcAft>
              <a:buClr>
                <a:schemeClr val="dk1"/>
              </a:buClr>
              <a:buSzPts val="2400"/>
              <a:buChar char="•"/>
            </a:pPr>
            <a:r>
              <a:rPr lang="en-US" b="1"/>
              <a:t>(III). The eldest brother Rajiv is available between 9 a.m. to 12 noon on Monday, Wednesday and Thursday and 2 p.m. to 4 p.m. on Friday, Saturday and Sunday.</a:t>
            </a:r>
            <a:endParaRPr/>
          </a:p>
          <a:p>
            <a:pPr marL="228600" lvl="0" indent="-2286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solidFill>
                <a:schemeClr val="lt1"/>
              </a:solidFill>
            </a:endParaRPr>
          </a:p>
        </p:txBody>
      </p:sp>
      <p:sp>
        <p:nvSpPr>
          <p:cNvPr id="192" name="Google Shape;192;p15"/>
          <p:cNvSpPr txBox="1">
            <a:spLocks noGrp="1"/>
          </p:cNvSpPr>
          <p:nvPr>
            <p:ph type="body" idx="1"/>
          </p:nvPr>
        </p:nvSpPr>
        <p:spPr>
          <a:xfrm>
            <a:off x="304800" y="1024759"/>
            <a:ext cx="11582400" cy="5229021"/>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b="1">
                <a:latin typeface="Arial Black"/>
                <a:ea typeface="Arial Black"/>
                <a:cs typeface="Arial Black"/>
                <a:sym typeface="Arial Black"/>
              </a:rPr>
              <a:t> </a:t>
            </a:r>
            <a:r>
              <a:rPr lang="en-US">
                <a:latin typeface="Arial Black"/>
                <a:ea typeface="Arial Black"/>
                <a:cs typeface="Arial Black"/>
                <a:sym typeface="Arial Black"/>
              </a:rPr>
              <a:t>TIME SQUENCE                             </a:t>
            </a:r>
            <a:r>
              <a:rPr lang="en-US" b="1">
                <a:latin typeface="Arial Black"/>
                <a:ea typeface="Arial Black"/>
                <a:cs typeface="Arial Black"/>
                <a:sym typeface="Arial Black"/>
              </a:rPr>
              <a:t>		VIDEO-1</a:t>
            </a:r>
            <a:endParaRPr/>
          </a:p>
        </p:txBody>
      </p:sp>
      <p:sp>
        <p:nvSpPr>
          <p:cNvPr id="193" name="Google Shape;193;p15"/>
          <p:cNvSpPr txBox="1"/>
          <p:nvPr/>
        </p:nvSpPr>
        <p:spPr>
          <a:xfrm>
            <a:off x="189186" y="1403131"/>
            <a:ext cx="12002814" cy="169277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FF0000"/>
                </a:solidFill>
                <a:latin typeface="Arial Black"/>
                <a:ea typeface="Arial Black"/>
                <a:cs typeface="Arial Black"/>
                <a:sym typeface="Arial Black"/>
              </a:rPr>
              <a:t>Q:12. </a:t>
            </a:r>
            <a:r>
              <a:rPr lang="en-US" sz="2400" b="1">
                <a:solidFill>
                  <a:schemeClr val="dk1"/>
                </a:solidFill>
                <a:latin typeface="Arial"/>
                <a:ea typeface="Arial"/>
                <a:cs typeface="Arial"/>
                <a:sym typeface="Arial"/>
              </a:rPr>
              <a:t>At a time, on which day of a week all the three brothers are available at home?</a:t>
            </a:r>
            <a:endParaRPr/>
          </a:p>
          <a:p>
            <a:pPr marL="457200" marR="0" lvl="0" indent="-457200" algn="l" rtl="0">
              <a:spcBef>
                <a:spcPts val="0"/>
              </a:spcBef>
              <a:spcAft>
                <a:spcPts val="0"/>
              </a:spcAft>
              <a:buClr>
                <a:schemeClr val="dk1"/>
              </a:buClr>
              <a:buSzPts val="2400"/>
              <a:buFont typeface="Arial"/>
              <a:buAutoNum type="alphaUcPeriod"/>
            </a:pPr>
            <a:r>
              <a:rPr lang="en-US" sz="2400" b="1">
                <a:solidFill>
                  <a:schemeClr val="dk1"/>
                </a:solidFill>
                <a:latin typeface="Arial"/>
                <a:ea typeface="Arial"/>
                <a:cs typeface="Arial"/>
                <a:sym typeface="Arial"/>
              </a:rPr>
              <a:t>None       B. Sunday       C. Thursday       D. Cannot be determined       </a:t>
            </a:r>
            <a:endParaRPr/>
          </a:p>
          <a:p>
            <a:pPr marL="457200" marR="0" lvl="0" indent="-457200" algn="l" rtl="0">
              <a:spcBef>
                <a:spcPts val="0"/>
              </a:spcBef>
              <a:spcAft>
                <a:spcPts val="0"/>
              </a:spcAft>
              <a:buNone/>
            </a:pPr>
            <a:r>
              <a:rPr lang="en-US" sz="2400" b="1">
                <a:solidFill>
                  <a:schemeClr val="dk1"/>
                </a:solidFill>
                <a:latin typeface="Arial"/>
                <a:ea typeface="Arial"/>
                <a:cs typeface="Arial"/>
                <a:sym typeface="Arial"/>
              </a:rPr>
              <a:t>E. None of these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solidFill>
                <a:schemeClr val="lt1"/>
              </a:solidFill>
            </a:endParaRPr>
          </a:p>
        </p:txBody>
      </p:sp>
      <p:sp>
        <p:nvSpPr>
          <p:cNvPr id="192" name="Google Shape;192;p15"/>
          <p:cNvSpPr txBox="1">
            <a:spLocks noGrp="1"/>
          </p:cNvSpPr>
          <p:nvPr>
            <p:ph type="body" idx="1"/>
          </p:nvPr>
        </p:nvSpPr>
        <p:spPr>
          <a:xfrm>
            <a:off x="304800" y="1024759"/>
            <a:ext cx="11582400" cy="5229021"/>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b="1" dirty="0">
                <a:latin typeface="Arial Black"/>
                <a:ea typeface="Arial Black"/>
                <a:cs typeface="Arial Black"/>
                <a:sym typeface="Arial Black"/>
              </a:rPr>
              <a:t> </a:t>
            </a:r>
            <a:r>
              <a:rPr lang="en-US" dirty="0">
                <a:latin typeface="Arial Black"/>
                <a:ea typeface="Arial Black"/>
                <a:cs typeface="Arial Black"/>
                <a:sym typeface="Arial Black"/>
              </a:rPr>
              <a:t>TIME SQUENCE                             </a:t>
            </a:r>
            <a:r>
              <a:rPr lang="en-US" b="1" dirty="0">
                <a:latin typeface="Arial Black"/>
                <a:ea typeface="Arial Black"/>
                <a:cs typeface="Arial Black"/>
                <a:sym typeface="Arial Black"/>
              </a:rPr>
              <a:t>		VIDEO-1</a:t>
            </a:r>
            <a:endParaRPr dirty="0"/>
          </a:p>
        </p:txBody>
      </p:sp>
      <p:sp>
        <p:nvSpPr>
          <p:cNvPr id="193" name="Google Shape;193;p15"/>
          <p:cNvSpPr txBox="1"/>
          <p:nvPr/>
        </p:nvSpPr>
        <p:spPr>
          <a:xfrm>
            <a:off x="189186" y="1403131"/>
            <a:ext cx="12002814" cy="169277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FF0000"/>
                </a:solidFill>
                <a:latin typeface="Arial Black"/>
                <a:ea typeface="Arial Black"/>
                <a:cs typeface="Arial Black"/>
                <a:sym typeface="Arial Black"/>
              </a:rPr>
              <a:t>Q:12. </a:t>
            </a:r>
            <a:r>
              <a:rPr lang="en-US" sz="2400" b="1" dirty="0">
                <a:solidFill>
                  <a:schemeClr val="dk1"/>
                </a:solidFill>
                <a:latin typeface="Arial"/>
                <a:ea typeface="Arial"/>
                <a:cs typeface="Arial"/>
                <a:sym typeface="Arial"/>
              </a:rPr>
              <a:t>At a time, on which day of a week all the three brothers are available at home?</a:t>
            </a:r>
            <a:endParaRPr dirty="0"/>
          </a:p>
          <a:p>
            <a:pPr marL="457200" marR="0" lvl="0" indent="-457200" algn="l" rtl="0">
              <a:spcBef>
                <a:spcPts val="0"/>
              </a:spcBef>
              <a:spcAft>
                <a:spcPts val="0"/>
              </a:spcAft>
              <a:buClr>
                <a:schemeClr val="dk1"/>
              </a:buClr>
              <a:buSzPts val="2400"/>
              <a:buFont typeface="Arial"/>
              <a:buAutoNum type="alphaUcPeriod"/>
            </a:pPr>
            <a:r>
              <a:rPr lang="en-US" sz="2400" b="1" dirty="0">
                <a:solidFill>
                  <a:srgbClr val="FF0000"/>
                </a:solidFill>
                <a:latin typeface="Arial"/>
                <a:ea typeface="Arial"/>
                <a:cs typeface="Arial"/>
                <a:sym typeface="Arial"/>
              </a:rPr>
              <a:t>None</a:t>
            </a:r>
            <a:r>
              <a:rPr lang="en-US" sz="2400" b="1" dirty="0">
                <a:solidFill>
                  <a:schemeClr val="dk1"/>
                </a:solidFill>
                <a:latin typeface="Arial"/>
                <a:ea typeface="Arial"/>
                <a:cs typeface="Arial"/>
                <a:sym typeface="Arial"/>
              </a:rPr>
              <a:t>       B. Sunday       C. Thursday       D. Cannot be determined       </a:t>
            </a:r>
            <a:endParaRPr dirty="0"/>
          </a:p>
          <a:p>
            <a:pPr marL="457200" marR="0" lvl="0" indent="-457200" algn="l" rtl="0">
              <a:spcBef>
                <a:spcPts val="0"/>
              </a:spcBef>
              <a:spcAft>
                <a:spcPts val="0"/>
              </a:spcAft>
              <a:buNone/>
            </a:pPr>
            <a:r>
              <a:rPr lang="en-US" sz="2400" b="1" dirty="0">
                <a:solidFill>
                  <a:schemeClr val="dk1"/>
                </a:solidFill>
                <a:latin typeface="Arial"/>
                <a:ea typeface="Arial"/>
                <a:cs typeface="Arial"/>
                <a:sym typeface="Arial"/>
              </a:rPr>
              <a:t>E. None of these</a:t>
            </a:r>
            <a:endParaRPr dirty="0"/>
          </a:p>
        </p:txBody>
      </p:sp>
    </p:spTree>
    <p:extLst>
      <p:ext uri="{BB962C8B-B14F-4D97-AF65-F5344CB8AC3E}">
        <p14:creationId xmlns:p14="http://schemas.microsoft.com/office/powerpoint/2010/main" val="9656302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solidFill>
                <a:schemeClr val="lt1"/>
              </a:solidFill>
            </a:endParaRPr>
          </a:p>
        </p:txBody>
      </p:sp>
      <p:sp>
        <p:nvSpPr>
          <p:cNvPr id="199" name="Google Shape;199;p16"/>
          <p:cNvSpPr txBox="1">
            <a:spLocks noGrp="1"/>
          </p:cNvSpPr>
          <p:nvPr>
            <p:ph type="body" idx="1"/>
          </p:nvPr>
        </p:nvSpPr>
        <p:spPr>
          <a:xfrm>
            <a:off x="204952" y="1040524"/>
            <a:ext cx="11733048" cy="5150726"/>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latin typeface="Arial Black"/>
                <a:ea typeface="Arial Black"/>
                <a:cs typeface="Arial Black"/>
                <a:sym typeface="Arial Black"/>
              </a:rPr>
              <a:t>TIME SQUENCE                             </a:t>
            </a:r>
            <a:r>
              <a:rPr lang="en-US" b="1">
                <a:latin typeface="Arial Black"/>
                <a:ea typeface="Arial Black"/>
                <a:cs typeface="Arial Black"/>
                <a:sym typeface="Arial Black"/>
              </a:rPr>
              <a:t>		VIDEO-1</a:t>
            </a:r>
            <a:endParaRPr/>
          </a:p>
        </p:txBody>
      </p:sp>
      <p:sp>
        <p:nvSpPr>
          <p:cNvPr id="200" name="Google Shape;200;p16"/>
          <p:cNvSpPr txBox="1"/>
          <p:nvPr/>
        </p:nvSpPr>
        <p:spPr>
          <a:xfrm>
            <a:off x="299545" y="1387366"/>
            <a:ext cx="11892455" cy="30162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FF0000"/>
                </a:solidFill>
                <a:latin typeface="Arial Black"/>
                <a:ea typeface="Arial Black"/>
                <a:cs typeface="Arial Black"/>
                <a:sym typeface="Arial Black"/>
              </a:rPr>
              <a:t>Q:13.</a:t>
            </a:r>
            <a:r>
              <a:rPr lang="en-US" sz="3200">
                <a:solidFill>
                  <a:srgbClr val="FF0000"/>
                </a:solidFill>
                <a:latin typeface="Arial Black"/>
                <a:ea typeface="Arial Black"/>
                <a:cs typeface="Arial Black"/>
                <a:sym typeface="Arial Black"/>
              </a:rPr>
              <a:t> </a:t>
            </a:r>
            <a:r>
              <a:rPr lang="en-US" sz="2400" b="1">
                <a:solidFill>
                  <a:schemeClr val="dk1"/>
                </a:solidFill>
                <a:latin typeface="Arial"/>
                <a:ea typeface="Arial"/>
                <a:cs typeface="Arial"/>
                <a:sym typeface="Arial"/>
              </a:rPr>
              <a:t>For how many days only one brother is available at a particular time in a week?</a:t>
            </a:r>
            <a:endParaRPr/>
          </a:p>
          <a:p>
            <a:pPr marL="0" marR="0" lvl="0" indent="0" algn="l" rtl="0">
              <a:spcBef>
                <a:spcPts val="0"/>
              </a:spcBef>
              <a:spcAft>
                <a:spcPts val="0"/>
              </a:spcAft>
              <a:buNone/>
            </a:pPr>
            <a:r>
              <a:rPr lang="en-US" sz="2400" b="1">
                <a:solidFill>
                  <a:schemeClr val="dk1"/>
                </a:solidFill>
                <a:latin typeface="Arial"/>
                <a:ea typeface="Arial"/>
                <a:cs typeface="Arial"/>
                <a:sym typeface="Arial"/>
              </a:rPr>
              <a:t>A. One       B. Two       C. Three       D. Four       E. None of these</a:t>
            </a:r>
            <a:endParaRPr/>
          </a:p>
          <a:p>
            <a:pPr marL="0" marR="0" lvl="0" indent="0" algn="l" rtl="0">
              <a:spcBef>
                <a:spcPts val="0"/>
              </a:spcBef>
              <a:spcAft>
                <a:spcPts val="0"/>
              </a:spcAft>
              <a:buNone/>
            </a:pPr>
            <a:r>
              <a:rPr lang="en-US" sz="3200" b="1">
                <a:solidFill>
                  <a:schemeClr val="dk1"/>
                </a:solidFill>
                <a:latin typeface="Arial"/>
                <a:ea typeface="Arial"/>
                <a:cs typeface="Arial"/>
                <a:sym typeface="Arial"/>
              </a:rPr>
              <a:t>  </a:t>
            </a:r>
            <a:endParaRPr sz="3200" b="1">
              <a:solidFill>
                <a:schemeClr val="dk1"/>
              </a:solidFill>
              <a:latin typeface="Arial Black"/>
              <a:ea typeface="Arial Black"/>
              <a:cs typeface="Arial Black"/>
              <a:sym typeface="Arial Black"/>
            </a:endParaRPr>
          </a:p>
          <a:p>
            <a:pPr marL="0" marR="0" lvl="0" indent="0" algn="l" rtl="0">
              <a:spcBef>
                <a:spcPts val="0"/>
              </a:spcBef>
              <a:spcAft>
                <a:spcPts val="0"/>
              </a:spcAft>
              <a:buNone/>
            </a:pPr>
            <a:endParaRPr sz="2800" b="1">
              <a:solidFill>
                <a:schemeClr val="dk1"/>
              </a:solidFill>
              <a:latin typeface="Arial Black"/>
              <a:ea typeface="Arial Black"/>
              <a:cs typeface="Arial Black"/>
              <a:sym typeface="Arial Black"/>
            </a:endParaRPr>
          </a:p>
          <a:p>
            <a:pPr marL="0" marR="0" lvl="0" indent="0" algn="l" rtl="0">
              <a:spcBef>
                <a:spcPts val="0"/>
              </a:spcBef>
              <a:spcAft>
                <a:spcPts val="0"/>
              </a:spcAft>
              <a:buNone/>
            </a:pPr>
            <a:endParaRPr sz="3200" b="1">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solidFill>
                <a:schemeClr val="lt1"/>
              </a:solidFill>
            </a:endParaRPr>
          </a:p>
        </p:txBody>
      </p:sp>
      <p:sp>
        <p:nvSpPr>
          <p:cNvPr id="199" name="Google Shape;199;p16"/>
          <p:cNvSpPr txBox="1">
            <a:spLocks noGrp="1"/>
          </p:cNvSpPr>
          <p:nvPr>
            <p:ph type="body" idx="1"/>
          </p:nvPr>
        </p:nvSpPr>
        <p:spPr>
          <a:xfrm>
            <a:off x="204952" y="1040524"/>
            <a:ext cx="11733048" cy="5150726"/>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dirty="0">
                <a:latin typeface="Arial Black"/>
                <a:ea typeface="Arial Black"/>
                <a:cs typeface="Arial Black"/>
                <a:sym typeface="Arial Black"/>
              </a:rPr>
              <a:t>TIME SQUENCE                             </a:t>
            </a:r>
            <a:r>
              <a:rPr lang="en-US" b="1" dirty="0">
                <a:latin typeface="Arial Black"/>
                <a:ea typeface="Arial Black"/>
                <a:cs typeface="Arial Black"/>
                <a:sym typeface="Arial Black"/>
              </a:rPr>
              <a:t>		VIDEO-1</a:t>
            </a:r>
            <a:endParaRPr dirty="0"/>
          </a:p>
        </p:txBody>
      </p:sp>
      <p:sp>
        <p:nvSpPr>
          <p:cNvPr id="200" name="Google Shape;200;p16"/>
          <p:cNvSpPr txBox="1"/>
          <p:nvPr/>
        </p:nvSpPr>
        <p:spPr>
          <a:xfrm>
            <a:off x="299545" y="1387366"/>
            <a:ext cx="11892455" cy="30162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FF0000"/>
                </a:solidFill>
                <a:latin typeface="Arial Black"/>
                <a:ea typeface="Arial Black"/>
                <a:cs typeface="Arial Black"/>
                <a:sym typeface="Arial Black"/>
              </a:rPr>
              <a:t>Q:13.</a:t>
            </a:r>
            <a:r>
              <a:rPr lang="en-US" sz="3200" dirty="0">
                <a:solidFill>
                  <a:srgbClr val="FF0000"/>
                </a:solidFill>
                <a:latin typeface="Arial Black"/>
                <a:ea typeface="Arial Black"/>
                <a:cs typeface="Arial Black"/>
                <a:sym typeface="Arial Black"/>
              </a:rPr>
              <a:t> </a:t>
            </a:r>
            <a:r>
              <a:rPr lang="en-US" sz="2400" b="1" dirty="0">
                <a:solidFill>
                  <a:schemeClr val="dk1"/>
                </a:solidFill>
                <a:latin typeface="Arial"/>
                <a:ea typeface="Arial"/>
                <a:cs typeface="Arial"/>
                <a:sym typeface="Arial"/>
              </a:rPr>
              <a:t>For how many days only one brother is available at a particular time in a week?</a:t>
            </a:r>
            <a:endParaRPr dirty="0"/>
          </a:p>
          <a:p>
            <a:pPr marL="0" marR="0" lvl="0" indent="0" algn="l" rtl="0">
              <a:spcBef>
                <a:spcPts val="0"/>
              </a:spcBef>
              <a:spcAft>
                <a:spcPts val="0"/>
              </a:spcAft>
              <a:buNone/>
            </a:pPr>
            <a:r>
              <a:rPr lang="en-US" sz="2400" b="1" dirty="0">
                <a:solidFill>
                  <a:schemeClr val="dk1"/>
                </a:solidFill>
                <a:latin typeface="Arial"/>
                <a:ea typeface="Arial"/>
                <a:cs typeface="Arial"/>
                <a:sym typeface="Arial"/>
              </a:rPr>
              <a:t>A. One       B. Two       C. Three       </a:t>
            </a:r>
            <a:r>
              <a:rPr lang="en-US" sz="2400" b="1" dirty="0">
                <a:solidFill>
                  <a:srgbClr val="FF0000"/>
                </a:solidFill>
                <a:latin typeface="Arial"/>
                <a:ea typeface="Arial"/>
                <a:cs typeface="Arial"/>
                <a:sym typeface="Arial"/>
              </a:rPr>
              <a:t>D. Four       </a:t>
            </a:r>
            <a:r>
              <a:rPr lang="en-US" sz="2400" b="1" dirty="0">
                <a:solidFill>
                  <a:schemeClr val="dk1"/>
                </a:solidFill>
                <a:latin typeface="Arial"/>
                <a:ea typeface="Arial"/>
                <a:cs typeface="Arial"/>
                <a:sym typeface="Arial"/>
              </a:rPr>
              <a:t>E. None of these</a:t>
            </a:r>
            <a:endParaRPr dirty="0"/>
          </a:p>
          <a:p>
            <a:pPr marL="0" marR="0" lvl="0" indent="0" algn="l" rtl="0">
              <a:spcBef>
                <a:spcPts val="0"/>
              </a:spcBef>
              <a:spcAft>
                <a:spcPts val="0"/>
              </a:spcAft>
              <a:buNone/>
            </a:pPr>
            <a:r>
              <a:rPr lang="en-US" sz="3200" b="1" dirty="0">
                <a:solidFill>
                  <a:schemeClr val="dk1"/>
                </a:solidFill>
                <a:latin typeface="Arial"/>
                <a:ea typeface="Arial"/>
                <a:cs typeface="Arial"/>
                <a:sym typeface="Arial"/>
              </a:rPr>
              <a:t>  </a:t>
            </a:r>
            <a:endParaRPr sz="3200" b="1" dirty="0">
              <a:solidFill>
                <a:schemeClr val="dk1"/>
              </a:solidFill>
              <a:latin typeface="Arial Black"/>
              <a:ea typeface="Arial Black"/>
              <a:cs typeface="Arial Black"/>
              <a:sym typeface="Arial Black"/>
            </a:endParaRPr>
          </a:p>
          <a:p>
            <a:pPr marL="0" marR="0" lvl="0" indent="0" algn="l" rtl="0">
              <a:spcBef>
                <a:spcPts val="0"/>
              </a:spcBef>
              <a:spcAft>
                <a:spcPts val="0"/>
              </a:spcAft>
              <a:buNone/>
            </a:pPr>
            <a:endParaRPr sz="2800" b="1" dirty="0">
              <a:solidFill>
                <a:schemeClr val="dk1"/>
              </a:solidFill>
              <a:latin typeface="Arial Black"/>
              <a:ea typeface="Arial Black"/>
              <a:cs typeface="Arial Black"/>
              <a:sym typeface="Arial Black"/>
            </a:endParaRPr>
          </a:p>
          <a:p>
            <a:pPr marL="0" marR="0" lvl="0" indent="0" algn="l" rtl="0">
              <a:spcBef>
                <a:spcPts val="0"/>
              </a:spcBef>
              <a:spcAft>
                <a:spcPts val="0"/>
              </a:spcAft>
              <a:buNone/>
            </a:pPr>
            <a:endParaRPr sz="3200" b="1" dirty="0">
              <a:solidFill>
                <a:schemeClr val="dk1"/>
              </a:solidFill>
              <a:latin typeface="Arial"/>
              <a:ea typeface="Arial"/>
              <a:cs typeface="Arial"/>
              <a:sym typeface="Arial"/>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25504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solidFill>
                  <a:schemeClr val="lt1"/>
                </a:solidFill>
              </a:rPr>
              <a:t>LOGICAL REASONING</a:t>
            </a:r>
            <a:endParaRPr>
              <a:solidFill>
                <a:schemeClr val="lt1"/>
              </a:solidFill>
            </a:endParaRPr>
          </a:p>
        </p:txBody>
      </p:sp>
      <p:sp>
        <p:nvSpPr>
          <p:cNvPr id="110" name="Google Shape;110;p3"/>
          <p:cNvSpPr txBox="1">
            <a:spLocks noGrp="1"/>
          </p:cNvSpPr>
          <p:nvPr>
            <p:ph type="body" idx="1"/>
          </p:nvPr>
        </p:nvSpPr>
        <p:spPr>
          <a:xfrm>
            <a:off x="304800" y="1024759"/>
            <a:ext cx="11582400" cy="5229021"/>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latin typeface="Arial Black"/>
                <a:ea typeface="Arial Black"/>
                <a:cs typeface="Arial Black"/>
                <a:sym typeface="Arial Black"/>
              </a:rPr>
              <a:t>TIME SQUENCE                             </a:t>
            </a:r>
            <a:r>
              <a:rPr lang="en-US" b="1">
                <a:latin typeface="Arial Black"/>
                <a:ea typeface="Arial Black"/>
                <a:cs typeface="Arial Black"/>
                <a:sym typeface="Arial Black"/>
              </a:rPr>
              <a:t>		VIDEO-1 </a:t>
            </a:r>
            <a:endParaRPr/>
          </a:p>
          <a:p>
            <a:pPr marL="0" lvl="0" indent="0" algn="l" rtl="0">
              <a:lnSpc>
                <a:spcPct val="90000"/>
              </a:lnSpc>
              <a:spcBef>
                <a:spcPts val="1000"/>
              </a:spcBef>
              <a:spcAft>
                <a:spcPts val="0"/>
              </a:spcAft>
              <a:buClr>
                <a:srgbClr val="FF0000"/>
              </a:buClr>
              <a:buSzPts val="3200"/>
              <a:buNone/>
            </a:pPr>
            <a:r>
              <a:rPr lang="en-US" sz="3200" b="1">
                <a:solidFill>
                  <a:srgbClr val="FF0000"/>
                </a:solidFill>
                <a:latin typeface="Arial Black"/>
                <a:ea typeface="Arial Black"/>
                <a:cs typeface="Arial Black"/>
                <a:sym typeface="Arial Black"/>
              </a:rPr>
              <a:t>Q:1. </a:t>
            </a:r>
            <a:r>
              <a:rPr lang="en-US" b="1"/>
              <a:t>Kailash remembers that his brother Deepak`s birthday falls after 20th May but before 28th May, while Geeta remembers that Deepak`s birthday falls before 22nd May but after 12th May. On what date Deepak`s birthday falls?</a:t>
            </a:r>
            <a:endParaRPr/>
          </a:p>
          <a:p>
            <a:pPr marL="0" lvl="0" indent="0" algn="l" rtl="0">
              <a:lnSpc>
                <a:spcPct val="90000"/>
              </a:lnSpc>
              <a:spcBef>
                <a:spcPts val="1000"/>
              </a:spcBef>
              <a:spcAft>
                <a:spcPts val="0"/>
              </a:spcAft>
              <a:buClr>
                <a:schemeClr val="dk1"/>
              </a:buClr>
              <a:buSzPts val="2400"/>
              <a:buNone/>
            </a:pPr>
            <a:r>
              <a:rPr lang="en-US" b="1"/>
              <a:t>A. 20th May       B. 21st May       C. 22nd May       D. Cannot be determined       </a:t>
            </a:r>
            <a:endParaRPr/>
          </a:p>
          <a:p>
            <a:pPr marL="0" lvl="0" indent="0" algn="l" rtl="0">
              <a:lnSpc>
                <a:spcPct val="90000"/>
              </a:lnSpc>
              <a:spcBef>
                <a:spcPts val="1000"/>
              </a:spcBef>
              <a:spcAft>
                <a:spcPts val="0"/>
              </a:spcAft>
              <a:buClr>
                <a:schemeClr val="dk1"/>
              </a:buClr>
              <a:buSzPts val="2400"/>
              <a:buNone/>
            </a:pPr>
            <a:r>
              <a:rPr lang="en-US" b="1"/>
              <a:t>E. None of these</a:t>
            </a:r>
            <a:endParaRPr b="1">
              <a:latin typeface="Arial Black"/>
              <a:ea typeface="Arial Black"/>
              <a:cs typeface="Arial Black"/>
              <a:sym typeface="Arial Black"/>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solidFill>
                <a:schemeClr val="lt1"/>
              </a:solidFill>
            </a:endParaRPr>
          </a:p>
        </p:txBody>
      </p:sp>
      <p:sp>
        <p:nvSpPr>
          <p:cNvPr id="206" name="Google Shape;206;p17"/>
          <p:cNvSpPr txBox="1">
            <a:spLocks noGrp="1"/>
          </p:cNvSpPr>
          <p:nvPr>
            <p:ph type="body" idx="1"/>
          </p:nvPr>
        </p:nvSpPr>
        <p:spPr>
          <a:xfrm>
            <a:off x="304800" y="1040525"/>
            <a:ext cx="11582400" cy="5213256"/>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latin typeface="Arial Black"/>
                <a:ea typeface="Arial Black"/>
                <a:cs typeface="Arial Black"/>
                <a:sym typeface="Arial Black"/>
              </a:rPr>
              <a:t>TIME SQUENCE                             </a:t>
            </a:r>
            <a:r>
              <a:rPr lang="en-US" b="1">
                <a:latin typeface="Arial Black"/>
                <a:ea typeface="Arial Black"/>
                <a:cs typeface="Arial Black"/>
                <a:sym typeface="Arial Black"/>
              </a:rPr>
              <a:t>		VIDEO-1</a:t>
            </a:r>
            <a:endParaRPr sz="2400" b="1">
              <a:latin typeface="Arial Black"/>
              <a:ea typeface="Arial Black"/>
              <a:cs typeface="Arial Black"/>
              <a:sym typeface="Arial Black"/>
            </a:endParaRPr>
          </a:p>
        </p:txBody>
      </p:sp>
      <p:sp>
        <p:nvSpPr>
          <p:cNvPr id="207" name="Google Shape;207;p17"/>
          <p:cNvSpPr txBox="1"/>
          <p:nvPr/>
        </p:nvSpPr>
        <p:spPr>
          <a:xfrm>
            <a:off x="268014" y="1466192"/>
            <a:ext cx="11923985" cy="40010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FF0000"/>
                </a:solidFill>
                <a:latin typeface="Arial Black"/>
                <a:ea typeface="Arial Black"/>
                <a:cs typeface="Arial Black"/>
                <a:sym typeface="Arial Black"/>
              </a:rPr>
              <a:t>Q:14. </a:t>
            </a:r>
            <a:r>
              <a:rPr lang="en-US" sz="2400" b="1">
                <a:solidFill>
                  <a:schemeClr val="dk1"/>
                </a:solidFill>
                <a:latin typeface="Arial"/>
                <a:ea typeface="Arial"/>
                <a:cs typeface="Arial"/>
                <a:sym typeface="Arial"/>
              </a:rPr>
              <a:t>On which day(s) of a week, the youngest and the eldest brothers are available at home at the same time?</a:t>
            </a:r>
            <a:endParaRPr/>
          </a:p>
          <a:p>
            <a:pPr marL="0" marR="0" lvl="0" indent="0" algn="l" rtl="0">
              <a:spcBef>
                <a:spcPts val="0"/>
              </a:spcBef>
              <a:spcAft>
                <a:spcPts val="0"/>
              </a:spcAft>
              <a:buNone/>
            </a:pPr>
            <a:r>
              <a:rPr lang="en-US" sz="2400" b="1">
                <a:solidFill>
                  <a:schemeClr val="dk1"/>
                </a:solidFill>
                <a:latin typeface="Arial"/>
                <a:ea typeface="Arial"/>
                <a:cs typeface="Arial"/>
                <a:sym typeface="Arial"/>
              </a:rPr>
              <a:t>A. Only Monday       </a:t>
            </a:r>
            <a:endParaRPr/>
          </a:p>
          <a:p>
            <a:pPr marL="0" marR="0" lvl="0" indent="0" algn="l" rtl="0">
              <a:spcBef>
                <a:spcPts val="0"/>
              </a:spcBef>
              <a:spcAft>
                <a:spcPts val="0"/>
              </a:spcAft>
              <a:buNone/>
            </a:pPr>
            <a:r>
              <a:rPr lang="en-US" sz="2400" b="1">
                <a:solidFill>
                  <a:schemeClr val="dk1"/>
                </a:solidFill>
                <a:latin typeface="Arial"/>
                <a:ea typeface="Arial"/>
                <a:cs typeface="Arial"/>
                <a:sym typeface="Arial"/>
              </a:rPr>
              <a:t>B. Only Thursday       </a:t>
            </a:r>
            <a:endParaRPr/>
          </a:p>
          <a:p>
            <a:pPr marL="0" marR="0" lvl="0" indent="0" algn="l" rtl="0">
              <a:spcBef>
                <a:spcPts val="0"/>
              </a:spcBef>
              <a:spcAft>
                <a:spcPts val="0"/>
              </a:spcAft>
              <a:buNone/>
            </a:pPr>
            <a:r>
              <a:rPr lang="en-US" sz="2400" b="1">
                <a:solidFill>
                  <a:schemeClr val="dk1"/>
                </a:solidFill>
                <a:latin typeface="Arial"/>
                <a:ea typeface="Arial"/>
                <a:cs typeface="Arial"/>
                <a:sym typeface="Arial"/>
              </a:rPr>
              <a:t>C. Only Friday       </a:t>
            </a:r>
            <a:endParaRPr/>
          </a:p>
          <a:p>
            <a:pPr marL="0" marR="0" lvl="0" indent="0" algn="l" rtl="0">
              <a:spcBef>
                <a:spcPts val="0"/>
              </a:spcBef>
              <a:spcAft>
                <a:spcPts val="0"/>
              </a:spcAft>
              <a:buNone/>
            </a:pPr>
            <a:r>
              <a:rPr lang="en-US" sz="2400" b="1">
                <a:solidFill>
                  <a:schemeClr val="dk1"/>
                </a:solidFill>
                <a:latin typeface="Arial"/>
                <a:ea typeface="Arial"/>
                <a:cs typeface="Arial"/>
                <a:sym typeface="Arial"/>
              </a:rPr>
              <a:t>D. Both Monday and Thursday      </a:t>
            </a:r>
            <a:endParaRPr/>
          </a:p>
          <a:p>
            <a:pPr marL="0" marR="0" lvl="0" indent="0" algn="l" rtl="0">
              <a:spcBef>
                <a:spcPts val="0"/>
              </a:spcBef>
              <a:spcAft>
                <a:spcPts val="0"/>
              </a:spcAft>
              <a:buNone/>
            </a:pPr>
            <a:r>
              <a:rPr lang="en-US" sz="2400" b="1">
                <a:solidFill>
                  <a:schemeClr val="dk1"/>
                </a:solidFill>
                <a:latin typeface="Arial"/>
                <a:ea typeface="Arial"/>
                <a:cs typeface="Arial"/>
                <a:sym typeface="Arial"/>
              </a:rPr>
              <a:t>E. Both Sunday and Friday</a:t>
            </a:r>
            <a:endParaRPr/>
          </a:p>
          <a:p>
            <a:pPr marL="0" marR="0" lvl="0" indent="0" algn="l" rtl="0">
              <a:spcBef>
                <a:spcPts val="0"/>
              </a:spcBef>
              <a:spcAft>
                <a:spcPts val="0"/>
              </a:spcAft>
              <a:buNone/>
            </a:pPr>
            <a:endParaRPr sz="2800" b="1">
              <a:solidFill>
                <a:schemeClr val="dk1"/>
              </a:solidFill>
              <a:latin typeface="Arial Black"/>
              <a:ea typeface="Arial Black"/>
              <a:cs typeface="Arial Black"/>
              <a:sym typeface="Arial Black"/>
            </a:endParaRPr>
          </a:p>
          <a:p>
            <a:pPr marL="0" marR="0" lvl="0" indent="0" algn="l" rtl="0">
              <a:spcBef>
                <a:spcPts val="0"/>
              </a:spcBef>
              <a:spcAft>
                <a:spcPts val="0"/>
              </a:spcAft>
              <a:buNone/>
            </a:pPr>
            <a:endParaRPr sz="3200" b="1">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solidFill>
                <a:schemeClr val="lt1"/>
              </a:solidFill>
            </a:endParaRPr>
          </a:p>
        </p:txBody>
      </p:sp>
      <p:sp>
        <p:nvSpPr>
          <p:cNvPr id="206" name="Google Shape;206;p17"/>
          <p:cNvSpPr txBox="1">
            <a:spLocks noGrp="1"/>
          </p:cNvSpPr>
          <p:nvPr>
            <p:ph type="body" idx="1"/>
          </p:nvPr>
        </p:nvSpPr>
        <p:spPr>
          <a:xfrm>
            <a:off x="304800" y="1040525"/>
            <a:ext cx="11582400" cy="5213256"/>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latin typeface="Arial Black"/>
                <a:ea typeface="Arial Black"/>
                <a:cs typeface="Arial Black"/>
                <a:sym typeface="Arial Black"/>
              </a:rPr>
              <a:t>TIME SQUENCE                             </a:t>
            </a:r>
            <a:r>
              <a:rPr lang="en-US" b="1">
                <a:latin typeface="Arial Black"/>
                <a:ea typeface="Arial Black"/>
                <a:cs typeface="Arial Black"/>
                <a:sym typeface="Arial Black"/>
              </a:rPr>
              <a:t>		VIDEO-1</a:t>
            </a:r>
            <a:endParaRPr sz="2400" b="1">
              <a:latin typeface="Arial Black"/>
              <a:ea typeface="Arial Black"/>
              <a:cs typeface="Arial Black"/>
              <a:sym typeface="Arial Black"/>
            </a:endParaRPr>
          </a:p>
        </p:txBody>
      </p:sp>
      <p:sp>
        <p:nvSpPr>
          <p:cNvPr id="207" name="Google Shape;207;p17"/>
          <p:cNvSpPr txBox="1"/>
          <p:nvPr/>
        </p:nvSpPr>
        <p:spPr>
          <a:xfrm>
            <a:off x="268014" y="1466192"/>
            <a:ext cx="11923985" cy="40010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FF0000"/>
                </a:solidFill>
                <a:latin typeface="Arial Black"/>
                <a:ea typeface="Arial Black"/>
                <a:cs typeface="Arial Black"/>
                <a:sym typeface="Arial Black"/>
              </a:rPr>
              <a:t>Q:14. </a:t>
            </a:r>
            <a:r>
              <a:rPr lang="en-US" sz="2400" b="1" dirty="0">
                <a:solidFill>
                  <a:schemeClr val="dk1"/>
                </a:solidFill>
                <a:latin typeface="Arial"/>
                <a:ea typeface="Arial"/>
                <a:cs typeface="Arial"/>
                <a:sym typeface="Arial"/>
              </a:rPr>
              <a:t>On which day(s) of a week, the youngest and the eldest brothers are available at home at the same time?</a:t>
            </a:r>
            <a:endParaRPr dirty="0"/>
          </a:p>
          <a:p>
            <a:pPr marL="0" marR="0" lvl="0" indent="0" algn="l" rtl="0">
              <a:spcBef>
                <a:spcPts val="0"/>
              </a:spcBef>
              <a:spcAft>
                <a:spcPts val="0"/>
              </a:spcAft>
              <a:buNone/>
            </a:pPr>
            <a:r>
              <a:rPr lang="en-US" sz="2400" b="1" dirty="0">
                <a:solidFill>
                  <a:schemeClr val="dk1"/>
                </a:solidFill>
                <a:latin typeface="Arial"/>
                <a:ea typeface="Arial"/>
                <a:cs typeface="Arial"/>
                <a:sym typeface="Arial"/>
              </a:rPr>
              <a:t>A. Only Monday       </a:t>
            </a:r>
            <a:endParaRPr dirty="0"/>
          </a:p>
          <a:p>
            <a:pPr marL="0" marR="0" lvl="0" indent="0" algn="l" rtl="0">
              <a:spcBef>
                <a:spcPts val="0"/>
              </a:spcBef>
              <a:spcAft>
                <a:spcPts val="0"/>
              </a:spcAft>
              <a:buNone/>
            </a:pPr>
            <a:r>
              <a:rPr lang="en-US" sz="2400" b="1" dirty="0">
                <a:solidFill>
                  <a:schemeClr val="dk1"/>
                </a:solidFill>
                <a:latin typeface="Arial"/>
                <a:ea typeface="Arial"/>
                <a:cs typeface="Arial"/>
                <a:sym typeface="Arial"/>
              </a:rPr>
              <a:t>B. Only Thursday       </a:t>
            </a:r>
            <a:endParaRPr dirty="0"/>
          </a:p>
          <a:p>
            <a:pPr marL="0" marR="0" lvl="0" indent="0" algn="l" rtl="0">
              <a:spcBef>
                <a:spcPts val="0"/>
              </a:spcBef>
              <a:spcAft>
                <a:spcPts val="0"/>
              </a:spcAft>
              <a:buNone/>
            </a:pPr>
            <a:r>
              <a:rPr lang="en-US" sz="2400" b="1" dirty="0">
                <a:solidFill>
                  <a:schemeClr val="dk1"/>
                </a:solidFill>
                <a:latin typeface="Arial"/>
                <a:ea typeface="Arial"/>
                <a:cs typeface="Arial"/>
                <a:sym typeface="Arial"/>
              </a:rPr>
              <a:t>C. Only Friday       </a:t>
            </a:r>
            <a:endParaRPr dirty="0"/>
          </a:p>
          <a:p>
            <a:pPr marL="0" marR="0" lvl="0" indent="0" algn="l" rtl="0">
              <a:spcBef>
                <a:spcPts val="0"/>
              </a:spcBef>
              <a:spcAft>
                <a:spcPts val="0"/>
              </a:spcAft>
              <a:buNone/>
            </a:pPr>
            <a:r>
              <a:rPr lang="en-US" sz="2400" b="1" dirty="0">
                <a:solidFill>
                  <a:schemeClr val="dk1"/>
                </a:solidFill>
                <a:latin typeface="Arial"/>
                <a:ea typeface="Arial"/>
                <a:cs typeface="Arial"/>
                <a:sym typeface="Arial"/>
              </a:rPr>
              <a:t>D. Both Monday and Thursday      </a:t>
            </a:r>
            <a:endParaRPr dirty="0"/>
          </a:p>
          <a:p>
            <a:pPr marL="0" marR="0" lvl="0" indent="0" algn="l" rtl="0">
              <a:spcBef>
                <a:spcPts val="0"/>
              </a:spcBef>
              <a:spcAft>
                <a:spcPts val="0"/>
              </a:spcAft>
              <a:buNone/>
            </a:pPr>
            <a:r>
              <a:rPr lang="en-US" sz="2400" b="1" dirty="0">
                <a:solidFill>
                  <a:srgbClr val="FF0000"/>
                </a:solidFill>
                <a:latin typeface="Arial"/>
                <a:ea typeface="Arial"/>
                <a:cs typeface="Arial"/>
                <a:sym typeface="Arial"/>
              </a:rPr>
              <a:t>E. Both Sunday and Friday</a:t>
            </a:r>
            <a:endParaRPr dirty="0">
              <a:solidFill>
                <a:srgbClr val="FF0000"/>
              </a:solidFill>
            </a:endParaRPr>
          </a:p>
          <a:p>
            <a:pPr marL="0" marR="0" lvl="0" indent="0" algn="l" rtl="0">
              <a:spcBef>
                <a:spcPts val="0"/>
              </a:spcBef>
              <a:spcAft>
                <a:spcPts val="0"/>
              </a:spcAft>
              <a:buNone/>
            </a:pPr>
            <a:endParaRPr sz="2800" b="1" dirty="0">
              <a:solidFill>
                <a:schemeClr val="dk1"/>
              </a:solidFill>
              <a:latin typeface="Arial Black"/>
              <a:ea typeface="Arial Black"/>
              <a:cs typeface="Arial Black"/>
              <a:sym typeface="Arial Black"/>
            </a:endParaRPr>
          </a:p>
          <a:p>
            <a:pPr marL="0" marR="0" lvl="0" indent="0" algn="l" rtl="0">
              <a:spcBef>
                <a:spcPts val="0"/>
              </a:spcBef>
              <a:spcAft>
                <a:spcPts val="0"/>
              </a:spcAft>
              <a:buNone/>
            </a:pPr>
            <a:endParaRPr sz="3200" b="1" dirty="0">
              <a:solidFill>
                <a:schemeClr val="dk1"/>
              </a:solidFill>
              <a:latin typeface="Arial"/>
              <a:ea typeface="Arial"/>
              <a:cs typeface="Arial"/>
              <a:sym typeface="Arial"/>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162246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solidFill>
                <a:schemeClr val="lt1"/>
              </a:solidFill>
            </a:endParaRPr>
          </a:p>
        </p:txBody>
      </p:sp>
      <p:sp>
        <p:nvSpPr>
          <p:cNvPr id="213" name="Google Shape;213;p18"/>
          <p:cNvSpPr txBox="1">
            <a:spLocks noGrp="1"/>
          </p:cNvSpPr>
          <p:nvPr>
            <p:ph type="body" idx="1"/>
          </p:nvPr>
        </p:nvSpPr>
        <p:spPr>
          <a:xfrm>
            <a:off x="304800" y="1024759"/>
            <a:ext cx="11582400" cy="5229021"/>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b="1">
                <a:latin typeface="Arial Black"/>
                <a:ea typeface="Arial Black"/>
                <a:cs typeface="Arial Black"/>
                <a:sym typeface="Arial Black"/>
              </a:rPr>
              <a:t> </a:t>
            </a:r>
            <a:r>
              <a:rPr lang="en-US">
                <a:latin typeface="Arial Black"/>
                <a:ea typeface="Arial Black"/>
                <a:cs typeface="Arial Black"/>
                <a:sym typeface="Arial Black"/>
              </a:rPr>
              <a:t>TIME SQUENCE                             </a:t>
            </a:r>
            <a:r>
              <a:rPr lang="en-US" b="1">
                <a:latin typeface="Arial Black"/>
                <a:ea typeface="Arial Black"/>
                <a:cs typeface="Arial Black"/>
                <a:sym typeface="Arial Black"/>
              </a:rPr>
              <a:t>		VIDEO-1</a:t>
            </a:r>
            <a:endParaRPr/>
          </a:p>
          <a:p>
            <a:pPr marL="0" lvl="0" indent="0" algn="ctr" rtl="0">
              <a:lnSpc>
                <a:spcPct val="90000"/>
              </a:lnSpc>
              <a:spcBef>
                <a:spcPts val="1000"/>
              </a:spcBef>
              <a:spcAft>
                <a:spcPts val="0"/>
              </a:spcAft>
              <a:buClr>
                <a:schemeClr val="dk1"/>
              </a:buClr>
              <a:buSzPts val="2400"/>
              <a:buNone/>
            </a:pPr>
            <a:endParaRPr b="1">
              <a:latin typeface="Arial"/>
              <a:ea typeface="Arial"/>
              <a:cs typeface="Arial"/>
              <a:sym typeface="Arial"/>
            </a:endParaRPr>
          </a:p>
          <a:p>
            <a:pPr marL="0" lvl="0" indent="0" algn="l" rtl="0">
              <a:lnSpc>
                <a:spcPct val="90000"/>
              </a:lnSpc>
              <a:spcBef>
                <a:spcPts val="1000"/>
              </a:spcBef>
              <a:spcAft>
                <a:spcPts val="0"/>
              </a:spcAft>
              <a:buClr>
                <a:schemeClr val="dk1"/>
              </a:buClr>
              <a:buSzPts val="2400"/>
              <a:buNone/>
            </a:pPr>
            <a:endParaRPr sz="2400" b="1">
              <a:latin typeface="Arial Black"/>
              <a:ea typeface="Arial Black"/>
              <a:cs typeface="Arial Black"/>
              <a:sym typeface="Arial Black"/>
            </a:endParaRPr>
          </a:p>
        </p:txBody>
      </p:sp>
      <p:sp>
        <p:nvSpPr>
          <p:cNvPr id="214" name="Google Shape;214;p18"/>
          <p:cNvSpPr txBox="1"/>
          <p:nvPr/>
        </p:nvSpPr>
        <p:spPr>
          <a:xfrm>
            <a:off x="236483" y="1371600"/>
            <a:ext cx="11955518"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FF0000"/>
                </a:solidFill>
                <a:latin typeface="Arial Black"/>
                <a:ea typeface="Arial Black"/>
                <a:cs typeface="Arial Black"/>
                <a:sym typeface="Arial Black"/>
              </a:rPr>
              <a:t>Q:15. </a:t>
            </a:r>
            <a:r>
              <a:rPr lang="en-US" sz="2400" b="1" dirty="0">
                <a:solidFill>
                  <a:schemeClr val="dk1"/>
                </a:solidFill>
                <a:latin typeface="Arial"/>
                <a:ea typeface="Arial"/>
                <a:cs typeface="Arial"/>
                <a:sym typeface="Arial"/>
              </a:rPr>
              <a:t>Mohini went to the movies nine day ago, She goes to the movies only on Thursday. What day of the week is today?</a:t>
            </a:r>
            <a:endParaRPr dirty="0"/>
          </a:p>
          <a:p>
            <a:pPr marL="0" marR="0" lvl="0" indent="0" algn="l" rtl="0">
              <a:spcBef>
                <a:spcPts val="0"/>
              </a:spcBef>
              <a:spcAft>
                <a:spcPts val="0"/>
              </a:spcAft>
              <a:buNone/>
            </a:pPr>
            <a:r>
              <a:rPr lang="en-US" sz="2400" b="1" dirty="0">
                <a:solidFill>
                  <a:schemeClr val="dk1"/>
                </a:solidFill>
                <a:latin typeface="Arial"/>
                <a:ea typeface="Arial"/>
                <a:cs typeface="Arial"/>
                <a:sym typeface="Arial"/>
              </a:rPr>
              <a:t>A. Thursday       B. Saturday       C. Sunday       D. Tuesday </a:t>
            </a:r>
            <a:endParaRPr sz="1800" dirty="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solidFill>
                <a:schemeClr val="lt1"/>
              </a:solidFill>
            </a:endParaRPr>
          </a:p>
        </p:txBody>
      </p:sp>
      <p:sp>
        <p:nvSpPr>
          <p:cNvPr id="213" name="Google Shape;213;p18"/>
          <p:cNvSpPr txBox="1">
            <a:spLocks noGrp="1"/>
          </p:cNvSpPr>
          <p:nvPr>
            <p:ph type="body" idx="1"/>
          </p:nvPr>
        </p:nvSpPr>
        <p:spPr>
          <a:xfrm>
            <a:off x="304800" y="1024759"/>
            <a:ext cx="11582400" cy="5229021"/>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b="1" dirty="0">
                <a:latin typeface="Arial Black"/>
                <a:ea typeface="Arial Black"/>
                <a:cs typeface="Arial Black"/>
                <a:sym typeface="Arial Black"/>
              </a:rPr>
              <a:t> </a:t>
            </a:r>
            <a:r>
              <a:rPr lang="en-US" dirty="0">
                <a:latin typeface="Arial Black"/>
                <a:ea typeface="Arial Black"/>
                <a:cs typeface="Arial Black"/>
                <a:sym typeface="Arial Black"/>
              </a:rPr>
              <a:t>TIME SQUENCE                             </a:t>
            </a:r>
            <a:r>
              <a:rPr lang="en-US" b="1" dirty="0">
                <a:latin typeface="Arial Black"/>
                <a:ea typeface="Arial Black"/>
                <a:cs typeface="Arial Black"/>
                <a:sym typeface="Arial Black"/>
              </a:rPr>
              <a:t>		VIDEO-1</a:t>
            </a:r>
            <a:endParaRPr dirty="0"/>
          </a:p>
          <a:p>
            <a:pPr marL="0" lvl="0" indent="0" algn="ctr" rtl="0">
              <a:lnSpc>
                <a:spcPct val="90000"/>
              </a:lnSpc>
              <a:spcBef>
                <a:spcPts val="1000"/>
              </a:spcBef>
              <a:spcAft>
                <a:spcPts val="0"/>
              </a:spcAft>
              <a:buClr>
                <a:schemeClr val="dk1"/>
              </a:buClr>
              <a:buSzPts val="2400"/>
              <a:buNone/>
            </a:pPr>
            <a:endParaRPr b="1" dirty="0">
              <a:latin typeface="Arial"/>
              <a:ea typeface="Arial"/>
              <a:cs typeface="Arial"/>
              <a:sym typeface="Arial"/>
            </a:endParaRPr>
          </a:p>
          <a:p>
            <a:pPr marL="0" lvl="0" indent="0" algn="l" rtl="0">
              <a:lnSpc>
                <a:spcPct val="90000"/>
              </a:lnSpc>
              <a:spcBef>
                <a:spcPts val="1000"/>
              </a:spcBef>
              <a:spcAft>
                <a:spcPts val="0"/>
              </a:spcAft>
              <a:buClr>
                <a:schemeClr val="dk1"/>
              </a:buClr>
              <a:buSzPts val="2400"/>
              <a:buNone/>
            </a:pPr>
            <a:endParaRPr sz="2400" b="1" dirty="0">
              <a:latin typeface="Arial Black"/>
              <a:ea typeface="Arial Black"/>
              <a:cs typeface="Arial Black"/>
              <a:sym typeface="Arial Black"/>
            </a:endParaRPr>
          </a:p>
        </p:txBody>
      </p:sp>
      <p:sp>
        <p:nvSpPr>
          <p:cNvPr id="214" name="Google Shape;214;p18"/>
          <p:cNvSpPr txBox="1"/>
          <p:nvPr/>
        </p:nvSpPr>
        <p:spPr>
          <a:xfrm>
            <a:off x="236483" y="1371600"/>
            <a:ext cx="11955518"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FF0000"/>
                </a:solidFill>
                <a:latin typeface="Arial Black"/>
                <a:ea typeface="Arial Black"/>
                <a:cs typeface="Arial Black"/>
                <a:sym typeface="Arial Black"/>
              </a:rPr>
              <a:t>Q:15. </a:t>
            </a:r>
            <a:r>
              <a:rPr lang="en-US" sz="2400" b="1" dirty="0">
                <a:solidFill>
                  <a:schemeClr val="dk1"/>
                </a:solidFill>
                <a:latin typeface="Arial"/>
                <a:ea typeface="Arial"/>
                <a:cs typeface="Arial"/>
                <a:sym typeface="Arial"/>
              </a:rPr>
              <a:t>Mohini went to the movies nine day ago, She goes to the movies only on Thursday. What day of the week is today?</a:t>
            </a:r>
            <a:endParaRPr dirty="0"/>
          </a:p>
          <a:p>
            <a:pPr marL="0" marR="0" lvl="0" indent="0" algn="l" rtl="0">
              <a:spcBef>
                <a:spcPts val="0"/>
              </a:spcBef>
              <a:spcAft>
                <a:spcPts val="0"/>
              </a:spcAft>
              <a:buNone/>
            </a:pPr>
            <a:r>
              <a:rPr lang="en-US" sz="2400" b="1" dirty="0">
                <a:solidFill>
                  <a:schemeClr val="dk1"/>
                </a:solidFill>
                <a:latin typeface="Arial"/>
                <a:ea typeface="Arial"/>
                <a:cs typeface="Arial"/>
                <a:sym typeface="Arial"/>
              </a:rPr>
              <a:t>A. Thursday       </a:t>
            </a:r>
            <a:r>
              <a:rPr lang="en-US" sz="2400" b="1" dirty="0">
                <a:solidFill>
                  <a:srgbClr val="FF0000"/>
                </a:solidFill>
                <a:latin typeface="Arial"/>
                <a:ea typeface="Arial"/>
                <a:cs typeface="Arial"/>
                <a:sym typeface="Arial"/>
              </a:rPr>
              <a:t>B. Saturday       </a:t>
            </a:r>
            <a:r>
              <a:rPr lang="en-US" sz="2400" b="1" dirty="0">
                <a:solidFill>
                  <a:schemeClr val="dk1"/>
                </a:solidFill>
                <a:latin typeface="Arial"/>
                <a:ea typeface="Arial"/>
                <a:cs typeface="Arial"/>
                <a:sym typeface="Arial"/>
              </a:rPr>
              <a:t>C. Sunday       D. Tuesday </a:t>
            </a: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597509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solidFill>
                <a:schemeClr val="lt1"/>
              </a:solidFill>
            </a:endParaRPr>
          </a:p>
        </p:txBody>
      </p:sp>
      <p:sp>
        <p:nvSpPr>
          <p:cNvPr id="220" name="Google Shape;220;p19"/>
          <p:cNvSpPr txBox="1">
            <a:spLocks noGrp="1"/>
          </p:cNvSpPr>
          <p:nvPr>
            <p:ph type="body" idx="1"/>
          </p:nvPr>
        </p:nvSpPr>
        <p:spPr>
          <a:xfrm>
            <a:off x="304800" y="1040525"/>
            <a:ext cx="11887200" cy="5213256"/>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b="1">
                <a:latin typeface="Arial Black"/>
                <a:ea typeface="Arial Black"/>
                <a:cs typeface="Arial Black"/>
                <a:sym typeface="Arial Black"/>
              </a:rPr>
              <a:t> </a:t>
            </a:r>
            <a:r>
              <a:rPr lang="en-US">
                <a:latin typeface="Arial Black"/>
                <a:ea typeface="Arial Black"/>
                <a:cs typeface="Arial Black"/>
                <a:sym typeface="Arial Black"/>
              </a:rPr>
              <a:t>TIME SQUENCE                             </a:t>
            </a:r>
            <a:r>
              <a:rPr lang="en-US" b="1">
                <a:latin typeface="Arial Black"/>
                <a:ea typeface="Arial Black"/>
                <a:cs typeface="Arial Black"/>
                <a:sym typeface="Arial Black"/>
              </a:rPr>
              <a:t>		VIDEO-1</a:t>
            </a:r>
            <a:endParaRPr/>
          </a:p>
        </p:txBody>
      </p:sp>
      <p:sp>
        <p:nvSpPr>
          <p:cNvPr id="221" name="Google Shape;221;p19"/>
          <p:cNvSpPr txBox="1"/>
          <p:nvPr/>
        </p:nvSpPr>
        <p:spPr>
          <a:xfrm>
            <a:off x="283780" y="1355834"/>
            <a:ext cx="11908220" cy="16004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FF0000"/>
                </a:solidFill>
                <a:latin typeface="Arial Black"/>
                <a:ea typeface="Arial Black"/>
                <a:cs typeface="Arial Black"/>
                <a:sym typeface="Arial Black"/>
              </a:rPr>
              <a:t>Q:16. </a:t>
            </a:r>
            <a:r>
              <a:rPr lang="en-US" sz="2400" b="1">
                <a:solidFill>
                  <a:schemeClr val="dk1"/>
                </a:solidFill>
                <a:latin typeface="Arial"/>
                <a:ea typeface="Arial"/>
                <a:cs typeface="Arial"/>
                <a:sym typeface="Arial"/>
              </a:rPr>
              <a:t>If the 3rd day of a month is Monday, which of the following will be the fifth day from 21st of the month?</a:t>
            </a:r>
            <a:endParaRPr/>
          </a:p>
          <a:p>
            <a:pPr marL="0" marR="0" lvl="0" indent="0" algn="l" rtl="0">
              <a:spcBef>
                <a:spcPts val="0"/>
              </a:spcBef>
              <a:spcAft>
                <a:spcPts val="0"/>
              </a:spcAft>
              <a:buNone/>
            </a:pPr>
            <a:r>
              <a:rPr lang="en-US" sz="2400" b="1">
                <a:solidFill>
                  <a:schemeClr val="dk1"/>
                </a:solidFill>
                <a:latin typeface="Arial"/>
                <a:ea typeface="Arial"/>
                <a:cs typeface="Arial"/>
                <a:sym typeface="Arial"/>
              </a:rPr>
              <a:t>A. Monday       B. Tuesday       C. Wednesday       D. Thursday       E. None of these</a:t>
            </a:r>
            <a:endParaRPr sz="3200" b="1">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solidFill>
                <a:schemeClr val="lt1"/>
              </a:solidFill>
            </a:endParaRPr>
          </a:p>
        </p:txBody>
      </p:sp>
      <p:sp>
        <p:nvSpPr>
          <p:cNvPr id="220" name="Google Shape;220;p19"/>
          <p:cNvSpPr txBox="1">
            <a:spLocks noGrp="1"/>
          </p:cNvSpPr>
          <p:nvPr>
            <p:ph type="body" idx="1"/>
          </p:nvPr>
        </p:nvSpPr>
        <p:spPr>
          <a:xfrm>
            <a:off x="304800" y="1040525"/>
            <a:ext cx="11887200" cy="5213256"/>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b="1" dirty="0">
                <a:latin typeface="Arial Black"/>
                <a:ea typeface="Arial Black"/>
                <a:cs typeface="Arial Black"/>
                <a:sym typeface="Arial Black"/>
              </a:rPr>
              <a:t> </a:t>
            </a:r>
            <a:r>
              <a:rPr lang="en-US" dirty="0">
                <a:latin typeface="Arial Black"/>
                <a:ea typeface="Arial Black"/>
                <a:cs typeface="Arial Black"/>
                <a:sym typeface="Arial Black"/>
              </a:rPr>
              <a:t>TIME SQUENCE                             </a:t>
            </a:r>
            <a:r>
              <a:rPr lang="en-US" b="1" dirty="0">
                <a:latin typeface="Arial Black"/>
                <a:ea typeface="Arial Black"/>
                <a:cs typeface="Arial Black"/>
                <a:sym typeface="Arial Black"/>
              </a:rPr>
              <a:t>		VIDEO-1</a:t>
            </a:r>
            <a:endParaRPr dirty="0"/>
          </a:p>
        </p:txBody>
      </p:sp>
      <p:sp>
        <p:nvSpPr>
          <p:cNvPr id="221" name="Google Shape;221;p19"/>
          <p:cNvSpPr txBox="1"/>
          <p:nvPr/>
        </p:nvSpPr>
        <p:spPr>
          <a:xfrm>
            <a:off x="283779" y="1355834"/>
            <a:ext cx="12065333" cy="16003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FF0000"/>
                </a:solidFill>
                <a:latin typeface="Arial Black"/>
                <a:ea typeface="Arial Black"/>
                <a:cs typeface="Arial Black"/>
                <a:sym typeface="Arial Black"/>
              </a:rPr>
              <a:t>Q:16. </a:t>
            </a:r>
            <a:r>
              <a:rPr lang="en-US" sz="2400" b="1" dirty="0">
                <a:solidFill>
                  <a:schemeClr val="dk1"/>
                </a:solidFill>
                <a:latin typeface="Arial"/>
                <a:ea typeface="Arial"/>
                <a:cs typeface="Arial"/>
                <a:sym typeface="Arial"/>
              </a:rPr>
              <a:t>If the 3rd day of a month is Monday, which of the following will be the fifth day from 21st of the month?</a:t>
            </a:r>
            <a:endParaRPr dirty="0"/>
          </a:p>
          <a:p>
            <a:pPr marL="0" marR="0" lvl="0" indent="0" algn="l" rtl="0">
              <a:spcBef>
                <a:spcPts val="0"/>
              </a:spcBef>
              <a:spcAft>
                <a:spcPts val="0"/>
              </a:spcAft>
              <a:buNone/>
            </a:pPr>
            <a:r>
              <a:rPr lang="en-US" sz="2400" b="1" dirty="0">
                <a:solidFill>
                  <a:schemeClr val="dk1"/>
                </a:solidFill>
                <a:latin typeface="Arial"/>
                <a:ea typeface="Arial"/>
                <a:cs typeface="Arial"/>
                <a:sym typeface="Arial"/>
              </a:rPr>
              <a:t>A. Monday       B. Tuesday       </a:t>
            </a:r>
            <a:r>
              <a:rPr lang="en-US" sz="2400" b="1" dirty="0">
                <a:solidFill>
                  <a:srgbClr val="FF0000"/>
                </a:solidFill>
                <a:latin typeface="Arial"/>
                <a:ea typeface="Arial"/>
                <a:cs typeface="Arial"/>
                <a:sym typeface="Arial"/>
              </a:rPr>
              <a:t>C. Wednesday       </a:t>
            </a:r>
            <a:r>
              <a:rPr lang="en-US" sz="2400" b="1" dirty="0">
                <a:solidFill>
                  <a:schemeClr val="dk1"/>
                </a:solidFill>
                <a:latin typeface="Arial"/>
                <a:ea typeface="Arial"/>
                <a:cs typeface="Arial"/>
                <a:sym typeface="Arial"/>
              </a:rPr>
              <a:t>D. Thursday       E. None of these</a:t>
            </a:r>
            <a:endParaRPr sz="3200" b="1" dirty="0">
              <a:solidFill>
                <a:schemeClr val="dk1"/>
              </a:solidFill>
              <a:latin typeface="Arial"/>
              <a:ea typeface="Arial"/>
              <a:cs typeface="Arial"/>
              <a:sym typeface="Arial"/>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31414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solidFill>
                <a:schemeClr val="lt1"/>
              </a:solidFill>
            </a:endParaRPr>
          </a:p>
        </p:txBody>
      </p:sp>
      <p:sp>
        <p:nvSpPr>
          <p:cNvPr id="227" name="Google Shape;227;p20"/>
          <p:cNvSpPr txBox="1">
            <a:spLocks noGrp="1"/>
          </p:cNvSpPr>
          <p:nvPr>
            <p:ph type="body" idx="1"/>
          </p:nvPr>
        </p:nvSpPr>
        <p:spPr>
          <a:xfrm>
            <a:off x="304800" y="1024759"/>
            <a:ext cx="11887200" cy="5229021"/>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b="1">
                <a:latin typeface="Arial Black"/>
                <a:ea typeface="Arial Black"/>
                <a:cs typeface="Arial Black"/>
                <a:sym typeface="Arial Black"/>
              </a:rPr>
              <a:t> </a:t>
            </a:r>
            <a:r>
              <a:rPr lang="en-US">
                <a:latin typeface="Arial Black"/>
                <a:ea typeface="Arial Black"/>
                <a:cs typeface="Arial Black"/>
                <a:sym typeface="Arial Black"/>
              </a:rPr>
              <a:t>TIME SQUENCE                             </a:t>
            </a:r>
            <a:r>
              <a:rPr lang="en-US" b="1">
                <a:latin typeface="Arial Black"/>
                <a:ea typeface="Arial Black"/>
                <a:cs typeface="Arial Black"/>
                <a:sym typeface="Arial Black"/>
              </a:rPr>
              <a:t>		VIDEO-1</a:t>
            </a:r>
            <a:endParaRPr/>
          </a:p>
        </p:txBody>
      </p:sp>
      <p:sp>
        <p:nvSpPr>
          <p:cNvPr id="228" name="Google Shape;228;p20"/>
          <p:cNvSpPr txBox="1"/>
          <p:nvPr/>
        </p:nvSpPr>
        <p:spPr>
          <a:xfrm>
            <a:off x="283779" y="1387366"/>
            <a:ext cx="11908220" cy="209288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FF0000"/>
                </a:solidFill>
                <a:latin typeface="Arial Black"/>
                <a:ea typeface="Arial Black"/>
                <a:cs typeface="Arial Black"/>
                <a:sym typeface="Arial Black"/>
              </a:rPr>
              <a:t>Q:17. </a:t>
            </a:r>
            <a:r>
              <a:rPr lang="en-US" sz="2400" b="1">
                <a:solidFill>
                  <a:schemeClr val="dk1"/>
                </a:solidFill>
                <a:latin typeface="Arial"/>
                <a:ea typeface="Arial"/>
                <a:cs typeface="Arial"/>
                <a:sym typeface="Arial"/>
              </a:rPr>
              <a:t>How many days will there be from 26th January, 1996 to 15th May, 1996 (both days included)?</a:t>
            </a:r>
            <a:endParaRPr/>
          </a:p>
          <a:p>
            <a:pPr marL="0" marR="0" lvl="0" indent="0" algn="l" rtl="0">
              <a:spcBef>
                <a:spcPts val="0"/>
              </a:spcBef>
              <a:spcAft>
                <a:spcPts val="0"/>
              </a:spcAft>
              <a:buNone/>
            </a:pPr>
            <a:r>
              <a:rPr lang="en-US" sz="2400" b="1">
                <a:solidFill>
                  <a:schemeClr val="dk1"/>
                </a:solidFill>
                <a:latin typeface="Arial"/>
                <a:ea typeface="Arial"/>
                <a:cs typeface="Arial"/>
                <a:sym typeface="Arial"/>
              </a:rPr>
              <a:t>A. 110       B. 111       C. 112       D. 113       E. None of these</a:t>
            </a:r>
            <a:endParaRPr/>
          </a:p>
          <a:p>
            <a:pPr marL="0" marR="0" lvl="0" indent="0" algn="l" rtl="0">
              <a:spcBef>
                <a:spcPts val="0"/>
              </a:spcBef>
              <a:spcAft>
                <a:spcPts val="0"/>
              </a:spcAft>
              <a:buNone/>
            </a:pPr>
            <a:endParaRPr sz="3200" b="1">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solidFill>
                <a:schemeClr val="lt1"/>
              </a:solidFill>
            </a:endParaRPr>
          </a:p>
        </p:txBody>
      </p:sp>
      <p:sp>
        <p:nvSpPr>
          <p:cNvPr id="227" name="Google Shape;227;p20"/>
          <p:cNvSpPr txBox="1">
            <a:spLocks noGrp="1"/>
          </p:cNvSpPr>
          <p:nvPr>
            <p:ph type="body" idx="1"/>
          </p:nvPr>
        </p:nvSpPr>
        <p:spPr>
          <a:xfrm>
            <a:off x="304800" y="1024759"/>
            <a:ext cx="11887200" cy="5229021"/>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b="1" dirty="0">
                <a:latin typeface="Arial Black"/>
                <a:ea typeface="Arial Black"/>
                <a:cs typeface="Arial Black"/>
                <a:sym typeface="Arial Black"/>
              </a:rPr>
              <a:t> </a:t>
            </a:r>
            <a:r>
              <a:rPr lang="en-US" dirty="0">
                <a:latin typeface="Arial Black"/>
                <a:ea typeface="Arial Black"/>
                <a:cs typeface="Arial Black"/>
                <a:sym typeface="Arial Black"/>
              </a:rPr>
              <a:t>TIME SQUENCE                             </a:t>
            </a:r>
            <a:r>
              <a:rPr lang="en-US" b="1" dirty="0">
                <a:latin typeface="Arial Black"/>
                <a:ea typeface="Arial Black"/>
                <a:cs typeface="Arial Black"/>
                <a:sym typeface="Arial Black"/>
              </a:rPr>
              <a:t>		VIDEO-1</a:t>
            </a:r>
            <a:endParaRPr dirty="0"/>
          </a:p>
        </p:txBody>
      </p:sp>
      <p:sp>
        <p:nvSpPr>
          <p:cNvPr id="228" name="Google Shape;228;p20"/>
          <p:cNvSpPr txBox="1"/>
          <p:nvPr/>
        </p:nvSpPr>
        <p:spPr>
          <a:xfrm>
            <a:off x="283779" y="1387366"/>
            <a:ext cx="11908220" cy="209288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FF0000"/>
                </a:solidFill>
                <a:latin typeface="Arial Black"/>
                <a:ea typeface="Arial Black"/>
                <a:cs typeface="Arial Black"/>
                <a:sym typeface="Arial Black"/>
              </a:rPr>
              <a:t>Q:17. </a:t>
            </a:r>
            <a:r>
              <a:rPr lang="en-US" sz="2400" b="1" dirty="0">
                <a:solidFill>
                  <a:schemeClr val="dk1"/>
                </a:solidFill>
                <a:latin typeface="Arial"/>
                <a:ea typeface="Arial"/>
                <a:cs typeface="Arial"/>
                <a:sym typeface="Arial"/>
              </a:rPr>
              <a:t>How many days will there be from 26th January, 1996 to 15th May, 1996 (both days included)?</a:t>
            </a:r>
            <a:endParaRPr dirty="0"/>
          </a:p>
          <a:p>
            <a:pPr marL="0" marR="0" lvl="0" indent="0" algn="l" rtl="0">
              <a:spcBef>
                <a:spcPts val="0"/>
              </a:spcBef>
              <a:spcAft>
                <a:spcPts val="0"/>
              </a:spcAft>
              <a:buNone/>
            </a:pPr>
            <a:r>
              <a:rPr lang="en-US" sz="2400" b="1" dirty="0">
                <a:solidFill>
                  <a:schemeClr val="dk1"/>
                </a:solidFill>
                <a:latin typeface="Arial"/>
                <a:ea typeface="Arial"/>
                <a:cs typeface="Arial"/>
                <a:sym typeface="Arial"/>
              </a:rPr>
              <a:t>A. 110       </a:t>
            </a:r>
            <a:r>
              <a:rPr lang="en-US" sz="2400" b="1" dirty="0">
                <a:solidFill>
                  <a:srgbClr val="FF0000"/>
                </a:solidFill>
                <a:latin typeface="Arial"/>
                <a:ea typeface="Arial"/>
                <a:cs typeface="Arial"/>
                <a:sym typeface="Arial"/>
              </a:rPr>
              <a:t>B. 111       </a:t>
            </a:r>
            <a:r>
              <a:rPr lang="en-US" sz="2400" b="1" dirty="0">
                <a:solidFill>
                  <a:schemeClr val="dk1"/>
                </a:solidFill>
                <a:latin typeface="Arial"/>
                <a:ea typeface="Arial"/>
                <a:cs typeface="Arial"/>
                <a:sym typeface="Arial"/>
              </a:rPr>
              <a:t>C. 112       D. 113       E. None of these</a:t>
            </a:r>
            <a:endParaRPr dirty="0"/>
          </a:p>
          <a:p>
            <a:pPr marL="0" marR="0" lvl="0" indent="0" algn="l" rtl="0">
              <a:spcBef>
                <a:spcPts val="0"/>
              </a:spcBef>
              <a:spcAft>
                <a:spcPts val="0"/>
              </a:spcAft>
              <a:buNone/>
            </a:pPr>
            <a:endParaRPr sz="3200" b="1" dirty="0">
              <a:solidFill>
                <a:schemeClr val="dk1"/>
              </a:solidFill>
              <a:latin typeface="Arial"/>
              <a:ea typeface="Arial"/>
              <a:cs typeface="Arial"/>
              <a:sym typeface="Arial"/>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687560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solidFill>
                <a:schemeClr val="lt1"/>
              </a:solidFill>
            </a:endParaRPr>
          </a:p>
        </p:txBody>
      </p:sp>
      <p:sp>
        <p:nvSpPr>
          <p:cNvPr id="3" name="TextBox 2">
            <a:extLst>
              <a:ext uri="{FF2B5EF4-FFF2-40B4-BE49-F238E27FC236}">
                <a16:creationId xmlns:a16="http://schemas.microsoft.com/office/drawing/2014/main" id="{AC00D4FF-829E-2E3E-9865-9F9C13423E19}"/>
              </a:ext>
            </a:extLst>
          </p:cNvPr>
          <p:cNvSpPr txBox="1"/>
          <p:nvPr/>
        </p:nvSpPr>
        <p:spPr>
          <a:xfrm>
            <a:off x="2922309" y="2617592"/>
            <a:ext cx="8010427" cy="1446550"/>
          </a:xfrm>
          <a:prstGeom prst="rect">
            <a:avLst/>
          </a:prstGeom>
          <a:noFill/>
        </p:spPr>
        <p:txBody>
          <a:bodyPr wrap="square">
            <a:spAutoFit/>
          </a:bodyPr>
          <a:lstStyle/>
          <a:p>
            <a:r>
              <a:rPr lang="en-US" sz="8800" b="1" dirty="0">
                <a:solidFill>
                  <a:srgbClr val="FF0000"/>
                </a:solidFill>
              </a:rPr>
              <a:t>THANK YOU</a:t>
            </a:r>
            <a:endParaRPr lang="en-IN" sz="8800"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solidFill>
                  <a:schemeClr val="lt1"/>
                </a:solidFill>
              </a:rPr>
              <a:t>LOGICAL REASONING</a:t>
            </a:r>
            <a:endParaRPr>
              <a:solidFill>
                <a:schemeClr val="lt1"/>
              </a:solidFill>
            </a:endParaRPr>
          </a:p>
        </p:txBody>
      </p:sp>
      <p:sp>
        <p:nvSpPr>
          <p:cNvPr id="110" name="Google Shape;110;p3"/>
          <p:cNvSpPr txBox="1">
            <a:spLocks noGrp="1"/>
          </p:cNvSpPr>
          <p:nvPr>
            <p:ph type="body" idx="1"/>
          </p:nvPr>
        </p:nvSpPr>
        <p:spPr>
          <a:xfrm>
            <a:off x="304800" y="1024759"/>
            <a:ext cx="11582400" cy="5229021"/>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dirty="0">
                <a:latin typeface="Arial Black"/>
                <a:ea typeface="Arial Black"/>
                <a:cs typeface="Arial Black"/>
                <a:sym typeface="Arial Black"/>
              </a:rPr>
              <a:t>TIME SQUENCE                             </a:t>
            </a:r>
            <a:r>
              <a:rPr lang="en-US" b="1" dirty="0">
                <a:latin typeface="Arial Black"/>
                <a:ea typeface="Arial Black"/>
                <a:cs typeface="Arial Black"/>
                <a:sym typeface="Arial Black"/>
              </a:rPr>
              <a:t>		VIDEO-1 </a:t>
            </a:r>
            <a:endParaRPr dirty="0"/>
          </a:p>
          <a:p>
            <a:pPr marL="0" lvl="0" indent="0" algn="l" rtl="0">
              <a:lnSpc>
                <a:spcPct val="90000"/>
              </a:lnSpc>
              <a:spcBef>
                <a:spcPts val="1000"/>
              </a:spcBef>
              <a:spcAft>
                <a:spcPts val="0"/>
              </a:spcAft>
              <a:buClr>
                <a:srgbClr val="FF0000"/>
              </a:buClr>
              <a:buSzPts val="3200"/>
              <a:buNone/>
            </a:pPr>
            <a:r>
              <a:rPr lang="en-US" sz="3200" b="1" dirty="0">
                <a:solidFill>
                  <a:srgbClr val="FF0000"/>
                </a:solidFill>
                <a:latin typeface="Arial Black"/>
                <a:ea typeface="Arial Black"/>
                <a:cs typeface="Arial Black"/>
                <a:sym typeface="Arial Black"/>
              </a:rPr>
              <a:t>Q:1. </a:t>
            </a:r>
            <a:r>
              <a:rPr lang="en-US" b="1" dirty="0"/>
              <a:t>Kailash remembers that his brother Deepak`s birthday falls after 20th May but before 28th May, while Geeta remembers that Deepak`s birthday falls before 22nd May but after 12th May. On what date Deepak`s birthday falls?</a:t>
            </a:r>
            <a:endParaRPr dirty="0"/>
          </a:p>
          <a:p>
            <a:pPr marL="0" lvl="0" indent="0" algn="l" rtl="0">
              <a:lnSpc>
                <a:spcPct val="90000"/>
              </a:lnSpc>
              <a:spcBef>
                <a:spcPts val="1000"/>
              </a:spcBef>
              <a:spcAft>
                <a:spcPts val="0"/>
              </a:spcAft>
              <a:buClr>
                <a:schemeClr val="dk1"/>
              </a:buClr>
              <a:buSzPts val="2400"/>
              <a:buNone/>
            </a:pPr>
            <a:r>
              <a:rPr lang="en-US" b="1" dirty="0"/>
              <a:t>A. 20th May       </a:t>
            </a:r>
            <a:r>
              <a:rPr lang="en-US" b="1" dirty="0">
                <a:solidFill>
                  <a:srgbClr val="FF0000"/>
                </a:solidFill>
              </a:rPr>
              <a:t>B. 21st May       </a:t>
            </a:r>
            <a:r>
              <a:rPr lang="en-US" b="1" dirty="0"/>
              <a:t>C. 22nd May       D. Cannot be determined       </a:t>
            </a:r>
            <a:endParaRPr dirty="0"/>
          </a:p>
          <a:p>
            <a:pPr marL="0" lvl="0" indent="0" algn="l" rtl="0">
              <a:lnSpc>
                <a:spcPct val="90000"/>
              </a:lnSpc>
              <a:spcBef>
                <a:spcPts val="1000"/>
              </a:spcBef>
              <a:spcAft>
                <a:spcPts val="0"/>
              </a:spcAft>
              <a:buClr>
                <a:schemeClr val="dk1"/>
              </a:buClr>
              <a:buSzPts val="2400"/>
              <a:buNone/>
            </a:pPr>
            <a:r>
              <a:rPr lang="en-US" b="1" dirty="0"/>
              <a:t>E. None of these</a:t>
            </a:r>
            <a:endParaRPr b="1" dirty="0">
              <a:latin typeface="Arial Black"/>
              <a:ea typeface="Arial Black"/>
              <a:cs typeface="Arial Black"/>
              <a:sym typeface="Arial Black"/>
            </a:endParaRPr>
          </a:p>
        </p:txBody>
      </p:sp>
    </p:spTree>
    <p:extLst>
      <p:ext uri="{BB962C8B-B14F-4D97-AF65-F5344CB8AC3E}">
        <p14:creationId xmlns:p14="http://schemas.microsoft.com/office/powerpoint/2010/main" val="985757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solidFill>
                <a:schemeClr val="lt1"/>
              </a:solidFill>
            </a:endParaRPr>
          </a:p>
        </p:txBody>
      </p:sp>
      <p:sp>
        <p:nvSpPr>
          <p:cNvPr id="116" name="Google Shape;116;p4"/>
          <p:cNvSpPr txBox="1">
            <a:spLocks noGrp="1"/>
          </p:cNvSpPr>
          <p:nvPr>
            <p:ph type="body" idx="1"/>
          </p:nvPr>
        </p:nvSpPr>
        <p:spPr>
          <a:xfrm>
            <a:off x="304800" y="1056291"/>
            <a:ext cx="11582400" cy="519749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b="1">
                <a:latin typeface="Arial Black"/>
                <a:ea typeface="Arial Black"/>
                <a:cs typeface="Arial Black"/>
                <a:sym typeface="Arial Black"/>
              </a:rPr>
              <a:t> </a:t>
            </a:r>
            <a:r>
              <a:rPr lang="en-US">
                <a:latin typeface="Arial Black"/>
                <a:ea typeface="Arial Black"/>
                <a:cs typeface="Arial Black"/>
                <a:sym typeface="Arial Black"/>
              </a:rPr>
              <a:t>TIME SQUENCE                             </a:t>
            </a:r>
            <a:r>
              <a:rPr lang="en-US" b="1">
                <a:latin typeface="Arial Black"/>
                <a:ea typeface="Arial Black"/>
                <a:cs typeface="Arial Black"/>
                <a:sym typeface="Arial Black"/>
              </a:rPr>
              <a:t>		VIDEO-1</a:t>
            </a:r>
            <a:endParaRPr/>
          </a:p>
          <a:p>
            <a:pPr marL="0" lvl="0" indent="0" algn="l" rtl="0">
              <a:lnSpc>
                <a:spcPct val="90000"/>
              </a:lnSpc>
              <a:spcBef>
                <a:spcPts val="1000"/>
              </a:spcBef>
              <a:spcAft>
                <a:spcPts val="0"/>
              </a:spcAft>
              <a:buClr>
                <a:schemeClr val="dk1"/>
              </a:buClr>
              <a:buSzPts val="2400"/>
              <a:buNone/>
            </a:pPr>
            <a:endParaRPr b="1">
              <a:latin typeface="Arial"/>
              <a:ea typeface="Arial"/>
              <a:cs typeface="Arial"/>
              <a:sym typeface="Arial"/>
            </a:endParaRPr>
          </a:p>
          <a:p>
            <a:pPr marL="0" lvl="0" indent="0" algn="l" rtl="0">
              <a:lnSpc>
                <a:spcPct val="90000"/>
              </a:lnSpc>
              <a:spcBef>
                <a:spcPts val="1000"/>
              </a:spcBef>
              <a:spcAft>
                <a:spcPts val="0"/>
              </a:spcAft>
              <a:buClr>
                <a:schemeClr val="dk1"/>
              </a:buClr>
              <a:buSzPts val="2400"/>
              <a:buNone/>
            </a:pPr>
            <a:endParaRPr sz="2400" b="1">
              <a:latin typeface="Arial"/>
              <a:ea typeface="Arial"/>
              <a:cs typeface="Arial"/>
              <a:sym typeface="Arial"/>
            </a:endParaRPr>
          </a:p>
          <a:p>
            <a:pPr marL="0" lvl="0" indent="0" algn="l" rtl="0">
              <a:lnSpc>
                <a:spcPct val="90000"/>
              </a:lnSpc>
              <a:spcBef>
                <a:spcPts val="1000"/>
              </a:spcBef>
              <a:spcAft>
                <a:spcPts val="0"/>
              </a:spcAft>
              <a:buClr>
                <a:schemeClr val="dk1"/>
              </a:buClr>
              <a:buSzPts val="2400"/>
              <a:buNone/>
            </a:pPr>
            <a:endParaRPr b="1">
              <a:latin typeface="Arial"/>
              <a:ea typeface="Arial"/>
              <a:cs typeface="Arial"/>
              <a:sym typeface="Arial"/>
            </a:endParaRPr>
          </a:p>
          <a:p>
            <a:pPr marL="0" lvl="0" indent="0" algn="l" rtl="0">
              <a:lnSpc>
                <a:spcPct val="90000"/>
              </a:lnSpc>
              <a:spcBef>
                <a:spcPts val="1000"/>
              </a:spcBef>
              <a:spcAft>
                <a:spcPts val="0"/>
              </a:spcAft>
              <a:buClr>
                <a:schemeClr val="dk1"/>
              </a:buClr>
              <a:buSzPts val="2400"/>
              <a:buNone/>
            </a:pPr>
            <a:endParaRPr sz="2400" b="1">
              <a:latin typeface="Arial"/>
              <a:ea typeface="Arial"/>
              <a:cs typeface="Arial"/>
              <a:sym typeface="Arial"/>
            </a:endParaRPr>
          </a:p>
          <a:p>
            <a:pPr marL="0" lvl="0" indent="0" algn="l" rtl="0">
              <a:lnSpc>
                <a:spcPct val="90000"/>
              </a:lnSpc>
              <a:spcBef>
                <a:spcPts val="1000"/>
              </a:spcBef>
              <a:spcAft>
                <a:spcPts val="0"/>
              </a:spcAft>
              <a:buClr>
                <a:schemeClr val="dk1"/>
              </a:buClr>
              <a:buSzPts val="2400"/>
              <a:buNone/>
            </a:pPr>
            <a:endParaRPr b="1">
              <a:latin typeface="Arial"/>
              <a:ea typeface="Arial"/>
              <a:cs typeface="Arial"/>
              <a:sym typeface="Arial"/>
            </a:endParaRPr>
          </a:p>
          <a:p>
            <a:pPr marL="0" lvl="0" indent="0" algn="l" rtl="0">
              <a:lnSpc>
                <a:spcPct val="90000"/>
              </a:lnSpc>
              <a:spcBef>
                <a:spcPts val="1000"/>
              </a:spcBef>
              <a:spcAft>
                <a:spcPts val="0"/>
              </a:spcAft>
              <a:buClr>
                <a:schemeClr val="dk1"/>
              </a:buClr>
              <a:buSzPts val="2400"/>
              <a:buNone/>
            </a:pPr>
            <a:endParaRPr sz="2400" b="1">
              <a:latin typeface="Arial Black"/>
              <a:ea typeface="Arial Black"/>
              <a:cs typeface="Arial Black"/>
              <a:sym typeface="Arial Black"/>
            </a:endParaRPr>
          </a:p>
        </p:txBody>
      </p:sp>
      <p:sp>
        <p:nvSpPr>
          <p:cNvPr id="117" name="Google Shape;117;p4"/>
          <p:cNvSpPr txBox="1"/>
          <p:nvPr/>
        </p:nvSpPr>
        <p:spPr>
          <a:xfrm>
            <a:off x="236483" y="1418898"/>
            <a:ext cx="11745310" cy="1993366"/>
          </a:xfrm>
          <a:prstGeom prst="rect">
            <a:avLst/>
          </a:prstGeom>
          <a:noFill/>
          <a:ln>
            <a:noFill/>
          </a:ln>
        </p:spPr>
        <p:txBody>
          <a:bodyPr spcFirstLastPara="1" wrap="square" lIns="91425" tIns="45700" rIns="91425" bIns="45700" anchor="t" anchorCtr="0">
            <a:spAutoFit/>
          </a:bodyPr>
          <a:lstStyle/>
          <a:p>
            <a:pPr marL="228600" marR="0" lvl="0" indent="-228600" algn="l" rtl="0">
              <a:lnSpc>
                <a:spcPct val="90000"/>
              </a:lnSpc>
              <a:spcBef>
                <a:spcPts val="0"/>
              </a:spcBef>
              <a:spcAft>
                <a:spcPts val="0"/>
              </a:spcAft>
              <a:buNone/>
            </a:pPr>
            <a:r>
              <a:rPr lang="en-US" sz="3200" b="1">
                <a:solidFill>
                  <a:srgbClr val="FF0000"/>
                </a:solidFill>
                <a:latin typeface="Arial Black"/>
                <a:ea typeface="Arial Black"/>
                <a:cs typeface="Arial Black"/>
                <a:sym typeface="Arial Black"/>
              </a:rPr>
              <a:t>Q:2. </a:t>
            </a:r>
            <a:r>
              <a:rPr lang="en-US" sz="2400" b="1">
                <a:solidFill>
                  <a:schemeClr val="dk1"/>
                </a:solidFill>
                <a:latin typeface="Arial"/>
                <a:ea typeface="Arial"/>
                <a:cs typeface="Arial"/>
                <a:sym typeface="Arial"/>
              </a:rPr>
              <a:t>Sangeeta remembers that her father`s birthday was certainly after eighth but before thirteenth of December. Her sister Natasha remembers that their father`s birthday was definitely after ninth but before fourteenth of December. On which date of December was their father`s birthday?</a:t>
            </a:r>
            <a:endParaRPr/>
          </a:p>
          <a:p>
            <a:pPr marL="228600" marR="0" lvl="0" indent="-228600" algn="l" rtl="0">
              <a:lnSpc>
                <a:spcPct val="90000"/>
              </a:lnSpc>
              <a:spcBef>
                <a:spcPts val="1000"/>
              </a:spcBef>
              <a:spcAft>
                <a:spcPts val="0"/>
              </a:spcAft>
              <a:buNone/>
            </a:pPr>
            <a:r>
              <a:rPr lang="en-US" sz="2400" b="1">
                <a:solidFill>
                  <a:schemeClr val="dk1"/>
                </a:solidFill>
                <a:latin typeface="Arial"/>
                <a:ea typeface="Arial"/>
                <a:cs typeface="Arial"/>
                <a:sym typeface="Arial"/>
              </a:rPr>
              <a:t>	A. 10th       B. 11th       C. 12th       D. Data inadequate       E. None of these</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solidFill>
                <a:schemeClr val="lt1"/>
              </a:solidFill>
            </a:endParaRPr>
          </a:p>
        </p:txBody>
      </p:sp>
      <p:sp>
        <p:nvSpPr>
          <p:cNvPr id="116" name="Google Shape;116;p4"/>
          <p:cNvSpPr txBox="1">
            <a:spLocks noGrp="1"/>
          </p:cNvSpPr>
          <p:nvPr>
            <p:ph type="body" idx="1"/>
          </p:nvPr>
        </p:nvSpPr>
        <p:spPr>
          <a:xfrm>
            <a:off x="304800" y="1056291"/>
            <a:ext cx="11582400" cy="519749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b="1">
                <a:latin typeface="Arial Black"/>
                <a:ea typeface="Arial Black"/>
                <a:cs typeface="Arial Black"/>
                <a:sym typeface="Arial Black"/>
              </a:rPr>
              <a:t> </a:t>
            </a:r>
            <a:r>
              <a:rPr lang="en-US">
                <a:latin typeface="Arial Black"/>
                <a:ea typeface="Arial Black"/>
                <a:cs typeface="Arial Black"/>
                <a:sym typeface="Arial Black"/>
              </a:rPr>
              <a:t>TIME SQUENCE                             </a:t>
            </a:r>
            <a:r>
              <a:rPr lang="en-US" b="1">
                <a:latin typeface="Arial Black"/>
                <a:ea typeface="Arial Black"/>
                <a:cs typeface="Arial Black"/>
                <a:sym typeface="Arial Black"/>
              </a:rPr>
              <a:t>		VIDEO-1</a:t>
            </a:r>
            <a:endParaRPr/>
          </a:p>
          <a:p>
            <a:pPr marL="0" lvl="0" indent="0" algn="l" rtl="0">
              <a:lnSpc>
                <a:spcPct val="90000"/>
              </a:lnSpc>
              <a:spcBef>
                <a:spcPts val="1000"/>
              </a:spcBef>
              <a:spcAft>
                <a:spcPts val="0"/>
              </a:spcAft>
              <a:buClr>
                <a:schemeClr val="dk1"/>
              </a:buClr>
              <a:buSzPts val="2400"/>
              <a:buNone/>
            </a:pPr>
            <a:endParaRPr b="1">
              <a:latin typeface="Arial"/>
              <a:ea typeface="Arial"/>
              <a:cs typeface="Arial"/>
              <a:sym typeface="Arial"/>
            </a:endParaRPr>
          </a:p>
          <a:p>
            <a:pPr marL="0" lvl="0" indent="0" algn="l" rtl="0">
              <a:lnSpc>
                <a:spcPct val="90000"/>
              </a:lnSpc>
              <a:spcBef>
                <a:spcPts val="1000"/>
              </a:spcBef>
              <a:spcAft>
                <a:spcPts val="0"/>
              </a:spcAft>
              <a:buClr>
                <a:schemeClr val="dk1"/>
              </a:buClr>
              <a:buSzPts val="2400"/>
              <a:buNone/>
            </a:pPr>
            <a:endParaRPr sz="2400" b="1">
              <a:latin typeface="Arial"/>
              <a:ea typeface="Arial"/>
              <a:cs typeface="Arial"/>
              <a:sym typeface="Arial"/>
            </a:endParaRPr>
          </a:p>
          <a:p>
            <a:pPr marL="0" lvl="0" indent="0" algn="l" rtl="0">
              <a:lnSpc>
                <a:spcPct val="90000"/>
              </a:lnSpc>
              <a:spcBef>
                <a:spcPts val="1000"/>
              </a:spcBef>
              <a:spcAft>
                <a:spcPts val="0"/>
              </a:spcAft>
              <a:buClr>
                <a:schemeClr val="dk1"/>
              </a:buClr>
              <a:buSzPts val="2400"/>
              <a:buNone/>
            </a:pPr>
            <a:endParaRPr b="1">
              <a:latin typeface="Arial"/>
              <a:ea typeface="Arial"/>
              <a:cs typeface="Arial"/>
              <a:sym typeface="Arial"/>
            </a:endParaRPr>
          </a:p>
          <a:p>
            <a:pPr marL="0" lvl="0" indent="0" algn="l" rtl="0">
              <a:lnSpc>
                <a:spcPct val="90000"/>
              </a:lnSpc>
              <a:spcBef>
                <a:spcPts val="1000"/>
              </a:spcBef>
              <a:spcAft>
                <a:spcPts val="0"/>
              </a:spcAft>
              <a:buClr>
                <a:schemeClr val="dk1"/>
              </a:buClr>
              <a:buSzPts val="2400"/>
              <a:buNone/>
            </a:pPr>
            <a:endParaRPr sz="2400" b="1">
              <a:latin typeface="Arial"/>
              <a:ea typeface="Arial"/>
              <a:cs typeface="Arial"/>
              <a:sym typeface="Arial"/>
            </a:endParaRPr>
          </a:p>
          <a:p>
            <a:pPr marL="0" lvl="0" indent="0" algn="l" rtl="0">
              <a:lnSpc>
                <a:spcPct val="90000"/>
              </a:lnSpc>
              <a:spcBef>
                <a:spcPts val="1000"/>
              </a:spcBef>
              <a:spcAft>
                <a:spcPts val="0"/>
              </a:spcAft>
              <a:buClr>
                <a:schemeClr val="dk1"/>
              </a:buClr>
              <a:buSzPts val="2400"/>
              <a:buNone/>
            </a:pPr>
            <a:endParaRPr b="1">
              <a:latin typeface="Arial"/>
              <a:ea typeface="Arial"/>
              <a:cs typeface="Arial"/>
              <a:sym typeface="Arial"/>
            </a:endParaRPr>
          </a:p>
          <a:p>
            <a:pPr marL="0" lvl="0" indent="0" algn="l" rtl="0">
              <a:lnSpc>
                <a:spcPct val="90000"/>
              </a:lnSpc>
              <a:spcBef>
                <a:spcPts val="1000"/>
              </a:spcBef>
              <a:spcAft>
                <a:spcPts val="0"/>
              </a:spcAft>
              <a:buClr>
                <a:schemeClr val="dk1"/>
              </a:buClr>
              <a:buSzPts val="2400"/>
              <a:buNone/>
            </a:pPr>
            <a:endParaRPr sz="2400" b="1">
              <a:latin typeface="Arial Black"/>
              <a:ea typeface="Arial Black"/>
              <a:cs typeface="Arial Black"/>
              <a:sym typeface="Arial Black"/>
            </a:endParaRPr>
          </a:p>
        </p:txBody>
      </p:sp>
      <p:sp>
        <p:nvSpPr>
          <p:cNvPr id="117" name="Google Shape;117;p4"/>
          <p:cNvSpPr txBox="1"/>
          <p:nvPr/>
        </p:nvSpPr>
        <p:spPr>
          <a:xfrm>
            <a:off x="236483" y="1418898"/>
            <a:ext cx="11745310" cy="1993366"/>
          </a:xfrm>
          <a:prstGeom prst="rect">
            <a:avLst/>
          </a:prstGeom>
          <a:noFill/>
          <a:ln>
            <a:noFill/>
          </a:ln>
        </p:spPr>
        <p:txBody>
          <a:bodyPr spcFirstLastPara="1" wrap="square" lIns="91425" tIns="45700" rIns="91425" bIns="45700" anchor="t" anchorCtr="0">
            <a:spAutoFit/>
          </a:bodyPr>
          <a:lstStyle/>
          <a:p>
            <a:pPr marL="228600" marR="0" lvl="0" indent="-228600" algn="l" rtl="0">
              <a:lnSpc>
                <a:spcPct val="90000"/>
              </a:lnSpc>
              <a:spcBef>
                <a:spcPts val="0"/>
              </a:spcBef>
              <a:spcAft>
                <a:spcPts val="0"/>
              </a:spcAft>
              <a:buNone/>
            </a:pPr>
            <a:r>
              <a:rPr lang="en-US" sz="3200" b="1" dirty="0">
                <a:solidFill>
                  <a:srgbClr val="FF0000"/>
                </a:solidFill>
                <a:latin typeface="Arial Black"/>
                <a:ea typeface="Arial Black"/>
                <a:cs typeface="Arial Black"/>
                <a:sym typeface="Arial Black"/>
              </a:rPr>
              <a:t>Q:2. </a:t>
            </a:r>
            <a:r>
              <a:rPr lang="en-US" sz="2400" b="1" dirty="0">
                <a:solidFill>
                  <a:schemeClr val="dk1"/>
                </a:solidFill>
                <a:latin typeface="Arial"/>
                <a:ea typeface="Arial"/>
                <a:cs typeface="Arial"/>
                <a:sym typeface="Arial"/>
              </a:rPr>
              <a:t>Sangeeta remembers that her father`s birthday was certainly after eighth but before thirteenth of December. Her sister Natasha remembers that their father`s birthday was definitely after ninth but before fourteenth of December. On which date of December was their father`s birthday?</a:t>
            </a:r>
            <a:endParaRPr dirty="0"/>
          </a:p>
          <a:p>
            <a:pPr marL="228600" marR="0" lvl="0" indent="-228600" algn="l" rtl="0">
              <a:lnSpc>
                <a:spcPct val="90000"/>
              </a:lnSpc>
              <a:spcBef>
                <a:spcPts val="1000"/>
              </a:spcBef>
              <a:spcAft>
                <a:spcPts val="0"/>
              </a:spcAft>
              <a:buNone/>
            </a:pPr>
            <a:r>
              <a:rPr lang="en-US" sz="2400" b="1" dirty="0">
                <a:solidFill>
                  <a:schemeClr val="dk1"/>
                </a:solidFill>
                <a:latin typeface="Arial"/>
                <a:ea typeface="Arial"/>
                <a:cs typeface="Arial"/>
                <a:sym typeface="Arial"/>
              </a:rPr>
              <a:t>	A. 10th       B. 11th       C. 12th       </a:t>
            </a:r>
            <a:r>
              <a:rPr lang="en-US" sz="2400" b="1" dirty="0">
                <a:solidFill>
                  <a:srgbClr val="FF0000"/>
                </a:solidFill>
                <a:latin typeface="Arial"/>
                <a:ea typeface="Arial"/>
                <a:cs typeface="Arial"/>
                <a:sym typeface="Arial"/>
              </a:rPr>
              <a:t>D. Data inadequate       </a:t>
            </a:r>
            <a:r>
              <a:rPr lang="en-US" sz="2400" b="1" dirty="0">
                <a:solidFill>
                  <a:schemeClr val="dk1"/>
                </a:solidFill>
                <a:latin typeface="Arial"/>
                <a:ea typeface="Arial"/>
                <a:cs typeface="Arial"/>
                <a:sym typeface="Arial"/>
              </a:rPr>
              <a:t>E. None of these</a:t>
            </a: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55445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solidFill>
                <a:schemeClr val="lt1"/>
              </a:solidFill>
            </a:endParaRPr>
          </a:p>
        </p:txBody>
      </p:sp>
      <p:sp>
        <p:nvSpPr>
          <p:cNvPr id="123" name="Google Shape;123;p5"/>
          <p:cNvSpPr txBox="1">
            <a:spLocks noGrp="1"/>
          </p:cNvSpPr>
          <p:nvPr>
            <p:ph type="body" idx="1"/>
          </p:nvPr>
        </p:nvSpPr>
        <p:spPr>
          <a:xfrm>
            <a:off x="304800" y="1024759"/>
            <a:ext cx="11582400" cy="5229021"/>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latin typeface="Arial Black"/>
                <a:ea typeface="Arial Black"/>
                <a:cs typeface="Arial Black"/>
                <a:sym typeface="Arial Black"/>
              </a:rPr>
              <a:t>TIME SQUENCE                             </a:t>
            </a:r>
            <a:r>
              <a:rPr lang="en-US" b="1">
                <a:latin typeface="Arial Black"/>
                <a:ea typeface="Arial Black"/>
                <a:cs typeface="Arial Black"/>
                <a:sym typeface="Arial Black"/>
              </a:rPr>
              <a:t>		VIDEO-1</a:t>
            </a:r>
            <a:endParaRPr/>
          </a:p>
        </p:txBody>
      </p:sp>
      <p:sp>
        <p:nvSpPr>
          <p:cNvPr id="124" name="Google Shape;124;p5"/>
          <p:cNvSpPr txBox="1"/>
          <p:nvPr/>
        </p:nvSpPr>
        <p:spPr>
          <a:xfrm>
            <a:off x="0" y="1340070"/>
            <a:ext cx="12192001" cy="2388828"/>
          </a:xfrm>
          <a:prstGeom prst="rect">
            <a:avLst/>
          </a:prstGeom>
          <a:noFill/>
          <a:ln>
            <a:noFill/>
          </a:ln>
        </p:spPr>
        <p:txBody>
          <a:bodyPr spcFirstLastPara="1" wrap="square" lIns="91425" tIns="45700" rIns="91425" bIns="45700" anchor="t" anchorCtr="0">
            <a:spAutoFit/>
          </a:bodyPr>
          <a:lstStyle/>
          <a:p>
            <a:pPr marL="228600" marR="0" lvl="0" indent="-228600" algn="l" rtl="0">
              <a:lnSpc>
                <a:spcPct val="90000"/>
              </a:lnSpc>
              <a:spcBef>
                <a:spcPts val="0"/>
              </a:spcBef>
              <a:spcAft>
                <a:spcPts val="0"/>
              </a:spcAft>
              <a:buNone/>
            </a:pPr>
            <a:r>
              <a:rPr lang="en-US" sz="3200" b="1">
                <a:solidFill>
                  <a:srgbClr val="FF0000"/>
                </a:solidFill>
                <a:latin typeface="Arial Black"/>
                <a:ea typeface="Arial Black"/>
                <a:cs typeface="Arial Black"/>
                <a:sym typeface="Arial Black"/>
              </a:rPr>
              <a:t>	Q:3. </a:t>
            </a:r>
            <a:r>
              <a:rPr lang="en-US" sz="2400" b="1">
                <a:solidFill>
                  <a:schemeClr val="dk1"/>
                </a:solidFill>
                <a:latin typeface="Arial"/>
                <a:ea typeface="Arial"/>
                <a:cs typeface="Arial"/>
                <a:sym typeface="Arial"/>
              </a:rPr>
              <a:t>Standing on a platform, Amit told Sunita that Aligarh was more than ten kilometers but less than fifteen kilometers from there. Sunita knew that it was more than twelve but less then fourteen kilometers from there. If both of them were correct, which of the following could be the distance of Aligarh from the platform?</a:t>
            </a:r>
            <a:endParaRPr/>
          </a:p>
          <a:p>
            <a:pPr marL="228600" marR="0" lvl="0" indent="-228600" algn="l" rtl="0">
              <a:lnSpc>
                <a:spcPct val="90000"/>
              </a:lnSpc>
              <a:spcBef>
                <a:spcPts val="1000"/>
              </a:spcBef>
              <a:spcAft>
                <a:spcPts val="0"/>
              </a:spcAft>
              <a:buNone/>
            </a:pPr>
            <a:r>
              <a:rPr lang="en-US" sz="2400" b="1">
                <a:solidFill>
                  <a:schemeClr val="dk1"/>
                </a:solidFill>
                <a:latin typeface="Arial"/>
                <a:ea typeface="Arial"/>
                <a:cs typeface="Arial"/>
                <a:sym typeface="Arial"/>
              </a:rPr>
              <a:t>	A. 11 km       B. 12 km       C. 13 km       D. 14 km       E. 15km</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solidFill>
                <a:schemeClr val="lt1"/>
              </a:solidFill>
            </a:endParaRPr>
          </a:p>
        </p:txBody>
      </p:sp>
      <p:sp>
        <p:nvSpPr>
          <p:cNvPr id="123" name="Google Shape;123;p5"/>
          <p:cNvSpPr txBox="1">
            <a:spLocks noGrp="1"/>
          </p:cNvSpPr>
          <p:nvPr>
            <p:ph type="body" idx="1"/>
          </p:nvPr>
        </p:nvSpPr>
        <p:spPr>
          <a:xfrm>
            <a:off x="304800" y="1024759"/>
            <a:ext cx="11582400" cy="5229021"/>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latin typeface="Arial Black"/>
                <a:ea typeface="Arial Black"/>
                <a:cs typeface="Arial Black"/>
                <a:sym typeface="Arial Black"/>
              </a:rPr>
              <a:t>TIME SQUENCE                             </a:t>
            </a:r>
            <a:r>
              <a:rPr lang="en-US" b="1">
                <a:latin typeface="Arial Black"/>
                <a:ea typeface="Arial Black"/>
                <a:cs typeface="Arial Black"/>
                <a:sym typeface="Arial Black"/>
              </a:rPr>
              <a:t>		VIDEO-1</a:t>
            </a:r>
            <a:endParaRPr/>
          </a:p>
        </p:txBody>
      </p:sp>
      <p:sp>
        <p:nvSpPr>
          <p:cNvPr id="124" name="Google Shape;124;p5"/>
          <p:cNvSpPr txBox="1"/>
          <p:nvPr/>
        </p:nvSpPr>
        <p:spPr>
          <a:xfrm>
            <a:off x="0" y="1340070"/>
            <a:ext cx="12192001" cy="2388828"/>
          </a:xfrm>
          <a:prstGeom prst="rect">
            <a:avLst/>
          </a:prstGeom>
          <a:noFill/>
          <a:ln>
            <a:noFill/>
          </a:ln>
        </p:spPr>
        <p:txBody>
          <a:bodyPr spcFirstLastPara="1" wrap="square" lIns="91425" tIns="45700" rIns="91425" bIns="45700" anchor="t" anchorCtr="0">
            <a:spAutoFit/>
          </a:bodyPr>
          <a:lstStyle/>
          <a:p>
            <a:pPr marL="228600" marR="0" lvl="0" indent="-228600" algn="l" rtl="0">
              <a:lnSpc>
                <a:spcPct val="90000"/>
              </a:lnSpc>
              <a:spcBef>
                <a:spcPts val="0"/>
              </a:spcBef>
              <a:spcAft>
                <a:spcPts val="0"/>
              </a:spcAft>
              <a:buNone/>
            </a:pPr>
            <a:r>
              <a:rPr lang="en-US" sz="3200" b="1" dirty="0">
                <a:solidFill>
                  <a:srgbClr val="FF0000"/>
                </a:solidFill>
                <a:latin typeface="Arial Black"/>
                <a:ea typeface="Arial Black"/>
                <a:cs typeface="Arial Black"/>
                <a:sym typeface="Arial Black"/>
              </a:rPr>
              <a:t>	Q:3. </a:t>
            </a:r>
            <a:r>
              <a:rPr lang="en-US" sz="2400" b="1" dirty="0">
                <a:solidFill>
                  <a:schemeClr val="dk1"/>
                </a:solidFill>
                <a:latin typeface="Arial"/>
                <a:ea typeface="Arial"/>
                <a:cs typeface="Arial"/>
                <a:sym typeface="Arial"/>
              </a:rPr>
              <a:t>Standing on a platform, Amit told Sunita that Aligarh was more than ten kilometers but less than fifteen kilometers from there. Sunita knew that it was more than twelve but less then fourteen kilometers from there. If both of them were correct, which of the following could be the distance of Aligarh from the platform?</a:t>
            </a:r>
            <a:endParaRPr dirty="0"/>
          </a:p>
          <a:p>
            <a:pPr marL="228600" marR="0" lvl="0" indent="-228600" algn="l" rtl="0">
              <a:lnSpc>
                <a:spcPct val="90000"/>
              </a:lnSpc>
              <a:spcBef>
                <a:spcPts val="1000"/>
              </a:spcBef>
              <a:spcAft>
                <a:spcPts val="0"/>
              </a:spcAft>
              <a:buNone/>
            </a:pPr>
            <a:r>
              <a:rPr lang="en-US" sz="2400" b="1" dirty="0">
                <a:solidFill>
                  <a:schemeClr val="dk1"/>
                </a:solidFill>
                <a:latin typeface="Arial"/>
                <a:ea typeface="Arial"/>
                <a:cs typeface="Arial"/>
                <a:sym typeface="Arial"/>
              </a:rPr>
              <a:t>	A. 11 km       B. 12 km       </a:t>
            </a:r>
            <a:r>
              <a:rPr lang="en-US" sz="2400" b="1" dirty="0">
                <a:solidFill>
                  <a:srgbClr val="FF0000"/>
                </a:solidFill>
                <a:latin typeface="Arial"/>
                <a:ea typeface="Arial"/>
                <a:cs typeface="Arial"/>
                <a:sym typeface="Arial"/>
              </a:rPr>
              <a:t>C. 13 km       </a:t>
            </a:r>
            <a:r>
              <a:rPr lang="en-US" sz="2400" b="1" dirty="0">
                <a:solidFill>
                  <a:schemeClr val="dk1"/>
                </a:solidFill>
                <a:latin typeface="Arial"/>
                <a:ea typeface="Arial"/>
                <a:cs typeface="Arial"/>
                <a:sym typeface="Arial"/>
              </a:rPr>
              <a:t>D. 14 km       E. 15km</a:t>
            </a: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05284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solidFill>
                <a:schemeClr val="lt1"/>
              </a:solidFill>
            </a:endParaRPr>
          </a:p>
        </p:txBody>
      </p:sp>
      <p:sp>
        <p:nvSpPr>
          <p:cNvPr id="130" name="Google Shape;130;p6"/>
          <p:cNvSpPr txBox="1">
            <a:spLocks noGrp="1"/>
          </p:cNvSpPr>
          <p:nvPr>
            <p:ph type="body" idx="1"/>
          </p:nvPr>
        </p:nvSpPr>
        <p:spPr>
          <a:xfrm>
            <a:off x="304800" y="1185333"/>
            <a:ext cx="11582400" cy="506844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latin typeface="Arial Black"/>
                <a:ea typeface="Arial Black"/>
                <a:cs typeface="Arial Black"/>
                <a:sym typeface="Arial Black"/>
              </a:rPr>
              <a:t>TIME SQUENCE                             </a:t>
            </a:r>
            <a:r>
              <a:rPr lang="en-US" b="1">
                <a:latin typeface="Arial Black"/>
                <a:ea typeface="Arial Black"/>
                <a:cs typeface="Arial Black"/>
                <a:sym typeface="Arial Black"/>
              </a:rPr>
              <a:t>		VIDEO-1</a:t>
            </a:r>
            <a:endParaRPr/>
          </a:p>
        </p:txBody>
      </p:sp>
      <p:sp>
        <p:nvSpPr>
          <p:cNvPr id="131" name="Google Shape;131;p6"/>
          <p:cNvSpPr txBox="1"/>
          <p:nvPr/>
        </p:nvSpPr>
        <p:spPr>
          <a:xfrm>
            <a:off x="362607" y="1513490"/>
            <a:ext cx="11829392" cy="20621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FF0000"/>
                </a:solidFill>
                <a:latin typeface="Arial Black"/>
                <a:ea typeface="Arial Black"/>
                <a:cs typeface="Arial Black"/>
                <a:sym typeface="Arial Black"/>
              </a:rPr>
              <a:t>Q:4.</a:t>
            </a:r>
            <a:r>
              <a:rPr lang="en-US" sz="3200">
                <a:solidFill>
                  <a:srgbClr val="FF0000"/>
                </a:solidFill>
                <a:latin typeface="Arial Black"/>
                <a:ea typeface="Arial Black"/>
                <a:cs typeface="Arial Black"/>
                <a:sym typeface="Arial Black"/>
              </a:rPr>
              <a:t> </a:t>
            </a:r>
            <a:r>
              <a:rPr lang="en-US" sz="2400" b="1">
                <a:solidFill>
                  <a:schemeClr val="dk1"/>
                </a:solidFill>
                <a:latin typeface="Arial"/>
                <a:ea typeface="Arial"/>
                <a:cs typeface="Arial"/>
                <a:sym typeface="Arial"/>
              </a:rPr>
              <a:t>Ashish leaves his house at 20 minutes to seven in the morning, reaches Kunal`s house in 25 minutes, they finish their breakfast in another 15 minute and leave for their office which takes another 35 minutes, At what time do they leave Kunal`s houses to reach their office ?</a:t>
            </a:r>
            <a:endParaRPr/>
          </a:p>
          <a:p>
            <a:pPr marL="0" marR="0" lvl="0" indent="0" algn="l" rtl="0">
              <a:spcBef>
                <a:spcPts val="0"/>
              </a:spcBef>
              <a:spcAft>
                <a:spcPts val="0"/>
              </a:spcAft>
              <a:buNone/>
            </a:pPr>
            <a:r>
              <a:rPr lang="en-US" sz="2400" b="1">
                <a:solidFill>
                  <a:schemeClr val="dk1"/>
                </a:solidFill>
                <a:latin typeface="Arial"/>
                <a:ea typeface="Arial"/>
                <a:cs typeface="Arial"/>
                <a:sym typeface="Arial"/>
              </a:rPr>
              <a:t>A. 7.40 a.m.       B. 7.20 a.m.       C. 7.45 a.m.       D. 8.15 a.m.       E. 7.55 a.m.</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2900</Words>
  <Application>Microsoft Office PowerPoint</Application>
  <PresentationFormat>Widescreen</PresentationFormat>
  <Paragraphs>191</Paragraphs>
  <Slides>38</Slides>
  <Notes>38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Calibri</vt:lpstr>
      <vt:lpstr>Arial</vt:lpstr>
      <vt:lpstr>Arial Black</vt:lpstr>
      <vt:lpstr>Office Theme</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LOGICAL REASONING</dc:title>
  <dc:creator>anuj gupta</dc:creator>
  <cp:lastModifiedBy>raj singh</cp:lastModifiedBy>
  <cp:revision>1</cp:revision>
  <dcterms:created xsi:type="dcterms:W3CDTF">2020-02-23T06:37:57Z</dcterms:created>
  <dcterms:modified xsi:type="dcterms:W3CDTF">2023-05-11T06:16:38Z</dcterms:modified>
</cp:coreProperties>
</file>