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metadata" ContentType="application/binary"/>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4"/>
  </p:notesMasterIdLst>
  <p:sldIdLst>
    <p:sldId id="256" r:id="rId2"/>
    <p:sldId id="288" r:id="rId3"/>
    <p:sldId id="271" r:id="rId4"/>
    <p:sldId id="257" r:id="rId5"/>
    <p:sldId id="272" r:id="rId6"/>
    <p:sldId id="258" r:id="rId7"/>
    <p:sldId id="273" r:id="rId8"/>
    <p:sldId id="259" r:id="rId9"/>
    <p:sldId id="274" r:id="rId10"/>
    <p:sldId id="260" r:id="rId11"/>
    <p:sldId id="275" r:id="rId12"/>
    <p:sldId id="261" r:id="rId13"/>
    <p:sldId id="276" r:id="rId14"/>
    <p:sldId id="262" r:id="rId15"/>
    <p:sldId id="277" r:id="rId16"/>
    <p:sldId id="263" r:id="rId17"/>
    <p:sldId id="278" r:id="rId18"/>
    <p:sldId id="264" r:id="rId19"/>
    <p:sldId id="279" r:id="rId20"/>
    <p:sldId id="265" r:id="rId21"/>
    <p:sldId id="281" r:id="rId22"/>
    <p:sldId id="266" r:id="rId23"/>
    <p:sldId id="282" r:id="rId24"/>
    <p:sldId id="267" r:id="rId25"/>
    <p:sldId id="283" r:id="rId26"/>
    <p:sldId id="268" r:id="rId27"/>
    <p:sldId id="284" r:id="rId28"/>
    <p:sldId id="269" r:id="rId29"/>
    <p:sldId id="285" r:id="rId30"/>
    <p:sldId id="270" r:id="rId31"/>
    <p:sldId id="286" r:id="rId32"/>
    <p:sldId id="287" r:id="rId33"/>
  </p:sldIdLst>
  <p:sldSz cx="12192000" cy="6858000"/>
  <p:notesSz cx="6858000" cy="9144000"/>
  <p:embeddedFontLst>
    <p:embeddedFont>
      <p:font typeface="Arial Black" pitchFamily="34" charset="0"/>
      <p:bold r:id="rId35"/>
    </p:embeddedFont>
    <p:embeddedFont>
      <p:font typeface="Calibri" pitchFamily="34" charset="0"/>
      <p:regular r:id="rId36"/>
      <p:bold r:id="rId37"/>
      <p:italic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0" roundtripDataSignature="AMtx7mjr1p8SbVMr94OWxuzhd7ZnhZ6kSg=="/>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68" d="100"/>
          <a:sy n="68" d="100"/>
        </p:scale>
        <p:origin x="-798" y="-96"/>
      </p:cViewPr>
      <p:guideLst>
        <p:guide orient="horz" pos="2160"/>
        <p:guide pos="384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3.fntdata"/><Relationship Id="rId40"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1.fntdata"/><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 name="Google Shape;119;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 name="Google Shape;11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5" name="Google Shape;125;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5" name="Google Shape;125;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1" name="Google Shape;131;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1" name="Google Shape;131;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3" name="Google Shape;143;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3" name="Google Shape;143;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9" name="Google Shape;149;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9" name="Google Shape;149;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5" name="Google Shape;155;p1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5" name="Google Shape;155;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1" name="Google Shape;161;p1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1" name="Google Shape;16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7" name="Google Shape;167;p1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7" name="Google Shape;167;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3" name="Google Shape;173;p1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3" name="Google Shape;173;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9" name="Google Shape;179;p1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9" name="Google Shape;179;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9" name="Google Shape;179;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1" name="Google Shape;101;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1" name="Google Shape;10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7" name="Google Shape;107;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7" name="Google Shape;10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3" name="Google Shape;113;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3" name="Google Shape;113;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and Content" type="obj">
  <p:cSld name="OBJECT">
    <p:spTree>
      <p:nvGrpSpPr>
        <p:cNvPr id="1" name="Shape 11"/>
        <p:cNvGrpSpPr/>
        <p:nvPr/>
      </p:nvGrpSpPr>
      <p:grpSpPr>
        <a:xfrm>
          <a:off x="0" y="0"/>
          <a:ext cx="0" cy="0"/>
          <a:chOff x="0" y="0"/>
          <a:chExt cx="0" cy="0"/>
        </a:xfrm>
      </p:grpSpPr>
      <p:sp>
        <p:nvSpPr>
          <p:cNvPr id="12" name="Google Shape;12;p17"/>
          <p:cNvSpPr/>
          <p:nvPr/>
        </p:nvSpPr>
        <p:spPr>
          <a:xfrm>
            <a:off x="4005792" y="1338792"/>
            <a:ext cx="4180416" cy="4180416"/>
          </a:xfrm>
          <a:prstGeom prst="rect">
            <a:avLst/>
          </a:prstGeom>
          <a:blipFill rotWithShape="1">
            <a:blip r:embed="rId2">
              <a:alphaModFix amt="10000"/>
            </a:blip>
            <a:stretch>
              <a:fillRect/>
            </a:stretch>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3" name="Google Shape;13;p17"/>
          <p:cNvSpPr/>
          <p:nvPr/>
        </p:nvSpPr>
        <p:spPr>
          <a:xfrm rot="10800000" flipH="1">
            <a:off x="5191124" y="6439955"/>
            <a:ext cx="6997050" cy="420957"/>
          </a:xfrm>
          <a:custGeom>
            <a:avLst/>
            <a:gdLst/>
            <a:ahLst/>
            <a:cxnLst/>
            <a:rect l="l" t="t" r="r" b="b"/>
            <a:pathLst>
              <a:path w="6997050" h="474402" extrusionOk="0">
                <a:moveTo>
                  <a:pt x="274746" y="474402"/>
                </a:moveTo>
                <a:lnTo>
                  <a:pt x="5454000" y="474402"/>
                </a:lnTo>
                <a:lnTo>
                  <a:pt x="5454000" y="473606"/>
                </a:lnTo>
                <a:lnTo>
                  <a:pt x="6997050" y="473606"/>
                </a:lnTo>
                <a:lnTo>
                  <a:pt x="6997050" y="0"/>
                </a:lnTo>
                <a:lnTo>
                  <a:pt x="5454000" y="0"/>
                </a:lnTo>
                <a:lnTo>
                  <a:pt x="5454000" y="797"/>
                </a:lnTo>
                <a:lnTo>
                  <a:pt x="0" y="797"/>
                </a:lnTo>
                <a:close/>
              </a:path>
            </a:pathLst>
          </a:custGeom>
          <a:solidFill>
            <a:srgbClr val="108EF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4" name="Google Shape;14;p17"/>
          <p:cNvSpPr/>
          <p:nvPr/>
        </p:nvSpPr>
        <p:spPr>
          <a:xfrm>
            <a:off x="1" y="6439956"/>
            <a:ext cx="5490211" cy="418044"/>
          </a:xfrm>
          <a:custGeom>
            <a:avLst/>
            <a:gdLst/>
            <a:ahLst/>
            <a:cxnLst/>
            <a:rect l="l" t="t" r="r" b="b"/>
            <a:pathLst>
              <a:path w="5490211" h="473605" extrusionOk="0">
                <a:moveTo>
                  <a:pt x="0" y="0"/>
                </a:moveTo>
                <a:lnTo>
                  <a:pt x="5490211" y="0"/>
                </a:lnTo>
                <a:lnTo>
                  <a:pt x="5215520" y="473605"/>
                </a:lnTo>
                <a:lnTo>
                  <a:pt x="0" y="473605"/>
                </a:lnTo>
                <a:close/>
              </a:path>
            </a:pathLst>
          </a:custGeom>
          <a:solidFill>
            <a:srgbClr val="FE64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5" name="Google Shape;15;p17"/>
          <p:cNvSpPr/>
          <p:nvPr/>
        </p:nvSpPr>
        <p:spPr>
          <a:xfrm>
            <a:off x="0" y="0"/>
            <a:ext cx="12192000" cy="1016000"/>
          </a:xfrm>
          <a:prstGeom prst="rect">
            <a:avLst/>
          </a:prstGeom>
          <a:gradFill>
            <a:gsLst>
              <a:gs pos="0">
                <a:srgbClr val="FE6400"/>
              </a:gs>
              <a:gs pos="100000">
                <a:srgbClr val="108EFC"/>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6" name="Google Shape;16;p17"/>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lt1"/>
              </a:buClr>
              <a:buSzPts val="3600"/>
              <a:buFont typeface="Arial"/>
              <a:buNone/>
              <a:defRPr sz="3600" b="1">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17"/>
          <p:cNvSpPr txBox="1"/>
          <p:nvPr/>
        </p:nvSpPr>
        <p:spPr>
          <a:xfrm>
            <a:off x="355600" y="5683515"/>
            <a:ext cx="11582400"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200" b="0" i="0" u="none" strike="noStrike" cap="none">
              <a:solidFill>
                <a:srgbClr val="888888"/>
              </a:solidFill>
              <a:latin typeface="Calibri"/>
              <a:ea typeface="Calibri"/>
              <a:cs typeface="Calibri"/>
              <a:sym typeface="Calibri"/>
            </a:endParaRPr>
          </a:p>
        </p:txBody>
      </p:sp>
      <p:sp>
        <p:nvSpPr>
          <p:cNvPr id="18" name="Google Shape;18;p17"/>
          <p:cNvSpPr txBox="1"/>
          <p:nvPr/>
        </p:nvSpPr>
        <p:spPr>
          <a:xfrm>
            <a:off x="1118954" y="6464312"/>
            <a:ext cx="339490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i="0" u="none" strike="noStrike" cap="none">
                <a:solidFill>
                  <a:schemeClr val="dk1"/>
                </a:solidFill>
                <a:latin typeface="Arial"/>
                <a:ea typeface="Arial"/>
                <a:cs typeface="Arial"/>
                <a:sym typeface="Arial"/>
              </a:rPr>
              <a:t>Aptitude Classes by Anuj Sir </a:t>
            </a:r>
            <a:endParaRPr/>
          </a:p>
        </p:txBody>
      </p:sp>
      <p:sp>
        <p:nvSpPr>
          <p:cNvPr id="19" name="Google Shape;19;p17"/>
          <p:cNvSpPr txBox="1"/>
          <p:nvPr/>
        </p:nvSpPr>
        <p:spPr>
          <a:xfrm>
            <a:off x="6252259" y="6464312"/>
            <a:ext cx="563494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Arial"/>
                <a:ea typeface="Arial"/>
                <a:cs typeface="Arial"/>
                <a:sym typeface="Arial"/>
              </a:rPr>
              <a:t>For more tutorials Visit now www.testurprep.com</a:t>
            </a:r>
            <a:endParaRPr/>
          </a:p>
        </p:txBody>
      </p:sp>
      <p:sp>
        <p:nvSpPr>
          <p:cNvPr id="20" name="Google Shape;20;p17"/>
          <p:cNvSpPr/>
          <p:nvPr/>
        </p:nvSpPr>
        <p:spPr>
          <a:xfrm>
            <a:off x="158099" y="144860"/>
            <a:ext cx="727726" cy="727726"/>
          </a:xfrm>
          <a:prstGeom prst="ellipse">
            <a:avLst/>
          </a:prstGeom>
          <a:blipFill rotWithShape="1">
            <a:blip r:embed="rId3">
              <a:alphaModFix/>
            </a:blip>
            <a:stretch>
              <a:fillRect/>
            </a:stretch>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 name="Google Shape;21;p17"/>
          <p:cNvSpPr/>
          <p:nvPr/>
        </p:nvSpPr>
        <p:spPr>
          <a:xfrm>
            <a:off x="11311874" y="144860"/>
            <a:ext cx="727726" cy="727726"/>
          </a:xfrm>
          <a:prstGeom prst="ellipse">
            <a:avLst/>
          </a:prstGeom>
          <a:blipFill rotWithShape="1">
            <a:blip r:embed="rId3">
              <a:alphaModFix/>
            </a:blip>
            <a:stretch>
              <a:fillRect/>
            </a:stretch>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 name="Google Shape;22;p17"/>
          <p:cNvSpPr txBox="1">
            <a:spLocks noGrp="1"/>
          </p:cNvSpPr>
          <p:nvPr>
            <p:ph type="body" idx="1"/>
          </p:nvPr>
        </p:nvSpPr>
        <p:spPr>
          <a:xfrm>
            <a:off x="254000" y="1199620"/>
            <a:ext cx="11684000" cy="4991630"/>
          </a:xfrm>
          <a:prstGeom prst="rect">
            <a:avLst/>
          </a:prstGeom>
          <a:noFill/>
          <a:ln>
            <a:noFill/>
          </a:ln>
        </p:spPr>
        <p:txBody>
          <a:bodyPr spcFirstLastPara="1" wrap="square" lIns="91425" tIns="45700" rIns="91425" bIns="45700" anchor="t" anchorCtr="0">
            <a:normAutofit/>
          </a:bodyPr>
          <a:lstStyle>
            <a:lvl1pPr marL="457200" lvl="0" indent="-381000" algn="l">
              <a:lnSpc>
                <a:spcPct val="90000"/>
              </a:lnSpc>
              <a:spcBef>
                <a:spcPts val="1000"/>
              </a:spcBef>
              <a:spcAft>
                <a:spcPts val="0"/>
              </a:spcAft>
              <a:buClr>
                <a:schemeClr val="dk1"/>
              </a:buClr>
              <a:buSzPts val="2400"/>
              <a:buChar char="•"/>
              <a:defRPr sz="2400">
                <a:latin typeface="Arial"/>
                <a:ea typeface="Arial"/>
                <a:cs typeface="Arial"/>
                <a:sym typeface="Arial"/>
              </a:defRPr>
            </a:lvl1pPr>
            <a:lvl2pPr marL="914400" lvl="1" indent="-381000" algn="l">
              <a:lnSpc>
                <a:spcPct val="90000"/>
              </a:lnSpc>
              <a:spcBef>
                <a:spcPts val="500"/>
              </a:spcBef>
              <a:spcAft>
                <a:spcPts val="0"/>
              </a:spcAft>
              <a:buClr>
                <a:schemeClr val="dk1"/>
              </a:buClr>
              <a:buSzPts val="2400"/>
              <a:buChar char="•"/>
              <a:defRPr>
                <a:latin typeface="Arial"/>
                <a:ea typeface="Arial"/>
                <a:cs typeface="Arial"/>
                <a:sym typeface="Arial"/>
              </a:defRPr>
            </a:lvl2pPr>
            <a:lvl3pPr marL="1371600" lvl="2" indent="-355600" algn="l">
              <a:lnSpc>
                <a:spcPct val="90000"/>
              </a:lnSpc>
              <a:spcBef>
                <a:spcPts val="500"/>
              </a:spcBef>
              <a:spcAft>
                <a:spcPts val="0"/>
              </a:spcAft>
              <a:buClr>
                <a:schemeClr val="dk1"/>
              </a:buClr>
              <a:buSzPts val="2000"/>
              <a:buChar char="•"/>
              <a:defRPr>
                <a:latin typeface="Arial"/>
                <a:ea typeface="Arial"/>
                <a:cs typeface="Arial"/>
                <a:sym typeface="Arial"/>
              </a:defRPr>
            </a:lvl3pPr>
            <a:lvl4pPr marL="1828800" lvl="3" indent="-342900" algn="l">
              <a:lnSpc>
                <a:spcPct val="90000"/>
              </a:lnSpc>
              <a:spcBef>
                <a:spcPts val="500"/>
              </a:spcBef>
              <a:spcAft>
                <a:spcPts val="0"/>
              </a:spcAft>
              <a:buClr>
                <a:schemeClr val="dk1"/>
              </a:buClr>
              <a:buSzPts val="1800"/>
              <a:buChar char="•"/>
              <a:defRPr>
                <a:latin typeface="Arial"/>
                <a:ea typeface="Arial"/>
                <a:cs typeface="Arial"/>
                <a:sym typeface="Arial"/>
              </a:defRPr>
            </a:lvl4pPr>
            <a:lvl5pPr marL="2286000" lvl="4" indent="-342900" algn="l">
              <a:lnSpc>
                <a:spcPct val="90000"/>
              </a:lnSpc>
              <a:spcBef>
                <a:spcPts val="500"/>
              </a:spcBef>
              <a:spcAft>
                <a:spcPts val="0"/>
              </a:spcAft>
              <a:buClr>
                <a:schemeClr val="dk1"/>
              </a:buClr>
              <a:buSzPts val="1800"/>
              <a:buChar char="•"/>
              <a:defRPr>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74"/>
        <p:cNvGrpSpPr/>
        <p:nvPr/>
      </p:nvGrpSpPr>
      <p:grpSpPr>
        <a:xfrm>
          <a:off x="0" y="0"/>
          <a:ext cx="0" cy="0"/>
          <a:chOff x="0" y="0"/>
          <a:chExt cx="0" cy="0"/>
        </a:xfrm>
      </p:grpSpPr>
      <p:sp>
        <p:nvSpPr>
          <p:cNvPr id="75" name="Google Shape;75;p26"/>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26"/>
          <p:cNvSpPr>
            <a:spLocks noGrp="1"/>
          </p:cNvSpPr>
          <p:nvPr>
            <p:ph type="pic" idx="2"/>
          </p:nvPr>
        </p:nvSpPr>
        <p:spPr>
          <a:xfrm>
            <a:off x="5183188" y="987425"/>
            <a:ext cx="6172200" cy="4873625"/>
          </a:xfrm>
          <a:prstGeom prst="rect">
            <a:avLst/>
          </a:prstGeom>
          <a:noFill/>
          <a:ln>
            <a:noFill/>
          </a:ln>
        </p:spPr>
      </p:sp>
      <p:sp>
        <p:nvSpPr>
          <p:cNvPr id="77" name="Google Shape;77;p26"/>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8" name="Google Shape;78;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itle and Vertical Text" type="vertTx">
  <p:cSld name="VERTICAL_TEXT">
    <p:spTree>
      <p:nvGrpSpPr>
        <p:cNvPr id="1" name="Shape 81"/>
        <p:cNvGrpSpPr/>
        <p:nvPr/>
      </p:nvGrpSpPr>
      <p:grpSpPr>
        <a:xfrm>
          <a:off x="0" y="0"/>
          <a:ext cx="0" cy="0"/>
          <a:chOff x="0" y="0"/>
          <a:chExt cx="0" cy="0"/>
        </a:xfrm>
      </p:grpSpPr>
      <p:sp>
        <p:nvSpPr>
          <p:cNvPr id="82" name="Google Shape;82;p2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27"/>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87"/>
        <p:cNvGrpSpPr/>
        <p:nvPr/>
      </p:nvGrpSpPr>
      <p:grpSpPr>
        <a:xfrm>
          <a:off x="0" y="0"/>
          <a:ext cx="0" cy="0"/>
          <a:chOff x="0" y="0"/>
          <a:chExt cx="0" cy="0"/>
        </a:xfrm>
      </p:grpSpPr>
      <p:sp>
        <p:nvSpPr>
          <p:cNvPr id="88" name="Google Shape;88;p28"/>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9" name="Google Shape;89;p28"/>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0" name="Google Shape;90;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23"/>
        <p:cNvGrpSpPr/>
        <p:nvPr/>
      </p:nvGrpSpPr>
      <p:grpSpPr>
        <a:xfrm>
          <a:off x="0" y="0"/>
          <a:ext cx="0" cy="0"/>
          <a:chOff x="0" y="0"/>
          <a:chExt cx="0" cy="0"/>
        </a:xfrm>
      </p:grpSpPr>
      <p:sp>
        <p:nvSpPr>
          <p:cNvPr id="24" name="Google Shape;24;p1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1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6" name="Google Shape;26;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1_Title and Content">
  <p:cSld name="1_Title and Content">
    <p:spTree>
      <p:nvGrpSpPr>
        <p:cNvPr id="1" name="Shape 29"/>
        <p:cNvGrpSpPr/>
        <p:nvPr/>
      </p:nvGrpSpPr>
      <p:grpSpPr>
        <a:xfrm>
          <a:off x="0" y="0"/>
          <a:ext cx="0" cy="0"/>
          <a:chOff x="0" y="0"/>
          <a:chExt cx="0" cy="0"/>
        </a:xfrm>
      </p:grpSpPr>
      <p:sp>
        <p:nvSpPr>
          <p:cNvPr id="30" name="Google Shape;30;p19"/>
          <p:cNvSpPr txBox="1">
            <a:spLocks noGrp="1"/>
          </p:cNvSpPr>
          <p:nvPr>
            <p:ph type="title"/>
          </p:nvPr>
        </p:nvSpPr>
        <p:spPr>
          <a:xfrm>
            <a:off x="304800" y="270933"/>
            <a:ext cx="11582400" cy="745067"/>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3600"/>
              <a:buFont typeface="Arial"/>
              <a:buNone/>
              <a:defRPr sz="36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19"/>
          <p:cNvSpPr txBox="1">
            <a:spLocks noGrp="1"/>
          </p:cNvSpPr>
          <p:nvPr>
            <p:ph type="body" idx="1"/>
          </p:nvPr>
        </p:nvSpPr>
        <p:spPr>
          <a:xfrm>
            <a:off x="304800" y="1185333"/>
            <a:ext cx="11582400" cy="4991630"/>
          </a:xfrm>
          <a:prstGeom prst="rect">
            <a:avLst/>
          </a:prstGeom>
          <a:noFill/>
          <a:ln>
            <a:noFill/>
          </a:ln>
        </p:spPr>
        <p:txBody>
          <a:bodyPr spcFirstLastPara="1" wrap="square" lIns="91425" tIns="45700" rIns="91425" bIns="45700" anchor="t" anchorCtr="0">
            <a:normAutofit/>
          </a:bodyPr>
          <a:lstStyle>
            <a:lvl1pPr marL="457200" lvl="0" indent="-406400" algn="l">
              <a:lnSpc>
                <a:spcPct val="90000"/>
              </a:lnSpc>
              <a:spcBef>
                <a:spcPts val="1000"/>
              </a:spcBef>
              <a:spcAft>
                <a:spcPts val="0"/>
              </a:spcAft>
              <a:buClr>
                <a:schemeClr val="dk1"/>
              </a:buClr>
              <a:buSzPts val="2800"/>
              <a:buChar char="•"/>
              <a:defRPr>
                <a:latin typeface="Arial"/>
                <a:ea typeface="Arial"/>
                <a:cs typeface="Arial"/>
                <a:sym typeface="Arial"/>
              </a:defRPr>
            </a:lvl1pPr>
            <a:lvl2pPr marL="914400" lvl="1" indent="-381000" algn="l">
              <a:lnSpc>
                <a:spcPct val="90000"/>
              </a:lnSpc>
              <a:spcBef>
                <a:spcPts val="500"/>
              </a:spcBef>
              <a:spcAft>
                <a:spcPts val="0"/>
              </a:spcAft>
              <a:buClr>
                <a:schemeClr val="dk1"/>
              </a:buClr>
              <a:buSzPts val="2400"/>
              <a:buChar char="•"/>
              <a:defRPr>
                <a:latin typeface="Arial"/>
                <a:ea typeface="Arial"/>
                <a:cs typeface="Arial"/>
                <a:sym typeface="Arial"/>
              </a:defRPr>
            </a:lvl2pPr>
            <a:lvl3pPr marL="1371600" lvl="2" indent="-355600" algn="l">
              <a:lnSpc>
                <a:spcPct val="90000"/>
              </a:lnSpc>
              <a:spcBef>
                <a:spcPts val="500"/>
              </a:spcBef>
              <a:spcAft>
                <a:spcPts val="0"/>
              </a:spcAft>
              <a:buClr>
                <a:schemeClr val="dk1"/>
              </a:buClr>
              <a:buSzPts val="2000"/>
              <a:buChar char="•"/>
              <a:defRPr>
                <a:latin typeface="Arial"/>
                <a:ea typeface="Arial"/>
                <a:cs typeface="Arial"/>
                <a:sym typeface="Arial"/>
              </a:defRPr>
            </a:lvl3pPr>
            <a:lvl4pPr marL="1828800" lvl="3" indent="-342900" algn="l">
              <a:lnSpc>
                <a:spcPct val="90000"/>
              </a:lnSpc>
              <a:spcBef>
                <a:spcPts val="500"/>
              </a:spcBef>
              <a:spcAft>
                <a:spcPts val="0"/>
              </a:spcAft>
              <a:buClr>
                <a:schemeClr val="dk1"/>
              </a:buClr>
              <a:buSzPts val="1800"/>
              <a:buChar char="•"/>
              <a:defRPr>
                <a:latin typeface="Arial"/>
                <a:ea typeface="Arial"/>
                <a:cs typeface="Arial"/>
                <a:sym typeface="Arial"/>
              </a:defRPr>
            </a:lvl4pPr>
            <a:lvl5pPr marL="2286000" lvl="4" indent="-342900" algn="l">
              <a:lnSpc>
                <a:spcPct val="90000"/>
              </a:lnSpc>
              <a:spcBef>
                <a:spcPts val="500"/>
              </a:spcBef>
              <a:spcAft>
                <a:spcPts val="0"/>
              </a:spcAft>
              <a:buClr>
                <a:schemeClr val="dk1"/>
              </a:buClr>
              <a:buSzPts val="1800"/>
              <a:buChar char="•"/>
              <a:defRPr>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19"/>
          <p:cNvSpPr txBox="1">
            <a:spLocks noGrp="1"/>
          </p:cNvSpPr>
          <p:nvPr>
            <p:ph type="dt" idx="10"/>
          </p:nvPr>
        </p:nvSpPr>
        <p:spPr>
          <a:xfrm>
            <a:off x="304800" y="6380692"/>
            <a:ext cx="3276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19"/>
          <p:cNvSpPr txBox="1">
            <a:spLocks noGrp="1"/>
          </p:cNvSpPr>
          <p:nvPr>
            <p:ph type="ftr" idx="11"/>
          </p:nvPr>
        </p:nvSpPr>
        <p:spPr>
          <a:xfrm>
            <a:off x="4038600" y="6380691"/>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9"/>
          <p:cNvSpPr txBox="1">
            <a:spLocks noGrp="1"/>
          </p:cNvSpPr>
          <p:nvPr>
            <p:ph type="sldNum" idx="12"/>
          </p:nvPr>
        </p:nvSpPr>
        <p:spPr>
          <a:xfrm>
            <a:off x="8610599" y="6356350"/>
            <a:ext cx="327659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
        <p:nvSpPr>
          <p:cNvPr id="35" name="Google Shape;35;p19"/>
          <p:cNvSpPr/>
          <p:nvPr/>
        </p:nvSpPr>
        <p:spPr>
          <a:xfrm>
            <a:off x="3706812" y="981604"/>
            <a:ext cx="4879976" cy="4879976"/>
          </a:xfrm>
          <a:prstGeom prst="rect">
            <a:avLst/>
          </a:prstGeom>
          <a:blipFill rotWithShape="1">
            <a:blip r:embed="rId2">
              <a:alphaModFix amt="32000"/>
            </a:blip>
            <a:stretch>
              <a:fillRect/>
            </a:stretch>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36"/>
        <p:cNvGrpSpPr/>
        <p:nvPr/>
      </p:nvGrpSpPr>
      <p:grpSpPr>
        <a:xfrm>
          <a:off x="0" y="0"/>
          <a:ext cx="0" cy="0"/>
          <a:chOff x="0" y="0"/>
          <a:chExt cx="0" cy="0"/>
        </a:xfrm>
      </p:grpSpPr>
      <p:sp>
        <p:nvSpPr>
          <p:cNvPr id="37" name="Google Shape;37;p20"/>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20"/>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9" name="Google Shape;39;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Two Content" type="twoObj">
  <p:cSld name="TWO_OBJECTS">
    <p:spTree>
      <p:nvGrpSpPr>
        <p:cNvPr id="1" name="Shape 42"/>
        <p:cNvGrpSpPr/>
        <p:nvPr/>
      </p:nvGrpSpPr>
      <p:grpSpPr>
        <a:xfrm>
          <a:off x="0" y="0"/>
          <a:ext cx="0" cy="0"/>
          <a:chOff x="0" y="0"/>
          <a:chExt cx="0" cy="0"/>
        </a:xfrm>
      </p:grpSpPr>
      <p:sp>
        <p:nvSpPr>
          <p:cNvPr id="43" name="Google Shape;43;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21"/>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5" name="Google Shape;45;p21"/>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Comparison" type="twoTxTwoObj">
  <p:cSld name="TWO_OBJECTS_WITH_TEXT">
    <p:spTree>
      <p:nvGrpSpPr>
        <p:cNvPr id="1" name="Shape 49"/>
        <p:cNvGrpSpPr/>
        <p:nvPr/>
      </p:nvGrpSpPr>
      <p:grpSpPr>
        <a:xfrm>
          <a:off x="0" y="0"/>
          <a:ext cx="0" cy="0"/>
          <a:chOff x="0" y="0"/>
          <a:chExt cx="0" cy="0"/>
        </a:xfrm>
      </p:grpSpPr>
      <p:sp>
        <p:nvSpPr>
          <p:cNvPr id="50" name="Google Shape;50;p22"/>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22"/>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2" name="Google Shape;52;p22"/>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3" name="Google Shape;53;p22"/>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4" name="Google Shape;54;p22"/>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5" name="Google Shape;55;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Title Only" type="titleOnly">
  <p:cSld name="TITLE_ONLY">
    <p:spTree>
      <p:nvGrpSpPr>
        <p:cNvPr id="1" name="Shape 58"/>
        <p:cNvGrpSpPr/>
        <p:nvPr/>
      </p:nvGrpSpPr>
      <p:grpSpPr>
        <a:xfrm>
          <a:off x="0" y="0"/>
          <a:ext cx="0" cy="0"/>
          <a:chOff x="0" y="0"/>
          <a:chExt cx="0" cy="0"/>
        </a:xfrm>
      </p:grpSpPr>
      <p:sp>
        <p:nvSpPr>
          <p:cNvPr id="59" name="Google Shape;59;p2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63"/>
        <p:cNvGrpSpPr/>
        <p:nvPr/>
      </p:nvGrpSpPr>
      <p:grpSpPr>
        <a:xfrm>
          <a:off x="0" y="0"/>
          <a:ext cx="0" cy="0"/>
          <a:chOff x="0" y="0"/>
          <a:chExt cx="0" cy="0"/>
        </a:xfrm>
      </p:grpSpPr>
      <p:sp>
        <p:nvSpPr>
          <p:cNvPr id="64" name="Google Shape;64;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67"/>
        <p:cNvGrpSpPr/>
        <p:nvPr/>
      </p:nvGrpSpPr>
      <p:grpSpPr>
        <a:xfrm>
          <a:off x="0" y="0"/>
          <a:ext cx="0" cy="0"/>
          <a:chOff x="0" y="0"/>
          <a:chExt cx="0" cy="0"/>
        </a:xfrm>
      </p:grpSpPr>
      <p:sp>
        <p:nvSpPr>
          <p:cNvPr id="68" name="Google Shape;68;p2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9" name="Google Shape;69;p25"/>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70" name="Google Shape;70;p25"/>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1" name="Google Shape;71;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4">
            <a:alphaModFix/>
          </a:blip>
          <a:stretch>
            <a:fillRect/>
          </a:stretch>
        </a:blipFill>
        <a:effectLst/>
      </p:bgPr>
    </p:bg>
    <p:spTree>
      <p:nvGrpSpPr>
        <p:cNvPr id="1" name="Shape 5"/>
        <p:cNvGrpSpPr/>
        <p:nvPr/>
      </p:nvGrpSpPr>
      <p:grpSpPr>
        <a:xfrm>
          <a:off x="0" y="0"/>
          <a:ext cx="0" cy="0"/>
          <a:chOff x="0" y="0"/>
          <a:chExt cx="0" cy="0"/>
        </a:xfrm>
      </p:grpSpPr>
      <p:sp>
        <p:nvSpPr>
          <p:cNvPr id="6" name="Google Shape;6;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96"/>
        <p:cNvGrpSpPr/>
        <p:nvPr/>
      </p:nvGrpSpPr>
      <p:grpSpPr>
        <a:xfrm>
          <a:off x="0" y="0"/>
          <a:ext cx="0" cy="0"/>
          <a:chOff x="0" y="0"/>
          <a:chExt cx="0" cy="0"/>
        </a:xfrm>
      </p:grpSpPr>
      <p:sp>
        <p:nvSpPr>
          <p:cNvPr id="97" name="Google Shape;97;p1"/>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98" name="Google Shape;98;p1"/>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t>
            </a:r>
            <a:endParaRPr lang="en-US" b="1" dirty="0" smtClean="0">
              <a:solidFill>
                <a:srgbClr val="0C0C0C"/>
              </a:solidFill>
              <a:latin typeface="Arial Black"/>
              <a:ea typeface="Arial Black"/>
              <a:cs typeface="Arial Black"/>
              <a:sym typeface="Arial Black"/>
            </a:endParaRPr>
          </a:p>
          <a:p>
            <a:pPr marL="228600" lvl="0" indent="-228600" algn="l" rtl="0">
              <a:lnSpc>
                <a:spcPct val="90000"/>
              </a:lnSpc>
              <a:spcBef>
                <a:spcPts val="0"/>
              </a:spcBef>
              <a:spcAft>
                <a:spcPts val="0"/>
              </a:spcAft>
              <a:buClr>
                <a:srgbClr val="0C0C0C"/>
              </a:buClr>
              <a:buSzPts val="2400"/>
              <a:buNone/>
            </a:pPr>
            <a:endParaRPr lang="en-US" b="1" dirty="0" smtClean="0">
              <a:solidFill>
                <a:srgbClr val="0C0C0C"/>
              </a:solidFill>
              <a:latin typeface="Arial Black"/>
              <a:ea typeface="Arial Black"/>
              <a:cs typeface="Arial Black"/>
              <a:sym typeface="Arial Black"/>
            </a:endParaRPr>
          </a:p>
          <a:p>
            <a:pPr marL="228600" lvl="0" indent="-228600" algn="l" rtl="0">
              <a:lnSpc>
                <a:spcPct val="90000"/>
              </a:lnSpc>
              <a:spcBef>
                <a:spcPts val="0"/>
              </a:spcBef>
              <a:spcAft>
                <a:spcPts val="0"/>
              </a:spcAft>
              <a:buClr>
                <a:srgbClr val="0C0C0C"/>
              </a:buClr>
              <a:buSzPts val="2400"/>
              <a:buNone/>
            </a:pPr>
            <a:endParaRPr lang="en-US" b="1" dirty="0" smtClean="0">
              <a:solidFill>
                <a:srgbClr val="0C0C0C"/>
              </a:solidFill>
              <a:latin typeface="Arial Black"/>
              <a:ea typeface="Arial Black"/>
              <a:cs typeface="Arial Black"/>
              <a:sym typeface="Arial Black"/>
            </a:endParaRPr>
          </a:p>
          <a:p>
            <a:pPr marL="228600" lvl="0" indent="-228600" algn="l" rtl="0">
              <a:lnSpc>
                <a:spcPct val="90000"/>
              </a:lnSpc>
              <a:spcBef>
                <a:spcPts val="0"/>
              </a:spcBef>
              <a:spcAft>
                <a:spcPts val="0"/>
              </a:spcAft>
              <a:buClr>
                <a:srgbClr val="0C0C0C"/>
              </a:buClr>
              <a:buSzPts val="2400"/>
              <a:buNone/>
            </a:pPr>
            <a:endParaRPr lang="en-US" b="1" dirty="0" smtClean="0">
              <a:solidFill>
                <a:srgbClr val="0C0C0C"/>
              </a:solidFill>
              <a:latin typeface="Arial Black"/>
              <a:ea typeface="Arial Black"/>
              <a:cs typeface="Arial Black"/>
              <a:sym typeface="Arial Black"/>
            </a:endParaRPr>
          </a:p>
          <a:p>
            <a:pPr marL="228600" lvl="0" indent="-228600" algn="l" rtl="0">
              <a:lnSpc>
                <a:spcPct val="90000"/>
              </a:lnSpc>
              <a:spcBef>
                <a:spcPts val="0"/>
              </a:spcBef>
              <a:spcAft>
                <a:spcPts val="0"/>
              </a:spcAft>
              <a:buClr>
                <a:srgbClr val="0C0C0C"/>
              </a:buClr>
              <a:buSzPts val="2400"/>
              <a:buNone/>
            </a:pPr>
            <a:endParaRPr lang="en-US" b="1" dirty="0" smtClean="0">
              <a:solidFill>
                <a:srgbClr val="0C0C0C"/>
              </a:solidFill>
              <a:latin typeface="Arial Black"/>
              <a:ea typeface="Arial Black"/>
              <a:cs typeface="Arial Black"/>
              <a:sym typeface="Arial Black"/>
            </a:endParaRPr>
          </a:p>
          <a:p>
            <a:pPr marL="228600" lvl="0" indent="-228600" algn="l" rtl="0">
              <a:lnSpc>
                <a:spcPct val="90000"/>
              </a:lnSpc>
              <a:spcBef>
                <a:spcPts val="0"/>
              </a:spcBef>
              <a:spcAft>
                <a:spcPts val="0"/>
              </a:spcAft>
              <a:buClr>
                <a:srgbClr val="0C0C0C"/>
              </a:buClr>
              <a:buSzPts val="2400"/>
              <a:buNone/>
            </a:pPr>
            <a:endParaRPr lang="en-US" b="1" dirty="0" smtClean="0">
              <a:solidFill>
                <a:srgbClr val="0C0C0C"/>
              </a:solidFill>
              <a:latin typeface="Arial Black"/>
              <a:ea typeface="Arial Black"/>
              <a:cs typeface="Arial Black"/>
              <a:sym typeface="Arial Black"/>
            </a:endParaRPr>
          </a:p>
          <a:p>
            <a:pPr marL="228600" lvl="0" indent="-228600" algn="l" rtl="0">
              <a:lnSpc>
                <a:spcPct val="90000"/>
              </a:lnSpc>
              <a:spcBef>
                <a:spcPts val="0"/>
              </a:spcBef>
              <a:spcAft>
                <a:spcPts val="0"/>
              </a:spcAft>
              <a:buClr>
                <a:srgbClr val="0C0C0C"/>
              </a:buClr>
              <a:buSzPts val="2400"/>
              <a:buNone/>
            </a:pPr>
            <a:endParaRPr lang="en-US" b="1" dirty="0" smtClean="0">
              <a:solidFill>
                <a:srgbClr val="0C0C0C"/>
              </a:solidFill>
              <a:latin typeface="Arial Black"/>
              <a:ea typeface="Arial Black"/>
              <a:cs typeface="Arial Black"/>
              <a:sym typeface="Arial Black"/>
            </a:endParaRPr>
          </a:p>
          <a:p>
            <a:pPr marL="228600" lvl="0" indent="-228600" algn="l" rtl="0">
              <a:lnSpc>
                <a:spcPct val="90000"/>
              </a:lnSpc>
              <a:spcBef>
                <a:spcPts val="0"/>
              </a:spcBef>
              <a:spcAft>
                <a:spcPts val="0"/>
              </a:spcAft>
              <a:buClr>
                <a:srgbClr val="0C0C0C"/>
              </a:buClr>
              <a:buSzPts val="2400"/>
              <a:buNone/>
            </a:pPr>
            <a:r>
              <a:rPr lang="en-US" b="1" dirty="0" smtClean="0">
                <a:solidFill>
                  <a:srgbClr val="0C0C0C"/>
                </a:solidFill>
                <a:latin typeface="Arial Black"/>
                <a:ea typeface="Arial Black"/>
                <a:cs typeface="Arial Black"/>
                <a:sym typeface="Arial Black"/>
              </a:rPr>
              <a:t> </a:t>
            </a:r>
            <a:r>
              <a:rPr lang="en-US" b="1" dirty="0" smtClean="0">
                <a:solidFill>
                  <a:srgbClr val="0C0C0C"/>
                </a:solidFill>
                <a:latin typeface="Arial Black"/>
                <a:ea typeface="Arial Black"/>
                <a:cs typeface="Arial Black"/>
                <a:sym typeface="Arial Black"/>
              </a:rPr>
              <a:t>                               </a:t>
            </a:r>
            <a:r>
              <a:rPr lang="en-US" sz="4000" b="1" dirty="0" smtClean="0">
                <a:solidFill>
                  <a:srgbClr val="FF0000"/>
                </a:solidFill>
                <a:latin typeface="Arial Black"/>
                <a:ea typeface="Arial Black"/>
                <a:cs typeface="Arial Black"/>
                <a:sym typeface="Arial Black"/>
              </a:rPr>
              <a:t>WORK </a:t>
            </a:r>
            <a:r>
              <a:rPr lang="en-US" sz="4000" b="1" dirty="0">
                <a:solidFill>
                  <a:srgbClr val="FF0000"/>
                </a:solidFill>
                <a:latin typeface="Arial Black"/>
                <a:ea typeface="Arial Black"/>
                <a:cs typeface="Arial Black"/>
                <a:sym typeface="Arial Black"/>
              </a:rPr>
              <a:t>AND </a:t>
            </a:r>
            <a:r>
              <a:rPr lang="en-US" sz="4000" b="1" dirty="0" smtClean="0">
                <a:solidFill>
                  <a:srgbClr val="FF0000"/>
                </a:solidFill>
                <a:latin typeface="Arial Black"/>
                <a:ea typeface="Arial Black"/>
                <a:cs typeface="Arial Black"/>
                <a:sym typeface="Arial Black"/>
              </a:rPr>
              <a:t>WAGES</a:t>
            </a:r>
            <a:endParaRPr sz="4000">
              <a:solidFill>
                <a:srgbClr val="FF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Shape 120"/>
        <p:cNvGrpSpPr/>
        <p:nvPr/>
      </p:nvGrpSpPr>
      <p:grpSpPr>
        <a:xfrm>
          <a:off x="0" y="0"/>
          <a:ext cx="0" cy="0"/>
          <a:chOff x="0" y="0"/>
          <a:chExt cx="0" cy="0"/>
        </a:xfrm>
      </p:grpSpPr>
      <p:sp>
        <p:nvSpPr>
          <p:cNvPr id="121" name="Google Shape;121;p5"/>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122" name="Google Shape;122;p5"/>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WORK AND WAGES</a:t>
            </a:r>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a:t>
            </a:r>
            <a:r>
              <a:rPr lang="en-US" b="1"/>
              <a:t>5. Ram can do a work in 20 days. Ram and Shyam together do the same work in 15 days. If they are paid 400 for that work, what is the share of each. </a:t>
            </a:r>
            <a:endParaRPr/>
          </a:p>
          <a:p>
            <a:pPr marL="457200" lvl="0" indent="-457200" algn="l" rtl="0">
              <a:lnSpc>
                <a:spcPct val="90000"/>
              </a:lnSpc>
              <a:spcBef>
                <a:spcPts val="1000"/>
              </a:spcBef>
              <a:spcAft>
                <a:spcPts val="0"/>
              </a:spcAft>
              <a:buClr>
                <a:schemeClr val="dk1"/>
              </a:buClr>
              <a:buSzPts val="2400"/>
              <a:buAutoNum type="arabicParenBoth"/>
            </a:pPr>
            <a:r>
              <a:rPr lang="en-US" b="1"/>
              <a:t>300, 100 		(2) 200, 200 		(3) 250, 150 		(4) 350, 50 	</a:t>
            </a:r>
            <a:endParaRPr/>
          </a:p>
          <a:p>
            <a:pPr marL="457200" lvl="0" indent="-457200" algn="l" rtl="0">
              <a:lnSpc>
                <a:spcPct val="90000"/>
              </a:lnSpc>
              <a:spcBef>
                <a:spcPts val="1000"/>
              </a:spcBef>
              <a:spcAft>
                <a:spcPts val="0"/>
              </a:spcAft>
              <a:buClr>
                <a:schemeClr val="dk1"/>
              </a:buClr>
              <a:buSzPts val="2400"/>
              <a:buNone/>
            </a:pPr>
            <a:r>
              <a:rPr lang="en-US" b="1"/>
              <a:t>(5) None of these</a:t>
            </a:r>
            <a:endParaRPr b="1"/>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Shape 120"/>
        <p:cNvGrpSpPr/>
        <p:nvPr/>
      </p:nvGrpSpPr>
      <p:grpSpPr>
        <a:xfrm>
          <a:off x="0" y="0"/>
          <a:ext cx="0" cy="0"/>
          <a:chOff x="0" y="0"/>
          <a:chExt cx="0" cy="0"/>
        </a:xfrm>
      </p:grpSpPr>
      <p:sp>
        <p:nvSpPr>
          <p:cNvPr id="121" name="Google Shape;121;p5"/>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122" name="Google Shape;122;p5"/>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WORK AND WAGES</a:t>
            </a: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5. Ram can do a work in 20 days. Ram and </a:t>
            </a:r>
            <a:r>
              <a:rPr lang="en-US" b="1" dirty="0" err="1"/>
              <a:t>Shyam</a:t>
            </a:r>
            <a:r>
              <a:rPr lang="en-US" b="1" dirty="0"/>
              <a:t> together do the same work in 15 days. If they are paid 400 for that work, what is the share of each. </a:t>
            </a:r>
            <a:endParaRPr/>
          </a:p>
          <a:p>
            <a:pPr marL="457200" lvl="0" indent="-457200" algn="l" rtl="0">
              <a:lnSpc>
                <a:spcPct val="90000"/>
              </a:lnSpc>
              <a:spcBef>
                <a:spcPts val="1000"/>
              </a:spcBef>
              <a:spcAft>
                <a:spcPts val="0"/>
              </a:spcAft>
              <a:buClr>
                <a:schemeClr val="dk1"/>
              </a:buClr>
              <a:buSzPts val="2400"/>
              <a:buNone/>
            </a:pPr>
            <a:r>
              <a:rPr lang="en-US" b="1" dirty="0" smtClean="0">
                <a:solidFill>
                  <a:srgbClr val="FF0000"/>
                </a:solidFill>
              </a:rPr>
              <a:t>(1) 300</a:t>
            </a:r>
            <a:r>
              <a:rPr lang="en-US" b="1" dirty="0">
                <a:solidFill>
                  <a:srgbClr val="FF0000"/>
                </a:solidFill>
              </a:rPr>
              <a:t>, 100 </a:t>
            </a:r>
            <a:r>
              <a:rPr lang="en-US" b="1" dirty="0"/>
              <a:t>		(2) 200, 200 		(3) 250, 150 		(4) 350, 50 	</a:t>
            </a:r>
            <a:endParaRPr/>
          </a:p>
          <a:p>
            <a:pPr marL="457200" lvl="0" indent="-457200" algn="l" rtl="0">
              <a:lnSpc>
                <a:spcPct val="90000"/>
              </a:lnSpc>
              <a:spcBef>
                <a:spcPts val="1000"/>
              </a:spcBef>
              <a:spcAft>
                <a:spcPts val="0"/>
              </a:spcAft>
              <a:buClr>
                <a:schemeClr val="dk1"/>
              </a:buClr>
              <a:buSzPts val="2400"/>
              <a:buNone/>
            </a:pPr>
            <a:r>
              <a:rPr lang="en-US" b="1" dirty="0"/>
              <a:t>(5) None of these</a:t>
            </a:r>
            <a:endParaRPr b="1"/>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Shape 126"/>
        <p:cNvGrpSpPr/>
        <p:nvPr/>
      </p:nvGrpSpPr>
      <p:grpSpPr>
        <a:xfrm>
          <a:off x="0" y="0"/>
          <a:ext cx="0" cy="0"/>
          <a:chOff x="0" y="0"/>
          <a:chExt cx="0" cy="0"/>
        </a:xfrm>
      </p:grpSpPr>
      <p:sp>
        <p:nvSpPr>
          <p:cNvPr id="127" name="Google Shape;127;p6"/>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128" name="Google Shape;128;p6"/>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WORK AND WAGES</a:t>
            </a:r>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a:t>
            </a:r>
            <a:r>
              <a:rPr lang="en-US" b="1"/>
              <a:t>6. Suresh can do a work in 15 days. Suresh and Ramesh together do the same work in 10 days. If they are paid 1500 for the work, how should the money be divided between them? </a:t>
            </a:r>
            <a:endParaRPr/>
          </a:p>
          <a:p>
            <a:pPr marL="457200" lvl="0" indent="-457200" algn="l" rtl="0">
              <a:lnSpc>
                <a:spcPct val="90000"/>
              </a:lnSpc>
              <a:spcBef>
                <a:spcPts val="1000"/>
              </a:spcBef>
              <a:spcAft>
                <a:spcPts val="0"/>
              </a:spcAft>
              <a:buClr>
                <a:schemeClr val="dk1"/>
              </a:buClr>
              <a:buSzPts val="2400"/>
              <a:buAutoNum type="arabicParenBoth"/>
            </a:pPr>
            <a:r>
              <a:rPr lang="en-US" b="1"/>
              <a:t>1000, 500 	(2) 700, 800 		(3) 1200, 300 	(4) 1300, 400 </a:t>
            </a:r>
            <a:endParaRPr/>
          </a:p>
          <a:p>
            <a:pPr marL="457200" lvl="0" indent="-457200" algn="l" rtl="0">
              <a:lnSpc>
                <a:spcPct val="90000"/>
              </a:lnSpc>
              <a:spcBef>
                <a:spcPts val="1000"/>
              </a:spcBef>
              <a:spcAft>
                <a:spcPts val="0"/>
              </a:spcAft>
              <a:buClr>
                <a:schemeClr val="dk1"/>
              </a:buClr>
              <a:buSzPts val="2400"/>
              <a:buNone/>
            </a:pPr>
            <a:r>
              <a:rPr lang="en-US" b="1"/>
              <a:t>(5) None of these</a:t>
            </a:r>
            <a:endParaRPr b="1"/>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Shape 126"/>
        <p:cNvGrpSpPr/>
        <p:nvPr/>
      </p:nvGrpSpPr>
      <p:grpSpPr>
        <a:xfrm>
          <a:off x="0" y="0"/>
          <a:ext cx="0" cy="0"/>
          <a:chOff x="0" y="0"/>
          <a:chExt cx="0" cy="0"/>
        </a:xfrm>
      </p:grpSpPr>
      <p:sp>
        <p:nvSpPr>
          <p:cNvPr id="127" name="Google Shape;127;p6"/>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128" name="Google Shape;128;p6"/>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WORK AND WAGES</a:t>
            </a: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6. Suresh can do a work in 15 days. Suresh and </a:t>
            </a:r>
            <a:r>
              <a:rPr lang="en-US" b="1" dirty="0" err="1"/>
              <a:t>Ramesh</a:t>
            </a:r>
            <a:r>
              <a:rPr lang="en-US" b="1" dirty="0"/>
              <a:t> together do the same work in 10 days. If they are paid 1500 for the work, how should the money be divided between them? </a:t>
            </a:r>
            <a:endParaRPr/>
          </a:p>
          <a:p>
            <a:pPr marL="457200" lvl="0" indent="-457200" algn="l" rtl="0">
              <a:lnSpc>
                <a:spcPct val="90000"/>
              </a:lnSpc>
              <a:spcBef>
                <a:spcPts val="1000"/>
              </a:spcBef>
              <a:spcAft>
                <a:spcPts val="0"/>
              </a:spcAft>
              <a:buClr>
                <a:schemeClr val="dk1"/>
              </a:buClr>
              <a:buSzPts val="2400"/>
              <a:buNone/>
            </a:pPr>
            <a:r>
              <a:rPr lang="en-US" b="1" dirty="0" smtClean="0">
                <a:solidFill>
                  <a:srgbClr val="FF0000"/>
                </a:solidFill>
              </a:rPr>
              <a:t>(1) 1000</a:t>
            </a:r>
            <a:r>
              <a:rPr lang="en-US" b="1" dirty="0">
                <a:solidFill>
                  <a:srgbClr val="FF0000"/>
                </a:solidFill>
              </a:rPr>
              <a:t>, 500 </a:t>
            </a:r>
            <a:r>
              <a:rPr lang="en-US" b="1" dirty="0"/>
              <a:t>	(2) 700, 800 		(3) 1200, 300 	(4) 1300, 400 </a:t>
            </a:r>
            <a:endParaRPr/>
          </a:p>
          <a:p>
            <a:pPr marL="457200" lvl="0" indent="-457200" algn="l" rtl="0">
              <a:lnSpc>
                <a:spcPct val="90000"/>
              </a:lnSpc>
              <a:spcBef>
                <a:spcPts val="1000"/>
              </a:spcBef>
              <a:spcAft>
                <a:spcPts val="0"/>
              </a:spcAft>
              <a:buClr>
                <a:schemeClr val="dk1"/>
              </a:buClr>
              <a:buSzPts val="2400"/>
              <a:buNone/>
            </a:pPr>
            <a:r>
              <a:rPr lang="en-US" b="1" dirty="0"/>
              <a:t>(5) None of these</a:t>
            </a:r>
            <a:endParaRPr b="1"/>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Shape 132"/>
        <p:cNvGrpSpPr/>
        <p:nvPr/>
      </p:nvGrpSpPr>
      <p:grpSpPr>
        <a:xfrm>
          <a:off x="0" y="0"/>
          <a:ext cx="0" cy="0"/>
          <a:chOff x="0" y="0"/>
          <a:chExt cx="0" cy="0"/>
        </a:xfrm>
      </p:grpSpPr>
      <p:sp>
        <p:nvSpPr>
          <p:cNvPr id="133" name="Google Shape;133;p7"/>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134" name="Google Shape;134;p7"/>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WORK AND WAGES</a:t>
            </a:r>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a:t>
            </a:r>
            <a:r>
              <a:rPr lang="en-US" b="1"/>
              <a:t>7. A and B contract to do a work together for 300. A alone can do it in 8 days and B alone in 12 days. But with the help of C they finish it in 4 days. Find the share of C. </a:t>
            </a:r>
            <a:endParaRPr/>
          </a:p>
          <a:p>
            <a:pPr marL="228600" lvl="0" indent="-228600" algn="l" rtl="0">
              <a:lnSpc>
                <a:spcPct val="90000"/>
              </a:lnSpc>
              <a:spcBef>
                <a:spcPts val="1000"/>
              </a:spcBef>
              <a:spcAft>
                <a:spcPts val="0"/>
              </a:spcAft>
              <a:buClr>
                <a:schemeClr val="dk1"/>
              </a:buClr>
              <a:buSzPts val="2400"/>
              <a:buNone/>
            </a:pPr>
            <a:r>
              <a:rPr lang="en-US" b="1"/>
              <a:t>(1) 30 		(2) 60 		(3) 100 	(4) 50 		(5) None of these </a:t>
            </a:r>
            <a:endParaRPr/>
          </a:p>
          <a:p>
            <a:pPr marL="228600" lvl="0" indent="-228600" algn="l" rtl="0">
              <a:lnSpc>
                <a:spcPct val="90000"/>
              </a:lnSpc>
              <a:spcBef>
                <a:spcPts val="1000"/>
              </a:spcBef>
              <a:spcAft>
                <a:spcPts val="0"/>
              </a:spcAft>
              <a:buClr>
                <a:schemeClr val="dk1"/>
              </a:buClr>
              <a:buSzPts val="2400"/>
              <a:buNone/>
            </a:pPr>
            <a:r>
              <a:rPr lang="en-US" b="1"/>
              <a:t> </a:t>
            </a:r>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 </a:t>
            </a:r>
            <a:r>
              <a:rPr lang="en-US" b="1"/>
              <a:t> </a:t>
            </a:r>
            <a:endParaRPr b="1"/>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Shape 132"/>
        <p:cNvGrpSpPr/>
        <p:nvPr/>
      </p:nvGrpSpPr>
      <p:grpSpPr>
        <a:xfrm>
          <a:off x="0" y="0"/>
          <a:ext cx="0" cy="0"/>
          <a:chOff x="0" y="0"/>
          <a:chExt cx="0" cy="0"/>
        </a:xfrm>
      </p:grpSpPr>
      <p:sp>
        <p:nvSpPr>
          <p:cNvPr id="133" name="Google Shape;133;p7"/>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134" name="Google Shape;134;p7"/>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WORK AND WAGES</a:t>
            </a: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7. A and B contract to do a work together for 300. A alone can do it in 8 days and B alone in 12 days. But with the help of C they finish it in 4 days. Find the share of C. </a:t>
            </a:r>
            <a:endParaRPr/>
          </a:p>
          <a:p>
            <a:pPr marL="228600" lvl="0" indent="-228600" algn="l" rtl="0">
              <a:lnSpc>
                <a:spcPct val="90000"/>
              </a:lnSpc>
              <a:spcBef>
                <a:spcPts val="1000"/>
              </a:spcBef>
              <a:spcAft>
                <a:spcPts val="0"/>
              </a:spcAft>
              <a:buClr>
                <a:schemeClr val="dk1"/>
              </a:buClr>
              <a:buSzPts val="2400"/>
              <a:buNone/>
            </a:pPr>
            <a:r>
              <a:rPr lang="en-US" b="1" dirty="0"/>
              <a:t>(1) 30 		(2) 60 		(3) 100 	</a:t>
            </a:r>
            <a:r>
              <a:rPr lang="en-US" b="1" dirty="0">
                <a:solidFill>
                  <a:srgbClr val="FF0000"/>
                </a:solidFill>
              </a:rPr>
              <a:t>(4) 50 </a:t>
            </a:r>
            <a:r>
              <a:rPr lang="en-US" b="1" dirty="0"/>
              <a:t>		(5) None of these </a:t>
            </a:r>
            <a:endParaRPr/>
          </a:p>
          <a:p>
            <a:pPr marL="228600" lvl="0" indent="-228600" algn="l" rtl="0">
              <a:lnSpc>
                <a:spcPct val="90000"/>
              </a:lnSpc>
              <a:spcBef>
                <a:spcPts val="1000"/>
              </a:spcBef>
              <a:spcAft>
                <a:spcPts val="0"/>
              </a:spcAft>
              <a:buClr>
                <a:schemeClr val="dk1"/>
              </a:buClr>
              <a:buSzPts val="2400"/>
              <a:buNone/>
            </a:pPr>
            <a:r>
              <a:rPr lang="en-US" b="1" dirty="0"/>
              <a:t> </a:t>
            </a: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r>
              <a:rPr lang="en-US" b="1" dirty="0"/>
              <a:t> </a:t>
            </a:r>
            <a:endParaRPr b="1"/>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Shape 138"/>
        <p:cNvGrpSpPr/>
        <p:nvPr/>
      </p:nvGrpSpPr>
      <p:grpSpPr>
        <a:xfrm>
          <a:off x="0" y="0"/>
          <a:ext cx="0" cy="0"/>
          <a:chOff x="0" y="0"/>
          <a:chExt cx="0" cy="0"/>
        </a:xfrm>
      </p:grpSpPr>
      <p:sp>
        <p:nvSpPr>
          <p:cNvPr id="139" name="Google Shape;139;p8"/>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140" name="Google Shape;140;p8"/>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WORK AND WAGES</a:t>
            </a:r>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a:t>
            </a:r>
            <a:r>
              <a:rPr lang="en-US" b="1"/>
              <a:t>8. A, B and C undertake to do a work for 660. A and B together do 8/11 of the work and rest is done by C alone. How much should C get? </a:t>
            </a:r>
            <a:endParaRPr/>
          </a:p>
          <a:p>
            <a:pPr marL="228600" lvl="0" indent="-228600" algn="l" rtl="0">
              <a:lnSpc>
                <a:spcPct val="90000"/>
              </a:lnSpc>
              <a:spcBef>
                <a:spcPts val="1000"/>
              </a:spcBef>
              <a:spcAft>
                <a:spcPts val="0"/>
              </a:spcAft>
              <a:buClr>
                <a:schemeClr val="dk1"/>
              </a:buClr>
              <a:buSzPts val="2400"/>
              <a:buNone/>
            </a:pPr>
            <a:r>
              <a:rPr lang="en-US" b="1"/>
              <a:t>(1) 200 	(2) 160 	(3) 180 	(4) 190 	(5) None of these</a:t>
            </a:r>
            <a:endParaRPr b="1"/>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Shape 138"/>
        <p:cNvGrpSpPr/>
        <p:nvPr/>
      </p:nvGrpSpPr>
      <p:grpSpPr>
        <a:xfrm>
          <a:off x="0" y="0"/>
          <a:ext cx="0" cy="0"/>
          <a:chOff x="0" y="0"/>
          <a:chExt cx="0" cy="0"/>
        </a:xfrm>
      </p:grpSpPr>
      <p:sp>
        <p:nvSpPr>
          <p:cNvPr id="139" name="Google Shape;139;p8"/>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140" name="Google Shape;140;p8"/>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WORK AND WAGES</a:t>
            </a: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8. A, B and C undertake to do a work for 660. A and B together do 8/11 of the work and rest is done by C alone. How much should C get? </a:t>
            </a:r>
            <a:endParaRPr/>
          </a:p>
          <a:p>
            <a:pPr marL="228600" lvl="0" indent="-228600" algn="l" rtl="0">
              <a:lnSpc>
                <a:spcPct val="90000"/>
              </a:lnSpc>
              <a:spcBef>
                <a:spcPts val="1000"/>
              </a:spcBef>
              <a:spcAft>
                <a:spcPts val="0"/>
              </a:spcAft>
              <a:buClr>
                <a:schemeClr val="dk1"/>
              </a:buClr>
              <a:buSzPts val="2400"/>
              <a:buNone/>
            </a:pPr>
            <a:r>
              <a:rPr lang="en-US" b="1" dirty="0"/>
              <a:t>(1) 200 	(2) 160 	</a:t>
            </a:r>
            <a:r>
              <a:rPr lang="en-US" b="1" dirty="0">
                <a:solidFill>
                  <a:srgbClr val="FF0000"/>
                </a:solidFill>
              </a:rPr>
              <a:t>(3) 180 </a:t>
            </a:r>
            <a:r>
              <a:rPr lang="en-US" b="1" dirty="0"/>
              <a:t>	(4) 190 	(5) None of these</a:t>
            </a:r>
            <a:endParaRPr b="1"/>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Shape 144"/>
        <p:cNvGrpSpPr/>
        <p:nvPr/>
      </p:nvGrpSpPr>
      <p:grpSpPr>
        <a:xfrm>
          <a:off x="0" y="0"/>
          <a:ext cx="0" cy="0"/>
          <a:chOff x="0" y="0"/>
          <a:chExt cx="0" cy="0"/>
        </a:xfrm>
      </p:grpSpPr>
      <p:sp>
        <p:nvSpPr>
          <p:cNvPr id="145" name="Google Shape;145;p9"/>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146" name="Google Shape;146;p9"/>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WORK AND WAGES</a:t>
            </a:r>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a:t>
            </a:r>
            <a:r>
              <a:rPr lang="en-US" b="1"/>
              <a:t>9. A, B and C undertake to do a work for 707. A and B together do 5/7 of the work and rest is done by C alone. How much should C get? </a:t>
            </a:r>
            <a:endParaRPr/>
          </a:p>
          <a:p>
            <a:pPr marL="228600" lvl="0" indent="-228600" algn="l" rtl="0">
              <a:lnSpc>
                <a:spcPct val="90000"/>
              </a:lnSpc>
              <a:spcBef>
                <a:spcPts val="1000"/>
              </a:spcBef>
              <a:spcAft>
                <a:spcPts val="0"/>
              </a:spcAft>
              <a:buClr>
                <a:schemeClr val="dk1"/>
              </a:buClr>
              <a:buSzPts val="2400"/>
              <a:buNone/>
            </a:pPr>
            <a:r>
              <a:rPr lang="en-US" b="1"/>
              <a:t>(1) 202 	(2) 200 	(3) 102 	(4) 150 	(5) None of these</a:t>
            </a:r>
            <a:endParaRPr b="1"/>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Shape 144"/>
        <p:cNvGrpSpPr/>
        <p:nvPr/>
      </p:nvGrpSpPr>
      <p:grpSpPr>
        <a:xfrm>
          <a:off x="0" y="0"/>
          <a:ext cx="0" cy="0"/>
          <a:chOff x="0" y="0"/>
          <a:chExt cx="0" cy="0"/>
        </a:xfrm>
      </p:grpSpPr>
      <p:sp>
        <p:nvSpPr>
          <p:cNvPr id="145" name="Google Shape;145;p9"/>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146" name="Google Shape;146;p9"/>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WORK AND WAGES</a:t>
            </a: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9. A, B and C undertake to do a work for 707. A and B together do 5/7 of the work and rest is done by C alone. How much should C get? </a:t>
            </a:r>
            <a:endParaRPr/>
          </a:p>
          <a:p>
            <a:pPr marL="228600" lvl="0" indent="-228600" algn="l" rtl="0">
              <a:lnSpc>
                <a:spcPct val="90000"/>
              </a:lnSpc>
              <a:spcBef>
                <a:spcPts val="1000"/>
              </a:spcBef>
              <a:spcAft>
                <a:spcPts val="0"/>
              </a:spcAft>
              <a:buClr>
                <a:schemeClr val="dk1"/>
              </a:buClr>
              <a:buSzPts val="2400"/>
              <a:buNone/>
            </a:pPr>
            <a:r>
              <a:rPr lang="en-US" b="1" dirty="0">
                <a:solidFill>
                  <a:srgbClr val="FF0000"/>
                </a:solidFill>
              </a:rPr>
              <a:t>(1) 202 </a:t>
            </a:r>
            <a:r>
              <a:rPr lang="en-US" b="1" dirty="0"/>
              <a:t>	(2) 200 	(3) 102 	(4) 150 	(5) None of these</a:t>
            </a:r>
            <a:endParaRPr b="1"/>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96"/>
        <p:cNvGrpSpPr/>
        <p:nvPr/>
      </p:nvGrpSpPr>
      <p:grpSpPr>
        <a:xfrm>
          <a:off x="0" y="0"/>
          <a:ext cx="0" cy="0"/>
          <a:chOff x="0" y="0"/>
          <a:chExt cx="0" cy="0"/>
        </a:xfrm>
      </p:grpSpPr>
      <p:sp>
        <p:nvSpPr>
          <p:cNvPr id="97" name="Google Shape;97;p1"/>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98" name="Google Shape;98;p1"/>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WORK AND WAGES</a:t>
            </a:r>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a:t>
            </a:r>
            <a:r>
              <a:rPr lang="en-US" b="1"/>
              <a:t>1. Ram can do a certain work in 15 days while Chandan can do it in 25 days. Both work together and finish the work. In what ratio should the total earnings be divided between them? </a:t>
            </a:r>
            <a:endParaRPr/>
          </a:p>
          <a:p>
            <a:pPr marL="228600" lvl="0" indent="-228600" algn="l" rtl="0">
              <a:lnSpc>
                <a:spcPct val="90000"/>
              </a:lnSpc>
              <a:spcBef>
                <a:spcPts val="1000"/>
              </a:spcBef>
              <a:spcAft>
                <a:spcPts val="0"/>
              </a:spcAft>
              <a:buClr>
                <a:schemeClr val="dk1"/>
              </a:buClr>
              <a:buSzPts val="2400"/>
              <a:buNone/>
            </a:pPr>
            <a:r>
              <a:rPr lang="en-US" b="1"/>
              <a:t>(1) 3 : 5 	(2) 2 : 5 	(3) 5 : 2 	(4) 5 : 3 	(5) None of these</a:t>
            </a:r>
            <a:endParaRPr b="1"/>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Shape 150"/>
        <p:cNvGrpSpPr/>
        <p:nvPr/>
      </p:nvGrpSpPr>
      <p:grpSpPr>
        <a:xfrm>
          <a:off x="0" y="0"/>
          <a:ext cx="0" cy="0"/>
          <a:chOff x="0" y="0"/>
          <a:chExt cx="0" cy="0"/>
        </a:xfrm>
      </p:grpSpPr>
      <p:sp>
        <p:nvSpPr>
          <p:cNvPr id="151" name="Google Shape;151;p10"/>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152" name="Google Shape;152;p10"/>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WORK AND WAGES</a:t>
            </a:r>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a:t>
            </a:r>
            <a:r>
              <a:rPr lang="en-US" b="1"/>
              <a:t>10. A, B and C undertake to do a work for 480. A and B together do 1/4 of the work and rest is done by C alone. How much should C get? </a:t>
            </a:r>
            <a:endParaRPr/>
          </a:p>
          <a:p>
            <a:pPr marL="228600" lvl="0" indent="-228600" algn="l" rtl="0">
              <a:lnSpc>
                <a:spcPct val="90000"/>
              </a:lnSpc>
              <a:spcBef>
                <a:spcPts val="1000"/>
              </a:spcBef>
              <a:spcAft>
                <a:spcPts val="0"/>
              </a:spcAft>
              <a:buClr>
                <a:schemeClr val="dk1"/>
              </a:buClr>
              <a:buSzPts val="2400"/>
              <a:buNone/>
            </a:pPr>
            <a:r>
              <a:rPr lang="en-US" b="1"/>
              <a:t>(1) 360 	(2) 120 	(3) 240 	(4) 180 	(5) None of these</a:t>
            </a:r>
            <a:r>
              <a:rPr lang="en-US" b="1">
                <a:latin typeface="Arial Black"/>
                <a:ea typeface="Arial Black"/>
                <a:cs typeface="Arial Black"/>
                <a:sym typeface="Arial Black"/>
              </a:rPr>
              <a:t> </a:t>
            </a:r>
            <a:r>
              <a:rPr lang="en-US" b="1"/>
              <a:t> </a:t>
            </a:r>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 </a:t>
            </a:r>
            <a:r>
              <a:rPr lang="en-US" b="1"/>
              <a:t> </a:t>
            </a:r>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 </a:t>
            </a:r>
            <a:r>
              <a:rPr lang="en-US" b="1"/>
              <a:t> </a:t>
            </a:r>
            <a:endParaRPr b="1"/>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Shape 150"/>
        <p:cNvGrpSpPr/>
        <p:nvPr/>
      </p:nvGrpSpPr>
      <p:grpSpPr>
        <a:xfrm>
          <a:off x="0" y="0"/>
          <a:ext cx="0" cy="0"/>
          <a:chOff x="0" y="0"/>
          <a:chExt cx="0" cy="0"/>
        </a:xfrm>
      </p:grpSpPr>
      <p:sp>
        <p:nvSpPr>
          <p:cNvPr id="151" name="Google Shape;151;p10"/>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152" name="Google Shape;152;p10"/>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WORK AND WAGES</a:t>
            </a: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10. A, B and C undertake to do a work for 480. A and B together do 1/4 of the work and rest is done by C alone. How much should C get? </a:t>
            </a:r>
            <a:endParaRPr/>
          </a:p>
          <a:p>
            <a:pPr marL="228600" lvl="0" indent="-228600" algn="l" rtl="0">
              <a:lnSpc>
                <a:spcPct val="90000"/>
              </a:lnSpc>
              <a:spcBef>
                <a:spcPts val="1000"/>
              </a:spcBef>
              <a:spcAft>
                <a:spcPts val="0"/>
              </a:spcAft>
              <a:buClr>
                <a:schemeClr val="dk1"/>
              </a:buClr>
              <a:buSzPts val="2400"/>
              <a:buNone/>
            </a:pPr>
            <a:r>
              <a:rPr lang="en-US" b="1" dirty="0">
                <a:solidFill>
                  <a:srgbClr val="FF0000"/>
                </a:solidFill>
              </a:rPr>
              <a:t>(1) 360 </a:t>
            </a:r>
            <a:r>
              <a:rPr lang="en-US" b="1" dirty="0"/>
              <a:t>	(2) 120 	(3) 240 	(4) 180 	(5) None of these</a:t>
            </a:r>
            <a:r>
              <a:rPr lang="en-US" b="1" dirty="0">
                <a:latin typeface="Arial Black"/>
                <a:ea typeface="Arial Black"/>
                <a:cs typeface="Arial Black"/>
                <a:sym typeface="Arial Black"/>
              </a:rPr>
              <a:t> </a:t>
            </a:r>
            <a:r>
              <a:rPr lang="en-US" b="1" dirty="0"/>
              <a:t> </a:t>
            </a: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r>
              <a:rPr lang="en-US" b="1" dirty="0"/>
              <a:t> </a:t>
            </a: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r>
              <a:rPr lang="en-US" b="1" dirty="0"/>
              <a:t> </a:t>
            </a:r>
            <a:endParaRPr b="1"/>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Shape 156"/>
        <p:cNvGrpSpPr/>
        <p:nvPr/>
      </p:nvGrpSpPr>
      <p:grpSpPr>
        <a:xfrm>
          <a:off x="0" y="0"/>
          <a:ext cx="0" cy="0"/>
          <a:chOff x="0" y="0"/>
          <a:chExt cx="0" cy="0"/>
        </a:xfrm>
      </p:grpSpPr>
      <p:sp>
        <p:nvSpPr>
          <p:cNvPr id="157" name="Google Shape;157;p11"/>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158" name="Google Shape;158;p11"/>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WORK AND WAGES</a:t>
            </a:r>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a:t>
            </a:r>
            <a:r>
              <a:rPr lang="en-US" b="1"/>
              <a:t>11. If the wages of 45 women amount to 46575 in 48 days, how many men must work 16 days to receive 17250, the daily wages of a man being double than those of a woman? </a:t>
            </a:r>
            <a:endParaRPr/>
          </a:p>
          <a:p>
            <a:pPr marL="228600" lvl="0" indent="-228600" algn="l" rtl="0">
              <a:lnSpc>
                <a:spcPct val="90000"/>
              </a:lnSpc>
              <a:spcBef>
                <a:spcPts val="1000"/>
              </a:spcBef>
              <a:spcAft>
                <a:spcPts val="0"/>
              </a:spcAft>
              <a:buClr>
                <a:schemeClr val="dk1"/>
              </a:buClr>
              <a:buSzPts val="2400"/>
              <a:buNone/>
            </a:pPr>
            <a:r>
              <a:rPr lang="en-US" b="1"/>
              <a:t>(1) 20 men 	(2) 25 men 	(3) 30 men 	(4) 15 men 	(5) None of these</a:t>
            </a:r>
            <a:endParaRPr b="1"/>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Shape 156"/>
        <p:cNvGrpSpPr/>
        <p:nvPr/>
      </p:nvGrpSpPr>
      <p:grpSpPr>
        <a:xfrm>
          <a:off x="0" y="0"/>
          <a:ext cx="0" cy="0"/>
          <a:chOff x="0" y="0"/>
          <a:chExt cx="0" cy="0"/>
        </a:xfrm>
      </p:grpSpPr>
      <p:sp>
        <p:nvSpPr>
          <p:cNvPr id="157" name="Google Shape;157;p11"/>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158" name="Google Shape;158;p11"/>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WORK AND WAGES</a:t>
            </a: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11. If the wages of 45 women amount to 46575 in 48 days, how many men must work 16 days to receive 17250, the daily wages of a man being double than those of a woman? </a:t>
            </a:r>
            <a:endParaRPr/>
          </a:p>
          <a:p>
            <a:pPr marL="228600" lvl="0" indent="-228600" algn="l" rtl="0">
              <a:lnSpc>
                <a:spcPct val="90000"/>
              </a:lnSpc>
              <a:spcBef>
                <a:spcPts val="1000"/>
              </a:spcBef>
              <a:spcAft>
                <a:spcPts val="0"/>
              </a:spcAft>
              <a:buClr>
                <a:schemeClr val="dk1"/>
              </a:buClr>
              <a:buSzPts val="2400"/>
              <a:buNone/>
            </a:pPr>
            <a:r>
              <a:rPr lang="en-US" b="1" dirty="0"/>
              <a:t>(1) 20 men 	</a:t>
            </a:r>
            <a:r>
              <a:rPr lang="en-US" b="1" dirty="0">
                <a:solidFill>
                  <a:srgbClr val="FF0000"/>
                </a:solidFill>
              </a:rPr>
              <a:t>(2) 25 men </a:t>
            </a:r>
            <a:r>
              <a:rPr lang="en-US" b="1" dirty="0"/>
              <a:t>	(3) 30 men 	(4) 15 men 	(5) None of these</a:t>
            </a:r>
            <a:endParaRPr b="1"/>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Shape 162"/>
        <p:cNvGrpSpPr/>
        <p:nvPr/>
      </p:nvGrpSpPr>
      <p:grpSpPr>
        <a:xfrm>
          <a:off x="0" y="0"/>
          <a:ext cx="0" cy="0"/>
          <a:chOff x="0" y="0"/>
          <a:chExt cx="0" cy="0"/>
        </a:xfrm>
      </p:grpSpPr>
      <p:sp>
        <p:nvSpPr>
          <p:cNvPr id="163" name="Google Shape;163;p12"/>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164" name="Google Shape;164;p12"/>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WORK AND WAGES</a:t>
            </a:r>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a:t>
            </a:r>
            <a:r>
              <a:rPr lang="en-US" b="1"/>
              <a:t>12. Wages of 20 boys for 15 days is 9000. If the daily wage of a man is one and half times that of a boys, how many men must work for 30 days to earn 13500? </a:t>
            </a:r>
            <a:endParaRPr/>
          </a:p>
          <a:p>
            <a:pPr marL="228600" lvl="0" indent="-228600" algn="l" rtl="0">
              <a:lnSpc>
                <a:spcPct val="90000"/>
              </a:lnSpc>
              <a:spcBef>
                <a:spcPts val="1000"/>
              </a:spcBef>
              <a:spcAft>
                <a:spcPts val="0"/>
              </a:spcAft>
              <a:buClr>
                <a:schemeClr val="dk1"/>
              </a:buClr>
              <a:buSzPts val="2400"/>
              <a:buNone/>
            </a:pPr>
            <a:r>
              <a:rPr lang="en-US" b="1"/>
              <a:t>(1) 12 men 	(2) 20 men 	(3) 16 men 	(4) 10 men 	(5) None of these</a:t>
            </a:r>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 </a:t>
            </a:r>
            <a:r>
              <a:rPr lang="en-US" b="1"/>
              <a:t> </a:t>
            </a:r>
            <a:endParaRPr b="1"/>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Shape 162"/>
        <p:cNvGrpSpPr/>
        <p:nvPr/>
      </p:nvGrpSpPr>
      <p:grpSpPr>
        <a:xfrm>
          <a:off x="0" y="0"/>
          <a:ext cx="0" cy="0"/>
          <a:chOff x="0" y="0"/>
          <a:chExt cx="0" cy="0"/>
        </a:xfrm>
      </p:grpSpPr>
      <p:sp>
        <p:nvSpPr>
          <p:cNvPr id="163" name="Google Shape;163;p12"/>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164" name="Google Shape;164;p12"/>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WORK AND WAGES</a:t>
            </a: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12. Wages of 20 boys for 15 days is 9000. If the daily wage of a man is one and half times that of a boys, how many men must work for 30 days to earn 13500? </a:t>
            </a:r>
            <a:endParaRPr/>
          </a:p>
          <a:p>
            <a:pPr marL="228600" lvl="0" indent="-228600" algn="l" rtl="0">
              <a:lnSpc>
                <a:spcPct val="90000"/>
              </a:lnSpc>
              <a:spcBef>
                <a:spcPts val="1000"/>
              </a:spcBef>
              <a:spcAft>
                <a:spcPts val="0"/>
              </a:spcAft>
              <a:buClr>
                <a:schemeClr val="dk1"/>
              </a:buClr>
              <a:buSzPts val="2400"/>
              <a:buNone/>
            </a:pPr>
            <a:r>
              <a:rPr lang="en-US" b="1" dirty="0"/>
              <a:t>(1) 12 men 	(2) 20 men 	(3) 16 men 	</a:t>
            </a:r>
            <a:r>
              <a:rPr lang="en-US" b="1" dirty="0">
                <a:solidFill>
                  <a:srgbClr val="FF0000"/>
                </a:solidFill>
              </a:rPr>
              <a:t>(4) 10 men </a:t>
            </a:r>
            <a:r>
              <a:rPr lang="en-US" b="1" dirty="0"/>
              <a:t>	(5) None of these</a:t>
            </a: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r>
              <a:rPr lang="en-US" b="1" dirty="0"/>
              <a:t> </a:t>
            </a:r>
            <a:endParaRPr b="1"/>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Shape 168"/>
        <p:cNvGrpSpPr/>
        <p:nvPr/>
      </p:nvGrpSpPr>
      <p:grpSpPr>
        <a:xfrm>
          <a:off x="0" y="0"/>
          <a:ext cx="0" cy="0"/>
          <a:chOff x="0" y="0"/>
          <a:chExt cx="0" cy="0"/>
        </a:xfrm>
      </p:grpSpPr>
      <p:sp>
        <p:nvSpPr>
          <p:cNvPr id="169" name="Google Shape;169;p13"/>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170" name="Google Shape;170;p13"/>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WORK AND WAGES</a:t>
            </a:r>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a:t>
            </a:r>
            <a:r>
              <a:rPr lang="en-US" b="1"/>
              <a:t>13. 5 men and 5 women earn 660 in 3 days. 10 men and 20 women earn 3500 in 5 days. In how many days can 6 men and 4 women earn 1060? </a:t>
            </a:r>
            <a:endParaRPr/>
          </a:p>
          <a:p>
            <a:pPr marL="228600" lvl="0" indent="-228600" algn="l" rtl="0">
              <a:lnSpc>
                <a:spcPct val="90000"/>
              </a:lnSpc>
              <a:spcBef>
                <a:spcPts val="1000"/>
              </a:spcBef>
              <a:spcAft>
                <a:spcPts val="0"/>
              </a:spcAft>
              <a:buClr>
                <a:schemeClr val="dk1"/>
              </a:buClr>
              <a:buSzPts val="2400"/>
              <a:buNone/>
            </a:pPr>
            <a:r>
              <a:rPr lang="en-US" b="1"/>
              <a:t>(1) 5 days 	(2) 10 days 	(3) 6 days 	(4) 12 days 	(5) None of these</a:t>
            </a:r>
            <a:endParaRPr b="1"/>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Shape 168"/>
        <p:cNvGrpSpPr/>
        <p:nvPr/>
      </p:nvGrpSpPr>
      <p:grpSpPr>
        <a:xfrm>
          <a:off x="0" y="0"/>
          <a:ext cx="0" cy="0"/>
          <a:chOff x="0" y="0"/>
          <a:chExt cx="0" cy="0"/>
        </a:xfrm>
      </p:grpSpPr>
      <p:sp>
        <p:nvSpPr>
          <p:cNvPr id="169" name="Google Shape;169;p13"/>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170" name="Google Shape;170;p13"/>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WORK AND WAGES</a:t>
            </a: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13. 5 men and 5 women earn 660 in 3 days. 10 men and 20 women earn 3500 in 5 days. In how many days can 6 men and 4 women earn 1060? </a:t>
            </a:r>
            <a:endParaRPr/>
          </a:p>
          <a:p>
            <a:pPr marL="228600" lvl="0" indent="-228600" algn="l" rtl="0">
              <a:lnSpc>
                <a:spcPct val="90000"/>
              </a:lnSpc>
              <a:spcBef>
                <a:spcPts val="1000"/>
              </a:spcBef>
              <a:spcAft>
                <a:spcPts val="0"/>
              </a:spcAft>
              <a:buClr>
                <a:schemeClr val="dk1"/>
              </a:buClr>
              <a:buSzPts val="2400"/>
              <a:buNone/>
            </a:pPr>
            <a:r>
              <a:rPr lang="en-US" b="1" dirty="0">
                <a:solidFill>
                  <a:srgbClr val="FF0000"/>
                </a:solidFill>
              </a:rPr>
              <a:t>(1) 5 days </a:t>
            </a:r>
            <a:r>
              <a:rPr lang="en-US" b="1" dirty="0"/>
              <a:t>	(2) 10 days 	(3) 6 days 	(4) 12 days 	(5) None of these</a:t>
            </a:r>
            <a:endParaRPr b="1"/>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Shape 174"/>
        <p:cNvGrpSpPr/>
        <p:nvPr/>
      </p:nvGrpSpPr>
      <p:grpSpPr>
        <a:xfrm>
          <a:off x="0" y="0"/>
          <a:ext cx="0" cy="0"/>
          <a:chOff x="0" y="0"/>
          <a:chExt cx="0" cy="0"/>
        </a:xfrm>
      </p:grpSpPr>
      <p:sp>
        <p:nvSpPr>
          <p:cNvPr id="175" name="Google Shape;175;p14"/>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176" name="Google Shape;176;p14"/>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WORK AND WAGES</a:t>
            </a:r>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a:t>
            </a:r>
            <a:r>
              <a:rPr lang="en-US" b="1"/>
              <a:t>14. 4 men and 6 boys earn 1600 in 5 days. 3 men and 7 boys earn 1740 in 6 days, in what time will 7 men and 6 boys earn 3760? </a:t>
            </a:r>
            <a:endParaRPr/>
          </a:p>
          <a:p>
            <a:pPr marL="228600" lvl="0" indent="-228600" algn="l" rtl="0">
              <a:lnSpc>
                <a:spcPct val="90000"/>
              </a:lnSpc>
              <a:spcBef>
                <a:spcPts val="1000"/>
              </a:spcBef>
              <a:spcAft>
                <a:spcPts val="0"/>
              </a:spcAft>
              <a:buClr>
                <a:schemeClr val="dk1"/>
              </a:buClr>
              <a:buSzPts val="2400"/>
              <a:buNone/>
            </a:pPr>
            <a:r>
              <a:rPr lang="en-US" b="1"/>
              <a:t>(1) 6 days 	(2) 8 days 	(3) 10 days 	(4) 12 days 	(5) None of these</a:t>
            </a:r>
            <a:r>
              <a:rPr lang="en-US" b="1">
                <a:latin typeface="Arial Black"/>
                <a:ea typeface="Arial Black"/>
                <a:cs typeface="Arial Black"/>
                <a:sym typeface="Arial Black"/>
              </a:rPr>
              <a:t> </a:t>
            </a:r>
            <a:r>
              <a:rPr lang="en-US" b="1"/>
              <a:t> </a:t>
            </a:r>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 </a:t>
            </a:r>
            <a:r>
              <a:rPr lang="en-US" b="1"/>
              <a:t> </a:t>
            </a:r>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 </a:t>
            </a:r>
            <a:r>
              <a:rPr lang="en-US" b="1"/>
              <a:t> </a:t>
            </a:r>
            <a:endParaRPr b="1"/>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Shape 174"/>
        <p:cNvGrpSpPr/>
        <p:nvPr/>
      </p:nvGrpSpPr>
      <p:grpSpPr>
        <a:xfrm>
          <a:off x="0" y="0"/>
          <a:ext cx="0" cy="0"/>
          <a:chOff x="0" y="0"/>
          <a:chExt cx="0" cy="0"/>
        </a:xfrm>
      </p:grpSpPr>
      <p:sp>
        <p:nvSpPr>
          <p:cNvPr id="175" name="Google Shape;175;p14"/>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176" name="Google Shape;176;p14"/>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WORK AND WAGES</a:t>
            </a: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14. 4 men and 6 boys earn 1600 in 5 days. 3 men and 7 boys earn 1740 in 6 days, in what time will 7 men and 6 boys earn 3760? </a:t>
            </a:r>
            <a:endParaRPr/>
          </a:p>
          <a:p>
            <a:pPr marL="228600" lvl="0" indent="-228600" algn="l" rtl="0">
              <a:lnSpc>
                <a:spcPct val="90000"/>
              </a:lnSpc>
              <a:spcBef>
                <a:spcPts val="1000"/>
              </a:spcBef>
              <a:spcAft>
                <a:spcPts val="0"/>
              </a:spcAft>
              <a:buClr>
                <a:schemeClr val="dk1"/>
              </a:buClr>
              <a:buSzPts val="2400"/>
              <a:buNone/>
            </a:pPr>
            <a:r>
              <a:rPr lang="en-US" b="1" dirty="0"/>
              <a:t>(1) 6 days 	</a:t>
            </a:r>
            <a:r>
              <a:rPr lang="en-US" b="1" dirty="0">
                <a:solidFill>
                  <a:srgbClr val="FF0000"/>
                </a:solidFill>
              </a:rPr>
              <a:t>(2) 8 days </a:t>
            </a:r>
            <a:r>
              <a:rPr lang="en-US" b="1" dirty="0"/>
              <a:t>	(3) 10 days 	(4) 12 days 	(5) None of these</a:t>
            </a:r>
            <a:r>
              <a:rPr lang="en-US" b="1" dirty="0">
                <a:latin typeface="Arial Black"/>
                <a:ea typeface="Arial Black"/>
                <a:cs typeface="Arial Black"/>
                <a:sym typeface="Arial Black"/>
              </a:rPr>
              <a:t> </a:t>
            </a:r>
            <a:r>
              <a:rPr lang="en-US" b="1" dirty="0"/>
              <a:t> </a:t>
            </a: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r>
              <a:rPr lang="en-US" b="1" dirty="0"/>
              <a:t> </a:t>
            </a: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r>
              <a:rPr lang="en-US" b="1" dirty="0"/>
              <a:t> </a:t>
            </a:r>
            <a:endParaRPr b="1"/>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96"/>
        <p:cNvGrpSpPr/>
        <p:nvPr/>
      </p:nvGrpSpPr>
      <p:grpSpPr>
        <a:xfrm>
          <a:off x="0" y="0"/>
          <a:ext cx="0" cy="0"/>
          <a:chOff x="0" y="0"/>
          <a:chExt cx="0" cy="0"/>
        </a:xfrm>
      </p:grpSpPr>
      <p:sp>
        <p:nvSpPr>
          <p:cNvPr id="97" name="Google Shape;97;p1"/>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98" name="Google Shape;98;p1"/>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WORK AND WAGES</a:t>
            </a: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1. Ram can do a certain work in 15 days while </a:t>
            </a:r>
            <a:r>
              <a:rPr lang="en-US" b="1" dirty="0" err="1"/>
              <a:t>Chandan</a:t>
            </a:r>
            <a:r>
              <a:rPr lang="en-US" b="1" dirty="0"/>
              <a:t> can do it in 25 days. Both work together and finish the work. In what ratio should the total earnings be divided between them? </a:t>
            </a:r>
            <a:endParaRPr/>
          </a:p>
          <a:p>
            <a:pPr marL="228600" lvl="0" indent="-228600" algn="l" rtl="0">
              <a:lnSpc>
                <a:spcPct val="90000"/>
              </a:lnSpc>
              <a:spcBef>
                <a:spcPts val="1000"/>
              </a:spcBef>
              <a:spcAft>
                <a:spcPts val="0"/>
              </a:spcAft>
              <a:buClr>
                <a:schemeClr val="dk1"/>
              </a:buClr>
              <a:buSzPts val="2400"/>
              <a:buNone/>
            </a:pPr>
            <a:r>
              <a:rPr lang="en-US" b="1" dirty="0"/>
              <a:t>(1) 3 : 5 	(2) 2 : 5 	(3) 5 : 2 	</a:t>
            </a:r>
            <a:r>
              <a:rPr lang="en-US" b="1" dirty="0">
                <a:solidFill>
                  <a:srgbClr val="FF0000"/>
                </a:solidFill>
              </a:rPr>
              <a:t>(4) 5 : 3 </a:t>
            </a:r>
            <a:r>
              <a:rPr lang="en-US" b="1" dirty="0"/>
              <a:t>	(5) None of these</a:t>
            </a:r>
            <a:endParaRPr b="1"/>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Shape 180"/>
        <p:cNvGrpSpPr/>
        <p:nvPr/>
      </p:nvGrpSpPr>
      <p:grpSpPr>
        <a:xfrm>
          <a:off x="0" y="0"/>
          <a:ext cx="0" cy="0"/>
          <a:chOff x="0" y="0"/>
          <a:chExt cx="0" cy="0"/>
        </a:xfrm>
      </p:grpSpPr>
      <p:sp>
        <p:nvSpPr>
          <p:cNvPr id="181" name="Google Shape;181;p15"/>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182" name="Google Shape;182;p15"/>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WORK AND WAGES</a:t>
            </a:r>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15</a:t>
            </a:r>
            <a:r>
              <a:rPr lang="en-US" b="1"/>
              <a:t>. A, B and C together earn 640 in 8 days. A and C together earn 250 in 5 days. B and C together earn 420 in 6 days. Find the daily earning of C. </a:t>
            </a:r>
            <a:endParaRPr/>
          </a:p>
          <a:p>
            <a:pPr marL="228600" lvl="0" indent="-228600" algn="l" rtl="0">
              <a:lnSpc>
                <a:spcPct val="90000"/>
              </a:lnSpc>
              <a:spcBef>
                <a:spcPts val="1000"/>
              </a:spcBef>
              <a:spcAft>
                <a:spcPts val="0"/>
              </a:spcAft>
              <a:buClr>
                <a:schemeClr val="dk1"/>
              </a:buClr>
              <a:buSzPts val="2400"/>
              <a:buNone/>
            </a:pPr>
            <a:r>
              <a:rPr lang="en-US" b="1"/>
              <a:t>(1) 60 		(2) 50 		(3) 80 		(4) 40 		(5) None of these</a:t>
            </a:r>
            <a:endParaRPr b="1"/>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Shape 180"/>
        <p:cNvGrpSpPr/>
        <p:nvPr/>
      </p:nvGrpSpPr>
      <p:grpSpPr>
        <a:xfrm>
          <a:off x="0" y="0"/>
          <a:ext cx="0" cy="0"/>
          <a:chOff x="0" y="0"/>
          <a:chExt cx="0" cy="0"/>
        </a:xfrm>
      </p:grpSpPr>
      <p:sp>
        <p:nvSpPr>
          <p:cNvPr id="181" name="Google Shape;181;p15"/>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182" name="Google Shape;182;p15"/>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WORK AND WAGES</a:t>
            </a: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15</a:t>
            </a:r>
            <a:r>
              <a:rPr lang="en-US" b="1" dirty="0"/>
              <a:t>. A, B and C together earn 640 in 8 days. A and C together earn 250 in 5 days. B and C together earn 420 in 6 days. Find the daily earning of C. </a:t>
            </a:r>
            <a:endParaRPr/>
          </a:p>
          <a:p>
            <a:pPr marL="228600" lvl="0" indent="-228600" algn="l" rtl="0">
              <a:lnSpc>
                <a:spcPct val="90000"/>
              </a:lnSpc>
              <a:spcBef>
                <a:spcPts val="1000"/>
              </a:spcBef>
              <a:spcAft>
                <a:spcPts val="0"/>
              </a:spcAft>
              <a:buClr>
                <a:schemeClr val="dk1"/>
              </a:buClr>
              <a:buSzPts val="2400"/>
              <a:buNone/>
            </a:pPr>
            <a:r>
              <a:rPr lang="en-US" b="1" dirty="0">
                <a:solidFill>
                  <a:srgbClr val="FF0000"/>
                </a:solidFill>
              </a:rPr>
              <a:t>(1) 60 </a:t>
            </a:r>
            <a:r>
              <a:rPr lang="en-US" b="1" dirty="0"/>
              <a:t>		(2) 50 		(3) 80 		(4) 40 		(5) None of these</a:t>
            </a:r>
            <a:endParaRPr b="1"/>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Shape 180"/>
        <p:cNvGrpSpPr/>
        <p:nvPr/>
      </p:nvGrpSpPr>
      <p:grpSpPr>
        <a:xfrm>
          <a:off x="0" y="0"/>
          <a:ext cx="0" cy="0"/>
          <a:chOff x="0" y="0"/>
          <a:chExt cx="0" cy="0"/>
        </a:xfrm>
      </p:grpSpPr>
      <p:sp>
        <p:nvSpPr>
          <p:cNvPr id="181" name="Google Shape;181;p15"/>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182" name="Google Shape;182;p15"/>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endParaRPr lang="en-US" sz="4000" b="1" dirty="0">
              <a:solidFill>
                <a:srgbClr val="0C0C0C"/>
              </a:solidFill>
              <a:latin typeface="Arial Black"/>
              <a:ea typeface="Arial Black"/>
              <a:cs typeface="Arial Black"/>
              <a:sym typeface="Arial Black"/>
            </a:endParaRPr>
          </a:p>
          <a:p>
            <a:pPr marL="228600" lvl="0" indent="-228600" algn="l" rtl="0">
              <a:lnSpc>
                <a:spcPct val="90000"/>
              </a:lnSpc>
              <a:spcBef>
                <a:spcPts val="0"/>
              </a:spcBef>
              <a:spcAft>
                <a:spcPts val="0"/>
              </a:spcAft>
              <a:buClr>
                <a:srgbClr val="0C0C0C"/>
              </a:buClr>
              <a:buSzPts val="2400"/>
              <a:buNone/>
            </a:pPr>
            <a:endParaRPr lang="en-US" sz="4000" b="1" dirty="0" smtClean="0">
              <a:solidFill>
                <a:srgbClr val="0C0C0C"/>
              </a:solidFill>
              <a:latin typeface="Arial Black"/>
              <a:ea typeface="Arial Black"/>
              <a:cs typeface="Arial Black"/>
              <a:sym typeface="Arial Black"/>
            </a:endParaRPr>
          </a:p>
          <a:p>
            <a:pPr marL="228600" lvl="0" indent="-228600" algn="l" rtl="0">
              <a:lnSpc>
                <a:spcPct val="90000"/>
              </a:lnSpc>
              <a:spcBef>
                <a:spcPts val="0"/>
              </a:spcBef>
              <a:spcAft>
                <a:spcPts val="0"/>
              </a:spcAft>
              <a:buClr>
                <a:srgbClr val="0C0C0C"/>
              </a:buClr>
              <a:buSzPts val="2400"/>
              <a:buNone/>
            </a:pPr>
            <a:endParaRPr lang="en-US" sz="4000" b="1" dirty="0" smtClean="0">
              <a:solidFill>
                <a:srgbClr val="0C0C0C"/>
              </a:solidFill>
              <a:latin typeface="Arial Black"/>
              <a:ea typeface="Arial Black"/>
              <a:cs typeface="Arial Black"/>
              <a:sym typeface="Arial Black"/>
            </a:endParaRPr>
          </a:p>
          <a:p>
            <a:pPr marL="228600" lvl="0" indent="-228600" algn="l" rtl="0">
              <a:lnSpc>
                <a:spcPct val="90000"/>
              </a:lnSpc>
              <a:spcBef>
                <a:spcPts val="0"/>
              </a:spcBef>
              <a:spcAft>
                <a:spcPts val="0"/>
              </a:spcAft>
              <a:buClr>
                <a:srgbClr val="0C0C0C"/>
              </a:buClr>
              <a:buSzPts val="2400"/>
              <a:buNone/>
            </a:pPr>
            <a:endParaRPr lang="en-US" sz="4000" b="1" dirty="0" smtClean="0">
              <a:solidFill>
                <a:srgbClr val="0C0C0C"/>
              </a:solidFill>
              <a:latin typeface="Arial Black"/>
              <a:ea typeface="Arial Black"/>
              <a:cs typeface="Arial Black"/>
              <a:sym typeface="Arial Black"/>
            </a:endParaRPr>
          </a:p>
          <a:p>
            <a:pPr marL="228600" lvl="0" indent="-228600" algn="l" rtl="0">
              <a:lnSpc>
                <a:spcPct val="90000"/>
              </a:lnSpc>
              <a:spcBef>
                <a:spcPts val="0"/>
              </a:spcBef>
              <a:spcAft>
                <a:spcPts val="0"/>
              </a:spcAft>
              <a:buClr>
                <a:srgbClr val="0C0C0C"/>
              </a:buClr>
              <a:buSzPts val="2400"/>
              <a:buNone/>
            </a:pPr>
            <a:r>
              <a:rPr lang="en-US" sz="4000" b="1" dirty="0" smtClean="0">
                <a:solidFill>
                  <a:srgbClr val="0C0C0C"/>
                </a:solidFill>
                <a:latin typeface="Arial Black"/>
                <a:ea typeface="Arial Black"/>
                <a:cs typeface="Arial Black"/>
                <a:sym typeface="Arial Black"/>
              </a:rPr>
              <a:t>                       </a:t>
            </a:r>
          </a:p>
          <a:p>
            <a:pPr marL="228600" lvl="0" indent="-228600" algn="l" rtl="0">
              <a:lnSpc>
                <a:spcPct val="90000"/>
              </a:lnSpc>
              <a:spcBef>
                <a:spcPts val="0"/>
              </a:spcBef>
              <a:spcAft>
                <a:spcPts val="0"/>
              </a:spcAft>
              <a:buClr>
                <a:srgbClr val="0C0C0C"/>
              </a:buClr>
              <a:buSzPts val="2400"/>
              <a:buNone/>
            </a:pPr>
            <a:r>
              <a:rPr lang="en-US" sz="4000" b="1" dirty="0" smtClean="0">
                <a:solidFill>
                  <a:srgbClr val="0C0C0C"/>
                </a:solidFill>
                <a:latin typeface="Arial Black"/>
                <a:ea typeface="Arial Black"/>
                <a:cs typeface="Arial Black"/>
                <a:sym typeface="Arial Black"/>
              </a:rPr>
              <a:t> </a:t>
            </a:r>
            <a:r>
              <a:rPr lang="en-US" sz="4000" b="1" dirty="0" smtClean="0">
                <a:solidFill>
                  <a:srgbClr val="0C0C0C"/>
                </a:solidFill>
                <a:latin typeface="Arial Black"/>
                <a:ea typeface="Arial Black"/>
                <a:cs typeface="Arial Black"/>
                <a:sym typeface="Arial Black"/>
              </a:rPr>
              <a:t>                       </a:t>
            </a:r>
            <a:r>
              <a:rPr lang="en-US" sz="4000" b="1" dirty="0" smtClean="0">
                <a:solidFill>
                  <a:srgbClr val="FF0000"/>
                </a:solidFill>
                <a:latin typeface="Arial Black"/>
                <a:ea typeface="Arial Black"/>
                <a:cs typeface="Arial Black"/>
                <a:sym typeface="Arial Black"/>
              </a:rPr>
              <a:t>THANK YOU</a:t>
            </a:r>
            <a:endParaRPr sz="4000" b="1">
              <a:solidFill>
                <a:srgbClr val="FF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Shape 102"/>
        <p:cNvGrpSpPr/>
        <p:nvPr/>
      </p:nvGrpSpPr>
      <p:grpSpPr>
        <a:xfrm>
          <a:off x="0" y="0"/>
          <a:ext cx="0" cy="0"/>
          <a:chOff x="0" y="0"/>
          <a:chExt cx="0" cy="0"/>
        </a:xfrm>
      </p:grpSpPr>
      <p:sp>
        <p:nvSpPr>
          <p:cNvPr id="103" name="Google Shape;103;p2"/>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104" name="Google Shape;104;p2"/>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WORK AND WAGES</a:t>
            </a:r>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a:t>
            </a:r>
            <a:r>
              <a:rPr lang="en-US" b="1"/>
              <a:t>2. A, B and C can do a work in 4, 6 and 10 days respectively. They finish the work together and earn 310. What is the share of each? </a:t>
            </a:r>
            <a:endParaRPr/>
          </a:p>
          <a:p>
            <a:pPr marL="457200" lvl="0" indent="-457200" algn="l" rtl="0">
              <a:lnSpc>
                <a:spcPct val="90000"/>
              </a:lnSpc>
              <a:spcBef>
                <a:spcPts val="1000"/>
              </a:spcBef>
              <a:spcAft>
                <a:spcPts val="0"/>
              </a:spcAft>
              <a:buClr>
                <a:schemeClr val="dk1"/>
              </a:buClr>
              <a:buSzPts val="2400"/>
              <a:buAutoNum type="arabicParenBoth"/>
            </a:pPr>
            <a:r>
              <a:rPr lang="en-US" b="1"/>
              <a:t>150, 100, 60 	(2) 140, 110, 60 	(3) 160, 90, 60 	(4) 150, 110, 50 </a:t>
            </a:r>
            <a:endParaRPr/>
          </a:p>
          <a:p>
            <a:pPr marL="457200" lvl="0" indent="-457200" algn="l" rtl="0">
              <a:lnSpc>
                <a:spcPct val="90000"/>
              </a:lnSpc>
              <a:spcBef>
                <a:spcPts val="1000"/>
              </a:spcBef>
              <a:spcAft>
                <a:spcPts val="0"/>
              </a:spcAft>
              <a:buClr>
                <a:schemeClr val="dk1"/>
              </a:buClr>
              <a:buSzPts val="2400"/>
              <a:buNone/>
            </a:pPr>
            <a:r>
              <a:rPr lang="en-US" b="1"/>
              <a:t>(5) None of these</a:t>
            </a:r>
            <a:endParaRPr b="1"/>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Shape 102"/>
        <p:cNvGrpSpPr/>
        <p:nvPr/>
      </p:nvGrpSpPr>
      <p:grpSpPr>
        <a:xfrm>
          <a:off x="0" y="0"/>
          <a:ext cx="0" cy="0"/>
          <a:chOff x="0" y="0"/>
          <a:chExt cx="0" cy="0"/>
        </a:xfrm>
      </p:grpSpPr>
      <p:sp>
        <p:nvSpPr>
          <p:cNvPr id="103" name="Google Shape;103;p2"/>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104" name="Google Shape;104;p2"/>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WORK AND WAGES</a:t>
            </a: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2. A, B and C can do a work in 4, 6 and 10 days respectively. They finish the work together and earn 310. What is the share of each? </a:t>
            </a:r>
            <a:endParaRPr/>
          </a:p>
          <a:p>
            <a:pPr marL="457200" lvl="0" indent="-457200" algn="l" rtl="0">
              <a:lnSpc>
                <a:spcPct val="90000"/>
              </a:lnSpc>
              <a:spcBef>
                <a:spcPts val="1000"/>
              </a:spcBef>
              <a:spcAft>
                <a:spcPts val="0"/>
              </a:spcAft>
              <a:buClr>
                <a:schemeClr val="dk1"/>
              </a:buClr>
              <a:buSzPts val="2400"/>
              <a:buNone/>
            </a:pPr>
            <a:r>
              <a:rPr lang="en-US" b="1" dirty="0" smtClean="0">
                <a:solidFill>
                  <a:srgbClr val="FF0000"/>
                </a:solidFill>
              </a:rPr>
              <a:t>(1) 150</a:t>
            </a:r>
            <a:r>
              <a:rPr lang="en-US" b="1" dirty="0">
                <a:solidFill>
                  <a:srgbClr val="FF0000"/>
                </a:solidFill>
              </a:rPr>
              <a:t>, 100, 60 </a:t>
            </a:r>
            <a:r>
              <a:rPr lang="en-US" b="1" dirty="0"/>
              <a:t>	(2) 140, 110, 60 	(3) 160, 90, 60 	(4) 150, 110, 50 </a:t>
            </a:r>
            <a:endParaRPr/>
          </a:p>
          <a:p>
            <a:pPr marL="457200" lvl="0" indent="-457200" algn="l" rtl="0">
              <a:lnSpc>
                <a:spcPct val="90000"/>
              </a:lnSpc>
              <a:spcBef>
                <a:spcPts val="1000"/>
              </a:spcBef>
              <a:spcAft>
                <a:spcPts val="0"/>
              </a:spcAft>
              <a:buClr>
                <a:schemeClr val="dk1"/>
              </a:buClr>
              <a:buSzPts val="2400"/>
              <a:buNone/>
            </a:pPr>
            <a:r>
              <a:rPr lang="en-US" b="1" dirty="0"/>
              <a:t>(5) None of these</a:t>
            </a:r>
            <a:endParaRPr b="1"/>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Shape 108"/>
        <p:cNvGrpSpPr/>
        <p:nvPr/>
      </p:nvGrpSpPr>
      <p:grpSpPr>
        <a:xfrm>
          <a:off x="0" y="0"/>
          <a:ext cx="0" cy="0"/>
          <a:chOff x="0" y="0"/>
          <a:chExt cx="0" cy="0"/>
        </a:xfrm>
      </p:grpSpPr>
      <p:sp>
        <p:nvSpPr>
          <p:cNvPr id="109" name="Google Shape;109;p3"/>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110" name="Google Shape;110;p3"/>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WORK AND WAGES</a:t>
            </a:r>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a:t>
            </a:r>
            <a:r>
              <a:rPr lang="en-US" b="1"/>
              <a:t>3. A, B and C contract to do a work for 4200. A can do the work in 6 days, B in 10 days and C in 12 days. If they work together to do the work, what is the share of C? </a:t>
            </a:r>
            <a:endParaRPr/>
          </a:p>
          <a:p>
            <a:pPr marL="228600" lvl="0" indent="-228600" algn="l" rtl="0">
              <a:lnSpc>
                <a:spcPct val="90000"/>
              </a:lnSpc>
              <a:spcBef>
                <a:spcPts val="1000"/>
              </a:spcBef>
              <a:spcAft>
                <a:spcPts val="0"/>
              </a:spcAft>
              <a:buClr>
                <a:schemeClr val="dk1"/>
              </a:buClr>
              <a:buSzPts val="2400"/>
              <a:buNone/>
            </a:pPr>
            <a:r>
              <a:rPr lang="en-US" b="1"/>
              <a:t>(1) 2000 	(2) 1200 	(3) 1000 	(4) 1500 	(5) None of these</a:t>
            </a:r>
            <a:endParaRPr b="1"/>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Shape 108"/>
        <p:cNvGrpSpPr/>
        <p:nvPr/>
      </p:nvGrpSpPr>
      <p:grpSpPr>
        <a:xfrm>
          <a:off x="0" y="0"/>
          <a:ext cx="0" cy="0"/>
          <a:chOff x="0" y="0"/>
          <a:chExt cx="0" cy="0"/>
        </a:xfrm>
      </p:grpSpPr>
      <p:sp>
        <p:nvSpPr>
          <p:cNvPr id="109" name="Google Shape;109;p3"/>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110" name="Google Shape;110;p3"/>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WORK AND WAGES</a:t>
            </a: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3. A, B and C contract to do a work for 4200. A can do the work in 6 days, B in 10 days and C in 12 days. If they work together to do the work, what is the share of C? </a:t>
            </a:r>
            <a:endParaRPr/>
          </a:p>
          <a:p>
            <a:pPr marL="228600" lvl="0" indent="-228600" algn="l" rtl="0">
              <a:lnSpc>
                <a:spcPct val="90000"/>
              </a:lnSpc>
              <a:spcBef>
                <a:spcPts val="1000"/>
              </a:spcBef>
              <a:spcAft>
                <a:spcPts val="0"/>
              </a:spcAft>
              <a:buClr>
                <a:schemeClr val="dk1"/>
              </a:buClr>
              <a:buSzPts val="2400"/>
              <a:buNone/>
            </a:pPr>
            <a:r>
              <a:rPr lang="en-US" b="1" dirty="0"/>
              <a:t>(1) 2000 	(2) 1200 	</a:t>
            </a:r>
            <a:r>
              <a:rPr lang="en-US" b="1" dirty="0">
                <a:solidFill>
                  <a:srgbClr val="FF0000"/>
                </a:solidFill>
              </a:rPr>
              <a:t>(3) 1000 </a:t>
            </a:r>
            <a:r>
              <a:rPr lang="en-US" b="1" dirty="0"/>
              <a:t>	(4) 1500 	(5) None of these</a:t>
            </a:r>
            <a:endParaRPr b="1"/>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Shape 114"/>
        <p:cNvGrpSpPr/>
        <p:nvPr/>
      </p:nvGrpSpPr>
      <p:grpSpPr>
        <a:xfrm>
          <a:off x="0" y="0"/>
          <a:ext cx="0" cy="0"/>
          <a:chOff x="0" y="0"/>
          <a:chExt cx="0" cy="0"/>
        </a:xfrm>
      </p:grpSpPr>
      <p:sp>
        <p:nvSpPr>
          <p:cNvPr id="115" name="Google Shape;115;p4"/>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116" name="Google Shape;116;p4"/>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WORK AND WAGES</a:t>
            </a:r>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a:t>
            </a:r>
            <a:r>
              <a:rPr lang="en-US" b="1"/>
              <a:t>4. A, B and C contract to do a work for 6500. A can do the work in 10 days, B in 15 days and C in 20 days. If they work together to do the work, what is the share of B? </a:t>
            </a:r>
            <a:endParaRPr/>
          </a:p>
          <a:p>
            <a:pPr marL="228600" lvl="0" indent="-228600" algn="l" rtl="0">
              <a:lnSpc>
                <a:spcPct val="90000"/>
              </a:lnSpc>
              <a:spcBef>
                <a:spcPts val="1000"/>
              </a:spcBef>
              <a:spcAft>
                <a:spcPts val="0"/>
              </a:spcAft>
              <a:buClr>
                <a:schemeClr val="dk1"/>
              </a:buClr>
              <a:buSzPts val="2400"/>
              <a:buNone/>
            </a:pPr>
            <a:r>
              <a:rPr lang="en-US" b="1"/>
              <a:t>(1) 2000 	(2) 3000 	(3) 1500 	(4) 2500 	(5) None of these</a:t>
            </a:r>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 </a:t>
            </a:r>
            <a:r>
              <a:rPr lang="en-US" b="1"/>
              <a:t> </a:t>
            </a:r>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 </a:t>
            </a:r>
            <a:r>
              <a:rPr lang="en-US" b="1"/>
              <a:t> </a:t>
            </a:r>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 </a:t>
            </a:r>
            <a:r>
              <a:rPr lang="en-US" b="1"/>
              <a:t> </a:t>
            </a:r>
            <a:endParaRPr b="1"/>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Shape 114"/>
        <p:cNvGrpSpPr/>
        <p:nvPr/>
      </p:nvGrpSpPr>
      <p:grpSpPr>
        <a:xfrm>
          <a:off x="0" y="0"/>
          <a:ext cx="0" cy="0"/>
          <a:chOff x="0" y="0"/>
          <a:chExt cx="0" cy="0"/>
        </a:xfrm>
      </p:grpSpPr>
      <p:sp>
        <p:nvSpPr>
          <p:cNvPr id="115" name="Google Shape;115;p4"/>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116" name="Google Shape;116;p4"/>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WORK AND WAGES</a:t>
            </a: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4. A, B and C contract to do a work for 6500. A can do the work in 10 days, B in 15 days and C in 20 days. If they work together to do the work, what is the share of B? </a:t>
            </a:r>
            <a:endParaRPr/>
          </a:p>
          <a:p>
            <a:pPr marL="228600" lvl="0" indent="-228600" algn="l" rtl="0">
              <a:lnSpc>
                <a:spcPct val="90000"/>
              </a:lnSpc>
              <a:spcBef>
                <a:spcPts val="1000"/>
              </a:spcBef>
              <a:spcAft>
                <a:spcPts val="0"/>
              </a:spcAft>
              <a:buClr>
                <a:schemeClr val="dk1"/>
              </a:buClr>
              <a:buSzPts val="2400"/>
              <a:buNone/>
            </a:pPr>
            <a:r>
              <a:rPr lang="en-US" b="1" dirty="0">
                <a:solidFill>
                  <a:srgbClr val="FF0000"/>
                </a:solidFill>
              </a:rPr>
              <a:t>(1) 2000 </a:t>
            </a:r>
            <a:r>
              <a:rPr lang="en-US" b="1" dirty="0"/>
              <a:t>	(2) 3000 	(3) 1500 	(4) 2500 	(5) None of these</a:t>
            </a: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r>
              <a:rPr lang="en-US" b="1" dirty="0"/>
              <a:t> </a:t>
            </a: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r>
              <a:rPr lang="en-US" b="1" dirty="0"/>
              <a:t> </a:t>
            </a: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r>
              <a:rPr lang="en-US" b="1" dirty="0"/>
              <a:t> </a:t>
            </a:r>
            <a:endParaRPr b="1"/>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TotalTime>
  <Words>36</Words>
  <PresentationFormat>Custom</PresentationFormat>
  <Paragraphs>162</Paragraphs>
  <Slides>32</Slides>
  <Notes>32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32</vt:i4>
      </vt:variant>
    </vt:vector>
  </HeadingPairs>
  <TitlesOfParts>
    <vt:vector size="36" baseType="lpstr">
      <vt:lpstr>Arial</vt:lpstr>
      <vt:lpstr>Arial Black</vt:lpstr>
      <vt:lpstr>Calibri</vt:lpstr>
      <vt:lpstr>Office Theme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APTITUDE</dc:title>
  <dc:creator>anuj gupta</dc:creator>
  <cp:lastModifiedBy>Avita</cp:lastModifiedBy>
  <cp:revision>4</cp:revision>
  <dcterms:created xsi:type="dcterms:W3CDTF">2020-02-23T06:37:57Z</dcterms:created>
  <dcterms:modified xsi:type="dcterms:W3CDTF">2023-04-15T06:27:37Z</dcterms:modified>
</cp:coreProperties>
</file>