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8"/>
  </p:notesMasterIdLst>
  <p:sldIdLst>
    <p:sldId id="291" r:id="rId2"/>
    <p:sldId id="330" r:id="rId3"/>
    <p:sldId id="331" r:id="rId4"/>
    <p:sldId id="292" r:id="rId5"/>
    <p:sldId id="293" r:id="rId6"/>
    <p:sldId id="294" r:id="rId7"/>
    <p:sldId id="256" r:id="rId8"/>
    <p:sldId id="295" r:id="rId9"/>
    <p:sldId id="257" r:id="rId10"/>
    <p:sldId id="296" r:id="rId11"/>
    <p:sldId id="258" r:id="rId12"/>
    <p:sldId id="297" r:id="rId13"/>
    <p:sldId id="259" r:id="rId14"/>
    <p:sldId id="298" r:id="rId15"/>
    <p:sldId id="260" r:id="rId16"/>
    <p:sldId id="299" r:id="rId17"/>
    <p:sldId id="300" r:id="rId18"/>
    <p:sldId id="261" r:id="rId19"/>
    <p:sldId id="262" r:id="rId20"/>
    <p:sldId id="301" r:id="rId21"/>
    <p:sldId id="263" r:id="rId22"/>
    <p:sldId id="302" r:id="rId23"/>
    <p:sldId id="264" r:id="rId24"/>
    <p:sldId id="303" r:id="rId25"/>
    <p:sldId id="265" r:id="rId26"/>
    <p:sldId id="304" r:id="rId27"/>
    <p:sldId id="266" r:id="rId28"/>
    <p:sldId id="305" r:id="rId29"/>
    <p:sldId id="267" r:id="rId30"/>
    <p:sldId id="306" r:id="rId31"/>
    <p:sldId id="268" r:id="rId32"/>
    <p:sldId id="307" r:id="rId33"/>
    <p:sldId id="269" r:id="rId34"/>
    <p:sldId id="308" r:id="rId35"/>
    <p:sldId id="270" r:id="rId36"/>
    <p:sldId id="309" r:id="rId37"/>
    <p:sldId id="271" r:id="rId38"/>
    <p:sldId id="310" r:id="rId39"/>
    <p:sldId id="272" r:id="rId40"/>
    <p:sldId id="311" r:id="rId41"/>
    <p:sldId id="273" r:id="rId42"/>
    <p:sldId id="312" r:id="rId43"/>
    <p:sldId id="274" r:id="rId44"/>
    <p:sldId id="313" r:id="rId45"/>
    <p:sldId id="275" r:id="rId46"/>
    <p:sldId id="314" r:id="rId47"/>
    <p:sldId id="276" r:id="rId48"/>
    <p:sldId id="315" r:id="rId49"/>
    <p:sldId id="277" r:id="rId50"/>
    <p:sldId id="316" r:id="rId51"/>
    <p:sldId id="278" r:id="rId52"/>
    <p:sldId id="317" r:id="rId53"/>
    <p:sldId id="279" r:id="rId54"/>
    <p:sldId id="318" r:id="rId55"/>
    <p:sldId id="280" r:id="rId56"/>
    <p:sldId id="319" r:id="rId57"/>
    <p:sldId id="281" r:id="rId58"/>
    <p:sldId id="320" r:id="rId59"/>
    <p:sldId id="282" r:id="rId60"/>
    <p:sldId id="321" r:id="rId61"/>
    <p:sldId id="283" r:id="rId62"/>
    <p:sldId id="322" r:id="rId63"/>
    <p:sldId id="284" r:id="rId64"/>
    <p:sldId id="323" r:id="rId65"/>
    <p:sldId id="285" r:id="rId66"/>
    <p:sldId id="324" r:id="rId67"/>
    <p:sldId id="286" r:id="rId68"/>
    <p:sldId id="325" r:id="rId69"/>
    <p:sldId id="287" r:id="rId70"/>
    <p:sldId id="326" r:id="rId71"/>
    <p:sldId id="288" r:id="rId72"/>
    <p:sldId id="327" r:id="rId73"/>
    <p:sldId id="289" r:id="rId74"/>
    <p:sldId id="328" r:id="rId75"/>
    <p:sldId id="290" r:id="rId76"/>
    <p:sldId id="329" r:id="rId77"/>
  </p:sldIdLst>
  <p:sldSz cx="12192000" cy="6858000"/>
  <p:notesSz cx="6858000" cy="9144000"/>
  <p:embeddedFontLst>
    <p:embeddedFont>
      <p:font typeface="Calibri" panose="020F0502020204030204" pitchFamily="34" charset="0"/>
      <p:regular r:id="rId79"/>
      <p:bold r:id="rId80"/>
      <p:italic r:id="rId81"/>
      <p:boldItalic r:id="rId82"/>
    </p:embeddedFont>
    <p:embeddedFont>
      <p:font typeface="Arial Black" panose="020B0A04020102020204" pitchFamily="34" charset="0"/>
      <p:regular r:id="rId83"/>
      <p:bold r:id="rId8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5" roundtripDataSignature="AMtx7mj4ZSPD+3E8H9VEXEAEg5Q+EYQy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6.fntdata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1.fntdata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2.fntdata"/><Relationship Id="rId85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5.fntdata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font" Target="fonts/font3.fntdata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font" Target="fonts/font4.fntdata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7764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3578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1854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8418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5277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0112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1175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4715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2900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2575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34288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96742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32891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94898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34708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20610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25500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77286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71499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50377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98389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2454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20568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00302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9716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12505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6854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941355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09652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095091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88416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301045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455440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37895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781853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678487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f709a3df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1f709a3df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f709a3df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1f709a3df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02334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f709a3dff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1f709a3dff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f709a3dff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1f709a3dff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2958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2733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5"/>
          <p:cNvSpPr/>
          <p:nvPr/>
        </p:nvSpPr>
        <p:spPr>
          <a:xfrm>
            <a:off x="4005792" y="1338792"/>
            <a:ext cx="4180416" cy="4180416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5"/>
          <p:cNvSpPr/>
          <p:nvPr/>
        </p:nvSpPr>
        <p:spPr>
          <a:xfrm rot="10800000" flipH="1">
            <a:off x="5191124" y="6439955"/>
            <a:ext cx="6997050" cy="420957"/>
          </a:xfrm>
          <a:custGeom>
            <a:avLst/>
            <a:gdLst/>
            <a:ahLst/>
            <a:cxnLst/>
            <a:rect l="l" t="t" r="r" b="b"/>
            <a:pathLst>
              <a:path w="6997050" h="474402" extrusionOk="0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5"/>
          <p:cNvSpPr/>
          <p:nvPr/>
        </p:nvSpPr>
        <p:spPr>
          <a:xfrm>
            <a:off x="1" y="6439956"/>
            <a:ext cx="5490211" cy="418044"/>
          </a:xfrm>
          <a:custGeom>
            <a:avLst/>
            <a:gdLst/>
            <a:ahLst/>
            <a:cxnLst/>
            <a:rect l="l" t="t" r="r" b="b"/>
            <a:pathLst>
              <a:path w="5490211" h="473605" extrusionOk="0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5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gradFill>
            <a:gsLst>
              <a:gs pos="0">
                <a:srgbClr val="FE6400"/>
              </a:gs>
              <a:gs pos="100000">
                <a:srgbClr val="108EF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5"/>
          <p:cNvSpPr txBox="1"/>
          <p:nvPr/>
        </p:nvSpPr>
        <p:spPr>
          <a:xfrm>
            <a:off x="355600" y="5683515"/>
            <a:ext cx="1158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5"/>
          <p:cNvSpPr txBox="1"/>
          <p:nvPr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Aptitude Classes by Anuj Sir </a:t>
            </a:r>
            <a:endParaRPr/>
          </a:p>
        </p:txBody>
      </p:sp>
      <p:sp>
        <p:nvSpPr>
          <p:cNvPr id="23" name="Google Shape;23;p35"/>
          <p:cNvSpPr txBox="1"/>
          <p:nvPr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tutorials Visit now www.testurprep.com</a:t>
            </a:r>
            <a:endParaRPr/>
          </a:p>
        </p:txBody>
      </p:sp>
      <p:sp>
        <p:nvSpPr>
          <p:cNvPr id="24" name="Google Shape;24;p35"/>
          <p:cNvSpPr/>
          <p:nvPr/>
        </p:nvSpPr>
        <p:spPr>
          <a:xfrm>
            <a:off x="158099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5"/>
          <p:cNvSpPr/>
          <p:nvPr/>
        </p:nvSpPr>
        <p:spPr>
          <a:xfrm>
            <a:off x="11311874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5"/>
          <p:cNvSpPr txBox="1">
            <a:spLocks noGrp="1"/>
          </p:cNvSpPr>
          <p:nvPr>
            <p:ph type="body" idx="1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4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and Content">
  <p:cSld name="1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dt" idx="10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ftr" idx="11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7"/>
          <p:cNvSpPr txBox="1">
            <a:spLocks noGrp="1"/>
          </p:cNvSpPr>
          <p:nvPr>
            <p:ph type="sldNum" idx="12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37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4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yjus.com/bank-exam/ibps-syllabu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 dirty="0" smtClean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    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lang="en-US" sz="54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lang="en-US" sz="5400" b="1" dirty="0" smtClean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sz="5400" b="1" dirty="0" smtClean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</a:t>
            </a:r>
            <a:r>
              <a:rPr lang="en-US" sz="5400" b="1" dirty="0" smtClean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12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lang="en-US" b="1" dirty="0"/>
              <a:t>. If the real time is 12 : 30, then what is the time shown by the reflection?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12 </a:t>
            </a:r>
            <a:r>
              <a:rPr lang="en-US" b="1" dirty="0"/>
              <a:t>: 30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b) 11 : 30 </a:t>
            </a:r>
            <a:r>
              <a:rPr lang="en-US" b="1" dirty="0"/>
              <a:t>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</a:t>
            </a:r>
            <a:r>
              <a:rPr lang="en-US" b="1" dirty="0" smtClean="0"/>
              <a:t> 6 </a:t>
            </a:r>
            <a:r>
              <a:rPr lang="en-US" b="1" dirty="0"/>
              <a:t>: 30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1 : 30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8065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lang="en-US" b="1" dirty="0"/>
              <a:t>. If the real time is 11 : 35, then what is the time shown by the reflection?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12 </a:t>
            </a:r>
            <a:r>
              <a:rPr lang="en-US" b="1" dirty="0"/>
              <a:t>: 25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11 : 25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1 : 25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1 : 55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lang="en-US" b="1" dirty="0"/>
              <a:t>. If the real time is 11 : 35, then what is the time shown by the reflection?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(a) 12 </a:t>
            </a:r>
            <a:r>
              <a:rPr lang="en-US" b="1" dirty="0">
                <a:solidFill>
                  <a:srgbClr val="FF0000"/>
                </a:solidFill>
              </a:rPr>
              <a:t>: 25 </a:t>
            </a:r>
            <a:r>
              <a:rPr lang="en-US" b="1" dirty="0"/>
              <a:t>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11 : 25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1 : 25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1 : 55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004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20" name="Google Shape;120;p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lang="en-US" b="1" dirty="0"/>
              <a:t>. If the time shown by the reflection is 12 : 25, then what is the real time?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12 </a:t>
            </a:r>
            <a:r>
              <a:rPr lang="en-US" b="1" dirty="0"/>
              <a:t>: 25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12 : 35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11 : 35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10 : 35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20" name="Google Shape;120;p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lang="en-US" b="1" dirty="0"/>
              <a:t>. If the time shown by the reflection is 12 : 25, then what is the real time?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12 </a:t>
            </a:r>
            <a:r>
              <a:rPr lang="en-US" b="1" dirty="0"/>
              <a:t>: 25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12 : 35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c) 11 : 35 </a:t>
            </a:r>
            <a:r>
              <a:rPr lang="en-US" b="1" dirty="0"/>
              <a:t>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10 : 35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2445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lang="en-US" b="1" dirty="0"/>
              <a:t>. At what time between 4 and 5 o’clock are the hands of a clock together?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endParaRPr lang="en-US" b="1" dirty="0" smtClean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20 </a:t>
            </a:r>
            <a:r>
              <a:rPr lang="en-US" b="1" dirty="0"/>
              <a:t>min. past 4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21(9/11) min past 4 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21(4/11)min past 4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44(10/11)min past 4 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lang="en-US" b="1" dirty="0"/>
              <a:t>. At what time between 4 and 5 o’clock are the hands of a clock together?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endParaRPr lang="en-US" b="1" dirty="0" smtClean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20 </a:t>
            </a:r>
            <a:r>
              <a:rPr lang="en-US" b="1" dirty="0"/>
              <a:t>min. past 4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(b) 21(9/11) min past 4</a:t>
            </a:r>
            <a:r>
              <a:rPr lang="en-US" b="1" dirty="0"/>
              <a:t> 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21(4/11)min past 4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44(10/11)min past 4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7000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lang="en-US" b="1" dirty="0"/>
              <a:t>. At what time between 9 and 10 will the hands of a clock be together?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(a) 45 </a:t>
            </a:r>
            <a:r>
              <a:rPr lang="en-US" b="1" dirty="0"/>
              <a:t>minutes past 9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50 minutes past 9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49(1/11) minutes past 9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48(2/11) minutes past 9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5762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lang="en-US" b="1" dirty="0"/>
              <a:t>. At what time between 9 and 10 will the hands of a clock be together?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(a) 45 </a:t>
            </a:r>
            <a:r>
              <a:rPr lang="en-US" b="1" dirty="0"/>
              <a:t>minutes past 9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50 minutes past 9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(c) 49(1/11) minutes past 9 </a:t>
            </a:r>
            <a:endParaRPr dirty="0"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48(2/11) minutes past 9  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lang="en-US" b="1" dirty="0"/>
              <a:t>. At what time between 5 and 5:30 o’clock will the hands of a clock be at right angle</a:t>
            </a:r>
            <a:r>
              <a:rPr lang="en-US" b="1" dirty="0" smtClean="0"/>
              <a:t>?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10(10/11)min past 5 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10(9/10)min past 5   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11(10/11)min past 5 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None of these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86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lang="en-US" b="1" dirty="0"/>
              <a:t>. At what time between 5 and 5:30 o’clock will the hands of a clock be at right angle</a:t>
            </a:r>
            <a:r>
              <a:rPr lang="en-US" b="1" dirty="0" smtClean="0"/>
              <a:t>?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(a) 10(10/11)min </a:t>
            </a:r>
            <a:r>
              <a:rPr lang="en-US" b="1" dirty="0">
                <a:solidFill>
                  <a:srgbClr val="FF0000"/>
                </a:solidFill>
              </a:rPr>
              <a:t>past 5  </a:t>
            </a:r>
            <a:endParaRPr dirty="0"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10(9/10)min past 5   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11(10/11)min past 5 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None of these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103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44" name="Google Shape;144;p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lang="en-US" b="1" dirty="0"/>
              <a:t>. At which of the following times between 3 and 4 o’clock when the angle between the hands of a watch is one-third of a right angle</a:t>
            </a:r>
            <a:r>
              <a:rPr lang="en-US" b="1" dirty="0" smtClean="0"/>
              <a:t>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10(10/11)min. past 3 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10(9/11)min. past 3 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11(9/11)min. past 3 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21(8/11)min. past 3 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44" name="Google Shape;144;p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lang="en-US" b="1" dirty="0"/>
              <a:t>. At which of the following times between 3 and 4 o’clock when the angle between the hands of a watch is one-third of a right angle</a:t>
            </a:r>
            <a:r>
              <a:rPr lang="en-US" b="1" dirty="0" smtClean="0"/>
              <a:t>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(a) 10(10/11)min</a:t>
            </a:r>
            <a:r>
              <a:rPr lang="en-US" b="1" dirty="0">
                <a:solidFill>
                  <a:srgbClr val="FF0000"/>
                </a:solidFill>
              </a:rPr>
              <a:t>. past 3  </a:t>
            </a:r>
            <a:endParaRPr dirty="0"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10(9/11)min. past 3 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11(9/11)min. past 3 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21(8/11)min. past 3 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922952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lang="en-US" b="1" dirty="0"/>
              <a:t>. How many times are the hands of a clock at right angles in a day?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24 </a:t>
            </a:r>
            <a:r>
              <a:rPr lang="en-US" b="1" dirty="0"/>
              <a:t>times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48 times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22 times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44 times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lang="en-US" b="1" dirty="0"/>
              <a:t>. How many times are the hands of a clock at right angles in a day?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24 </a:t>
            </a:r>
            <a:r>
              <a:rPr lang="en-US" b="1" dirty="0"/>
              <a:t>times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48 times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22 times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d) 44 times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521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10. How many times in a day are the hands of a clock straight?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48 </a:t>
            </a:r>
            <a:r>
              <a:rPr lang="en-US" b="1" dirty="0"/>
              <a:t>times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24 times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44 times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22 times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10. How many times in a day are the hands of a clock straight?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48 </a:t>
            </a:r>
            <a:r>
              <a:rPr lang="en-US" b="1" dirty="0"/>
              <a:t>times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24 times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44 times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d) 22 times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193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62" name="Google Shape;162;p1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11. How many times do the hands of a clock point opposite to each other in 12 hours?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6 </a:t>
            </a:r>
            <a:r>
              <a:rPr lang="en-US" b="1" dirty="0"/>
              <a:t>times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10 times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11 times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12 times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62" name="Google Shape;162;p1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11. How many times do the hands of a clock point opposite to each other in 12 hours?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6 </a:t>
            </a:r>
            <a:r>
              <a:rPr lang="en-US" b="1" dirty="0"/>
              <a:t>times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10 times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c) 11 times 	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12 times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1855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68" name="Google Shape;168;p1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12</a:t>
            </a:r>
            <a:r>
              <a:rPr lang="en-US" b="1" dirty="0"/>
              <a:t>. How many times in a day both hands of clock overlap to each other?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24 </a:t>
            </a:r>
            <a:r>
              <a:rPr lang="en-US" b="1" dirty="0"/>
              <a:t>times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20 times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21 times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22 times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60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68" name="Google Shape;168;p1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12</a:t>
            </a:r>
            <a:r>
              <a:rPr lang="en-US" b="1" dirty="0"/>
              <a:t>. How many times in a day both hands of clock overlap to each other?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24 </a:t>
            </a:r>
            <a:r>
              <a:rPr lang="en-US" b="1" dirty="0"/>
              <a:t>times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20 times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21 times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d) 22 times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89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13</a:t>
            </a:r>
            <a:r>
              <a:rPr lang="en-US" b="1" dirty="0"/>
              <a:t>. How many times in 36 hours both hands of clock overlap to each other?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36 </a:t>
            </a:r>
            <a:r>
              <a:rPr lang="en-US" b="1" dirty="0"/>
              <a:t>times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33 times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66 times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22 times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13</a:t>
            </a:r>
            <a:r>
              <a:rPr lang="en-US" b="1" dirty="0"/>
              <a:t>. How many times in 36 hours both hands of clock overlap to each other?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36 </a:t>
            </a:r>
            <a:r>
              <a:rPr lang="en-US" b="1" dirty="0"/>
              <a:t>times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b) 33 times </a:t>
            </a:r>
            <a:r>
              <a:rPr lang="en-US" b="1" dirty="0"/>
              <a:t>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66 times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22 times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6331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14</a:t>
            </a:r>
            <a:r>
              <a:rPr lang="en-US" b="1" dirty="0"/>
              <a:t>. How many times do the hands of a clock point opposite each other between 4 to 6 p.m.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2 </a:t>
            </a:r>
            <a:r>
              <a:rPr lang="en-US" b="1" dirty="0"/>
              <a:t>times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1 times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3 times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4 times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14</a:t>
            </a:r>
            <a:r>
              <a:rPr lang="en-US" b="1" dirty="0"/>
              <a:t>. How many times do the hands of a clock point opposite each other between 4 to 6 p.m.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2 </a:t>
            </a:r>
            <a:r>
              <a:rPr lang="en-US" b="1" dirty="0"/>
              <a:t>times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b) 1 times </a:t>
            </a:r>
            <a:r>
              <a:rPr lang="en-US" b="1" dirty="0"/>
              <a:t>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3 times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4 times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9287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86" name="Google Shape;186;p1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15</a:t>
            </a:r>
            <a:r>
              <a:rPr lang="en-US" b="1" dirty="0"/>
              <a:t>. At what angle are the two hands of a clock inclined at 15 minutes past 10?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150</a:t>
            </a:r>
            <a:r>
              <a:rPr lang="en-US" b="1" dirty="0"/>
              <a:t>°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157(1/2)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142(1/2)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None of these </a:t>
            </a: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86" name="Google Shape;186;p1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15</a:t>
            </a:r>
            <a:r>
              <a:rPr lang="en-US" b="1" dirty="0"/>
              <a:t>. At what angle are the two hands of a clock inclined at 15 minutes past 10?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150</a:t>
            </a:r>
            <a:r>
              <a:rPr lang="en-US" b="1" dirty="0"/>
              <a:t>°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157(1/2)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c) 142(1/2) </a:t>
            </a:r>
            <a:r>
              <a:rPr lang="en-US" b="1" dirty="0"/>
              <a:t>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None of these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4112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16</a:t>
            </a:r>
            <a:r>
              <a:rPr lang="en-US" b="1" dirty="0"/>
              <a:t>. At what angle are the two hands of a clock inclined at 10 minutes past 11?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90</a:t>
            </a:r>
            <a:r>
              <a:rPr lang="en-US" b="1" dirty="0"/>
              <a:t>°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85°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95°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None of these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16</a:t>
            </a:r>
            <a:r>
              <a:rPr lang="en-US" b="1" dirty="0"/>
              <a:t>. At what angle are the two hands of a clock inclined at 10 minutes past 11?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90</a:t>
            </a:r>
            <a:r>
              <a:rPr lang="en-US" b="1" dirty="0"/>
              <a:t>°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b) 85° </a:t>
            </a:r>
            <a:r>
              <a:rPr lang="en-US" b="1" dirty="0"/>
              <a:t>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95°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1393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17</a:t>
            </a:r>
            <a:r>
              <a:rPr lang="en-US" b="1" dirty="0"/>
              <a:t>. At what angle are the two hands of a clock inclined at 20 minutes past 5?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30 </a:t>
            </a:r>
            <a:r>
              <a:rPr lang="en-US" b="1" dirty="0"/>
              <a:t>	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45			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50			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40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r>
              <a:rPr lang="en-US" sz="2900" dirty="0"/>
              <a:t>Speed of the hands</a:t>
            </a:r>
          </a:p>
          <a:p>
            <a:r>
              <a:rPr lang="en-US" sz="2900" dirty="0"/>
              <a:t>A clock has three hooks and all three move at different rates. The speed of moving object depends on the distance travelled and the time taken to cover a specific range.</a:t>
            </a:r>
          </a:p>
          <a:p>
            <a:r>
              <a:rPr lang="en-US" sz="2900" dirty="0"/>
              <a:t>The speed is calculated by:</a:t>
            </a:r>
          </a:p>
          <a:p>
            <a:r>
              <a:rPr lang="en-US" sz="2900" b="1" dirty="0"/>
              <a:t>Speed = Distance/(Time taken)</a:t>
            </a:r>
            <a:endParaRPr lang="en-US" sz="2900" dirty="0"/>
          </a:p>
          <a:p>
            <a:r>
              <a:rPr lang="en-US" sz="2900" b="1" dirty="0"/>
              <a:t>The speed of a minute hand:</a:t>
            </a:r>
            <a:endParaRPr lang="en-US" sz="2900" dirty="0"/>
          </a:p>
          <a:p>
            <a:r>
              <a:rPr lang="en-US" sz="2900" dirty="0"/>
              <a:t>A minute hand travels </a:t>
            </a:r>
            <a:r>
              <a:rPr lang="en-US" sz="2900" b="1" i="1" dirty="0"/>
              <a:t>360°</a:t>
            </a:r>
            <a:r>
              <a:rPr lang="en-US" sz="2900" dirty="0"/>
              <a:t> in one hour. i.e. it travels through all the </a:t>
            </a:r>
            <a:r>
              <a:rPr lang="en-US" sz="2900" b="1" i="1" dirty="0"/>
              <a:t>12</a:t>
            </a:r>
            <a:r>
              <a:rPr lang="en-US" sz="2900" dirty="0"/>
              <a:t> divisions around the clock every hour. </a:t>
            </a:r>
            <a:r>
              <a:rPr lang="en-US" sz="2900" i="1" dirty="0"/>
              <a:t>(1 hour = 60 minutes)</a:t>
            </a:r>
            <a:endParaRPr lang="en-US" sz="2900" dirty="0"/>
          </a:p>
          <a:p>
            <a:r>
              <a:rPr lang="en-US" sz="2900" dirty="0"/>
              <a:t>Speed of a minute hand = (360°)/(60 minutes)</a:t>
            </a:r>
          </a:p>
          <a:p>
            <a:r>
              <a:rPr lang="en-US" sz="2900" b="1" dirty="0"/>
              <a:t>Speed of a minute hand = 6° per minute.</a:t>
            </a:r>
            <a:endParaRPr lang="en-US" sz="2900" dirty="0"/>
          </a:p>
          <a:p>
            <a:r>
              <a:rPr lang="en-US" sz="2900" b="1" dirty="0"/>
              <a:t>The speed of an hour hand:</a:t>
            </a:r>
            <a:endParaRPr lang="en-US" sz="2900" dirty="0"/>
          </a:p>
          <a:p>
            <a:r>
              <a:rPr lang="en-US" sz="2900" dirty="0"/>
              <a:t>An hour hand travels 30</a:t>
            </a:r>
            <a:r>
              <a:rPr lang="en-US" sz="2900" b="1" dirty="0"/>
              <a:t>° </a:t>
            </a:r>
            <a:r>
              <a:rPr lang="en-US" sz="2900" dirty="0"/>
              <a:t>in an hour. i.e. it covers a distance of 5 minutes (the gap between consecutive divisions) in 60 minutes.</a:t>
            </a:r>
          </a:p>
          <a:p>
            <a:r>
              <a:rPr lang="en-US" sz="2900" dirty="0"/>
              <a:t>Speed of an hour hand = (30°)/(60 minutes)</a:t>
            </a:r>
          </a:p>
          <a:p>
            <a:r>
              <a:rPr lang="en-US" sz="2900" b="1" dirty="0"/>
              <a:t>Speed of an hour hand =1/2 ° per minute.</a:t>
            </a:r>
            <a:endParaRPr lang="en-US" sz="2900" dirty="0"/>
          </a:p>
          <a:p>
            <a:r>
              <a:rPr lang="en-US" sz="2900" dirty="0"/>
              <a:t>To know more about </a:t>
            </a:r>
            <a:r>
              <a:rPr lang="en-US" sz="2900" dirty="0">
                <a:hlinkClick r:id="rId3"/>
              </a:rPr>
              <a:t>IBPS Syllabus</a:t>
            </a:r>
            <a:r>
              <a:rPr lang="en-US" sz="2900" dirty="0"/>
              <a:t>, check at the linked article.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lang="en-US" b="1" dirty="0" smtClean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21737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17</a:t>
            </a:r>
            <a:r>
              <a:rPr lang="en-US" b="1" dirty="0"/>
              <a:t>. At what angle are the two hands of a clock inclined at 20 minutes past 5?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30 </a:t>
            </a:r>
            <a:r>
              <a:rPr lang="en-US" b="1" dirty="0"/>
              <a:t>	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45			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50			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d) 40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5412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18</a:t>
            </a:r>
            <a:r>
              <a:rPr lang="en-US" b="1" dirty="0"/>
              <a:t>. At what angle are the two hands of a clock inclined at 48 minutes past 12?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264 </a:t>
            </a:r>
            <a:r>
              <a:rPr lang="en-US" b="1" dirty="0"/>
              <a:t>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263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265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266</a:t>
            </a:r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18</a:t>
            </a:r>
            <a:r>
              <a:rPr lang="en-US" b="1" dirty="0"/>
              <a:t>. At what angle are the two hands of a clock inclined at 48 minutes past 12?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(a) 264</a:t>
            </a:r>
            <a:r>
              <a:rPr lang="en-US" b="1" dirty="0" smtClean="0"/>
              <a:t> </a:t>
            </a:r>
            <a:r>
              <a:rPr lang="en-US" b="1" dirty="0"/>
              <a:t>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263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265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266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42035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19</a:t>
            </a:r>
            <a:r>
              <a:rPr lang="en-US" b="1" dirty="0"/>
              <a:t>. At what times are the hands of a clock at 100° after 6 o'clock? 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50(10/11) min. past 6 		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40(10/11) min. past 6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14(6/11) min. past 6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None of these</a:t>
            </a:r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19</a:t>
            </a:r>
            <a:r>
              <a:rPr lang="en-US" b="1" dirty="0"/>
              <a:t>. At what times are the hands of a clock at 100° after 6 o'clock? 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50(10/11) min. past 6 		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40(10/11) min. past 6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(c) 14(6/11) min. past 6 </a:t>
            </a:r>
            <a:endParaRPr dirty="0"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61214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lang="en-US" b="1" dirty="0"/>
              <a:t>. At what times are the hands of a clock at 100° after 6:30 o'clock</a:t>
            </a:r>
            <a:r>
              <a:rPr lang="en-US" b="1" dirty="0" smtClean="0"/>
              <a:t>?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50(10/11) min. past 6 		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40(10/11) min. past 6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14(6/11) min. past 6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None of these</a:t>
            </a:r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lang="en-US" b="1" dirty="0"/>
              <a:t>. At what times are the hands of a clock at 100° after 6:30 o'clock</a:t>
            </a:r>
            <a:r>
              <a:rPr lang="en-US" b="1" dirty="0" smtClean="0"/>
              <a:t>?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(a) 50(10/11</a:t>
            </a:r>
            <a:r>
              <a:rPr lang="en-US" b="1" dirty="0">
                <a:solidFill>
                  <a:srgbClr val="FF0000"/>
                </a:solidFill>
              </a:rPr>
              <a:t>) min. past 6 </a:t>
            </a:r>
            <a:r>
              <a:rPr lang="en-US" b="1" dirty="0"/>
              <a:t>		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40(10/11) min. past 6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14(6/11) min. past 6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94503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21</a:t>
            </a:r>
            <a:r>
              <a:rPr lang="en-US" b="1" dirty="0"/>
              <a:t>. At what times are the hands of a clock at 135° after 3 o'clock</a:t>
            </a:r>
            <a:r>
              <a:rPr lang="en-US" b="1" dirty="0" smtClean="0"/>
              <a:t>?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40(10/11) min. past 3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15(10/11) min. past 3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37 min. past 3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None of these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21</a:t>
            </a:r>
            <a:r>
              <a:rPr lang="en-US" b="1" dirty="0"/>
              <a:t>. At what times are the hands of a clock at 135° after 3 o'clock</a:t>
            </a:r>
            <a:r>
              <a:rPr lang="en-US" b="1" dirty="0" smtClean="0"/>
              <a:t>?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(a) 40(10/11</a:t>
            </a:r>
            <a:r>
              <a:rPr lang="en-US" b="1" dirty="0">
                <a:solidFill>
                  <a:srgbClr val="FF0000"/>
                </a:solidFill>
              </a:rPr>
              <a:t>) min. past 3 </a:t>
            </a:r>
            <a:endParaRPr dirty="0"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15(10/11) min. past 3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37 min. past 3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None of these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5415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22</a:t>
            </a:r>
            <a:r>
              <a:rPr lang="en-US" b="1" dirty="0"/>
              <a:t>. Find at what time between 8 and 9 o’clock will the hands of a clock be in the same straight line but not together. 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10(10/11) past min 8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10(9/11) min past 8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11(10/11) min past 8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None of these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Comparison of Speed of hands</a:t>
            </a:r>
          </a:p>
          <a:p>
            <a:r>
              <a:rPr lang="en-US" dirty="0"/>
              <a:t>The difference in the speed = 6</a:t>
            </a:r>
            <a:r>
              <a:rPr lang="en-US" b="1" dirty="0"/>
              <a:t>°</a:t>
            </a:r>
            <a:r>
              <a:rPr lang="en-US" dirty="0"/>
              <a:t>– (1/2°) = 5.5</a:t>
            </a:r>
            <a:r>
              <a:rPr lang="en-US" b="1" dirty="0"/>
              <a:t>°</a:t>
            </a:r>
            <a:r>
              <a:rPr lang="en-US" dirty="0"/>
              <a:t> per minute</a:t>
            </a:r>
          </a:p>
          <a:p>
            <a:r>
              <a:rPr lang="en-US" dirty="0"/>
              <a:t>Comparing the speed of the minute hand and an hour hand, one can conclude that the minute hand is always faster than the hour hand by 5.5</a:t>
            </a:r>
            <a:r>
              <a:rPr lang="en-US" b="1" dirty="0"/>
              <a:t>°</a:t>
            </a:r>
            <a:r>
              <a:rPr lang="en-US" dirty="0"/>
              <a:t> or an hour hand is always slower than the minute hand by 5.5</a:t>
            </a:r>
            <a:r>
              <a:rPr lang="en-US" b="1" dirty="0"/>
              <a:t>°</a:t>
            </a:r>
            <a:endParaRPr lang="en-US" dirty="0"/>
          </a:p>
          <a:p>
            <a:r>
              <a:rPr lang="en-US" b="1" dirty="0"/>
              <a:t>Note: </a:t>
            </a:r>
            <a:r>
              <a:rPr lang="en-US" i="1" dirty="0"/>
              <a:t>The evaluation of the speed of second hands is not necessary as it travels a corresponding distance of 1 second in a second.</a:t>
            </a:r>
            <a:endParaRPr lang="en-US" dirty="0"/>
          </a:p>
          <a:p>
            <a:r>
              <a:rPr lang="en-US" b="1" dirty="0"/>
              <a:t>Frequency of coincidence and collision of hands of a clock:</a:t>
            </a:r>
            <a:endParaRPr lang="en-US" dirty="0"/>
          </a:p>
          <a:p>
            <a:r>
              <a:rPr lang="en-US" dirty="0"/>
              <a:t>As we know the hands of clock moves at different speeds, they coincide and collide and also make different angle formations among themselves at various times in a day.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lang="en-US" b="1" dirty="0" smtClean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2085802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22</a:t>
            </a:r>
            <a:r>
              <a:rPr lang="en-US" b="1" dirty="0"/>
              <a:t>. Find at what time between 8 and 9 o’clock will the hands of a clock be in the same straight line but not together. 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(a) 10(10/11</a:t>
            </a:r>
            <a:r>
              <a:rPr lang="en-US" b="1" dirty="0">
                <a:solidFill>
                  <a:srgbClr val="FF0000"/>
                </a:solidFill>
              </a:rPr>
              <a:t>) past min 8</a:t>
            </a:r>
            <a:endParaRPr dirty="0"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10(9/11) min past 8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11(10/11) min past 8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None of these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51673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34" name="Google Shape;234;p2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23</a:t>
            </a:r>
            <a:r>
              <a:rPr lang="en-US" b="1" dirty="0"/>
              <a:t>. At what times are the hands of a clock at right angles between 7 am and 8 am</a:t>
            </a:r>
            <a:r>
              <a:rPr lang="en-US" b="1" dirty="0" smtClean="0"/>
              <a:t>?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54(6/11) min past 7, 21(9/11) past 7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52(5/11) min past 7, 21(8/11) past 7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56(6/11) min past 7, 21(8/11) past 7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None of these </a:t>
            </a:r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34" name="Google Shape;234;p2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23</a:t>
            </a:r>
            <a:r>
              <a:rPr lang="en-US" b="1" dirty="0"/>
              <a:t>. At what times are the hands of a clock at right angles between 7 am and 8 am</a:t>
            </a:r>
            <a:r>
              <a:rPr lang="en-US" b="1" dirty="0" smtClean="0"/>
              <a:t>?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(a) 54(6/11</a:t>
            </a:r>
            <a:r>
              <a:rPr lang="en-US" b="1" dirty="0">
                <a:solidFill>
                  <a:srgbClr val="FF0000"/>
                </a:solidFill>
              </a:rPr>
              <a:t>) min past 7, 21(9/11) past 7 </a:t>
            </a:r>
            <a:endParaRPr dirty="0"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52(5/11) min past 7, 21(8/11) past 7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56(6/11) min past 7, 21(8/11) past 7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None of these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37464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40" name="Google Shape;240;p2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24</a:t>
            </a:r>
            <a:r>
              <a:rPr lang="en-US" b="1" dirty="0"/>
              <a:t>. At what time between 5:30 and 6 will the hands of a clock be at right angles</a:t>
            </a:r>
            <a:r>
              <a:rPr lang="en-US" b="1" dirty="0" smtClean="0"/>
              <a:t>?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43(5/11) min past 5,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43(7/11) min past 5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40 min. past 5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45 min. past 5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40" name="Google Shape;240;p2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24</a:t>
            </a:r>
            <a:r>
              <a:rPr lang="en-US" b="1" dirty="0"/>
              <a:t>. At what time between 5:30 and 6 will the hands of a clock be at right angles</a:t>
            </a:r>
            <a:r>
              <a:rPr lang="en-US" b="1" dirty="0" smtClean="0"/>
              <a:t>?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43(5/11) min past 5,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(b) 43(7/11) min past 5</a:t>
            </a:r>
            <a:endParaRPr dirty="0"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40 min. past 5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45 min. past 5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6454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46" name="Google Shape;246;p2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25</a:t>
            </a:r>
            <a:r>
              <a:rPr lang="en-US" b="1" dirty="0"/>
              <a:t>. Find at what time between 2 and 3 o’clock will the hands of a clock be in the same straight line but not together. 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43(6/11) min past 2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43(7/11) min past 2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43(3/11) min past 2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None of these</a:t>
            </a:r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46" name="Google Shape;246;p2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25</a:t>
            </a:r>
            <a:r>
              <a:rPr lang="en-US" b="1" dirty="0"/>
              <a:t>. Find at what time between 2 and 3 o’clock will the hands of a clock be in the same straight line but not together. 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43(6/11) min past 2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(b) 43(7/11) min past 2</a:t>
            </a:r>
            <a:endParaRPr dirty="0"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43(3/11) min past 2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51294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52" name="Google Shape;252;p2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26</a:t>
            </a:r>
            <a:r>
              <a:rPr lang="en-US" b="1" dirty="0"/>
              <a:t>. At which of the following times between 5 and 6 are the hands of a clock 3 minutes a part? 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24 min. past 5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26 min. past 5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30(5/11) min past 5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22 min past 5 </a:t>
            </a:r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52" name="Google Shape;252;p2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26</a:t>
            </a:r>
            <a:r>
              <a:rPr lang="en-US" b="1" dirty="0"/>
              <a:t>. At which of the following times between 5 and 6 are the hands of a clock 3 minutes a part? 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(a) 24 </a:t>
            </a:r>
            <a:r>
              <a:rPr lang="en-US" b="1" dirty="0">
                <a:solidFill>
                  <a:srgbClr val="FF0000"/>
                </a:solidFill>
              </a:rPr>
              <a:t>min. past 5 </a:t>
            </a:r>
            <a:endParaRPr dirty="0"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26 min. past 5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30(5/11) min past 5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22 min past 5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4086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58" name="Google Shape;258;p2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27</a:t>
            </a:r>
            <a:r>
              <a:rPr lang="en-US" b="1" dirty="0"/>
              <a:t>. At which of the following times between 4 and 5 are the hands of a clock 3 minutes a part? 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18(6/11) min past 4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26(5/11) min  past 4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25(5/11) min past 4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25(3/11) min past 4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b="1" dirty="0"/>
              <a:t>Finding the time when the angle is known:</a:t>
            </a:r>
            <a:endParaRPr lang="en-US" dirty="0"/>
          </a:p>
          <a:p>
            <a:r>
              <a:rPr lang="en-US" dirty="0"/>
              <a:t>When the angle between the hands are not perfect angles like 180</a:t>
            </a:r>
            <a:r>
              <a:rPr lang="en-US" b="1" dirty="0"/>
              <a:t>°</a:t>
            </a:r>
            <a:r>
              <a:rPr lang="en-US" dirty="0"/>
              <a:t>, 90</a:t>
            </a:r>
            <a:r>
              <a:rPr lang="en-US" b="1" dirty="0"/>
              <a:t>°</a:t>
            </a:r>
            <a:r>
              <a:rPr lang="en-US" dirty="0"/>
              <a:t> or 270</a:t>
            </a:r>
            <a:r>
              <a:rPr lang="en-US" b="1" dirty="0"/>
              <a:t>°</a:t>
            </a:r>
            <a:r>
              <a:rPr lang="en-US" dirty="0"/>
              <a:t>, the solving of the questions becomes difficult and time-consuming at the same time. The logic below provides a trick to address problems involving angles of hands for other than standard aspects.</a:t>
            </a:r>
          </a:p>
          <a:p>
            <a:r>
              <a:rPr lang="en-US" b="1" i="1" dirty="0"/>
              <a:t>T = 2/11 [H*30±A]</a:t>
            </a: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lang="en-US" b="1" dirty="0" smtClean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425955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58" name="Google Shape;258;p2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27</a:t>
            </a:r>
            <a:r>
              <a:rPr lang="en-US" b="1" dirty="0"/>
              <a:t>. At which of the following times between 4 and 5 are the hands of a clock 3 minutes a part? 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(a) 18(6/11</a:t>
            </a:r>
            <a:r>
              <a:rPr lang="en-US" b="1" dirty="0">
                <a:solidFill>
                  <a:srgbClr val="FF0000"/>
                </a:solidFill>
              </a:rPr>
              <a:t>) min past 4</a:t>
            </a:r>
            <a:endParaRPr dirty="0"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26(5/11) min  past 4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25(5/11) min past 4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25(3/11) min past 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5101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64" name="Google Shape;264;p2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28</a:t>
            </a:r>
            <a:r>
              <a:rPr lang="en-US" b="1" dirty="0"/>
              <a:t>. At what time between 3 and 4 is the </a:t>
            </a:r>
            <a:r>
              <a:rPr lang="en-US" b="1" dirty="0" err="1"/>
              <a:t>minutehand</a:t>
            </a:r>
            <a:r>
              <a:rPr lang="en-US" b="1" dirty="0"/>
              <a:t> 7 minutes ahead of the hour-hand? 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8(8/11) min past 3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24 min past 3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25 min past 3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22 min past 3 </a:t>
            </a:r>
            <a:endParaRPr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64" name="Google Shape;264;p2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28</a:t>
            </a:r>
            <a:r>
              <a:rPr lang="en-US" b="1" dirty="0"/>
              <a:t>. At what time between 3 and 4 is the </a:t>
            </a:r>
            <a:r>
              <a:rPr lang="en-US" b="1" dirty="0" err="1"/>
              <a:t>minutehand</a:t>
            </a:r>
            <a:r>
              <a:rPr lang="en-US" b="1" dirty="0"/>
              <a:t> 7 minutes ahead of the hour-hand? 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(a) 8(8/11</a:t>
            </a:r>
            <a:r>
              <a:rPr lang="en-US" b="1" dirty="0">
                <a:solidFill>
                  <a:srgbClr val="FF0000"/>
                </a:solidFill>
              </a:rPr>
              <a:t>) min past 3</a:t>
            </a:r>
            <a:endParaRPr dirty="0"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24 min past 3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25 min past 3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22 min past 3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72590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70" name="Google Shape;270;p2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29</a:t>
            </a:r>
            <a:r>
              <a:rPr lang="en-US" b="1" dirty="0"/>
              <a:t>. At what time between 3 and 4 is the </a:t>
            </a:r>
            <a:r>
              <a:rPr lang="en-US" b="1" dirty="0" err="1"/>
              <a:t>minutehand</a:t>
            </a:r>
            <a:r>
              <a:rPr lang="en-US" b="1" dirty="0"/>
              <a:t> 4 minutes behind the hour-hand? 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12 min past 3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11 min past 3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19 min past 3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None of these </a:t>
            </a:r>
            <a:endParaRPr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70" name="Google Shape;270;p2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29</a:t>
            </a:r>
            <a:r>
              <a:rPr lang="en-US" b="1" dirty="0"/>
              <a:t>. At what time between 3 and 4 is the </a:t>
            </a:r>
            <a:r>
              <a:rPr lang="en-US" b="1" dirty="0" err="1"/>
              <a:t>minutehand</a:t>
            </a:r>
            <a:r>
              <a:rPr lang="en-US" b="1" dirty="0"/>
              <a:t> 4 minutes behind the hour-hand? 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(a) 12 </a:t>
            </a:r>
            <a:r>
              <a:rPr lang="en-US" b="1" dirty="0">
                <a:solidFill>
                  <a:srgbClr val="FF0000"/>
                </a:solidFill>
              </a:rPr>
              <a:t>min past 3 </a:t>
            </a:r>
            <a:endParaRPr dirty="0"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11 min past 3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19 min past 3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None of these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34915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76" name="Google Shape;276;p3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30</a:t>
            </a:r>
            <a:r>
              <a:rPr lang="en-US" b="1" dirty="0"/>
              <a:t>. The minute hand of a clock overtakes the hour hand at intervals of 63 minutes of correct time. How much a day does the clock gain or lose</a:t>
            </a:r>
            <a:r>
              <a:rPr lang="en-US" b="1" dirty="0" smtClean="0"/>
              <a:t>?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56(8/77) min gain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56(8/77) min lose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57(8/77) min gain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57(8/77) min lose </a:t>
            </a:r>
            <a:endParaRPr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76" name="Google Shape;276;p3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30</a:t>
            </a:r>
            <a:r>
              <a:rPr lang="en-US" b="1" dirty="0"/>
              <a:t>. The minute hand of a clock overtakes the hour hand at intervals of 63 minutes of correct time. How much a day does the clock gain or lose</a:t>
            </a:r>
            <a:r>
              <a:rPr lang="en-US" b="1" dirty="0" smtClean="0"/>
              <a:t>?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(a) 56(8/77</a:t>
            </a:r>
            <a:r>
              <a:rPr lang="en-US" b="1" dirty="0">
                <a:solidFill>
                  <a:srgbClr val="FF0000"/>
                </a:solidFill>
              </a:rPr>
              <a:t>) min gain</a:t>
            </a:r>
            <a:endParaRPr dirty="0"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56(8/77) min lose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57(8/77) min gain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57(8/77) min lose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43296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82" name="Google Shape;282;p3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31</a:t>
            </a:r>
            <a:r>
              <a:rPr lang="en-US" b="1" dirty="0"/>
              <a:t>. How much does a watch gain or lose per day, if its hands coincide every 64 minutes of correct time? 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32(8/11) min gain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31(8/11) min lose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32(3/11) min gain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32(8/11) min lose</a:t>
            </a:r>
            <a:endParaRPr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82" name="Google Shape;282;p3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31</a:t>
            </a:r>
            <a:r>
              <a:rPr lang="en-US" b="1" dirty="0"/>
              <a:t>. How much does a watch gain or lose per day, if its hands coincide every 64 minutes of correct time? 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(a) 32(8/11</a:t>
            </a:r>
            <a:r>
              <a:rPr lang="en-US" b="1" dirty="0">
                <a:solidFill>
                  <a:srgbClr val="FF0000"/>
                </a:solidFill>
              </a:rPr>
              <a:t>) min gain</a:t>
            </a:r>
            <a:endParaRPr dirty="0"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31(8/11) min lose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32(3/11) min gain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32(8/11) min lose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54296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32</a:t>
            </a:r>
            <a:r>
              <a:rPr lang="en-US" b="1" dirty="0"/>
              <a:t>. A watch which gains uniformly, is 5 min slow at 8 o’clock in the morning on Sunday, and is 5 min 48 sec fast at 8 pm on following Sunday. When was it correct? 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20 min past 7 pm on Tuesday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20 min past 7 pm on Wednesday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10 min past 7 pm on Tuesday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10 min past 7 pm on Wednesday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 If the real time is 4 : 40, then what is the time shown by the reflection?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7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20 		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b) 2 : 50 		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c) 6 : 20 		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d) 7 : 50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32</a:t>
            </a:r>
            <a:r>
              <a:rPr lang="en-US" b="1" dirty="0"/>
              <a:t>. A watch which gains uniformly, is 5 min slow at 8 o’clock in the morning on Sunday, and is 5 min 48 sec fast at 8 pm on following Sunday. When was it correct? 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(a) 20 </a:t>
            </a:r>
            <a:r>
              <a:rPr lang="en-US" b="1" dirty="0">
                <a:solidFill>
                  <a:srgbClr val="FF0000"/>
                </a:solidFill>
              </a:rPr>
              <a:t>min past 7 pm on Tuesday </a:t>
            </a:r>
            <a:endParaRPr dirty="0"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20 min past 7 pm on Wednesday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10 min past 7 pm on Tuesday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10 min past 7 pm on Wednesday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9646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94" name="Google Shape;294;p3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33</a:t>
            </a:r>
            <a:r>
              <a:rPr lang="en-US" b="1" dirty="0"/>
              <a:t>. A clock is set right at 8 am. The clock gains 10 minutes in 24 hours. What will be the true time when the clock indicates 1 pm on the following day? 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28 </a:t>
            </a:r>
            <a:r>
              <a:rPr lang="en-US" b="1" dirty="0" err="1"/>
              <a:t>hrs</a:t>
            </a:r>
            <a:r>
              <a:rPr lang="en-US" b="1" dirty="0"/>
              <a:t>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28 </a:t>
            </a:r>
            <a:r>
              <a:rPr lang="en-US" b="1" dirty="0" err="1"/>
              <a:t>hrs</a:t>
            </a:r>
            <a:r>
              <a:rPr lang="en-US" b="1" dirty="0"/>
              <a:t> 48 min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28 </a:t>
            </a:r>
            <a:r>
              <a:rPr lang="en-US" b="1" dirty="0" err="1"/>
              <a:t>hrs</a:t>
            </a:r>
            <a:r>
              <a:rPr lang="en-US" b="1" dirty="0"/>
              <a:t> 42 min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None of these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94" name="Google Shape;294;p3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33</a:t>
            </a:r>
            <a:r>
              <a:rPr lang="en-US" b="1" dirty="0"/>
              <a:t>. A clock is set right at 8 am. The clock gains 10 minutes in 24 hours. What will be the true time when the clock indicates 1 pm on the following day? </a:t>
            </a: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28 </a:t>
            </a:r>
            <a:r>
              <a:rPr lang="en-US" b="1" dirty="0" err="1"/>
              <a:t>hrs</a:t>
            </a:r>
            <a:r>
              <a:rPr lang="en-US" b="1" dirty="0"/>
              <a:t>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(b) 28 </a:t>
            </a:r>
            <a:r>
              <a:rPr lang="en-US" b="1" dirty="0" err="1">
                <a:solidFill>
                  <a:srgbClr val="FF0000"/>
                </a:solidFill>
              </a:rPr>
              <a:t>hrs</a:t>
            </a:r>
            <a:r>
              <a:rPr lang="en-US" b="1" dirty="0">
                <a:solidFill>
                  <a:srgbClr val="FF0000"/>
                </a:solidFill>
              </a:rPr>
              <a:t> 48 min </a:t>
            </a:r>
            <a:endParaRPr dirty="0"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28 </a:t>
            </a:r>
            <a:r>
              <a:rPr lang="en-US" b="1" dirty="0" err="1"/>
              <a:t>hrs</a:t>
            </a:r>
            <a:r>
              <a:rPr lang="en-US" b="1" dirty="0"/>
              <a:t> 42 min 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None of these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69073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f709a3dffe_0_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300" name="Google Shape;300;g1f709a3dffe_0_0"/>
          <p:cNvSpPr txBox="1"/>
          <p:nvPr/>
        </p:nvSpPr>
        <p:spPr>
          <a:xfrm>
            <a:off x="121175" y="861900"/>
            <a:ext cx="11765100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Q34. A clock is set right at 5 am. The clock loses 16 min in 24 h. What will be the right time when the clock indicates 10 pm on the 3rd day</a:t>
            </a:r>
            <a:r>
              <a:rPr lang="en-US" sz="2400" b="1" dirty="0" smtClean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a) 11 : 15 pm</a:t>
            </a:r>
            <a:endParaRPr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b) 11 pm</a:t>
            </a:r>
            <a:endParaRPr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c) 12  pm</a:t>
            </a:r>
            <a:endParaRPr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d) 12 : 30 pm</a:t>
            </a:r>
            <a:endParaRPr sz="2400" b="1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f709a3dffe_0_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300" name="Google Shape;300;g1f709a3dffe_0_0"/>
          <p:cNvSpPr txBox="1"/>
          <p:nvPr/>
        </p:nvSpPr>
        <p:spPr>
          <a:xfrm>
            <a:off x="121175" y="861900"/>
            <a:ext cx="11765100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Q34. A clock is set right at 5 am. The clock loses 16 min in 24 h. What will be the right time when the clock indicates 10 pm on the 3rd day</a:t>
            </a:r>
            <a:r>
              <a:rPr lang="en-US" sz="2400" b="1" dirty="0" smtClean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a) 11 : 15 pm</a:t>
            </a:r>
            <a:endParaRPr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</a:rPr>
              <a:t>b) 11 pm</a:t>
            </a:r>
            <a:endParaRPr sz="2400"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c) 12  pm</a:t>
            </a:r>
            <a:endParaRPr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d) 12 : 30 pm</a:t>
            </a:r>
            <a:endParaRPr sz="2400" b="1" dirty="0"/>
          </a:p>
        </p:txBody>
      </p:sp>
    </p:spTree>
    <p:extLst>
      <p:ext uri="{BB962C8B-B14F-4D97-AF65-F5344CB8AC3E}">
        <p14:creationId xmlns:p14="http://schemas.microsoft.com/office/powerpoint/2010/main" val="41039859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f709a3dffe_0_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306" name="Google Shape;306;g1f709a3dffe_0_7"/>
          <p:cNvSpPr txBox="1"/>
          <p:nvPr/>
        </p:nvSpPr>
        <p:spPr>
          <a:xfrm>
            <a:off x="133275" y="932975"/>
            <a:ext cx="118047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/>
              <a:t>Q35. A clock, which loses uniformly, is 15 min fast at 9 am on 3rd of the December and is 25 min less than the correct time at 3 pm on 6th of the same month. At what time it was correct?</a:t>
            </a:r>
            <a:endParaRPr sz="2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/>
              <a:t>a) 2 : 15 am on 3rd</a:t>
            </a:r>
            <a:endParaRPr sz="2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/>
              <a:t>b) 2 : 15pm on 4th</a:t>
            </a:r>
            <a:endParaRPr sz="2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/>
              <a:t>c) 2 : 15 pm on 3rd</a:t>
            </a:r>
            <a:endParaRPr sz="2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/>
              <a:t>d) 2 : 15 am on 4th</a:t>
            </a:r>
            <a:endParaRPr sz="2500" b="1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f709a3dffe_0_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306" name="Google Shape;306;g1f709a3dffe_0_7"/>
          <p:cNvSpPr txBox="1"/>
          <p:nvPr/>
        </p:nvSpPr>
        <p:spPr>
          <a:xfrm>
            <a:off x="133275" y="932975"/>
            <a:ext cx="118047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/>
              <a:t>Q35. A clock, which loses uniformly, is 15 min fast at 9 am on 3rd of the December and is 25 min less than the correct time at 3 pm on 6th of the same month. At what time it was correct?</a:t>
            </a:r>
            <a:endParaRPr sz="25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/>
              <a:t>a) 2 : 15 am on 3rd</a:t>
            </a:r>
            <a:endParaRPr sz="25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/>
              <a:t>b) 2 : 15pm on 4th</a:t>
            </a:r>
            <a:endParaRPr sz="25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FF0000"/>
                </a:solidFill>
              </a:rPr>
              <a:t>c) 2 : 15 pm on 3rd</a:t>
            </a:r>
            <a:endParaRPr sz="2500"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/>
              <a:t>d) 2 : 15 am on 4th</a:t>
            </a:r>
            <a:endParaRPr sz="2500" b="1" dirty="0"/>
          </a:p>
        </p:txBody>
      </p:sp>
    </p:spTree>
    <p:extLst>
      <p:ext uri="{BB962C8B-B14F-4D97-AF65-F5344CB8AC3E}">
        <p14:creationId xmlns:p14="http://schemas.microsoft.com/office/powerpoint/2010/main" val="67381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" panose="020B0604020202020204" pitchFamily="34" charset="0"/>
                <a:ea typeface="Arial Black"/>
                <a:cs typeface="Arial" panose="020B0604020202020204" pitchFamily="34" charset="0"/>
                <a:sym typeface="Arial Black"/>
              </a:rPr>
              <a:t>Q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 If the real time is 4 : 40, then what is the time shown by the reflection?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 7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20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b) 2 : 50 		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c) 6 : 20 		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d) 7 : 50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06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lang="en-US" b="1" dirty="0"/>
              <a:t>. If the real time is 12 : 30, then what is the time shown by the reflection?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 smtClean="0"/>
              <a:t>12 </a:t>
            </a:r>
            <a:r>
              <a:rPr lang="en-US" b="1" dirty="0"/>
              <a:t>: 30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b) 11 : 30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c) </a:t>
            </a:r>
            <a:r>
              <a:rPr lang="en-US" b="1" dirty="0" smtClean="0"/>
              <a:t> 6 </a:t>
            </a:r>
            <a:r>
              <a:rPr lang="en-US" b="1" dirty="0"/>
              <a:t>: 30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d) 1 : 30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4414</Words>
  <Application>Microsoft Office PowerPoint</Application>
  <PresentationFormat>Widescreen</PresentationFormat>
  <Paragraphs>618</Paragraphs>
  <Slides>76</Slides>
  <Notes>74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0" baseType="lpstr">
      <vt:lpstr>Calibri</vt:lpstr>
      <vt:lpstr>Arial</vt:lpstr>
      <vt:lpstr>Arial Black</vt:lpstr>
      <vt:lpstr>Office Theme</vt:lpstr>
      <vt:lpstr>LOGICAL REASONING</vt:lpstr>
      <vt:lpstr>PowerPoint Presentation</vt:lpstr>
      <vt:lpstr>PowerPoint Presentation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REASONING</dc:title>
  <dc:creator>anuj gupta</dc:creator>
  <cp:lastModifiedBy>SKJADSBCKJWEF</cp:lastModifiedBy>
  <cp:revision>8</cp:revision>
  <dcterms:created xsi:type="dcterms:W3CDTF">2020-02-23T06:37:57Z</dcterms:created>
  <dcterms:modified xsi:type="dcterms:W3CDTF">2023-09-21T09:38:05Z</dcterms:modified>
</cp:coreProperties>
</file>