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510" r:id="rId2"/>
    <p:sldId id="514" r:id="rId3"/>
    <p:sldId id="512" r:id="rId4"/>
    <p:sldId id="515" r:id="rId5"/>
    <p:sldId id="511" r:id="rId6"/>
    <p:sldId id="439" r:id="rId7"/>
    <p:sldId id="475" r:id="rId8"/>
    <p:sldId id="440" r:id="rId9"/>
    <p:sldId id="476" r:id="rId10"/>
    <p:sldId id="441" r:id="rId11"/>
    <p:sldId id="477" r:id="rId12"/>
    <p:sldId id="415" r:id="rId13"/>
    <p:sldId id="478" r:id="rId14"/>
    <p:sldId id="442" r:id="rId15"/>
    <p:sldId id="479" r:id="rId16"/>
    <p:sldId id="443" r:id="rId17"/>
    <p:sldId id="480" r:id="rId18"/>
    <p:sldId id="444" r:id="rId19"/>
    <p:sldId id="481" r:id="rId20"/>
    <p:sldId id="445" r:id="rId21"/>
    <p:sldId id="482" r:id="rId22"/>
    <p:sldId id="446" r:id="rId23"/>
    <p:sldId id="483" r:id="rId24"/>
    <p:sldId id="447" r:id="rId25"/>
    <p:sldId id="484" r:id="rId26"/>
    <p:sldId id="453" r:id="rId27"/>
    <p:sldId id="485" r:id="rId28"/>
    <p:sldId id="448" r:id="rId29"/>
    <p:sldId id="486" r:id="rId30"/>
    <p:sldId id="449" r:id="rId31"/>
    <p:sldId id="487" r:id="rId32"/>
    <p:sldId id="451" r:id="rId33"/>
    <p:sldId id="488" r:id="rId34"/>
    <p:sldId id="452" r:id="rId35"/>
    <p:sldId id="489" r:id="rId36"/>
    <p:sldId id="454" r:id="rId37"/>
    <p:sldId id="490" r:id="rId38"/>
    <p:sldId id="455" r:id="rId39"/>
    <p:sldId id="491" r:id="rId40"/>
    <p:sldId id="456" r:id="rId41"/>
    <p:sldId id="492" r:id="rId42"/>
    <p:sldId id="457" r:id="rId43"/>
    <p:sldId id="493" r:id="rId44"/>
    <p:sldId id="458" r:id="rId45"/>
    <p:sldId id="494" r:id="rId46"/>
    <p:sldId id="459" r:id="rId47"/>
    <p:sldId id="495" r:id="rId48"/>
    <p:sldId id="460" r:id="rId49"/>
    <p:sldId id="496" r:id="rId50"/>
    <p:sldId id="461" r:id="rId51"/>
    <p:sldId id="497" r:id="rId52"/>
    <p:sldId id="462" r:id="rId53"/>
    <p:sldId id="498" r:id="rId54"/>
    <p:sldId id="463" r:id="rId55"/>
    <p:sldId id="499" r:id="rId56"/>
    <p:sldId id="464" r:id="rId57"/>
    <p:sldId id="500" r:id="rId58"/>
    <p:sldId id="465" r:id="rId59"/>
    <p:sldId id="501" r:id="rId60"/>
    <p:sldId id="466" r:id="rId61"/>
    <p:sldId id="502" r:id="rId62"/>
    <p:sldId id="467" r:id="rId63"/>
    <p:sldId id="503" r:id="rId64"/>
    <p:sldId id="468" r:id="rId65"/>
    <p:sldId id="504" r:id="rId66"/>
    <p:sldId id="469" r:id="rId67"/>
    <p:sldId id="505" r:id="rId68"/>
    <p:sldId id="470" r:id="rId69"/>
    <p:sldId id="506" r:id="rId70"/>
    <p:sldId id="471" r:id="rId71"/>
    <p:sldId id="507" r:id="rId72"/>
    <p:sldId id="472" r:id="rId73"/>
    <p:sldId id="508" r:id="rId74"/>
    <p:sldId id="50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08EFC"/>
    <a:srgbClr val="FE6400"/>
    <a:srgbClr val="B0DB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24" autoAdjust="0"/>
  </p:normalViewPr>
  <p:slideViewPr>
    <p:cSldViewPr snapToGrid="0">
      <p:cViewPr varScale="1">
        <p:scale>
          <a:sx n="69" d="100"/>
          <a:sy n="69" d="100"/>
        </p:scale>
        <p:origin x="-78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6" name="Footer Placeholder 5">
            <a:extLst>
              <a:ext uri="{FF2B5EF4-FFF2-40B4-BE49-F238E27FC236}">
                <a16:creationId xmlns=""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6" name="Footer Placeholder 5">
            <a:extLst>
              <a:ext uri="{FF2B5EF4-FFF2-40B4-BE49-F238E27FC236}">
                <a16:creationId xmlns=""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8" name="Footer Placeholder 7">
            <a:extLst>
              <a:ext uri="{FF2B5EF4-FFF2-40B4-BE49-F238E27FC236}">
                <a16:creationId xmlns=""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4" name="Footer Placeholder 3">
            <a:extLst>
              <a:ext uri="{FF2B5EF4-FFF2-40B4-BE49-F238E27FC236}">
                <a16:creationId xmlns=""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3" name="Footer Placeholder 2">
            <a:extLst>
              <a:ext uri="{FF2B5EF4-FFF2-40B4-BE49-F238E27FC236}">
                <a16:creationId xmlns=""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6" name="Footer Placeholder 5">
            <a:extLst>
              <a:ext uri="{FF2B5EF4-FFF2-40B4-BE49-F238E27FC236}">
                <a16:creationId xmlns=""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17-04-2023</a:t>
            </a:fld>
            <a:endParaRPr lang="en-IN"/>
          </a:p>
        </p:txBody>
      </p:sp>
      <p:sp>
        <p:nvSpPr>
          <p:cNvPr id="5" name="Footer Placeholder 4">
            <a:extLst>
              <a:ext uri="{FF2B5EF4-FFF2-40B4-BE49-F238E27FC236}">
                <a16:creationId xmlns=""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145473" y="841665"/>
            <a:ext cx="11792527" cy="5574902"/>
          </a:xfrm>
        </p:spPr>
        <p:txBody>
          <a:bodyPr>
            <a:normAutofit/>
          </a:bodyPr>
          <a:lstStyle/>
          <a:p>
            <a:pPr>
              <a:buNone/>
            </a:pPr>
            <a:r>
              <a:rPr lang="en-US" b="1" dirty="0" smtClean="0">
                <a:solidFill>
                  <a:schemeClr val="tx1">
                    <a:lumMod val="95000"/>
                    <a:lumOff val="5000"/>
                  </a:schemeClr>
                </a:solidFill>
                <a:latin typeface="Arial Black" pitchFamily="34" charset="0"/>
              </a:rPr>
              <a: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r>
              <a:rPr lang="en-US" sz="4000" b="1" dirty="0" smtClean="0">
                <a:solidFill>
                  <a:srgbClr val="FF0000"/>
                </a:solidFill>
                <a:latin typeface="Arial Black" pitchFamily="34" charset="0"/>
              </a:rPr>
              <a:t>             TIME </a:t>
            </a:r>
            <a:r>
              <a:rPr lang="en-US" sz="4000" b="1" dirty="0" smtClean="0">
                <a:solidFill>
                  <a:srgbClr val="FF0000"/>
                </a:solidFill>
                <a:latin typeface="Arial Black" pitchFamily="34" charset="0"/>
              </a:rPr>
              <a:t>SPEED AND DISTANCE   </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0" y="1060179"/>
            <a:ext cx="12034549"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Q4. </a:t>
            </a:r>
            <a:r>
              <a:rPr lang="en-US" b="1" dirty="0" smtClean="0"/>
              <a:t>A man is walking at a speed of 6 km per hour. After every km he takes rest for 6 minutes. How much time will he take to cover a distance of 18 km.</a:t>
            </a:r>
            <a:endParaRPr lang="en-US" dirty="0" smtClean="0"/>
          </a:p>
          <a:p>
            <a:pPr>
              <a:buNone/>
            </a:pPr>
            <a:r>
              <a:rPr lang="en-US" dirty="0" smtClean="0"/>
              <a:t>(a) 5 hrs	(b) 5 hrs 42 min	(c) 4 hrs 42 min	(d) None of these</a:t>
            </a:r>
          </a:p>
          <a:p>
            <a:pPr marL="0" indent="0">
              <a:buNone/>
            </a:pPr>
            <a:r>
              <a:rPr lang="en-US" b="1" dirty="0" smtClean="0"/>
              <a:t> </a:t>
            </a: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0" y="1060179"/>
            <a:ext cx="12034549"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Q4. </a:t>
            </a:r>
            <a:r>
              <a:rPr lang="en-US" b="1" dirty="0" smtClean="0"/>
              <a:t>A man is walking at a speed of 6 km per hour. After every km he takes rest for 6 minutes. How much time will he take to cover a distance of 18 km.</a:t>
            </a:r>
            <a:endParaRPr lang="en-US" dirty="0" smtClean="0"/>
          </a:p>
          <a:p>
            <a:pPr>
              <a:buNone/>
            </a:pPr>
            <a:r>
              <a:rPr lang="en-US" dirty="0" smtClean="0"/>
              <a:t>(a) 5 hrs	(b) 5 hrs 42 min	</a:t>
            </a:r>
            <a:r>
              <a:rPr lang="en-US" dirty="0" smtClean="0">
                <a:solidFill>
                  <a:srgbClr val="FF0000"/>
                </a:solidFill>
              </a:rPr>
              <a:t>(c) 4 hrs 42 min</a:t>
            </a:r>
            <a:r>
              <a:rPr lang="en-US" dirty="0" smtClean="0"/>
              <a:t>	(d) None of these</a:t>
            </a:r>
          </a:p>
          <a:p>
            <a:pPr marL="0" indent="0">
              <a:buNone/>
            </a:pPr>
            <a:r>
              <a:rPr lang="en-US" b="1" dirty="0" smtClean="0"/>
              <a:t> </a:t>
            </a: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145473" y="841665"/>
            <a:ext cx="11792527" cy="5574902"/>
          </a:xfrm>
        </p:spPr>
        <p:txBody>
          <a:bodyPr>
            <a:normAutofit/>
          </a:bodyPr>
          <a:lstStyle/>
          <a:p>
            <a:pPr>
              <a:buNone/>
            </a:pPr>
            <a:r>
              <a:rPr lang="en-US" b="1" dirty="0" smtClean="0">
                <a:solidFill>
                  <a:schemeClr val="tx1">
                    <a:lumMod val="95000"/>
                    <a:lumOff val="5000"/>
                  </a:schemeClr>
                </a:solidFill>
                <a:latin typeface="Arial Black" pitchFamily="34" charset="0"/>
              </a:rPr>
              <a:t>		TIME SPEED AND DISTANCE   </a:t>
            </a:r>
          </a:p>
          <a:p>
            <a:pPr>
              <a:buNone/>
            </a:pPr>
            <a:r>
              <a:rPr lang="en-US" b="1" dirty="0" smtClean="0">
                <a:latin typeface="Arial Black" pitchFamily="34" charset="0"/>
              </a:rPr>
              <a:t>Q 5. </a:t>
            </a:r>
            <a:r>
              <a:rPr lang="en-US" b="1" dirty="0" smtClean="0"/>
              <a:t>A man covers a certain distance by car driving at 40 km/hr and he returns back to the starting point riding on a scooter at 10 km/hr. Find his average speed for the whole journey.</a:t>
            </a:r>
          </a:p>
          <a:p>
            <a:pPr>
              <a:buNone/>
            </a:pPr>
            <a:r>
              <a:rPr lang="en-US" b="1" dirty="0" smtClean="0"/>
              <a:t>(a) 8 km/hr		(b) 16 km/hr		(c) 12 km/hr		(d) None of these</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145473" y="841665"/>
            <a:ext cx="11792527" cy="5574902"/>
          </a:xfrm>
        </p:spPr>
        <p:txBody>
          <a:bodyPr>
            <a:normAutofit/>
          </a:bodyPr>
          <a:lstStyle/>
          <a:p>
            <a:pPr>
              <a:buNone/>
            </a:pPr>
            <a:r>
              <a:rPr lang="en-US" b="1" dirty="0" smtClean="0">
                <a:solidFill>
                  <a:schemeClr val="tx1">
                    <a:lumMod val="95000"/>
                    <a:lumOff val="5000"/>
                  </a:schemeClr>
                </a:solidFill>
                <a:latin typeface="Arial Black" pitchFamily="34" charset="0"/>
              </a:rPr>
              <a:t>		TIME SPEED AND DISTANCE   </a:t>
            </a:r>
          </a:p>
          <a:p>
            <a:pPr>
              <a:buNone/>
            </a:pPr>
            <a:r>
              <a:rPr lang="en-US" b="1" dirty="0" smtClean="0">
                <a:latin typeface="Arial Black" pitchFamily="34" charset="0"/>
              </a:rPr>
              <a:t>Q 5. </a:t>
            </a:r>
            <a:r>
              <a:rPr lang="en-US" b="1" dirty="0" smtClean="0"/>
              <a:t>A man covers a certain distance by car driving at 40 km/hr and he returns back to the starting point riding on a scooter at 10 km/hr. Find his average speed for the whole journey.</a:t>
            </a:r>
          </a:p>
          <a:p>
            <a:pPr>
              <a:buNone/>
            </a:pPr>
            <a:r>
              <a:rPr lang="en-US" b="1" dirty="0" smtClean="0"/>
              <a:t>(a) 8 km/hr		</a:t>
            </a:r>
            <a:r>
              <a:rPr lang="en-US" b="1" dirty="0" smtClean="0">
                <a:solidFill>
                  <a:srgbClr val="FF0000"/>
                </a:solidFill>
              </a:rPr>
              <a:t>(b) 16 km/hr	</a:t>
            </a:r>
            <a:r>
              <a:rPr lang="en-US" b="1" dirty="0" smtClean="0"/>
              <a:t>	(c) 12 km/hr		(d) None of these</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Q6. </a:t>
            </a:r>
            <a:r>
              <a:rPr lang="en-US" b="1" dirty="0" smtClean="0"/>
              <a:t> A boy goes to school with 4/5th of </a:t>
            </a:r>
            <a:r>
              <a:rPr lang="en-US" b="1" dirty="0" err="1" smtClean="0"/>
              <a:t>origninal</a:t>
            </a:r>
            <a:r>
              <a:rPr lang="en-US" b="1" dirty="0" smtClean="0"/>
              <a:t> speed and he reached school 5 min. late.  Find actual time</a:t>
            </a:r>
            <a:r>
              <a:rPr lang="en-US" b="1" dirty="0" smtClean="0"/>
              <a:t>?</a:t>
            </a:r>
          </a:p>
          <a:p>
            <a:pPr>
              <a:buNone/>
            </a:pPr>
            <a:r>
              <a:rPr lang="en-US" b="1" dirty="0" smtClean="0"/>
              <a:t>(a) 8 </a:t>
            </a:r>
            <a:r>
              <a:rPr lang="en-US" b="1" dirty="0" smtClean="0"/>
              <a:t>min.</a:t>
            </a:r>
            <a:r>
              <a:rPr lang="en-US" b="1" dirty="0" smtClean="0"/>
              <a:t>		(b) </a:t>
            </a:r>
            <a:r>
              <a:rPr lang="en-US" b="1" dirty="0" smtClean="0"/>
              <a:t>16 min.</a:t>
            </a:r>
            <a:r>
              <a:rPr lang="en-US" b="1" dirty="0" smtClean="0"/>
              <a:t>	</a:t>
            </a:r>
            <a:r>
              <a:rPr lang="en-US" b="1" dirty="0" smtClean="0"/>
              <a:t>          (</a:t>
            </a:r>
            <a:r>
              <a:rPr lang="en-US" b="1" dirty="0" smtClean="0"/>
              <a:t>c) </a:t>
            </a:r>
            <a:r>
              <a:rPr lang="en-US" b="1" dirty="0" smtClean="0"/>
              <a:t>20 min.</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p>
        </p:txBody>
      </p:sp>
    </p:spTree>
    <p:extLst>
      <p:ext uri="{BB962C8B-B14F-4D97-AF65-F5344CB8AC3E}">
        <p14:creationId xmlns="" xmlns:p14="http://schemas.microsoft.com/office/powerpoint/2010/main" val="354879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Q6. </a:t>
            </a:r>
            <a:r>
              <a:rPr lang="en-US" b="1" dirty="0" smtClean="0"/>
              <a:t> A boy goes to school with 4/5th of </a:t>
            </a:r>
            <a:r>
              <a:rPr lang="en-US" b="1" dirty="0" err="1" smtClean="0"/>
              <a:t>origninal</a:t>
            </a:r>
            <a:r>
              <a:rPr lang="en-US" b="1" dirty="0" smtClean="0"/>
              <a:t> speed and he reached school 5 min. late.  Find actual time</a:t>
            </a:r>
            <a:r>
              <a:rPr lang="en-US" b="1" dirty="0" smtClean="0"/>
              <a:t>?</a:t>
            </a:r>
          </a:p>
          <a:p>
            <a:pPr>
              <a:buNone/>
            </a:pPr>
            <a:r>
              <a:rPr lang="en-US" b="1" dirty="0" smtClean="0"/>
              <a:t>(a) 8 </a:t>
            </a:r>
            <a:r>
              <a:rPr lang="en-US" b="1" dirty="0" smtClean="0"/>
              <a:t>min.</a:t>
            </a:r>
            <a:r>
              <a:rPr lang="en-US" b="1" dirty="0" smtClean="0"/>
              <a:t>		(b) </a:t>
            </a:r>
            <a:r>
              <a:rPr lang="en-US" b="1" dirty="0" smtClean="0"/>
              <a:t>16 min.</a:t>
            </a:r>
            <a:r>
              <a:rPr lang="en-US" b="1" dirty="0" smtClean="0"/>
              <a:t>	</a:t>
            </a:r>
            <a:r>
              <a:rPr lang="en-US" b="1" dirty="0" smtClean="0">
                <a:solidFill>
                  <a:srgbClr val="FF0000"/>
                </a:solidFill>
              </a:rPr>
              <a:t>          (</a:t>
            </a:r>
            <a:r>
              <a:rPr lang="en-US" b="1" dirty="0" smtClean="0">
                <a:solidFill>
                  <a:srgbClr val="FF0000"/>
                </a:solidFill>
              </a:rPr>
              <a:t>c) </a:t>
            </a:r>
            <a:r>
              <a:rPr lang="en-US" b="1" dirty="0" smtClean="0">
                <a:solidFill>
                  <a:srgbClr val="FF0000"/>
                </a:solidFill>
              </a:rPr>
              <a:t>20 min.</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p>
        </p:txBody>
      </p:sp>
    </p:spTree>
    <p:extLst>
      <p:ext uri="{BB962C8B-B14F-4D97-AF65-F5344CB8AC3E}">
        <p14:creationId xmlns="" xmlns:p14="http://schemas.microsoft.com/office/powerpoint/2010/main" val="354879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Q7. </a:t>
            </a:r>
            <a:r>
              <a:rPr lang="en-US" b="1" dirty="0" smtClean="0"/>
              <a:t>A train goes with 7/11</a:t>
            </a:r>
            <a:r>
              <a:rPr lang="en-US" b="1" baseline="30000" dirty="0" smtClean="0"/>
              <a:t>th</a:t>
            </a:r>
            <a:r>
              <a:rPr lang="en-US" b="1" dirty="0" smtClean="0"/>
              <a:t> of its original speed and takes 22 hours.  If it goes with original speed, how many hours will be saved</a:t>
            </a:r>
            <a:r>
              <a:rPr lang="en-US" b="1" dirty="0" smtClean="0"/>
              <a:t>?</a:t>
            </a:r>
          </a:p>
          <a:p>
            <a:pPr>
              <a:buNone/>
            </a:pPr>
            <a:r>
              <a:rPr lang="en-US" b="1" dirty="0" smtClean="0"/>
              <a:t>(a) 8 </a:t>
            </a:r>
            <a:r>
              <a:rPr lang="en-US" b="1" dirty="0" smtClean="0"/>
              <a:t>h</a:t>
            </a:r>
            <a:r>
              <a:rPr lang="en-US" b="1" dirty="0" smtClean="0"/>
              <a:t>		</a:t>
            </a:r>
            <a:r>
              <a:rPr lang="en-US" b="1" dirty="0" smtClean="0"/>
              <a:t>        (</a:t>
            </a:r>
            <a:r>
              <a:rPr lang="en-US" b="1" dirty="0" smtClean="0"/>
              <a:t>b) 16 </a:t>
            </a:r>
            <a:r>
              <a:rPr lang="en-US" b="1" dirty="0" smtClean="0"/>
              <a:t>h</a:t>
            </a:r>
            <a:r>
              <a:rPr lang="en-US" b="1" dirty="0" smtClean="0"/>
              <a:t>		</a:t>
            </a:r>
            <a:r>
              <a:rPr lang="en-US" b="1" dirty="0" smtClean="0"/>
              <a:t>    (</a:t>
            </a:r>
            <a:r>
              <a:rPr lang="en-US" b="1" dirty="0" smtClean="0"/>
              <a:t>c) 12 </a:t>
            </a:r>
            <a:r>
              <a:rPr lang="en-US" b="1" dirty="0" smtClean="0"/>
              <a:t>h</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217426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Q7. </a:t>
            </a:r>
            <a:r>
              <a:rPr lang="en-US" b="1" dirty="0" smtClean="0"/>
              <a:t>A train goes with 7/11</a:t>
            </a:r>
            <a:r>
              <a:rPr lang="en-US" b="1" baseline="30000" dirty="0" smtClean="0"/>
              <a:t>th</a:t>
            </a:r>
            <a:r>
              <a:rPr lang="en-US" b="1" dirty="0" smtClean="0"/>
              <a:t> of its original speed and takes 22 hours.  If it goes with original speed, how many hours will be saved</a:t>
            </a:r>
            <a:r>
              <a:rPr lang="en-US" b="1" dirty="0" smtClean="0"/>
              <a:t>?</a:t>
            </a:r>
          </a:p>
          <a:p>
            <a:pPr>
              <a:buNone/>
            </a:pPr>
            <a:r>
              <a:rPr lang="en-US" b="1" dirty="0" smtClean="0">
                <a:solidFill>
                  <a:srgbClr val="FF0000"/>
                </a:solidFill>
              </a:rPr>
              <a:t>(a) 8 </a:t>
            </a:r>
            <a:r>
              <a:rPr lang="en-US" b="1" dirty="0" smtClean="0">
                <a:solidFill>
                  <a:srgbClr val="FF0000"/>
                </a:solidFill>
              </a:rPr>
              <a:t>h</a:t>
            </a:r>
            <a:r>
              <a:rPr lang="en-US" b="1" dirty="0" smtClean="0">
                <a:solidFill>
                  <a:srgbClr val="FF0000"/>
                </a:solidFill>
              </a:rPr>
              <a:t>	</a:t>
            </a:r>
            <a:r>
              <a:rPr lang="en-US" b="1" dirty="0" smtClean="0"/>
              <a:t>	</a:t>
            </a:r>
            <a:r>
              <a:rPr lang="en-US" b="1" dirty="0" smtClean="0"/>
              <a:t>        (</a:t>
            </a:r>
            <a:r>
              <a:rPr lang="en-US" b="1" dirty="0" smtClean="0"/>
              <a:t>b) 16 </a:t>
            </a:r>
            <a:r>
              <a:rPr lang="en-US" b="1" dirty="0" smtClean="0"/>
              <a:t>h</a:t>
            </a:r>
            <a:r>
              <a:rPr lang="en-US" b="1" dirty="0" smtClean="0"/>
              <a:t>		</a:t>
            </a:r>
            <a:r>
              <a:rPr lang="en-US" b="1" dirty="0" smtClean="0"/>
              <a:t>    (</a:t>
            </a:r>
            <a:r>
              <a:rPr lang="en-US" b="1" dirty="0" smtClean="0"/>
              <a:t>c) 12 </a:t>
            </a:r>
            <a:r>
              <a:rPr lang="en-US" b="1" dirty="0" smtClean="0"/>
              <a:t>h</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217426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Q8. </a:t>
            </a:r>
            <a:r>
              <a:rPr lang="en-US" b="1" dirty="0" smtClean="0"/>
              <a:t>Speed of a father and a son is 12 km/h and 18 km/hr.  They want to travel A to B.  Son start after 39 min of his father start and reached 21 min. before father at B.  Find distance b/w A to B? </a:t>
            </a:r>
            <a:endParaRPr lang="en-US" b="1" dirty="0" smtClean="0"/>
          </a:p>
          <a:p>
            <a:pPr>
              <a:buNone/>
            </a:pPr>
            <a:r>
              <a:rPr lang="en-US" b="1" dirty="0" smtClean="0"/>
              <a:t>(a) </a:t>
            </a:r>
            <a:r>
              <a:rPr lang="en-US" b="1" dirty="0" smtClean="0"/>
              <a:t>18 km</a:t>
            </a:r>
            <a:r>
              <a:rPr lang="en-US" b="1" dirty="0" smtClean="0"/>
              <a:t>		(b) </a:t>
            </a:r>
            <a:r>
              <a:rPr lang="en-US" b="1" dirty="0" smtClean="0"/>
              <a:t>36 km</a:t>
            </a:r>
            <a:r>
              <a:rPr lang="en-US" b="1" dirty="0" smtClean="0"/>
              <a:t>		(c) </a:t>
            </a:r>
            <a:r>
              <a:rPr lang="en-US" b="1" dirty="0" smtClean="0"/>
              <a:t>42 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Q8. </a:t>
            </a:r>
            <a:r>
              <a:rPr lang="en-US" b="1" dirty="0" smtClean="0"/>
              <a:t>Speed of a father and a son is 12 km/h and 18 km/hr.  They want to travel A to B.  Son start after 39 min of his father start and reached 21 min. before father at B.  Find distance b/w A to B? </a:t>
            </a:r>
            <a:endParaRPr lang="en-US" b="1" dirty="0" smtClean="0"/>
          </a:p>
          <a:p>
            <a:pPr>
              <a:buNone/>
            </a:pPr>
            <a:r>
              <a:rPr lang="en-US" b="1" dirty="0" smtClean="0"/>
              <a:t>(a) </a:t>
            </a:r>
            <a:r>
              <a:rPr lang="en-US" b="1" dirty="0" smtClean="0"/>
              <a:t>18 km</a:t>
            </a:r>
            <a:r>
              <a:rPr lang="en-US" b="1" dirty="0" smtClean="0"/>
              <a:t>		</a:t>
            </a:r>
            <a:r>
              <a:rPr lang="en-US" b="1" dirty="0" smtClean="0">
                <a:solidFill>
                  <a:srgbClr val="FF0000"/>
                </a:solidFill>
              </a:rPr>
              <a:t>(b) </a:t>
            </a:r>
            <a:r>
              <a:rPr lang="en-US" b="1" dirty="0" smtClean="0">
                <a:solidFill>
                  <a:srgbClr val="FF0000"/>
                </a:solidFill>
              </a:rPr>
              <a:t>36 km</a:t>
            </a:r>
            <a:r>
              <a:rPr lang="en-US" b="1" dirty="0" smtClean="0"/>
              <a:t>		(c) </a:t>
            </a:r>
            <a:r>
              <a:rPr lang="en-US" b="1" dirty="0" smtClean="0"/>
              <a:t>42 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145473" y="841665"/>
            <a:ext cx="11792527" cy="5574902"/>
          </a:xfrm>
        </p:spPr>
        <p:txBody>
          <a:bodyPr>
            <a:normAutofit fontScale="77500" lnSpcReduction="20000"/>
          </a:bodyPr>
          <a:lstStyle/>
          <a:p>
            <a:pPr>
              <a:buNone/>
            </a:pPr>
            <a:endParaRPr lang="en-US" b="1" dirty="0" smtClean="0">
              <a:solidFill>
                <a:schemeClr val="tx1">
                  <a:lumMod val="95000"/>
                  <a:lumOff val="5000"/>
                </a:schemeClr>
              </a:solidFill>
              <a:latin typeface="Arial Black" pitchFamily="34" charset="0"/>
            </a:endParaRPr>
          </a:p>
          <a:p>
            <a:r>
              <a:rPr lang="en-US" sz="3100" dirty="0" smtClean="0">
                <a:solidFill>
                  <a:srgbClr val="FF0000"/>
                </a:solidFill>
              </a:rPr>
              <a:t>Speed, Time &amp; Distance – Introduction &amp; Concept</a:t>
            </a:r>
          </a:p>
          <a:p>
            <a:r>
              <a:rPr lang="en-US" sz="3100" dirty="0" smtClean="0"/>
              <a:t>Speed Distance Time is one of the most popular and important topics in the Mathematics or </a:t>
            </a:r>
            <a:r>
              <a:rPr lang="en-US" sz="3100" dirty="0" err="1" smtClean="0"/>
              <a:t>Quants</a:t>
            </a:r>
            <a:r>
              <a:rPr lang="en-US" sz="3100" dirty="0" smtClean="0"/>
              <a:t> section of any competitive exam. The concept of Speed, Time and Distance is used extensively for questions relating to different topics such as motion in a straight line, circular motion, boats and streams, races, clocks, etc. Aspirants should try to understand the inter-relationship between the factors speed, distance and time.</a:t>
            </a:r>
          </a:p>
          <a:p>
            <a:r>
              <a:rPr lang="en-US" sz="3100" dirty="0" smtClean="0"/>
              <a:t>Relationship Between Speed, Time &amp; Distance</a:t>
            </a:r>
          </a:p>
          <a:p>
            <a:r>
              <a:rPr lang="en-US" sz="3100" b="1" dirty="0" smtClean="0">
                <a:solidFill>
                  <a:srgbClr val="FF0000"/>
                </a:solidFill>
              </a:rPr>
              <a:t>Speed = Distance/Time </a:t>
            </a:r>
            <a:r>
              <a:rPr lang="en-US" sz="3100" b="1" dirty="0" smtClean="0"/>
              <a:t>– </a:t>
            </a:r>
            <a:r>
              <a:rPr lang="en-US" sz="3100" dirty="0" smtClean="0"/>
              <a:t>This tells us how slow or fast an object moves. It describes the distance travelled divided by the time taken to cover the distance. </a:t>
            </a:r>
          </a:p>
          <a:p>
            <a:r>
              <a:rPr lang="en-US" sz="3100" dirty="0" smtClean="0"/>
              <a:t>Speed is directly Proportional to Distance and Inversely proportional to Time. Hence,</a:t>
            </a:r>
          </a:p>
          <a:p>
            <a:r>
              <a:rPr lang="en-US" sz="3100" b="1" dirty="0" smtClean="0">
                <a:solidFill>
                  <a:srgbClr val="FF0000"/>
                </a:solidFill>
              </a:rPr>
              <a:t>Distance = Speed X Time</a:t>
            </a:r>
            <a:r>
              <a:rPr lang="en-US" sz="3100" dirty="0" smtClean="0"/>
              <a:t>, and </a:t>
            </a:r>
          </a:p>
          <a:p>
            <a:r>
              <a:rPr lang="en-US" sz="3100" b="1" dirty="0" smtClean="0">
                <a:solidFill>
                  <a:srgbClr val="FF0000"/>
                </a:solidFill>
              </a:rPr>
              <a:t>Time = Distance / Speed</a:t>
            </a:r>
            <a:r>
              <a:rPr lang="en-US" sz="3100" dirty="0" smtClean="0"/>
              <a:t>, as the speed increases the time taken will decrease and vice versa.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Q9. </a:t>
            </a:r>
            <a:r>
              <a:rPr lang="en-US" b="1" dirty="0" smtClean="0"/>
              <a:t> A person goes to his in-laws house at 40 km/hr he reach 2 hrs early and next time he goes with 30 km/h, he reach 1 hour earlier.  Find distance, actual time and speed</a:t>
            </a:r>
            <a:r>
              <a:rPr lang="en-US" b="1" dirty="0" smtClean="0"/>
              <a:t>?</a:t>
            </a:r>
          </a:p>
          <a:p>
            <a:pPr marL="457200" indent="-457200">
              <a:buAutoNum type="alphaLcParenBoth"/>
            </a:pPr>
            <a:r>
              <a:rPr lang="en-US" b="1" dirty="0" smtClean="0"/>
              <a:t>120 km,5h,24km/h </a:t>
            </a:r>
            <a:r>
              <a:rPr lang="en-US" b="1" dirty="0" smtClean="0"/>
              <a:t> </a:t>
            </a:r>
            <a:r>
              <a:rPr lang="en-US" b="1" dirty="0" smtClean="0"/>
              <a:t>      (b</a:t>
            </a:r>
            <a:r>
              <a:rPr lang="en-US" b="1" dirty="0" smtClean="0"/>
              <a:t>) </a:t>
            </a:r>
            <a:r>
              <a:rPr lang="en-US" b="1" dirty="0" smtClean="0"/>
              <a:t>150km,6h,30km/h           (c</a:t>
            </a:r>
            <a:r>
              <a:rPr lang="en-US" b="1" dirty="0" smtClean="0"/>
              <a:t>) </a:t>
            </a:r>
            <a:r>
              <a:rPr lang="en-US" b="1" dirty="0" smtClean="0"/>
              <a:t>180km,8h,35km/h       </a:t>
            </a:r>
          </a:p>
          <a:p>
            <a:pPr marL="457200" indent="-457200">
              <a:buNone/>
            </a:pPr>
            <a:r>
              <a:rPr lang="en-US" b="1" dirty="0" smtClean="0"/>
              <a:t>(d) None </a:t>
            </a:r>
            <a:r>
              <a:rPr lang="en-US" b="1" dirty="0" smtClean="0"/>
              <a:t>of these</a:t>
            </a:r>
          </a:p>
          <a:p>
            <a:pPr>
              <a:buNone/>
            </a:pPr>
            <a:r>
              <a:rPr lang="en-US" b="1" dirty="0" smtClean="0">
                <a:latin typeface="Arial Black" pitchFamily="34" charset="0"/>
              </a:rPr>
              <a:t>  </a:t>
            </a:r>
            <a:r>
              <a:rPr lang="en-US" b="1" dirty="0" smtClean="0"/>
              <a:t> </a:t>
            </a:r>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Q9. </a:t>
            </a:r>
            <a:r>
              <a:rPr lang="en-US" b="1" dirty="0" smtClean="0"/>
              <a:t> A person goes to his in-laws house at 40 km/hr he reach 2 hrs early and next time he goes with 30 km/h, he reach 1 hour earlier.  Find distance, actual time and speed</a:t>
            </a:r>
            <a:r>
              <a:rPr lang="en-US" b="1" dirty="0" smtClean="0"/>
              <a:t>?</a:t>
            </a:r>
          </a:p>
          <a:p>
            <a:pPr marL="457200" indent="-457200">
              <a:buAutoNum type="alphaLcParenBoth"/>
            </a:pPr>
            <a:r>
              <a:rPr lang="en-US" b="1" dirty="0" smtClean="0">
                <a:solidFill>
                  <a:srgbClr val="FF0000"/>
                </a:solidFill>
              </a:rPr>
              <a:t>120 km,5h,24km/h </a:t>
            </a:r>
            <a:r>
              <a:rPr lang="en-US" b="1" dirty="0" smtClean="0">
                <a:solidFill>
                  <a:srgbClr val="FF0000"/>
                </a:solidFill>
              </a:rPr>
              <a:t> </a:t>
            </a:r>
            <a:r>
              <a:rPr lang="en-US" b="1" dirty="0" smtClean="0">
                <a:solidFill>
                  <a:srgbClr val="FF0000"/>
                </a:solidFill>
              </a:rPr>
              <a:t>      </a:t>
            </a:r>
            <a:r>
              <a:rPr lang="en-US" b="1" dirty="0" smtClean="0"/>
              <a:t>(b</a:t>
            </a:r>
            <a:r>
              <a:rPr lang="en-US" b="1" dirty="0" smtClean="0"/>
              <a:t>) </a:t>
            </a:r>
            <a:r>
              <a:rPr lang="en-US" b="1" dirty="0" smtClean="0"/>
              <a:t>150km,6h,30km/h           (c</a:t>
            </a:r>
            <a:r>
              <a:rPr lang="en-US" b="1" dirty="0" smtClean="0"/>
              <a:t>) </a:t>
            </a:r>
            <a:r>
              <a:rPr lang="en-US" b="1" dirty="0" smtClean="0"/>
              <a:t>180km,8h,35km/h       </a:t>
            </a:r>
          </a:p>
          <a:p>
            <a:pPr marL="457200" indent="-457200">
              <a:buNone/>
            </a:pPr>
            <a:r>
              <a:rPr lang="en-US" b="1" dirty="0" smtClean="0"/>
              <a:t>(d) None </a:t>
            </a:r>
            <a:r>
              <a:rPr lang="en-US" b="1" dirty="0" smtClean="0"/>
              <a:t>of these</a:t>
            </a:r>
          </a:p>
          <a:p>
            <a:pPr>
              <a:buNone/>
            </a:pPr>
            <a:r>
              <a:rPr lang="en-US" b="1" dirty="0" smtClean="0">
                <a:latin typeface="Arial Black" pitchFamily="34" charset="0"/>
              </a:rPr>
              <a:t>  </a:t>
            </a:r>
            <a:r>
              <a:rPr lang="en-US" b="1" dirty="0" smtClean="0"/>
              <a:t> </a:t>
            </a:r>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Q10. </a:t>
            </a:r>
            <a:r>
              <a:rPr lang="en-US" b="1" dirty="0" smtClean="0"/>
              <a:t> A man starts to travel in order to reach his in-laws house at the speed of 60 km/hr and reaches 1 hours late.  If travels at 80 km/hr than he is reaches 2 hours early.  What is the distance, actual speed and actual time</a:t>
            </a:r>
            <a:r>
              <a:rPr lang="en-US" b="1" dirty="0" smtClean="0"/>
              <a:t>?</a:t>
            </a:r>
          </a:p>
          <a:p>
            <a:pPr marL="457200" indent="-457200">
              <a:buAutoNum type="alphaLcParenBoth"/>
            </a:pPr>
            <a:r>
              <a:rPr lang="en-US" b="1" dirty="0" smtClean="0"/>
              <a:t>720 km,11h,720/11km/h        </a:t>
            </a:r>
            <a:r>
              <a:rPr lang="en-US" b="1" dirty="0" smtClean="0"/>
              <a:t>(b) </a:t>
            </a:r>
            <a:r>
              <a:rPr lang="en-US" b="1" dirty="0" smtClean="0"/>
              <a:t>750km,6h,50km/h           </a:t>
            </a:r>
            <a:r>
              <a:rPr lang="en-US" b="1" dirty="0" smtClean="0"/>
              <a:t>(c) </a:t>
            </a:r>
            <a:r>
              <a:rPr lang="en-US" b="1" dirty="0" smtClean="0"/>
              <a:t>780km,8h,35km/h       </a:t>
            </a:r>
            <a:endParaRPr lang="en-US" b="1" dirty="0" smtClean="0"/>
          </a:p>
          <a:p>
            <a:pPr marL="457200" indent="-457200">
              <a:buNone/>
            </a:pPr>
            <a:r>
              <a:rPr lang="en-US" b="1" dirty="0" smtClean="0"/>
              <a:t>(d) None of these</a:t>
            </a:r>
          </a:p>
          <a:p>
            <a:pPr marL="0" indent="0">
              <a:buNone/>
            </a:pPr>
            <a:endParaRPr lang="en-US" b="1" dirty="0" smtClean="0"/>
          </a:p>
          <a:p>
            <a:pPr>
              <a:buNone/>
            </a:pPr>
            <a:r>
              <a:rPr lang="en-US" b="1" dirty="0" smtClean="0">
                <a:latin typeface="Arial Black" pitchFamily="34" charset="0"/>
              </a:rPr>
              <a:t>  </a:t>
            </a:r>
            <a:r>
              <a:rPr lang="en-US" b="1" dirty="0" smtClean="0"/>
              <a:t> </a:t>
            </a:r>
            <a:endParaRPr lang="en-US" b="1" dirty="0" smtClean="0"/>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Q10. </a:t>
            </a:r>
            <a:r>
              <a:rPr lang="en-US" b="1" dirty="0" smtClean="0"/>
              <a:t> A man starts to travel in order to reach his in-laws house at the speed of 60 km/hr and reaches 1 hours late.  If travels at 80 km/hr than he is reaches 2 hours early.  What is the distance, actual speed and actual time</a:t>
            </a:r>
            <a:r>
              <a:rPr lang="en-US" b="1" dirty="0" smtClean="0"/>
              <a:t>?</a:t>
            </a:r>
          </a:p>
          <a:p>
            <a:pPr marL="457200" indent="-457200">
              <a:buAutoNum type="alphaLcParenBoth"/>
            </a:pPr>
            <a:r>
              <a:rPr lang="en-US" b="1" dirty="0" smtClean="0">
                <a:solidFill>
                  <a:srgbClr val="FF0000"/>
                </a:solidFill>
              </a:rPr>
              <a:t>720 km,11h,720/11km/h</a:t>
            </a:r>
            <a:r>
              <a:rPr lang="en-US" b="1" dirty="0" smtClean="0"/>
              <a:t>        </a:t>
            </a:r>
            <a:r>
              <a:rPr lang="en-US" b="1" dirty="0" smtClean="0"/>
              <a:t>(b) </a:t>
            </a:r>
            <a:r>
              <a:rPr lang="en-US" b="1" dirty="0" smtClean="0"/>
              <a:t>750km,6h,50km/h           </a:t>
            </a:r>
            <a:r>
              <a:rPr lang="en-US" b="1" dirty="0" smtClean="0"/>
              <a:t>(c) </a:t>
            </a:r>
            <a:r>
              <a:rPr lang="en-US" b="1" dirty="0" smtClean="0"/>
              <a:t>780km,8h,35km/h       </a:t>
            </a:r>
            <a:endParaRPr lang="en-US" b="1" dirty="0" smtClean="0"/>
          </a:p>
          <a:p>
            <a:pPr marL="457200" indent="-457200">
              <a:buNone/>
            </a:pPr>
            <a:r>
              <a:rPr lang="en-US" b="1" dirty="0" smtClean="0"/>
              <a:t>(d) None of these</a:t>
            </a:r>
          </a:p>
          <a:p>
            <a:pPr marL="0" indent="0">
              <a:buNone/>
            </a:pPr>
            <a:endParaRPr lang="en-US" b="1" dirty="0" smtClean="0"/>
          </a:p>
          <a:p>
            <a:pPr>
              <a:buNone/>
            </a:pPr>
            <a:r>
              <a:rPr lang="en-US" b="1" dirty="0" smtClean="0">
                <a:latin typeface="Arial Black" pitchFamily="34" charset="0"/>
              </a:rPr>
              <a:t>  </a:t>
            </a:r>
            <a:r>
              <a:rPr lang="en-US" b="1" dirty="0" smtClean="0"/>
              <a:t> </a:t>
            </a:r>
            <a:endParaRPr lang="en-US" b="1" dirty="0" smtClean="0"/>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Q11. </a:t>
            </a:r>
            <a:r>
              <a:rPr lang="en-US" b="1" dirty="0" smtClean="0"/>
              <a:t> If a man runs at 10 km/h than he arrives a </a:t>
            </a:r>
            <a:r>
              <a:rPr lang="en-US" b="1" dirty="0" err="1" smtClean="0"/>
              <a:t>a</a:t>
            </a:r>
            <a:r>
              <a:rPr lang="en-US" b="1" dirty="0" smtClean="0"/>
              <a:t> certain place at 1 pm.  But if he increases his speed 5 km/h than he reached there at 11 a.m.  At what speed must he run to reaches there at 12 </a:t>
            </a:r>
            <a:r>
              <a:rPr lang="en-US" b="1" dirty="0" err="1" smtClean="0"/>
              <a:t>p.m</a:t>
            </a:r>
            <a:r>
              <a:rPr lang="en-US" b="1" dirty="0" smtClean="0"/>
              <a:t>?</a:t>
            </a:r>
          </a:p>
          <a:p>
            <a:pPr>
              <a:buNone/>
            </a:pPr>
            <a:r>
              <a:rPr lang="en-US" b="1" dirty="0" smtClean="0"/>
              <a:t>(a) 8 km/hr		(b) 16 km/hr		(c) 12 km/hr		(d) None of these</a:t>
            </a:r>
          </a:p>
          <a:p>
            <a:pPr>
              <a:buNone/>
            </a:pPr>
            <a:r>
              <a:rPr lang="en-US" b="1" dirty="0" smtClean="0">
                <a:latin typeface="Arial Black" pitchFamily="34" charset="0"/>
              </a:rPr>
              <a:t>  </a:t>
            </a:r>
            <a:r>
              <a:rPr lang="en-US" b="1" dirty="0" smtClean="0"/>
              <a:t> </a:t>
            </a:r>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Q11. </a:t>
            </a:r>
            <a:r>
              <a:rPr lang="en-US" b="1" dirty="0" smtClean="0"/>
              <a:t> If a man runs at 10 km/h than he arrives a </a:t>
            </a:r>
            <a:r>
              <a:rPr lang="en-US" b="1" dirty="0" err="1" smtClean="0"/>
              <a:t>a</a:t>
            </a:r>
            <a:r>
              <a:rPr lang="en-US" b="1" dirty="0" smtClean="0"/>
              <a:t> certain place at 1 pm.  But if he increases his speed 5 km/h than he reached there at 11 a.m.  At what speed must he run to reaches there at 12 </a:t>
            </a:r>
            <a:r>
              <a:rPr lang="en-US" b="1" dirty="0" err="1" smtClean="0"/>
              <a:t>p.m</a:t>
            </a:r>
            <a:r>
              <a:rPr lang="en-US" b="1" dirty="0" smtClean="0"/>
              <a:t>?</a:t>
            </a:r>
          </a:p>
          <a:p>
            <a:pPr>
              <a:buNone/>
            </a:pPr>
            <a:r>
              <a:rPr lang="en-US" b="1" dirty="0" smtClean="0"/>
              <a:t>(a) 8 km/hr		(b) 16 km/hr		</a:t>
            </a:r>
            <a:r>
              <a:rPr lang="en-US" b="1" dirty="0" smtClean="0">
                <a:solidFill>
                  <a:srgbClr val="FF0000"/>
                </a:solidFill>
              </a:rPr>
              <a:t>(c) 12 km/hr</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marL="0" indent="0">
              <a:buNone/>
            </a:pPr>
            <a:endParaRPr lang="en-US" b="1" dirty="0"/>
          </a:p>
        </p:txBody>
      </p:sp>
    </p:spTree>
    <p:extLst>
      <p:ext uri="{BB962C8B-B14F-4D97-AF65-F5344CB8AC3E}">
        <p14:creationId xmlns="" xmlns:p14="http://schemas.microsoft.com/office/powerpoint/2010/main" val="1611970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Q12. </a:t>
            </a:r>
            <a:r>
              <a:rPr lang="en-US" b="1" dirty="0" smtClean="0"/>
              <a:t> A person can travel a certain distance in 30 hours if he decrease his speed by 1/15</a:t>
            </a:r>
            <a:r>
              <a:rPr lang="en-US" b="1" baseline="30000" dirty="0" smtClean="0"/>
              <a:t>th</a:t>
            </a:r>
            <a:r>
              <a:rPr lang="en-US" b="1" dirty="0" smtClean="0"/>
              <a:t> than he would cover 10 km less in same time.  Find the speed of that person</a:t>
            </a:r>
            <a:r>
              <a:rPr lang="en-US" b="1" dirty="0" smtClean="0"/>
              <a:t>.</a:t>
            </a:r>
          </a:p>
          <a:p>
            <a:pPr>
              <a:buNone/>
            </a:pPr>
            <a:r>
              <a:rPr lang="en-US" b="1" dirty="0" smtClean="0"/>
              <a:t>(a) 8 km/hr		(b) </a:t>
            </a:r>
            <a:r>
              <a:rPr lang="en-US" b="1" dirty="0" smtClean="0"/>
              <a:t>6 </a:t>
            </a:r>
            <a:r>
              <a:rPr lang="en-US" b="1" dirty="0" smtClean="0"/>
              <a:t>km/hr		(c) 5</a:t>
            </a:r>
            <a:r>
              <a:rPr lang="en-US" b="1" dirty="0" smtClean="0"/>
              <a:t>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Q12. </a:t>
            </a:r>
            <a:r>
              <a:rPr lang="en-US" b="1" dirty="0" smtClean="0"/>
              <a:t> A person can travel a certain distance in 30 hours if he decrease his speed by 1/15</a:t>
            </a:r>
            <a:r>
              <a:rPr lang="en-US" b="1" baseline="30000" dirty="0" smtClean="0"/>
              <a:t>th</a:t>
            </a:r>
            <a:r>
              <a:rPr lang="en-US" b="1" dirty="0" smtClean="0"/>
              <a:t> than he would cover 10 km less in same time.  Find the speed of that person</a:t>
            </a:r>
            <a:r>
              <a:rPr lang="en-US" b="1" dirty="0" smtClean="0"/>
              <a:t>.</a:t>
            </a:r>
          </a:p>
          <a:p>
            <a:pPr>
              <a:buNone/>
            </a:pPr>
            <a:r>
              <a:rPr lang="en-US" b="1" dirty="0" smtClean="0"/>
              <a:t>(a) 8 km/hr		(b) </a:t>
            </a:r>
            <a:r>
              <a:rPr lang="en-US" b="1" dirty="0" smtClean="0"/>
              <a:t>6 </a:t>
            </a:r>
            <a:r>
              <a:rPr lang="en-US" b="1" dirty="0" smtClean="0"/>
              <a:t>km/hr		</a:t>
            </a:r>
            <a:r>
              <a:rPr lang="en-US" b="1" dirty="0" smtClean="0">
                <a:solidFill>
                  <a:srgbClr val="FF0000"/>
                </a:solidFill>
              </a:rPr>
              <a:t>(c) 5</a:t>
            </a:r>
            <a:r>
              <a:rPr lang="en-US" b="1" dirty="0" smtClean="0">
                <a:solidFill>
                  <a:srgbClr val="FF0000"/>
                </a:solidFill>
              </a:rPr>
              <a:t> </a:t>
            </a:r>
            <a:r>
              <a:rPr lang="en-US" b="1" dirty="0" smtClean="0">
                <a:solidFill>
                  <a:srgbClr val="FF0000"/>
                </a:solidFill>
              </a:rPr>
              <a:t>km/hr</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Q13. </a:t>
            </a:r>
            <a:r>
              <a:rPr lang="en-US" b="1" dirty="0" smtClean="0"/>
              <a:t>A police man saw a thief at a distance of 200 </a:t>
            </a:r>
            <a:r>
              <a:rPr lang="en-US" b="1" dirty="0" err="1" smtClean="0"/>
              <a:t>metre</a:t>
            </a:r>
            <a:r>
              <a:rPr lang="en-US" b="1" dirty="0" smtClean="0"/>
              <a:t> and he start to chase him.  Speed of police and thief are 12 km/h and 10 km/hr resp.  Find the distance travelled by thief before arrested</a:t>
            </a:r>
            <a:r>
              <a:rPr lang="en-US" b="1" dirty="0" smtClean="0"/>
              <a:t>?</a:t>
            </a:r>
          </a:p>
          <a:p>
            <a:pPr>
              <a:buNone/>
            </a:pPr>
            <a:r>
              <a:rPr lang="en-US" b="1" dirty="0" smtClean="0"/>
              <a:t>(a) </a:t>
            </a:r>
            <a:r>
              <a:rPr lang="en-US" b="1" dirty="0" smtClean="0"/>
              <a:t>2 km/hr</a:t>
            </a:r>
            <a:r>
              <a:rPr lang="en-US" b="1" dirty="0" smtClean="0"/>
              <a:t>		(b) </a:t>
            </a:r>
            <a:r>
              <a:rPr lang="en-US" b="1" dirty="0" smtClean="0"/>
              <a:t>1 </a:t>
            </a:r>
            <a:r>
              <a:rPr lang="en-US" b="1" dirty="0" smtClean="0"/>
              <a:t>km/hr		(c) 4</a:t>
            </a:r>
            <a:r>
              <a:rPr lang="en-US" b="1" dirty="0" smtClean="0"/>
              <a:t>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r>
              <a:rPr lang="en-US" b="1" dirty="0" smtClean="0"/>
              <a:t> </a:t>
            </a:r>
            <a:endParaRPr lang="en-US" b="1" dirty="0"/>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Q13. </a:t>
            </a:r>
            <a:r>
              <a:rPr lang="en-US" b="1" dirty="0" smtClean="0"/>
              <a:t>A police man saw a thief at a distance of 200 </a:t>
            </a:r>
            <a:r>
              <a:rPr lang="en-US" b="1" dirty="0" err="1" smtClean="0"/>
              <a:t>metre</a:t>
            </a:r>
            <a:r>
              <a:rPr lang="en-US" b="1" dirty="0" smtClean="0"/>
              <a:t> and he start to chase him.  Speed of police and thief are 12 km/h and 10 km/hr resp.  Find the distance travelled by thief before arrested</a:t>
            </a:r>
            <a:r>
              <a:rPr lang="en-US" b="1" dirty="0" smtClean="0"/>
              <a:t>?</a:t>
            </a:r>
          </a:p>
          <a:p>
            <a:pPr>
              <a:buNone/>
            </a:pPr>
            <a:r>
              <a:rPr lang="en-US" b="1" dirty="0" smtClean="0"/>
              <a:t>(a) </a:t>
            </a:r>
            <a:r>
              <a:rPr lang="en-US" b="1" dirty="0" smtClean="0"/>
              <a:t>2 km</a:t>
            </a:r>
            <a:r>
              <a:rPr lang="en-US" b="1" dirty="0" smtClean="0"/>
              <a:t>		</a:t>
            </a:r>
            <a:r>
              <a:rPr lang="en-US" b="1" dirty="0" smtClean="0">
                <a:solidFill>
                  <a:srgbClr val="FF0000"/>
                </a:solidFill>
              </a:rPr>
              <a:t>(b) </a:t>
            </a:r>
            <a:r>
              <a:rPr lang="en-US" b="1" dirty="0" smtClean="0">
                <a:solidFill>
                  <a:srgbClr val="FF0000"/>
                </a:solidFill>
              </a:rPr>
              <a:t>1 km</a:t>
            </a:r>
            <a:r>
              <a:rPr lang="en-US" b="1" dirty="0" smtClean="0"/>
              <a:t>		(c) 4</a:t>
            </a:r>
            <a:r>
              <a:rPr lang="en-US" b="1" dirty="0" smtClean="0"/>
              <a:t> km</a:t>
            </a:r>
            <a:r>
              <a:rPr lang="en-US" b="1" dirty="0" smtClean="0"/>
              <a:t>		(d) None of these</a:t>
            </a:r>
          </a:p>
          <a:p>
            <a:pPr>
              <a:buNone/>
            </a:pPr>
            <a:r>
              <a:rPr lang="en-US" b="1" dirty="0" smtClean="0">
                <a:latin typeface="Arial Black" pitchFamily="34" charset="0"/>
              </a:rPr>
              <a:t>  </a:t>
            </a:r>
            <a:r>
              <a:rPr lang="en-US" b="1" dirty="0" smtClean="0"/>
              <a:t> </a:t>
            </a:r>
          </a:p>
          <a:p>
            <a:pPr marL="0" indent="0">
              <a:buNone/>
            </a:pPr>
            <a:r>
              <a:rPr lang="en-US" b="1" dirty="0" smtClean="0"/>
              <a:t> </a:t>
            </a:r>
            <a:endParaRPr lang="en-US" b="1" dirty="0"/>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145473" y="841665"/>
            <a:ext cx="11792527" cy="5574902"/>
          </a:xfrm>
        </p:spPr>
        <p:txBody>
          <a:bodyPr>
            <a:normAutofit/>
          </a:bodyPr>
          <a:lstStyle/>
          <a:p>
            <a:r>
              <a:rPr lang="en-US" sz="2800" b="1" dirty="0" smtClean="0">
                <a:solidFill>
                  <a:srgbClr val="FF0000"/>
                </a:solidFill>
              </a:rPr>
              <a:t>Average </a:t>
            </a:r>
            <a:r>
              <a:rPr lang="en-US" sz="2800" b="1" dirty="0" smtClean="0">
                <a:solidFill>
                  <a:srgbClr val="FF0000"/>
                </a:solidFill>
              </a:rPr>
              <a:t>Speed = (Total distance traveled)/(Total time taken)</a:t>
            </a:r>
            <a:endParaRPr lang="en-US" sz="2800" dirty="0" smtClean="0">
              <a:solidFill>
                <a:srgbClr val="FF0000"/>
              </a:solidFill>
            </a:endParaRPr>
          </a:p>
          <a:p>
            <a:r>
              <a:rPr lang="en-US" sz="2800" b="1" dirty="0" smtClean="0">
                <a:solidFill>
                  <a:srgbClr val="FF0000"/>
                </a:solidFill>
              </a:rPr>
              <a:t>Case 1 </a:t>
            </a:r>
            <a:r>
              <a:rPr lang="en-US" sz="2800" b="1" dirty="0" smtClean="0"/>
              <a:t>– </a:t>
            </a:r>
            <a:r>
              <a:rPr lang="en-US" sz="2800" dirty="0" smtClean="0"/>
              <a:t>When the distance is constant: </a:t>
            </a:r>
            <a:r>
              <a:rPr lang="en-US" sz="2800" b="1" dirty="0" smtClean="0">
                <a:solidFill>
                  <a:srgbClr val="FF0000"/>
                </a:solidFill>
              </a:rPr>
              <a:t>Average speed = 2xy/</a:t>
            </a:r>
            <a:r>
              <a:rPr lang="en-US" sz="2800" b="1" dirty="0" err="1" smtClean="0">
                <a:solidFill>
                  <a:srgbClr val="FF0000"/>
                </a:solidFill>
              </a:rPr>
              <a:t>x+y</a:t>
            </a:r>
            <a:r>
              <a:rPr lang="en-US" sz="2800" dirty="0" smtClean="0">
                <a:solidFill>
                  <a:srgbClr val="FF0000"/>
                </a:solidFill>
              </a:rPr>
              <a:t>; </a:t>
            </a:r>
            <a:r>
              <a:rPr lang="en-US" sz="2800" dirty="0" smtClean="0"/>
              <a:t>Where, x and y are the two speeds at which the same distance has been covered.</a:t>
            </a:r>
          </a:p>
          <a:p>
            <a:r>
              <a:rPr lang="en-US" sz="2800" b="1" dirty="0" smtClean="0">
                <a:solidFill>
                  <a:srgbClr val="FF0000"/>
                </a:solidFill>
              </a:rPr>
              <a:t>Case 2</a:t>
            </a:r>
            <a:r>
              <a:rPr lang="en-US" sz="2800" b="1" dirty="0" smtClean="0"/>
              <a:t> </a:t>
            </a:r>
            <a:r>
              <a:rPr lang="en-US" sz="2800" dirty="0" smtClean="0"/>
              <a:t>– When the time taken is constant: </a:t>
            </a:r>
            <a:r>
              <a:rPr lang="en-US" sz="2800" b="1" dirty="0" smtClean="0">
                <a:solidFill>
                  <a:srgbClr val="FF0000"/>
                </a:solidFill>
              </a:rPr>
              <a:t>Average speed = (x + y)/2</a:t>
            </a:r>
            <a:r>
              <a:rPr lang="en-US" sz="2800" dirty="0" smtClean="0">
                <a:solidFill>
                  <a:srgbClr val="FF0000"/>
                </a:solidFill>
              </a:rPr>
              <a:t>; </a:t>
            </a:r>
            <a:r>
              <a:rPr lang="en-US" sz="2800" dirty="0" smtClean="0"/>
              <a:t>Where, x and y are the two speeds at which we traveled for the same time</a:t>
            </a:r>
            <a:r>
              <a:rPr lang="en-US" sz="2800" dirty="0" smtClean="0"/>
              <a:t>.</a:t>
            </a:r>
          </a:p>
          <a:p>
            <a:r>
              <a:rPr lang="en-US" sz="2800" dirty="0" smtClean="0">
                <a:solidFill>
                  <a:srgbClr val="FF0000"/>
                </a:solidFill>
              </a:rPr>
              <a:t>Speed, Time &amp; Distance </a:t>
            </a:r>
            <a:r>
              <a:rPr lang="en-US" sz="2800" dirty="0" smtClean="0">
                <a:solidFill>
                  <a:srgbClr val="FF0000"/>
                </a:solidFill>
              </a:rPr>
              <a:t>Conversions :</a:t>
            </a:r>
            <a:endParaRPr lang="en-US" sz="2800" dirty="0" smtClean="0">
              <a:solidFill>
                <a:srgbClr val="FF0000"/>
              </a:solidFill>
            </a:endParaRPr>
          </a:p>
          <a:p>
            <a:r>
              <a:rPr lang="en-US" sz="2800" dirty="0" smtClean="0"/>
              <a:t>To convert from km / hour to m / sec, we multiply by 5 / 18. So, 1 km / hour = 5 / 18 m / sec</a:t>
            </a:r>
          </a:p>
          <a:p>
            <a:r>
              <a:rPr lang="en-US" sz="2800" dirty="0" smtClean="0"/>
              <a:t>To convert from m / sec to km / hour, we multiply by 18 / 5. So, 1 m / sec = 18 / 5 km / hour = 3.6 km / hour</a:t>
            </a:r>
          </a:p>
          <a:p>
            <a:endParaRPr lang="en-US" sz="2800" dirty="0" smtClean="0"/>
          </a:p>
          <a:p>
            <a:pPr>
              <a:buNone/>
            </a:pP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Q14. </a:t>
            </a:r>
            <a:r>
              <a:rPr lang="en-US" b="1" dirty="0" smtClean="0"/>
              <a:t> A policeman saw a thief at a 700 </a:t>
            </a:r>
            <a:r>
              <a:rPr lang="en-US" b="1" dirty="0" err="1" smtClean="0"/>
              <a:t>metre</a:t>
            </a:r>
            <a:r>
              <a:rPr lang="en-US" b="1" dirty="0" smtClean="0"/>
              <a:t> distance start to chase.  Policeman can run 47 km in 34 min and the thief can run 47 km in 41 min.  Find the distance travelled by thief before arrested</a:t>
            </a:r>
            <a:r>
              <a:rPr lang="en-US" b="1" dirty="0" smtClean="0"/>
              <a:t>?</a:t>
            </a:r>
          </a:p>
          <a:p>
            <a:pPr>
              <a:buNone/>
            </a:pPr>
            <a:r>
              <a:rPr lang="en-US" b="1" dirty="0" smtClean="0"/>
              <a:t>(a) </a:t>
            </a:r>
            <a:r>
              <a:rPr lang="en-US" b="1" dirty="0" smtClean="0"/>
              <a:t>3.4 km</a:t>
            </a:r>
            <a:r>
              <a:rPr lang="en-US" b="1" dirty="0" smtClean="0"/>
              <a:t>	</a:t>
            </a:r>
            <a:r>
              <a:rPr lang="en-US" b="1" dirty="0" smtClean="0"/>
              <a:t>        (</a:t>
            </a:r>
            <a:r>
              <a:rPr lang="en-US" b="1" dirty="0" smtClean="0"/>
              <a:t>b) </a:t>
            </a:r>
            <a:r>
              <a:rPr lang="en-US" b="1" dirty="0" smtClean="0"/>
              <a:t>1.6 </a:t>
            </a:r>
            <a:r>
              <a:rPr lang="en-US" b="1" dirty="0" smtClean="0"/>
              <a:t>km/hr		(c) </a:t>
            </a:r>
            <a:r>
              <a:rPr lang="en-US" b="1" dirty="0" smtClean="0"/>
              <a:t>1.2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Q14. </a:t>
            </a:r>
            <a:r>
              <a:rPr lang="en-US" b="1" dirty="0" smtClean="0"/>
              <a:t> A policeman saw a thief at a 700 </a:t>
            </a:r>
            <a:r>
              <a:rPr lang="en-US" b="1" dirty="0" err="1" smtClean="0"/>
              <a:t>metre</a:t>
            </a:r>
            <a:r>
              <a:rPr lang="en-US" b="1" dirty="0" smtClean="0"/>
              <a:t> distance start to chase.  Policeman can run 47 km in 34 min and the thief can run 47 km in 41 min.  Find the distance travelled by thief before arrested</a:t>
            </a:r>
            <a:r>
              <a:rPr lang="en-US" b="1" dirty="0" smtClean="0"/>
              <a:t>?</a:t>
            </a:r>
          </a:p>
          <a:p>
            <a:pPr>
              <a:buNone/>
            </a:pPr>
            <a:r>
              <a:rPr lang="en-US" b="1" dirty="0" smtClean="0">
                <a:solidFill>
                  <a:srgbClr val="FF0000"/>
                </a:solidFill>
              </a:rPr>
              <a:t>(a) </a:t>
            </a:r>
            <a:r>
              <a:rPr lang="en-US" b="1" dirty="0" smtClean="0">
                <a:solidFill>
                  <a:srgbClr val="FF0000"/>
                </a:solidFill>
              </a:rPr>
              <a:t>3.4 km</a:t>
            </a:r>
            <a:r>
              <a:rPr lang="en-US" b="1" dirty="0" smtClean="0"/>
              <a:t>	</a:t>
            </a:r>
            <a:r>
              <a:rPr lang="en-US" b="1" dirty="0" smtClean="0"/>
              <a:t>        (</a:t>
            </a:r>
            <a:r>
              <a:rPr lang="en-US" b="1" dirty="0" smtClean="0"/>
              <a:t>b) </a:t>
            </a:r>
            <a:r>
              <a:rPr lang="en-US" b="1" dirty="0" smtClean="0"/>
              <a:t>1.6 </a:t>
            </a:r>
            <a:r>
              <a:rPr lang="en-US" b="1" dirty="0" smtClean="0"/>
              <a:t>km/hr		(c) </a:t>
            </a:r>
            <a:r>
              <a:rPr lang="en-US" b="1" dirty="0" smtClean="0"/>
              <a:t>1.2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Q15. </a:t>
            </a:r>
            <a:r>
              <a:rPr lang="en-US" b="1" dirty="0" smtClean="0"/>
              <a:t> Distance b/w A and B is 60 km.  Two person P and Q start from A simultaneously to pt B speed of P is 4 km/h less than speed of Q.  Q reached at B and return immediately and meet P a distance of 12 </a:t>
            </a:r>
            <a:r>
              <a:rPr lang="en-US" b="1" dirty="0" err="1" smtClean="0"/>
              <a:t>k.m</a:t>
            </a:r>
            <a:r>
              <a:rPr lang="en-US" b="1" dirty="0" smtClean="0"/>
              <a:t> from B.  Find speed of P and Q</a:t>
            </a:r>
            <a:r>
              <a:rPr lang="en-US" b="1" dirty="0" smtClean="0"/>
              <a:t>?</a:t>
            </a:r>
          </a:p>
          <a:p>
            <a:pPr marL="457200" indent="-457200">
              <a:buAutoNum type="alphaLcParenBoth"/>
            </a:pPr>
            <a:r>
              <a:rPr lang="en-US" b="1" dirty="0" smtClean="0"/>
              <a:t>8 &amp; 10 km/hr</a:t>
            </a:r>
            <a:r>
              <a:rPr lang="en-US" b="1" dirty="0" smtClean="0"/>
              <a:t>		(b) </a:t>
            </a:r>
            <a:r>
              <a:rPr lang="en-US" b="1" dirty="0" smtClean="0"/>
              <a:t>8 &amp; 12 </a:t>
            </a:r>
            <a:r>
              <a:rPr lang="en-US" b="1" dirty="0" smtClean="0"/>
              <a:t>km/hr		(c) </a:t>
            </a:r>
            <a:r>
              <a:rPr lang="en-US" b="1" dirty="0" smtClean="0"/>
              <a:t>12 &amp; 12 </a:t>
            </a:r>
            <a:r>
              <a:rPr lang="en-US" b="1" dirty="0" smtClean="0"/>
              <a:t>km/hr		</a:t>
            </a:r>
            <a:endParaRPr lang="en-US" b="1" dirty="0" smtClean="0"/>
          </a:p>
          <a:p>
            <a:pPr marL="457200" indent="-457200">
              <a:buNone/>
            </a:pP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Q15. </a:t>
            </a:r>
            <a:r>
              <a:rPr lang="en-US" b="1" dirty="0" smtClean="0"/>
              <a:t> Distance b/w A and B is 60 km.  Two person P and Q start from A simultaneously to pt B speed of P is 4 km/h less than speed of Q.  Q reached at B and return immediately and meet P a distance of 12 </a:t>
            </a:r>
            <a:r>
              <a:rPr lang="en-US" b="1" dirty="0" err="1" smtClean="0"/>
              <a:t>k.m</a:t>
            </a:r>
            <a:r>
              <a:rPr lang="en-US" b="1" dirty="0" smtClean="0"/>
              <a:t> from B.  Find speed of P and Q</a:t>
            </a:r>
            <a:r>
              <a:rPr lang="en-US" b="1" dirty="0" smtClean="0"/>
              <a:t>?</a:t>
            </a:r>
          </a:p>
          <a:p>
            <a:pPr marL="457200" indent="-457200">
              <a:buAutoNum type="alphaLcParenBoth"/>
            </a:pPr>
            <a:r>
              <a:rPr lang="en-US" b="1" dirty="0" smtClean="0"/>
              <a:t>8 &amp; 10 km/hr</a:t>
            </a:r>
            <a:r>
              <a:rPr lang="en-US" b="1" dirty="0" smtClean="0"/>
              <a:t>		</a:t>
            </a:r>
            <a:r>
              <a:rPr lang="en-US" b="1" dirty="0" smtClean="0">
                <a:solidFill>
                  <a:srgbClr val="FF0000"/>
                </a:solidFill>
              </a:rPr>
              <a:t>(b) </a:t>
            </a:r>
            <a:r>
              <a:rPr lang="en-US" b="1" dirty="0" smtClean="0">
                <a:solidFill>
                  <a:srgbClr val="FF0000"/>
                </a:solidFill>
              </a:rPr>
              <a:t>8 &amp; 12 </a:t>
            </a:r>
            <a:r>
              <a:rPr lang="en-US" b="1" dirty="0" smtClean="0">
                <a:solidFill>
                  <a:srgbClr val="FF0000"/>
                </a:solidFill>
              </a:rPr>
              <a:t>km/hr</a:t>
            </a:r>
            <a:r>
              <a:rPr lang="en-US" b="1" dirty="0" smtClean="0"/>
              <a:t>		(c) </a:t>
            </a:r>
            <a:r>
              <a:rPr lang="en-US" b="1" dirty="0" smtClean="0"/>
              <a:t>12 &amp; 12 </a:t>
            </a:r>
            <a:r>
              <a:rPr lang="en-US" b="1" dirty="0" smtClean="0"/>
              <a:t>km/hr		</a:t>
            </a:r>
            <a:endParaRPr lang="en-US" b="1" dirty="0" smtClean="0"/>
          </a:p>
          <a:p>
            <a:pPr marL="457200" indent="-457200">
              <a:buNone/>
            </a:pP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Q16. </a:t>
            </a:r>
            <a:r>
              <a:rPr lang="en-US" b="1" dirty="0" smtClean="0"/>
              <a:t> Distance b/w A and B is 96 km.  Two person P and Q having speed 50 km/h and 70 km/hr.  Start from A to B simultaneously.  Q reached at B and return immediately and meet P at a distance of x km from B.  Find x</a:t>
            </a:r>
            <a:r>
              <a:rPr lang="en-US" b="1" dirty="0" smtClean="0"/>
              <a:t>?</a:t>
            </a:r>
          </a:p>
          <a:p>
            <a:pPr>
              <a:buNone/>
            </a:pPr>
            <a:r>
              <a:rPr lang="en-US" b="1" dirty="0" smtClean="0"/>
              <a:t>(a) 8 </a:t>
            </a:r>
            <a:r>
              <a:rPr lang="en-US" b="1" dirty="0" smtClean="0"/>
              <a:t>km</a:t>
            </a:r>
            <a:r>
              <a:rPr lang="en-US" b="1" dirty="0" smtClean="0"/>
              <a:t>		(b) 16 </a:t>
            </a:r>
            <a:r>
              <a:rPr lang="en-US" b="1" dirty="0" smtClean="0"/>
              <a:t>km      </a:t>
            </a:r>
            <a:r>
              <a:rPr lang="en-US" b="1" dirty="0" smtClean="0"/>
              <a:t>	(c) 12 </a:t>
            </a:r>
            <a:r>
              <a:rPr lang="en-US" b="1" dirty="0" smtClean="0"/>
              <a:t>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Q16. </a:t>
            </a:r>
            <a:r>
              <a:rPr lang="en-US" b="1" dirty="0" smtClean="0"/>
              <a:t> Distance b/w A and B is 96 km.  Two person P and Q having speed 50 km/h and 70 km/hr.  Start from A to B simultaneously.  Q reached at B and return immediately and meet P at a distance of x km from B.  Find x</a:t>
            </a:r>
            <a:r>
              <a:rPr lang="en-US" b="1" dirty="0" smtClean="0"/>
              <a:t>?</a:t>
            </a:r>
          </a:p>
          <a:p>
            <a:pPr>
              <a:buNone/>
            </a:pPr>
            <a:r>
              <a:rPr lang="en-US" b="1" dirty="0" smtClean="0"/>
              <a:t>(a) 8 </a:t>
            </a:r>
            <a:r>
              <a:rPr lang="en-US" b="1" dirty="0" smtClean="0"/>
              <a:t>km</a:t>
            </a:r>
            <a:r>
              <a:rPr lang="en-US" b="1" dirty="0" smtClean="0"/>
              <a:t>		</a:t>
            </a:r>
            <a:r>
              <a:rPr lang="en-US" b="1" dirty="0" smtClean="0">
                <a:solidFill>
                  <a:srgbClr val="FF0000"/>
                </a:solidFill>
              </a:rPr>
              <a:t>(b) 16 </a:t>
            </a:r>
            <a:r>
              <a:rPr lang="en-US" b="1" dirty="0" smtClean="0">
                <a:solidFill>
                  <a:srgbClr val="FF0000"/>
                </a:solidFill>
              </a:rPr>
              <a:t>km      </a:t>
            </a:r>
            <a:r>
              <a:rPr lang="en-US" b="1" dirty="0" smtClean="0"/>
              <a:t>	(c) 12 </a:t>
            </a:r>
            <a:r>
              <a:rPr lang="en-US" b="1" dirty="0" smtClean="0"/>
              <a:t>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Q17. </a:t>
            </a:r>
            <a:r>
              <a:rPr lang="en-US" b="1" dirty="0" smtClean="0"/>
              <a:t> </a:t>
            </a:r>
            <a:r>
              <a:rPr lang="en-US" b="1" dirty="0" err="1" smtClean="0"/>
              <a:t>Radha</a:t>
            </a:r>
            <a:r>
              <a:rPr lang="en-US" b="1" dirty="0" smtClean="0"/>
              <a:t> and </a:t>
            </a:r>
            <a:r>
              <a:rPr lang="en-US" b="1" dirty="0" err="1" smtClean="0"/>
              <a:t>Shyam</a:t>
            </a:r>
            <a:r>
              <a:rPr lang="en-US" b="1" dirty="0" smtClean="0"/>
              <a:t> with the speed of 15 km/hr and 21 km/h start to meet each other.  At the time of meeting </a:t>
            </a:r>
            <a:r>
              <a:rPr lang="en-US" b="1" dirty="0" err="1" smtClean="0"/>
              <a:t>shyam</a:t>
            </a:r>
            <a:r>
              <a:rPr lang="en-US" b="1" dirty="0" smtClean="0"/>
              <a:t> has travelled 500 </a:t>
            </a:r>
            <a:r>
              <a:rPr lang="en-US" b="1" dirty="0" err="1" smtClean="0"/>
              <a:t>metre</a:t>
            </a:r>
            <a:r>
              <a:rPr lang="en-US" b="1" dirty="0" smtClean="0"/>
              <a:t> more than </a:t>
            </a:r>
            <a:r>
              <a:rPr lang="en-US" b="1" dirty="0" err="1" smtClean="0"/>
              <a:t>Radha</a:t>
            </a:r>
            <a:r>
              <a:rPr lang="en-US" b="1" dirty="0" smtClean="0"/>
              <a:t>.  Find the distance b/w </a:t>
            </a:r>
            <a:r>
              <a:rPr lang="en-US" b="1" dirty="0" err="1" smtClean="0"/>
              <a:t>Radha</a:t>
            </a:r>
            <a:r>
              <a:rPr lang="en-US" b="1" dirty="0" smtClean="0"/>
              <a:t> and </a:t>
            </a:r>
            <a:r>
              <a:rPr lang="en-US" b="1" dirty="0" err="1" smtClean="0"/>
              <a:t>Shyam</a:t>
            </a:r>
            <a:r>
              <a:rPr lang="en-US" b="1" dirty="0" smtClean="0"/>
              <a:t>?</a:t>
            </a:r>
          </a:p>
          <a:p>
            <a:pPr>
              <a:buNone/>
            </a:pPr>
            <a:r>
              <a:rPr lang="en-US" b="1" dirty="0" smtClean="0"/>
              <a:t>(a) </a:t>
            </a:r>
            <a:r>
              <a:rPr lang="en-US" b="1" dirty="0" smtClean="0"/>
              <a:t>3 km</a:t>
            </a:r>
            <a:r>
              <a:rPr lang="en-US" b="1" dirty="0" smtClean="0"/>
              <a:t>		(b) </a:t>
            </a:r>
            <a:r>
              <a:rPr lang="en-US" b="1" dirty="0" smtClean="0"/>
              <a:t>6 km</a:t>
            </a:r>
            <a:r>
              <a:rPr lang="en-US" b="1" dirty="0" smtClean="0"/>
              <a:t>		(c) 12 </a:t>
            </a:r>
            <a:r>
              <a:rPr lang="en-US" b="1" dirty="0" smtClean="0"/>
              <a:t>km       </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Q17. </a:t>
            </a:r>
            <a:r>
              <a:rPr lang="en-US" b="1" dirty="0" smtClean="0"/>
              <a:t> </a:t>
            </a:r>
            <a:r>
              <a:rPr lang="en-US" b="1" dirty="0" err="1" smtClean="0"/>
              <a:t>Radha</a:t>
            </a:r>
            <a:r>
              <a:rPr lang="en-US" b="1" dirty="0" smtClean="0"/>
              <a:t> and </a:t>
            </a:r>
            <a:r>
              <a:rPr lang="en-US" b="1" dirty="0" err="1" smtClean="0"/>
              <a:t>Shyam</a:t>
            </a:r>
            <a:r>
              <a:rPr lang="en-US" b="1" dirty="0" smtClean="0"/>
              <a:t> with the speed of 15 km/hr and 21 km/h start to meet each other.  At the time of meeting </a:t>
            </a:r>
            <a:r>
              <a:rPr lang="en-US" b="1" dirty="0" err="1" smtClean="0"/>
              <a:t>shyam</a:t>
            </a:r>
            <a:r>
              <a:rPr lang="en-US" b="1" dirty="0" smtClean="0"/>
              <a:t> has travelled 500 </a:t>
            </a:r>
            <a:r>
              <a:rPr lang="en-US" b="1" dirty="0" err="1" smtClean="0"/>
              <a:t>metre</a:t>
            </a:r>
            <a:r>
              <a:rPr lang="en-US" b="1" dirty="0" smtClean="0"/>
              <a:t> more than </a:t>
            </a:r>
            <a:r>
              <a:rPr lang="en-US" b="1" dirty="0" err="1" smtClean="0"/>
              <a:t>Radha</a:t>
            </a:r>
            <a:r>
              <a:rPr lang="en-US" b="1" dirty="0" smtClean="0"/>
              <a:t>.  Find the distance b/w </a:t>
            </a:r>
            <a:r>
              <a:rPr lang="en-US" b="1" dirty="0" err="1" smtClean="0"/>
              <a:t>Radha</a:t>
            </a:r>
            <a:r>
              <a:rPr lang="en-US" b="1" dirty="0" smtClean="0"/>
              <a:t> and </a:t>
            </a:r>
            <a:r>
              <a:rPr lang="en-US" b="1" dirty="0" err="1" smtClean="0"/>
              <a:t>Shyam</a:t>
            </a:r>
            <a:r>
              <a:rPr lang="en-US" b="1" dirty="0" smtClean="0"/>
              <a:t>?</a:t>
            </a:r>
          </a:p>
          <a:p>
            <a:pPr>
              <a:buNone/>
            </a:pPr>
            <a:r>
              <a:rPr lang="en-US" b="1" dirty="0" smtClean="0">
                <a:solidFill>
                  <a:srgbClr val="FF0000"/>
                </a:solidFill>
              </a:rPr>
              <a:t>(a) </a:t>
            </a:r>
            <a:r>
              <a:rPr lang="en-US" b="1" dirty="0" smtClean="0">
                <a:solidFill>
                  <a:srgbClr val="FF0000"/>
                </a:solidFill>
              </a:rPr>
              <a:t>3 km</a:t>
            </a:r>
            <a:r>
              <a:rPr lang="en-US" b="1" dirty="0" smtClean="0"/>
              <a:t>		(b) </a:t>
            </a:r>
            <a:r>
              <a:rPr lang="en-US" b="1" dirty="0" smtClean="0"/>
              <a:t>6 km</a:t>
            </a:r>
            <a:r>
              <a:rPr lang="en-US" b="1" dirty="0" smtClean="0"/>
              <a:t>		(c) 12 </a:t>
            </a:r>
            <a:r>
              <a:rPr lang="en-US" b="1" dirty="0" smtClean="0"/>
              <a:t>km       </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Q18. </a:t>
            </a:r>
            <a:r>
              <a:rPr lang="en-US" b="1" dirty="0" smtClean="0"/>
              <a:t> Distance b/w A to B is 660 km. Two person from A and B with speed of 60 and 50 km/h start to meet each other.  Find meeting time</a:t>
            </a:r>
            <a:r>
              <a:rPr lang="en-US" b="1" dirty="0" smtClean="0"/>
              <a:t>?</a:t>
            </a:r>
          </a:p>
          <a:p>
            <a:pPr>
              <a:buNone/>
            </a:pPr>
            <a:r>
              <a:rPr lang="en-US" b="1" dirty="0" smtClean="0"/>
              <a:t>(a) 8 </a:t>
            </a:r>
            <a:r>
              <a:rPr lang="en-US" b="1" dirty="0" smtClean="0"/>
              <a:t>hr</a:t>
            </a:r>
            <a:r>
              <a:rPr lang="en-US" b="1" dirty="0" smtClean="0"/>
              <a:t>		(b) 16 </a:t>
            </a:r>
            <a:r>
              <a:rPr lang="en-US" b="1" dirty="0" smtClean="0"/>
              <a:t>hr</a:t>
            </a:r>
            <a:r>
              <a:rPr lang="en-US" b="1" dirty="0" smtClean="0"/>
              <a:t>		(c) </a:t>
            </a:r>
            <a:r>
              <a:rPr lang="en-US" b="1" dirty="0" smtClean="0"/>
              <a:t>22 hr</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Q18. </a:t>
            </a:r>
            <a:r>
              <a:rPr lang="en-US" b="1" dirty="0" smtClean="0"/>
              <a:t> Distance b/w A to B is 660 km. Two person from A and B with speed of 60 and 50 km/h start to meet each other.  Find meeting time</a:t>
            </a:r>
            <a:r>
              <a:rPr lang="en-US" b="1" dirty="0" smtClean="0"/>
              <a:t>?</a:t>
            </a:r>
          </a:p>
          <a:p>
            <a:pPr>
              <a:buNone/>
            </a:pPr>
            <a:r>
              <a:rPr lang="en-US" b="1" dirty="0" smtClean="0"/>
              <a:t>(a) 8 </a:t>
            </a:r>
            <a:r>
              <a:rPr lang="en-US" b="1" dirty="0" smtClean="0"/>
              <a:t>hr</a:t>
            </a:r>
            <a:r>
              <a:rPr lang="en-US" b="1" dirty="0" smtClean="0"/>
              <a:t>		(b) 16 </a:t>
            </a:r>
            <a:r>
              <a:rPr lang="en-US" b="1" dirty="0" smtClean="0"/>
              <a:t>hr</a:t>
            </a:r>
            <a:r>
              <a:rPr lang="en-US" b="1" dirty="0" smtClean="0"/>
              <a:t>		(c) </a:t>
            </a:r>
            <a:r>
              <a:rPr lang="en-US" b="1" dirty="0" smtClean="0"/>
              <a:t>22 hr</a:t>
            </a:r>
            <a:r>
              <a:rPr lang="en-US" b="1" dirty="0" smtClean="0"/>
              <a:t>		</a:t>
            </a:r>
            <a:r>
              <a:rPr lang="en-US" b="1" dirty="0" smtClean="0">
                <a:solidFill>
                  <a:srgbClr val="FF0000"/>
                </a:solidFill>
              </a:rPr>
              <a:t>(d)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145473" y="841665"/>
            <a:ext cx="11792527" cy="5574902"/>
          </a:xfrm>
        </p:spPr>
        <p:txBody>
          <a:bodyPr>
            <a:normAutofit/>
          </a:bodyPr>
          <a:lstStyle/>
          <a:p>
            <a:pPr>
              <a:buNone/>
            </a:pPr>
            <a:r>
              <a:rPr lang="en-US" b="1" dirty="0" smtClean="0">
                <a:solidFill>
                  <a:schemeClr val="tx1">
                    <a:lumMod val="95000"/>
                    <a:lumOff val="5000"/>
                  </a:schemeClr>
                </a:solidFill>
                <a:latin typeface="Arial Black" pitchFamily="34" charset="0"/>
              </a:rPr>
              <a:t>		TIME SPEED AND DISTANCE   </a:t>
            </a:r>
          </a:p>
          <a:p>
            <a:pPr>
              <a:buNone/>
            </a:pPr>
            <a:r>
              <a:rPr lang="en-US" b="1" dirty="0" smtClean="0">
                <a:latin typeface="Arial Black" pitchFamily="34" charset="0"/>
              </a:rPr>
              <a:t>Q 1. </a:t>
            </a:r>
            <a:r>
              <a:rPr lang="en-US" b="1" dirty="0" smtClean="0"/>
              <a:t> A train runs at the rate of 45 km an hour. What is its speed in </a:t>
            </a:r>
            <a:r>
              <a:rPr lang="en-US" b="1" dirty="0" err="1" smtClean="0"/>
              <a:t>metres</a:t>
            </a:r>
            <a:r>
              <a:rPr lang="en-US" b="1" dirty="0" smtClean="0"/>
              <a:t> per second?</a:t>
            </a:r>
          </a:p>
          <a:p>
            <a:pPr>
              <a:buNone/>
            </a:pPr>
            <a:r>
              <a:rPr lang="en-US" b="1" dirty="0" smtClean="0"/>
              <a:t>(a) </a:t>
            </a:r>
            <a:r>
              <a:rPr lang="en-US" b="1" dirty="0" smtClean="0"/>
              <a:t>12.5 </a:t>
            </a:r>
            <a:r>
              <a:rPr lang="en-US" b="1" dirty="0" smtClean="0"/>
              <a:t>m/sec	</a:t>
            </a:r>
            <a:r>
              <a:rPr lang="en-US" b="1" dirty="0" smtClean="0"/>
              <a:t>(</a:t>
            </a:r>
            <a:r>
              <a:rPr lang="en-US" b="1" dirty="0" smtClean="0"/>
              <a:t>b) 25 m/sec	</a:t>
            </a:r>
            <a:r>
              <a:rPr lang="en-US" b="1" dirty="0" smtClean="0"/>
              <a:t>      (</a:t>
            </a:r>
            <a:r>
              <a:rPr lang="en-US" b="1" dirty="0" smtClean="0"/>
              <a:t>c) </a:t>
            </a:r>
            <a:r>
              <a:rPr lang="en-US" b="1" dirty="0" smtClean="0"/>
              <a:t>10 </a:t>
            </a:r>
            <a:r>
              <a:rPr lang="en-US" b="1" dirty="0" smtClean="0"/>
              <a:t>m/sec	</a:t>
            </a:r>
            <a:r>
              <a:rPr lang="en-US" b="1" dirty="0" smtClean="0"/>
              <a:t>(</a:t>
            </a:r>
            <a:r>
              <a:rPr lang="en-US" b="1" dirty="0" smtClean="0"/>
              <a:t>d) None of these</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Q19. </a:t>
            </a:r>
            <a:r>
              <a:rPr lang="en-US" b="1" dirty="0" smtClean="0"/>
              <a:t> Distance b/w A and B is 820 km two person A and B having speed 40 km/h and 90 km/h start to meet each other.  P start of 8 o-clock and Q start of 9 o-clock.  At what time will they meet</a:t>
            </a:r>
            <a:r>
              <a:rPr lang="en-US" b="1" dirty="0" smtClean="0"/>
              <a:t>?</a:t>
            </a:r>
          </a:p>
          <a:p>
            <a:pPr>
              <a:buNone/>
            </a:pPr>
            <a:r>
              <a:rPr lang="en-US" b="1" dirty="0" smtClean="0"/>
              <a:t>(a) </a:t>
            </a:r>
            <a:r>
              <a:rPr lang="en-US" b="1" dirty="0" smtClean="0"/>
              <a:t>3 of clock</a:t>
            </a:r>
            <a:r>
              <a:rPr lang="en-US" b="1" dirty="0" smtClean="0"/>
              <a:t>	</a:t>
            </a:r>
            <a:r>
              <a:rPr lang="en-US" b="1" dirty="0" smtClean="0"/>
              <a:t>(</a:t>
            </a:r>
            <a:r>
              <a:rPr lang="en-US" b="1" dirty="0" smtClean="0"/>
              <a:t>b) </a:t>
            </a:r>
            <a:r>
              <a:rPr lang="en-US" b="1" dirty="0" smtClean="0"/>
              <a:t>4 of clock        (c</a:t>
            </a:r>
            <a:r>
              <a:rPr lang="en-US" b="1" dirty="0" smtClean="0"/>
              <a:t>) </a:t>
            </a:r>
            <a:r>
              <a:rPr lang="en-US" b="1" dirty="0" smtClean="0"/>
              <a:t>5 of clock        (d</a:t>
            </a:r>
            <a:r>
              <a:rPr lang="en-US" b="1" dirty="0" smtClean="0"/>
              <a:t>)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Q19. </a:t>
            </a:r>
            <a:r>
              <a:rPr lang="en-US" b="1" dirty="0" smtClean="0"/>
              <a:t> Distance b/w A and B is 820 km two person A and B having speed 40 km/h and 90 km/h start to meet each other.  P start of 8 o-clock and Q start of 9 o-clock.  At what time will they meet</a:t>
            </a:r>
            <a:r>
              <a:rPr lang="en-US" b="1" dirty="0" smtClean="0"/>
              <a:t>?</a:t>
            </a:r>
          </a:p>
          <a:p>
            <a:pPr>
              <a:buNone/>
            </a:pPr>
            <a:r>
              <a:rPr lang="en-US" b="1" dirty="0" smtClean="0">
                <a:solidFill>
                  <a:srgbClr val="FF0000"/>
                </a:solidFill>
              </a:rPr>
              <a:t>(a) </a:t>
            </a:r>
            <a:r>
              <a:rPr lang="en-US" b="1" dirty="0" smtClean="0">
                <a:solidFill>
                  <a:srgbClr val="FF0000"/>
                </a:solidFill>
              </a:rPr>
              <a:t>3 of clock</a:t>
            </a:r>
            <a:r>
              <a:rPr lang="en-US" b="1" dirty="0" smtClean="0"/>
              <a:t>	</a:t>
            </a:r>
            <a:r>
              <a:rPr lang="en-US" b="1" dirty="0" smtClean="0"/>
              <a:t>(</a:t>
            </a:r>
            <a:r>
              <a:rPr lang="en-US" b="1" dirty="0" smtClean="0"/>
              <a:t>b) </a:t>
            </a:r>
            <a:r>
              <a:rPr lang="en-US" b="1" dirty="0" smtClean="0"/>
              <a:t>4 of clock        (c</a:t>
            </a:r>
            <a:r>
              <a:rPr lang="en-US" b="1" dirty="0" smtClean="0"/>
              <a:t>) </a:t>
            </a:r>
            <a:r>
              <a:rPr lang="en-US" b="1" dirty="0" smtClean="0"/>
              <a:t>5 of clock        (d</a:t>
            </a:r>
            <a:r>
              <a:rPr lang="en-US" b="1" dirty="0" smtClean="0"/>
              <a:t>)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Q20. </a:t>
            </a:r>
            <a:r>
              <a:rPr lang="en-US" b="1" dirty="0" smtClean="0"/>
              <a:t> </a:t>
            </a:r>
            <a:r>
              <a:rPr lang="en-US" b="1" dirty="0" err="1" smtClean="0"/>
              <a:t>Radha</a:t>
            </a:r>
            <a:r>
              <a:rPr lang="en-US" b="1" dirty="0" smtClean="0"/>
              <a:t> and </a:t>
            </a:r>
            <a:r>
              <a:rPr lang="en-US" b="1" dirty="0" err="1" smtClean="0"/>
              <a:t>Shyam</a:t>
            </a:r>
            <a:r>
              <a:rPr lang="en-US" b="1" dirty="0" smtClean="0"/>
              <a:t> start to meet each other one from and </a:t>
            </a:r>
            <a:r>
              <a:rPr lang="en-US" b="1" dirty="0" err="1" smtClean="0"/>
              <a:t>Shyam</a:t>
            </a:r>
            <a:r>
              <a:rPr lang="en-US" b="1" dirty="0" smtClean="0"/>
              <a:t> from </a:t>
            </a:r>
            <a:r>
              <a:rPr lang="en-US" b="1" dirty="0" err="1" smtClean="0"/>
              <a:t>mothura</a:t>
            </a:r>
            <a:r>
              <a:rPr lang="en-US" b="1" dirty="0" smtClean="0"/>
              <a:t> speed of each is 5 km/hr.  </a:t>
            </a:r>
            <a:r>
              <a:rPr lang="en-US" b="1" dirty="0" err="1" smtClean="0"/>
              <a:t>Radha</a:t>
            </a:r>
            <a:r>
              <a:rPr lang="en-US" b="1" dirty="0" smtClean="0"/>
              <a:t>  decrease her speed one </a:t>
            </a:r>
            <a:r>
              <a:rPr lang="en-US" b="1" dirty="0" err="1" smtClean="0"/>
              <a:t>k.m</a:t>
            </a:r>
            <a:r>
              <a:rPr lang="en-US" b="1" dirty="0" smtClean="0"/>
              <a:t>  per hour after every hour.  And </a:t>
            </a:r>
            <a:r>
              <a:rPr lang="en-US" b="1" dirty="0" err="1" smtClean="0"/>
              <a:t>shyam</a:t>
            </a:r>
            <a:r>
              <a:rPr lang="en-US" b="1" dirty="0" smtClean="0"/>
              <a:t> increases his speed 1 km/hr after every 1 hour.  If the distance b/w Agra and Mathura is 110 km.  Find the time of meeting</a:t>
            </a:r>
            <a:r>
              <a:rPr lang="en-US" b="1" dirty="0" smtClean="0"/>
              <a:t>?</a:t>
            </a:r>
          </a:p>
          <a:p>
            <a:pPr>
              <a:buNone/>
            </a:pPr>
            <a:r>
              <a:rPr lang="en-US" b="1" dirty="0" smtClean="0"/>
              <a:t>(a) 8 </a:t>
            </a:r>
            <a:r>
              <a:rPr lang="en-US" b="1" dirty="0" smtClean="0"/>
              <a:t>hr</a:t>
            </a:r>
            <a:r>
              <a:rPr lang="en-US" b="1" dirty="0" smtClean="0"/>
              <a:t>	</a:t>
            </a:r>
            <a:r>
              <a:rPr lang="en-US" b="1" dirty="0" smtClean="0"/>
              <a:t>    (</a:t>
            </a:r>
            <a:r>
              <a:rPr lang="en-US" b="1" dirty="0" smtClean="0"/>
              <a:t>b) </a:t>
            </a:r>
            <a:r>
              <a:rPr lang="en-US" b="1" dirty="0" smtClean="0"/>
              <a:t>10 hr</a:t>
            </a:r>
            <a:r>
              <a:rPr lang="en-US" b="1" dirty="0" smtClean="0"/>
              <a:t>	</a:t>
            </a:r>
            <a:r>
              <a:rPr lang="en-US" b="1" dirty="0" smtClean="0"/>
              <a:t>             (</a:t>
            </a:r>
            <a:r>
              <a:rPr lang="en-US" b="1" dirty="0" smtClean="0"/>
              <a:t>c) 12 </a:t>
            </a:r>
            <a:r>
              <a:rPr lang="en-US" b="1" dirty="0" smtClean="0"/>
              <a:t>hr</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Q20. </a:t>
            </a:r>
            <a:r>
              <a:rPr lang="en-US" b="1" dirty="0" smtClean="0"/>
              <a:t> </a:t>
            </a:r>
            <a:r>
              <a:rPr lang="en-US" b="1" dirty="0" err="1" smtClean="0"/>
              <a:t>Radha</a:t>
            </a:r>
            <a:r>
              <a:rPr lang="en-US" b="1" dirty="0" smtClean="0"/>
              <a:t> and </a:t>
            </a:r>
            <a:r>
              <a:rPr lang="en-US" b="1" dirty="0" err="1" smtClean="0"/>
              <a:t>Shyam</a:t>
            </a:r>
            <a:r>
              <a:rPr lang="en-US" b="1" dirty="0" smtClean="0"/>
              <a:t> start to meet each other one from and </a:t>
            </a:r>
            <a:r>
              <a:rPr lang="en-US" b="1" dirty="0" err="1" smtClean="0"/>
              <a:t>Shyam</a:t>
            </a:r>
            <a:r>
              <a:rPr lang="en-US" b="1" dirty="0" smtClean="0"/>
              <a:t> from </a:t>
            </a:r>
            <a:r>
              <a:rPr lang="en-US" b="1" dirty="0" err="1" smtClean="0"/>
              <a:t>mothura</a:t>
            </a:r>
            <a:r>
              <a:rPr lang="en-US" b="1" dirty="0" smtClean="0"/>
              <a:t> speed of each is 5 km/hr.  </a:t>
            </a:r>
            <a:r>
              <a:rPr lang="en-US" b="1" dirty="0" err="1" smtClean="0"/>
              <a:t>Radha</a:t>
            </a:r>
            <a:r>
              <a:rPr lang="en-US" b="1" dirty="0" smtClean="0"/>
              <a:t>  decrease her speed one </a:t>
            </a:r>
            <a:r>
              <a:rPr lang="en-US" b="1" dirty="0" err="1" smtClean="0"/>
              <a:t>k.m</a:t>
            </a:r>
            <a:r>
              <a:rPr lang="en-US" b="1" dirty="0" smtClean="0"/>
              <a:t>  per hour after every hour.  And </a:t>
            </a:r>
            <a:r>
              <a:rPr lang="en-US" b="1" dirty="0" err="1" smtClean="0"/>
              <a:t>shyam</a:t>
            </a:r>
            <a:r>
              <a:rPr lang="en-US" b="1" dirty="0" smtClean="0"/>
              <a:t> increases his speed 1 km/hr after every 1 hour.  If the distance b/w Agra and Mathura is 110 km.  Find the time of meeting</a:t>
            </a:r>
            <a:r>
              <a:rPr lang="en-US" b="1" dirty="0" smtClean="0"/>
              <a:t>?</a:t>
            </a:r>
          </a:p>
          <a:p>
            <a:pPr>
              <a:buNone/>
            </a:pPr>
            <a:r>
              <a:rPr lang="en-US" b="1" dirty="0" smtClean="0"/>
              <a:t>(a) 8 </a:t>
            </a:r>
            <a:r>
              <a:rPr lang="en-US" b="1" dirty="0" smtClean="0"/>
              <a:t>hr</a:t>
            </a:r>
            <a:r>
              <a:rPr lang="en-US" b="1" dirty="0" smtClean="0"/>
              <a:t>	</a:t>
            </a:r>
            <a:r>
              <a:rPr lang="en-US" b="1" dirty="0" smtClean="0">
                <a:solidFill>
                  <a:srgbClr val="FF0000"/>
                </a:solidFill>
              </a:rPr>
              <a:t>    (</a:t>
            </a:r>
            <a:r>
              <a:rPr lang="en-US" b="1" dirty="0" smtClean="0">
                <a:solidFill>
                  <a:srgbClr val="FF0000"/>
                </a:solidFill>
              </a:rPr>
              <a:t>b) </a:t>
            </a:r>
            <a:r>
              <a:rPr lang="en-US" b="1" dirty="0" smtClean="0">
                <a:solidFill>
                  <a:srgbClr val="FF0000"/>
                </a:solidFill>
              </a:rPr>
              <a:t>10 hr</a:t>
            </a:r>
            <a:r>
              <a:rPr lang="en-US" b="1" dirty="0" smtClean="0"/>
              <a:t>	</a:t>
            </a:r>
            <a:r>
              <a:rPr lang="en-US" b="1" dirty="0" smtClean="0"/>
              <a:t>             (</a:t>
            </a:r>
            <a:r>
              <a:rPr lang="en-US" b="1" dirty="0" smtClean="0"/>
              <a:t>c) 12 </a:t>
            </a:r>
            <a:r>
              <a:rPr lang="en-US" b="1" dirty="0" smtClean="0"/>
              <a:t>hr</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Q21. </a:t>
            </a:r>
            <a:r>
              <a:rPr lang="en-US" b="1" dirty="0" smtClean="0"/>
              <a:t> If a boy increases his speed by 3 km/hr than he reach 50 min.  Early.  If he decreases his speed by 2 km/hr then he reached 40 min.  Late.  Find the distance, actual speed and time</a:t>
            </a:r>
            <a:r>
              <a:rPr lang="en-US" b="1" dirty="0" smtClean="0"/>
              <a:t>?</a:t>
            </a:r>
          </a:p>
          <a:p>
            <a:pPr marL="457200" indent="-457200">
              <a:buAutoNum type="alphaLcParenBoth"/>
            </a:pPr>
            <a:r>
              <a:rPr lang="en-US" b="1" dirty="0" smtClean="0"/>
              <a:t>27km/hr,500min,225km                      (b</a:t>
            </a:r>
            <a:r>
              <a:rPr lang="en-US" b="1" dirty="0" smtClean="0"/>
              <a:t>) </a:t>
            </a:r>
            <a:r>
              <a:rPr lang="en-US" b="1" dirty="0" smtClean="0"/>
              <a:t>36km/hr,600min,300km                           </a:t>
            </a:r>
          </a:p>
          <a:p>
            <a:pPr marL="457200" indent="-457200">
              <a:buNone/>
            </a:pPr>
            <a:r>
              <a:rPr lang="en-US" b="1" dirty="0" smtClean="0"/>
              <a:t>(c</a:t>
            </a:r>
            <a:r>
              <a:rPr lang="en-US" b="1" dirty="0" smtClean="0"/>
              <a:t>) </a:t>
            </a:r>
            <a:r>
              <a:rPr lang="en-US" b="1" dirty="0" smtClean="0"/>
              <a:t>42km/hr,400min,250km</a:t>
            </a:r>
            <a:r>
              <a:rPr lang="en-US" b="1" dirty="0" smtClean="0"/>
              <a:t>		</a:t>
            </a:r>
            <a:r>
              <a:rPr lang="en-US" b="1" dirty="0" smtClean="0"/>
              <a:t>  (</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3548796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Q21. </a:t>
            </a:r>
            <a:r>
              <a:rPr lang="en-US" b="1" dirty="0" smtClean="0"/>
              <a:t> If a boy increases his speed by 3 km/hr than he reach 50 min.  Early.  If he decreases his speed by 2 km/hr then he reached 40 min.  Late.  Find the distance, actual speed and time</a:t>
            </a:r>
            <a:r>
              <a:rPr lang="en-US" b="1" dirty="0" smtClean="0"/>
              <a:t>?</a:t>
            </a:r>
          </a:p>
          <a:p>
            <a:pPr marL="457200" indent="-457200">
              <a:buAutoNum type="alphaLcParenBoth"/>
            </a:pPr>
            <a:r>
              <a:rPr lang="en-US" b="1" dirty="0" smtClean="0">
                <a:solidFill>
                  <a:srgbClr val="FF0000"/>
                </a:solidFill>
              </a:rPr>
              <a:t>27km/hr,500min,225km</a:t>
            </a:r>
            <a:r>
              <a:rPr lang="en-US" b="1" dirty="0" smtClean="0"/>
              <a:t>                      (b</a:t>
            </a:r>
            <a:r>
              <a:rPr lang="en-US" b="1" dirty="0" smtClean="0"/>
              <a:t>) </a:t>
            </a:r>
            <a:r>
              <a:rPr lang="en-US" b="1" dirty="0" smtClean="0"/>
              <a:t>36km/hr,600min,300km                           </a:t>
            </a:r>
          </a:p>
          <a:p>
            <a:pPr marL="457200" indent="-457200">
              <a:buNone/>
            </a:pPr>
            <a:r>
              <a:rPr lang="en-US" b="1" dirty="0" smtClean="0"/>
              <a:t>(c</a:t>
            </a:r>
            <a:r>
              <a:rPr lang="en-US" b="1" dirty="0" smtClean="0"/>
              <a:t>) </a:t>
            </a:r>
            <a:r>
              <a:rPr lang="en-US" b="1" dirty="0" smtClean="0"/>
              <a:t>42km/hr,400min,250km</a:t>
            </a:r>
            <a:r>
              <a:rPr lang="en-US" b="1" dirty="0" smtClean="0"/>
              <a:t>		</a:t>
            </a:r>
            <a:r>
              <a:rPr lang="en-US" b="1" dirty="0" smtClean="0"/>
              <a:t>  (</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3548796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Q22. </a:t>
            </a:r>
            <a:r>
              <a:rPr lang="en-US" b="1" dirty="0" smtClean="0"/>
              <a:t> A car travels from P to Q at a constant speed if its speed were increased by 10 km/h, it would have taken 1 hour less to cover the distance.  It would have taken further 45 min. less, if the speed is further increased by 10 km/hr.  Find the distance</a:t>
            </a:r>
            <a:r>
              <a:rPr lang="en-US" b="1" dirty="0" smtClean="0"/>
              <a:t>?</a:t>
            </a:r>
          </a:p>
          <a:p>
            <a:pPr marL="457200" indent="-457200">
              <a:buAutoNum type="alphaLcParenBoth"/>
            </a:pPr>
            <a:r>
              <a:rPr lang="en-US" b="1" dirty="0" smtClean="0"/>
              <a:t>30km/hr,8h,225km                      </a:t>
            </a:r>
            <a:r>
              <a:rPr lang="en-US" b="1" dirty="0" smtClean="0"/>
              <a:t>(b) </a:t>
            </a:r>
            <a:r>
              <a:rPr lang="en-US" b="1" dirty="0" smtClean="0"/>
              <a:t>36km/hr,6h,300km                           </a:t>
            </a:r>
            <a:endParaRPr lang="en-US" b="1" dirty="0" smtClean="0"/>
          </a:p>
          <a:p>
            <a:pPr marL="457200" indent="-457200">
              <a:buNone/>
            </a:pPr>
            <a:r>
              <a:rPr lang="en-US" b="1" dirty="0" smtClean="0"/>
              <a:t>(c) </a:t>
            </a:r>
            <a:r>
              <a:rPr lang="en-US" b="1" dirty="0" smtClean="0"/>
              <a:t>60km/hr,7h,420km</a:t>
            </a:r>
            <a:r>
              <a:rPr lang="en-US" b="1" dirty="0" smtClean="0"/>
              <a:t>		  (d) None of these</a:t>
            </a:r>
          </a:p>
          <a:p>
            <a:pPr>
              <a:buNone/>
            </a:pPr>
            <a:r>
              <a:rPr lang="en-US" b="1" dirty="0" smtClean="0">
                <a:latin typeface="Arial Black" pitchFamily="34" charset="0"/>
              </a:rPr>
              <a:t>  </a:t>
            </a:r>
            <a:r>
              <a:rPr lang="en-US" b="1" dirty="0" smtClean="0"/>
              <a:t> </a:t>
            </a: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2174266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Q22. </a:t>
            </a:r>
            <a:r>
              <a:rPr lang="en-US" b="1" dirty="0" smtClean="0"/>
              <a:t> A car travels from P to Q at a constant speed if its speed were increased by 10 km/h, it would have taken 1 hour less to cover the distance.  It would have taken further 45 min. less, if the speed is further increased by 10 km/hr.  Find the distance</a:t>
            </a:r>
            <a:r>
              <a:rPr lang="en-US" b="1" dirty="0" smtClean="0"/>
              <a:t>?</a:t>
            </a:r>
          </a:p>
          <a:p>
            <a:pPr marL="457200" indent="-457200">
              <a:buAutoNum type="alphaLcParenBoth"/>
            </a:pPr>
            <a:r>
              <a:rPr lang="en-US" b="1" dirty="0" smtClean="0"/>
              <a:t>30km/hr,8h,225km                      </a:t>
            </a:r>
            <a:r>
              <a:rPr lang="en-US" b="1" dirty="0" smtClean="0"/>
              <a:t>(b) </a:t>
            </a:r>
            <a:r>
              <a:rPr lang="en-US" b="1" dirty="0" smtClean="0"/>
              <a:t>36km/hr,6h,300km                           </a:t>
            </a:r>
            <a:endParaRPr lang="en-US" b="1" dirty="0" smtClean="0"/>
          </a:p>
          <a:p>
            <a:pPr marL="457200" indent="-457200">
              <a:buNone/>
            </a:pPr>
            <a:r>
              <a:rPr lang="en-US" b="1" dirty="0" smtClean="0">
                <a:solidFill>
                  <a:srgbClr val="FF0000"/>
                </a:solidFill>
              </a:rPr>
              <a:t>(c) </a:t>
            </a:r>
            <a:r>
              <a:rPr lang="en-US" b="1" dirty="0" smtClean="0">
                <a:solidFill>
                  <a:srgbClr val="FF0000"/>
                </a:solidFill>
              </a:rPr>
              <a:t>60km/hr,7h,420km</a:t>
            </a:r>
            <a:r>
              <a:rPr lang="en-US" b="1" dirty="0" smtClean="0"/>
              <a:t>		  (d) None of these</a:t>
            </a:r>
          </a:p>
          <a:p>
            <a:pPr>
              <a:buNone/>
            </a:pPr>
            <a:r>
              <a:rPr lang="en-US" b="1" dirty="0" smtClean="0">
                <a:latin typeface="Arial Black" pitchFamily="34" charset="0"/>
              </a:rPr>
              <a:t>  </a:t>
            </a:r>
            <a:r>
              <a:rPr lang="en-US" b="1" dirty="0" smtClean="0"/>
              <a:t> </a:t>
            </a: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217426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smtClean="0">
                <a:solidFill>
                  <a:srgbClr val="FF0000"/>
                </a:solidFill>
                <a:latin typeface="Arial Black" panose="020B0A04020102020204" pitchFamily="34" charset="0"/>
              </a:rPr>
              <a:t>Q23</a:t>
            </a:r>
            <a:r>
              <a:rPr lang="en-US" b="1" dirty="0">
                <a:solidFill>
                  <a:srgbClr val="FF0000"/>
                </a:solidFill>
                <a:latin typeface="Arial Black" panose="020B0A04020102020204" pitchFamily="34" charset="0"/>
              </a:rPr>
              <a:t>. </a:t>
            </a:r>
            <a:r>
              <a:rPr lang="en-US" b="1" dirty="0" smtClean="0"/>
              <a:t>A train travels 75 km in certain time.  If train 20% faster than a car but both reached at the same time because there was a 12(1/2) min.  Halt for train.  Find the speed of car and train</a:t>
            </a:r>
            <a:r>
              <a:rPr lang="en-US" b="1" dirty="0" smtClean="0"/>
              <a:t>? </a:t>
            </a:r>
            <a:endParaRPr lang="en-US" b="1" dirty="0" smtClean="0"/>
          </a:p>
          <a:p>
            <a:pPr marL="457200" indent="-457200">
              <a:buAutoNum type="alphaLcParenBoth"/>
            </a:pPr>
            <a:r>
              <a:rPr lang="en-US" b="1" dirty="0" smtClean="0"/>
              <a:t>80,60 </a:t>
            </a:r>
            <a:r>
              <a:rPr lang="en-US" b="1" dirty="0" smtClean="0"/>
              <a:t>km/hr		(b) </a:t>
            </a:r>
            <a:r>
              <a:rPr lang="en-US" b="1" dirty="0" smtClean="0"/>
              <a:t>60,72 </a:t>
            </a:r>
            <a:r>
              <a:rPr lang="en-US" b="1" dirty="0" smtClean="0"/>
              <a:t>km/hr		(c) </a:t>
            </a:r>
            <a:r>
              <a:rPr lang="en-US" b="1" dirty="0" smtClean="0"/>
              <a:t>70,80 </a:t>
            </a:r>
            <a:r>
              <a:rPr lang="en-US" b="1" dirty="0" smtClean="0"/>
              <a:t>km/hr		</a:t>
            </a:r>
            <a:endParaRPr lang="en-US" b="1" dirty="0" smtClean="0"/>
          </a:p>
          <a:p>
            <a:pPr marL="457200" indent="-457200">
              <a:buNone/>
            </a:pP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1611970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smtClean="0">
                <a:solidFill>
                  <a:srgbClr val="FF0000"/>
                </a:solidFill>
                <a:latin typeface="Arial Black" panose="020B0A04020102020204" pitchFamily="34" charset="0"/>
              </a:rPr>
              <a:t>Q23</a:t>
            </a:r>
            <a:r>
              <a:rPr lang="en-US" b="1" dirty="0">
                <a:solidFill>
                  <a:srgbClr val="FF0000"/>
                </a:solidFill>
                <a:latin typeface="Arial Black" panose="020B0A04020102020204" pitchFamily="34" charset="0"/>
              </a:rPr>
              <a:t>. </a:t>
            </a:r>
            <a:r>
              <a:rPr lang="en-US" b="1" dirty="0" smtClean="0"/>
              <a:t>A train travels 75 km in certain time.  If train 20% faster than a car but both reached at the same time because there was a 12(1/2) min.  Halt for train.  Find the speed of car and train</a:t>
            </a:r>
            <a:r>
              <a:rPr lang="en-US" b="1" dirty="0" smtClean="0"/>
              <a:t>? </a:t>
            </a:r>
            <a:endParaRPr lang="en-US" b="1" dirty="0" smtClean="0"/>
          </a:p>
          <a:p>
            <a:pPr marL="457200" indent="-457200">
              <a:buAutoNum type="alphaLcParenBoth"/>
            </a:pPr>
            <a:r>
              <a:rPr lang="en-US" b="1" dirty="0" smtClean="0"/>
              <a:t>80,60 </a:t>
            </a:r>
            <a:r>
              <a:rPr lang="en-US" b="1" dirty="0" smtClean="0"/>
              <a:t>km/hr		</a:t>
            </a:r>
            <a:r>
              <a:rPr lang="en-US" b="1" dirty="0" smtClean="0">
                <a:solidFill>
                  <a:srgbClr val="FF0000"/>
                </a:solidFill>
              </a:rPr>
              <a:t>(b) </a:t>
            </a:r>
            <a:r>
              <a:rPr lang="en-US" b="1" dirty="0" smtClean="0">
                <a:solidFill>
                  <a:srgbClr val="FF0000"/>
                </a:solidFill>
              </a:rPr>
              <a:t>60,72 </a:t>
            </a:r>
            <a:r>
              <a:rPr lang="en-US" b="1" dirty="0" smtClean="0">
                <a:solidFill>
                  <a:srgbClr val="FF0000"/>
                </a:solidFill>
              </a:rPr>
              <a:t>km/hr</a:t>
            </a:r>
            <a:r>
              <a:rPr lang="en-US" b="1" dirty="0" smtClean="0"/>
              <a:t>		(c) </a:t>
            </a:r>
            <a:r>
              <a:rPr lang="en-US" b="1" dirty="0" smtClean="0"/>
              <a:t>70,80 </a:t>
            </a:r>
            <a:r>
              <a:rPr lang="en-US" b="1" dirty="0" smtClean="0"/>
              <a:t>km/hr		</a:t>
            </a:r>
            <a:endParaRPr lang="en-US" b="1" dirty="0" smtClean="0"/>
          </a:p>
          <a:p>
            <a:pPr marL="457200" indent="-457200">
              <a:buNone/>
            </a:pP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161197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145473" y="841665"/>
            <a:ext cx="11792527" cy="5574902"/>
          </a:xfrm>
        </p:spPr>
        <p:txBody>
          <a:bodyPr>
            <a:normAutofit/>
          </a:bodyPr>
          <a:lstStyle/>
          <a:p>
            <a:pPr>
              <a:buNone/>
            </a:pPr>
            <a:r>
              <a:rPr lang="en-US" b="1" dirty="0" smtClean="0">
                <a:solidFill>
                  <a:schemeClr val="tx1">
                    <a:lumMod val="95000"/>
                    <a:lumOff val="5000"/>
                  </a:schemeClr>
                </a:solidFill>
                <a:latin typeface="Arial Black" pitchFamily="34" charset="0"/>
              </a:rPr>
              <a:t>		TIME SPEED AND DISTANCE   </a:t>
            </a:r>
          </a:p>
          <a:p>
            <a:pPr>
              <a:buNone/>
            </a:pPr>
            <a:r>
              <a:rPr lang="en-US" b="1" dirty="0" smtClean="0">
                <a:latin typeface="Arial Black" pitchFamily="34" charset="0"/>
              </a:rPr>
              <a:t>Q 1. </a:t>
            </a:r>
            <a:r>
              <a:rPr lang="en-US" b="1" dirty="0" smtClean="0"/>
              <a:t> A train runs at the rate of 45 km an hour. What is its speed in </a:t>
            </a:r>
            <a:r>
              <a:rPr lang="en-US" b="1" dirty="0" err="1" smtClean="0"/>
              <a:t>metres</a:t>
            </a:r>
            <a:r>
              <a:rPr lang="en-US" b="1" dirty="0" smtClean="0"/>
              <a:t> per second?</a:t>
            </a:r>
          </a:p>
          <a:p>
            <a:pPr>
              <a:buNone/>
            </a:pPr>
            <a:r>
              <a:rPr lang="en-US" b="1" dirty="0" smtClean="0">
                <a:solidFill>
                  <a:srgbClr val="FF0000"/>
                </a:solidFill>
              </a:rPr>
              <a:t>(a) </a:t>
            </a:r>
            <a:r>
              <a:rPr lang="en-US" b="1" dirty="0" smtClean="0">
                <a:solidFill>
                  <a:srgbClr val="FF0000"/>
                </a:solidFill>
              </a:rPr>
              <a:t>12.5 </a:t>
            </a:r>
            <a:r>
              <a:rPr lang="en-US" b="1" dirty="0" smtClean="0">
                <a:solidFill>
                  <a:srgbClr val="FF0000"/>
                </a:solidFill>
              </a:rPr>
              <a:t>m/sec</a:t>
            </a:r>
            <a:r>
              <a:rPr lang="en-US" b="1" dirty="0" smtClean="0"/>
              <a:t>	</a:t>
            </a:r>
            <a:r>
              <a:rPr lang="en-US" b="1" dirty="0" smtClean="0"/>
              <a:t>(</a:t>
            </a:r>
            <a:r>
              <a:rPr lang="en-US" b="1" dirty="0" smtClean="0"/>
              <a:t>b) 25 m/sec	</a:t>
            </a:r>
            <a:r>
              <a:rPr lang="en-US" b="1" dirty="0" smtClean="0"/>
              <a:t>      (</a:t>
            </a:r>
            <a:r>
              <a:rPr lang="en-US" b="1" dirty="0" smtClean="0"/>
              <a:t>c) </a:t>
            </a:r>
            <a:r>
              <a:rPr lang="en-US" b="1" dirty="0" smtClean="0"/>
              <a:t>10 </a:t>
            </a:r>
            <a:r>
              <a:rPr lang="en-US" b="1" dirty="0" smtClean="0"/>
              <a:t>m/sec	</a:t>
            </a:r>
            <a:r>
              <a:rPr lang="en-US" b="1" dirty="0" smtClean="0"/>
              <a:t>(</a:t>
            </a:r>
            <a:r>
              <a:rPr lang="en-US" b="1" dirty="0" smtClean="0"/>
              <a:t>d) None of these</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Q24. </a:t>
            </a:r>
            <a:r>
              <a:rPr lang="en-US" b="1" dirty="0" smtClean="0"/>
              <a:t> A person has to cover 360 km distance.  If he increases his speed by 10 km/h.  He reaches 3 hours early.  Find his initial speed</a:t>
            </a:r>
            <a:r>
              <a:rPr lang="en-US" b="1" dirty="0" smtClean="0"/>
              <a:t>?</a:t>
            </a:r>
          </a:p>
          <a:p>
            <a:pPr>
              <a:buNone/>
            </a:pPr>
            <a:r>
              <a:rPr lang="en-US" b="1" dirty="0" smtClean="0"/>
              <a:t>(a) </a:t>
            </a:r>
            <a:r>
              <a:rPr lang="en-US" b="1" dirty="0" smtClean="0"/>
              <a:t>18 </a:t>
            </a:r>
            <a:r>
              <a:rPr lang="en-US" b="1" dirty="0" smtClean="0"/>
              <a:t>km/hr		(b) </a:t>
            </a:r>
            <a:r>
              <a:rPr lang="en-US" b="1" dirty="0" smtClean="0"/>
              <a:t>26 </a:t>
            </a:r>
            <a:r>
              <a:rPr lang="en-US" b="1" dirty="0" smtClean="0"/>
              <a:t>km/hr		(c) </a:t>
            </a:r>
            <a:r>
              <a:rPr lang="en-US" b="1" dirty="0" smtClean="0"/>
              <a:t>30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Q24. </a:t>
            </a:r>
            <a:r>
              <a:rPr lang="en-US" b="1" dirty="0" smtClean="0"/>
              <a:t> A person has to cover 360 km distance.  If he increases his speed by 10 km/h.  He reaches 3 hours early.  Find his initial speed</a:t>
            </a:r>
            <a:r>
              <a:rPr lang="en-US" b="1" dirty="0" smtClean="0"/>
              <a:t>?</a:t>
            </a:r>
          </a:p>
          <a:p>
            <a:pPr>
              <a:buNone/>
            </a:pPr>
            <a:r>
              <a:rPr lang="en-US" b="1" dirty="0" smtClean="0"/>
              <a:t>(a) </a:t>
            </a:r>
            <a:r>
              <a:rPr lang="en-US" b="1" dirty="0" smtClean="0"/>
              <a:t>18 </a:t>
            </a:r>
            <a:r>
              <a:rPr lang="en-US" b="1" dirty="0" smtClean="0"/>
              <a:t>km/hr		(b) </a:t>
            </a:r>
            <a:r>
              <a:rPr lang="en-US" b="1" dirty="0" smtClean="0"/>
              <a:t>26 </a:t>
            </a:r>
            <a:r>
              <a:rPr lang="en-US" b="1" dirty="0" smtClean="0"/>
              <a:t>km/hr		</a:t>
            </a:r>
            <a:r>
              <a:rPr lang="en-US" b="1" dirty="0" smtClean="0">
                <a:solidFill>
                  <a:srgbClr val="FF0000"/>
                </a:solidFill>
              </a:rPr>
              <a:t>(c) </a:t>
            </a:r>
            <a:r>
              <a:rPr lang="en-US" b="1" dirty="0" smtClean="0">
                <a:solidFill>
                  <a:srgbClr val="FF0000"/>
                </a:solidFill>
              </a:rPr>
              <a:t>30 </a:t>
            </a:r>
            <a:r>
              <a:rPr lang="en-US" b="1" dirty="0" smtClean="0">
                <a:solidFill>
                  <a:srgbClr val="FF0000"/>
                </a:solidFill>
              </a:rPr>
              <a:t>km/hr	</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Q25. </a:t>
            </a:r>
            <a:r>
              <a:rPr lang="en-US" b="1" dirty="0" smtClean="0"/>
              <a:t> An airplane is stopped for half an hour and now it has to cover a distance of 1500 km in the given times so its speed is increased by 250 km/h.  Find its initial speed</a:t>
            </a:r>
            <a:r>
              <a:rPr lang="en-US" b="1" dirty="0" smtClean="0"/>
              <a:t>.</a:t>
            </a:r>
          </a:p>
          <a:p>
            <a:pPr>
              <a:buNone/>
            </a:pPr>
            <a:r>
              <a:rPr lang="en-US" b="1" dirty="0" smtClean="0"/>
              <a:t>(a) </a:t>
            </a:r>
            <a:r>
              <a:rPr lang="en-US" b="1" dirty="0" smtClean="0"/>
              <a:t>600 </a:t>
            </a:r>
            <a:r>
              <a:rPr lang="en-US" b="1" dirty="0" smtClean="0"/>
              <a:t>km/hr	</a:t>
            </a:r>
            <a:r>
              <a:rPr lang="en-US" b="1" dirty="0" smtClean="0"/>
              <a:t>(</a:t>
            </a:r>
            <a:r>
              <a:rPr lang="en-US" b="1" dirty="0" smtClean="0"/>
              <a:t>b) </a:t>
            </a:r>
            <a:r>
              <a:rPr lang="en-US" b="1" dirty="0" smtClean="0"/>
              <a:t>750 </a:t>
            </a:r>
            <a:r>
              <a:rPr lang="en-US" b="1" dirty="0" smtClean="0"/>
              <a:t>km/hr	</a:t>
            </a:r>
            <a:r>
              <a:rPr lang="en-US" b="1" dirty="0" smtClean="0"/>
              <a:t>(</a:t>
            </a:r>
            <a:r>
              <a:rPr lang="en-US" b="1" dirty="0" smtClean="0"/>
              <a:t>c) </a:t>
            </a:r>
            <a:r>
              <a:rPr lang="en-US" b="1" dirty="0" smtClean="0"/>
              <a:t>900 </a:t>
            </a:r>
            <a:r>
              <a:rPr lang="en-US" b="1" dirty="0" smtClean="0"/>
              <a:t>km/hr	</a:t>
            </a: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Q25. </a:t>
            </a:r>
            <a:r>
              <a:rPr lang="en-US" b="1" dirty="0" smtClean="0"/>
              <a:t> An airplane is stopped for half an hour and now it has to cover a distance of 1500 km in the given times so its speed is increased by 250 km/h.  Find its initial speed</a:t>
            </a:r>
            <a:r>
              <a:rPr lang="en-US" b="1" dirty="0" smtClean="0"/>
              <a:t>.</a:t>
            </a:r>
          </a:p>
          <a:p>
            <a:pPr>
              <a:buNone/>
            </a:pPr>
            <a:r>
              <a:rPr lang="en-US" b="1" dirty="0" smtClean="0"/>
              <a:t>(a) </a:t>
            </a:r>
            <a:r>
              <a:rPr lang="en-US" b="1" dirty="0" smtClean="0"/>
              <a:t>600 </a:t>
            </a:r>
            <a:r>
              <a:rPr lang="en-US" b="1" dirty="0" smtClean="0"/>
              <a:t>km/hr	</a:t>
            </a:r>
            <a:r>
              <a:rPr lang="en-US" b="1" dirty="0" smtClean="0">
                <a:solidFill>
                  <a:srgbClr val="FF0000"/>
                </a:solidFill>
              </a:rPr>
              <a:t>(</a:t>
            </a:r>
            <a:r>
              <a:rPr lang="en-US" b="1" dirty="0" smtClean="0">
                <a:solidFill>
                  <a:srgbClr val="FF0000"/>
                </a:solidFill>
              </a:rPr>
              <a:t>b) </a:t>
            </a:r>
            <a:r>
              <a:rPr lang="en-US" b="1" dirty="0" smtClean="0">
                <a:solidFill>
                  <a:srgbClr val="FF0000"/>
                </a:solidFill>
              </a:rPr>
              <a:t>750 </a:t>
            </a:r>
            <a:r>
              <a:rPr lang="en-US" b="1" dirty="0" smtClean="0">
                <a:solidFill>
                  <a:srgbClr val="FF0000"/>
                </a:solidFill>
              </a:rPr>
              <a:t>km/hr</a:t>
            </a:r>
            <a:r>
              <a:rPr lang="en-US" b="1" dirty="0" smtClean="0"/>
              <a:t>	</a:t>
            </a:r>
            <a:r>
              <a:rPr lang="en-US" b="1" dirty="0" smtClean="0"/>
              <a:t>(</a:t>
            </a:r>
            <a:r>
              <a:rPr lang="en-US" b="1" dirty="0" smtClean="0"/>
              <a:t>c) </a:t>
            </a:r>
            <a:r>
              <a:rPr lang="en-US" b="1" dirty="0" smtClean="0"/>
              <a:t>900 </a:t>
            </a:r>
            <a:r>
              <a:rPr lang="en-US" b="1" dirty="0" smtClean="0"/>
              <a:t>km/hr	</a:t>
            </a: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Q26.  </a:t>
            </a:r>
            <a:r>
              <a:rPr lang="en-US" b="1" dirty="0" smtClean="0"/>
              <a:t>Two bullets are fired from a place at an interval of 11 min.  A person approaching to that place hears it at the gap of 10 min.  If speed of sound is 330 m/sec. then what is the speed of </a:t>
            </a:r>
            <a:r>
              <a:rPr lang="en-US" b="1" dirty="0" smtClean="0"/>
              <a:t>person</a:t>
            </a:r>
            <a:r>
              <a:rPr lang="en-US" b="1" dirty="0" smtClean="0">
                <a:solidFill>
                  <a:srgbClr val="FF0000"/>
                </a:solidFill>
                <a:latin typeface="Arial Black" panose="020B0A04020102020204" pitchFamily="34" charset="0"/>
              </a:rPr>
              <a:t>.</a:t>
            </a:r>
          </a:p>
          <a:p>
            <a:pPr>
              <a:buNone/>
            </a:pPr>
            <a:r>
              <a:rPr lang="en-US" b="1" dirty="0" smtClean="0"/>
              <a:t>(a) </a:t>
            </a:r>
            <a:r>
              <a:rPr lang="en-US" b="1" dirty="0" smtClean="0"/>
              <a:t>33 m/s</a:t>
            </a:r>
            <a:r>
              <a:rPr lang="en-US" b="1" dirty="0" smtClean="0"/>
              <a:t>		(b) </a:t>
            </a:r>
            <a:r>
              <a:rPr lang="en-US" b="1" dirty="0" smtClean="0"/>
              <a:t>25 m/s</a:t>
            </a:r>
            <a:r>
              <a:rPr lang="en-US" b="1" dirty="0" smtClean="0"/>
              <a:t>		(c) </a:t>
            </a:r>
            <a:r>
              <a:rPr lang="en-US" b="1" dirty="0" smtClean="0"/>
              <a:t>20 m/s</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3548796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Q26.  </a:t>
            </a:r>
            <a:r>
              <a:rPr lang="en-US" b="1" dirty="0" smtClean="0"/>
              <a:t>Two bullets are fired from a place at an interval of 11 min.  A person approaching to that place hears it at the gap of 10 min.  If speed of sound is 330 m/sec. then what is the speed of </a:t>
            </a:r>
            <a:r>
              <a:rPr lang="en-US" b="1" dirty="0" smtClean="0"/>
              <a:t>person</a:t>
            </a:r>
            <a:r>
              <a:rPr lang="en-US" b="1" dirty="0" smtClean="0">
                <a:solidFill>
                  <a:srgbClr val="FF0000"/>
                </a:solidFill>
                <a:latin typeface="Arial Black" panose="020B0A04020102020204" pitchFamily="34" charset="0"/>
              </a:rPr>
              <a:t>.</a:t>
            </a:r>
          </a:p>
          <a:p>
            <a:pPr>
              <a:buNone/>
            </a:pPr>
            <a:r>
              <a:rPr lang="en-US" b="1" dirty="0" smtClean="0">
                <a:solidFill>
                  <a:srgbClr val="FF0000"/>
                </a:solidFill>
              </a:rPr>
              <a:t>(a) </a:t>
            </a:r>
            <a:r>
              <a:rPr lang="en-US" b="1" dirty="0" smtClean="0">
                <a:solidFill>
                  <a:srgbClr val="FF0000"/>
                </a:solidFill>
              </a:rPr>
              <a:t>33 m/s</a:t>
            </a:r>
            <a:r>
              <a:rPr lang="en-US" b="1" dirty="0" smtClean="0"/>
              <a:t>		(b) </a:t>
            </a:r>
            <a:r>
              <a:rPr lang="en-US" b="1" dirty="0" smtClean="0"/>
              <a:t>25 m/s</a:t>
            </a:r>
            <a:r>
              <a:rPr lang="en-US" b="1" dirty="0" smtClean="0"/>
              <a:t>		(c) </a:t>
            </a:r>
            <a:r>
              <a:rPr lang="en-US" b="1" dirty="0" smtClean="0"/>
              <a:t>20 m/s</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3548796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Q27. </a:t>
            </a:r>
            <a:r>
              <a:rPr lang="en-US" b="1" dirty="0" smtClean="0"/>
              <a:t>A metro leaves after every 15 min.  A person is running towards metro then he catches the metro after 12 min.  If speed of metro is 16 km/hr.  Find speed of man</a:t>
            </a:r>
            <a:r>
              <a:rPr lang="en-US" b="1" dirty="0" smtClean="0"/>
              <a:t>?</a:t>
            </a:r>
          </a:p>
          <a:p>
            <a:pPr>
              <a:buNone/>
            </a:pPr>
            <a:r>
              <a:rPr lang="en-US" b="1" dirty="0" smtClean="0"/>
              <a:t>(a) 8 km/hr		(b) </a:t>
            </a:r>
            <a:r>
              <a:rPr lang="en-US" b="1" dirty="0" smtClean="0"/>
              <a:t>6 </a:t>
            </a:r>
            <a:r>
              <a:rPr lang="en-US" b="1" dirty="0" smtClean="0"/>
              <a:t>km/hr		(c) 4</a:t>
            </a:r>
            <a:r>
              <a:rPr lang="en-US" b="1" dirty="0" smtClean="0"/>
              <a:t>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p>
        </p:txBody>
      </p:sp>
    </p:spTree>
    <p:extLst>
      <p:ext uri="{BB962C8B-B14F-4D97-AF65-F5344CB8AC3E}">
        <p14:creationId xmlns="" xmlns:p14="http://schemas.microsoft.com/office/powerpoint/2010/main" val="2174266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Q27. </a:t>
            </a:r>
            <a:r>
              <a:rPr lang="en-US" b="1" dirty="0" smtClean="0"/>
              <a:t>A metro leaves after every 15 min.  A person is running towards metro then he catches the metro after 12 min.  If speed of metro is 16 km/hr.  Find speed of man</a:t>
            </a:r>
            <a:r>
              <a:rPr lang="en-US" b="1" dirty="0" smtClean="0"/>
              <a:t>?</a:t>
            </a:r>
          </a:p>
          <a:p>
            <a:pPr>
              <a:buNone/>
            </a:pPr>
            <a:r>
              <a:rPr lang="en-US" b="1" dirty="0" smtClean="0"/>
              <a:t>(a) 8 km/hr		(b) </a:t>
            </a:r>
            <a:r>
              <a:rPr lang="en-US" b="1" dirty="0" smtClean="0"/>
              <a:t>6 </a:t>
            </a:r>
            <a:r>
              <a:rPr lang="en-US" b="1" dirty="0" smtClean="0"/>
              <a:t>km/hr		</a:t>
            </a:r>
            <a:r>
              <a:rPr lang="en-US" b="1" dirty="0" smtClean="0">
                <a:solidFill>
                  <a:srgbClr val="FF0000"/>
                </a:solidFill>
              </a:rPr>
              <a:t>(c) 4</a:t>
            </a:r>
            <a:r>
              <a:rPr lang="en-US" b="1" dirty="0" smtClean="0">
                <a:solidFill>
                  <a:srgbClr val="FF0000"/>
                </a:solidFill>
              </a:rPr>
              <a:t> </a:t>
            </a:r>
            <a:r>
              <a:rPr lang="en-US" b="1" dirty="0" smtClean="0">
                <a:solidFill>
                  <a:srgbClr val="FF0000"/>
                </a:solidFill>
              </a:rPr>
              <a:t>km/hr</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p>
        </p:txBody>
      </p:sp>
    </p:spTree>
    <p:extLst>
      <p:ext uri="{BB962C8B-B14F-4D97-AF65-F5344CB8AC3E}">
        <p14:creationId xmlns="" xmlns:p14="http://schemas.microsoft.com/office/powerpoint/2010/main" val="2174266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Q28. </a:t>
            </a:r>
            <a:r>
              <a:rPr lang="en-US" b="1" dirty="0" smtClean="0"/>
              <a:t> Two </a:t>
            </a:r>
            <a:r>
              <a:rPr lang="en-US" b="1" dirty="0" err="1" smtClean="0"/>
              <a:t>bom</a:t>
            </a:r>
            <a:r>
              <a:rPr lang="en-US" b="1" dirty="0" smtClean="0"/>
              <a:t> </a:t>
            </a:r>
            <a:r>
              <a:rPr lang="en-US" b="1" dirty="0" err="1" smtClean="0"/>
              <a:t>bs</a:t>
            </a:r>
            <a:r>
              <a:rPr lang="en-US" b="1" dirty="0" smtClean="0"/>
              <a:t> blast at an interval of 10 Min.  A person running away from that place hears the two blast at an interval of 12 min.  If speed of sound is 330 m/sec.  Find the speed of person and the distance covered by the person running away from the blast</a:t>
            </a:r>
            <a:r>
              <a:rPr lang="en-US" b="1" dirty="0" smtClean="0"/>
              <a:t>.</a:t>
            </a:r>
          </a:p>
          <a:p>
            <a:pPr>
              <a:buNone/>
            </a:pPr>
            <a:r>
              <a:rPr lang="en-US" b="1" dirty="0" smtClean="0"/>
              <a:t>(a) </a:t>
            </a:r>
            <a:r>
              <a:rPr lang="en-US" b="1" dirty="0" smtClean="0"/>
              <a:t> 45 m/s</a:t>
            </a:r>
            <a:r>
              <a:rPr lang="en-US" b="1" dirty="0" smtClean="0"/>
              <a:t>		(b) </a:t>
            </a:r>
            <a:r>
              <a:rPr lang="en-US" b="1" dirty="0" smtClean="0"/>
              <a:t>50 m/s</a:t>
            </a:r>
            <a:r>
              <a:rPr lang="en-US" b="1" dirty="0" smtClean="0"/>
              <a:t>		</a:t>
            </a:r>
            <a:r>
              <a:rPr lang="en-US" b="1" dirty="0" smtClean="0"/>
              <a:t>  (</a:t>
            </a:r>
            <a:r>
              <a:rPr lang="en-US" b="1" dirty="0" smtClean="0"/>
              <a:t>c) </a:t>
            </a:r>
            <a:r>
              <a:rPr lang="en-US" b="1" dirty="0" smtClean="0"/>
              <a:t>55 m/s      </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1611970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Q28. </a:t>
            </a:r>
            <a:r>
              <a:rPr lang="en-US" b="1" dirty="0" smtClean="0"/>
              <a:t> Two </a:t>
            </a:r>
            <a:r>
              <a:rPr lang="en-US" b="1" dirty="0" err="1" smtClean="0"/>
              <a:t>bom</a:t>
            </a:r>
            <a:r>
              <a:rPr lang="en-US" b="1" dirty="0" smtClean="0"/>
              <a:t> </a:t>
            </a:r>
            <a:r>
              <a:rPr lang="en-US" b="1" dirty="0" err="1" smtClean="0"/>
              <a:t>bs</a:t>
            </a:r>
            <a:r>
              <a:rPr lang="en-US" b="1" dirty="0" smtClean="0"/>
              <a:t> blast at an interval of 10 Min.  A person running away from that place hears the two blast at an interval of 12 min.  If speed of sound is 330 m/sec.  Find the speed of person and the distance covered by the person running away from the blast</a:t>
            </a:r>
            <a:r>
              <a:rPr lang="en-US" b="1" dirty="0" smtClean="0"/>
              <a:t>.</a:t>
            </a:r>
          </a:p>
          <a:p>
            <a:pPr>
              <a:buNone/>
            </a:pPr>
            <a:r>
              <a:rPr lang="en-US" b="1" dirty="0" smtClean="0"/>
              <a:t>(a) </a:t>
            </a:r>
            <a:r>
              <a:rPr lang="en-US" b="1" dirty="0" smtClean="0"/>
              <a:t> 45 m/s</a:t>
            </a:r>
            <a:r>
              <a:rPr lang="en-US" b="1" dirty="0" smtClean="0"/>
              <a:t>		(b) </a:t>
            </a:r>
            <a:r>
              <a:rPr lang="en-US" b="1" dirty="0" smtClean="0"/>
              <a:t>50 m/s</a:t>
            </a:r>
            <a:r>
              <a:rPr lang="en-US" b="1" dirty="0" smtClean="0"/>
              <a:t>		</a:t>
            </a:r>
            <a:r>
              <a:rPr lang="en-US" b="1" dirty="0" smtClean="0">
                <a:solidFill>
                  <a:srgbClr val="FF0000"/>
                </a:solidFill>
              </a:rPr>
              <a:t>  (</a:t>
            </a:r>
            <a:r>
              <a:rPr lang="en-US" b="1" dirty="0" smtClean="0">
                <a:solidFill>
                  <a:srgbClr val="FF0000"/>
                </a:solidFill>
              </a:rPr>
              <a:t>c) </a:t>
            </a:r>
            <a:r>
              <a:rPr lang="en-US" b="1" dirty="0" smtClean="0">
                <a:solidFill>
                  <a:srgbClr val="FF0000"/>
                </a:solidFill>
              </a:rPr>
              <a:t>55 m/s  </a:t>
            </a:r>
            <a:r>
              <a:rPr lang="en-US" b="1" dirty="0" smtClean="0"/>
              <a:t>    </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161197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smtClean="0">
                <a:solidFill>
                  <a:srgbClr val="FF0000"/>
                </a:solidFill>
                <a:latin typeface="Arial Black" panose="020B0A04020102020204" pitchFamily="34" charset="0"/>
              </a:rPr>
              <a:t>Q2. </a:t>
            </a:r>
            <a:r>
              <a:rPr lang="en-US" b="1" dirty="0" smtClean="0"/>
              <a:t>A train runs at the rate of </a:t>
            </a:r>
            <a:r>
              <a:rPr lang="en-US" b="1" dirty="0" smtClean="0"/>
              <a:t>54 </a:t>
            </a:r>
            <a:r>
              <a:rPr lang="en-US" b="1" dirty="0" smtClean="0"/>
              <a:t>km an hour. What is its speed in </a:t>
            </a:r>
            <a:r>
              <a:rPr lang="en-US" b="1" dirty="0" err="1" smtClean="0"/>
              <a:t>metres</a:t>
            </a:r>
            <a:r>
              <a:rPr lang="en-US" b="1" dirty="0" smtClean="0"/>
              <a:t> per second?</a:t>
            </a:r>
            <a:endParaRPr lang="en-US" dirty="0" smtClean="0"/>
          </a:p>
          <a:p>
            <a:pPr>
              <a:buNone/>
            </a:pPr>
            <a:r>
              <a:rPr lang="en-US" dirty="0" smtClean="0"/>
              <a:t>(a) </a:t>
            </a:r>
            <a:r>
              <a:rPr lang="en-US" dirty="0" smtClean="0"/>
              <a:t>15 </a:t>
            </a:r>
            <a:r>
              <a:rPr lang="en-US" dirty="0" smtClean="0"/>
              <a:t>m/sec		(b) 25/2 m/sec		(c)  8 m/sec		(d) None of these</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Q29. </a:t>
            </a:r>
            <a:r>
              <a:rPr lang="en-US" b="1" dirty="0" smtClean="0"/>
              <a:t> A person cover a distance of 300 km partly by train and partly by car.  If he travels 60km by train and rest by car it takes him 4 hours to cover that distance.  If he covers 100 km by train and rest by car it takes him 4 hours 10 min.  To cover that distance.  Find out the speed of train and car</a:t>
            </a:r>
            <a:r>
              <a:rPr lang="en-US" b="1" dirty="0" smtClean="0"/>
              <a:t>?</a:t>
            </a:r>
          </a:p>
          <a:p>
            <a:pPr>
              <a:buNone/>
            </a:pPr>
            <a:r>
              <a:rPr lang="en-US" b="1" dirty="0" smtClean="0"/>
              <a:t>(a) </a:t>
            </a:r>
            <a:r>
              <a:rPr lang="en-US" b="1" dirty="0" smtClean="0"/>
              <a:t>60,80 km/hr</a:t>
            </a:r>
            <a:r>
              <a:rPr lang="en-US" b="1" dirty="0" smtClean="0"/>
              <a:t>	</a:t>
            </a:r>
            <a:r>
              <a:rPr lang="en-US" b="1" dirty="0" smtClean="0"/>
              <a:t>(</a:t>
            </a:r>
            <a:r>
              <a:rPr lang="en-US" b="1" dirty="0" smtClean="0"/>
              <a:t>b) </a:t>
            </a:r>
            <a:r>
              <a:rPr lang="en-US" b="1" dirty="0" smtClean="0"/>
              <a:t>60,70 </a:t>
            </a:r>
            <a:r>
              <a:rPr lang="en-US" b="1" dirty="0" smtClean="0"/>
              <a:t>km/hr	</a:t>
            </a:r>
            <a:r>
              <a:rPr lang="en-US" b="1" dirty="0" smtClean="0"/>
              <a:t>(</a:t>
            </a:r>
            <a:r>
              <a:rPr lang="en-US" b="1" dirty="0" smtClean="0"/>
              <a:t>c) </a:t>
            </a:r>
            <a:r>
              <a:rPr lang="en-US" b="1" dirty="0" smtClean="0"/>
              <a:t>60,90 </a:t>
            </a:r>
            <a:r>
              <a:rPr lang="en-US" b="1" dirty="0" smtClean="0"/>
              <a:t>km/hr	</a:t>
            </a: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35487965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Q29. </a:t>
            </a:r>
            <a:r>
              <a:rPr lang="en-US" b="1" dirty="0" smtClean="0"/>
              <a:t> A person cover a distance of 300 km partly by train and partly by car.  If he travels 60km by train and rest by car it takes him 4 hours to cover that distance.  If he covers 100 km by train and rest by car it takes him 4 hours 10 min.  To cover that distance.  Find out the speed of train and car</a:t>
            </a:r>
            <a:r>
              <a:rPr lang="en-US" b="1" dirty="0" smtClean="0"/>
              <a:t>?</a:t>
            </a:r>
          </a:p>
          <a:p>
            <a:pPr>
              <a:buNone/>
            </a:pPr>
            <a:r>
              <a:rPr lang="en-US" b="1" dirty="0" smtClean="0">
                <a:solidFill>
                  <a:srgbClr val="FF0000"/>
                </a:solidFill>
              </a:rPr>
              <a:t>(a) </a:t>
            </a:r>
            <a:r>
              <a:rPr lang="en-US" b="1" dirty="0" smtClean="0">
                <a:solidFill>
                  <a:srgbClr val="FF0000"/>
                </a:solidFill>
              </a:rPr>
              <a:t>60,80 km/hr</a:t>
            </a:r>
            <a:r>
              <a:rPr lang="en-US" b="1" dirty="0" smtClean="0"/>
              <a:t>	</a:t>
            </a:r>
            <a:r>
              <a:rPr lang="en-US" b="1" dirty="0" smtClean="0"/>
              <a:t>(</a:t>
            </a:r>
            <a:r>
              <a:rPr lang="en-US" b="1" dirty="0" smtClean="0"/>
              <a:t>b) </a:t>
            </a:r>
            <a:r>
              <a:rPr lang="en-US" b="1" dirty="0" smtClean="0"/>
              <a:t>60,70 </a:t>
            </a:r>
            <a:r>
              <a:rPr lang="en-US" b="1" dirty="0" smtClean="0"/>
              <a:t>km/hr	</a:t>
            </a:r>
            <a:r>
              <a:rPr lang="en-US" b="1" dirty="0" smtClean="0"/>
              <a:t>(</a:t>
            </a:r>
            <a:r>
              <a:rPr lang="en-US" b="1" dirty="0" smtClean="0"/>
              <a:t>c) </a:t>
            </a:r>
            <a:r>
              <a:rPr lang="en-US" b="1" dirty="0" smtClean="0"/>
              <a:t>60,90 </a:t>
            </a:r>
            <a:r>
              <a:rPr lang="en-US" b="1" dirty="0" smtClean="0"/>
              <a:t>km/hr	</a:t>
            </a:r>
            <a:r>
              <a:rPr lang="en-US" b="1" dirty="0" smtClean="0"/>
              <a:t>(</a:t>
            </a:r>
            <a:r>
              <a:rPr lang="en-US" b="1" dirty="0" smtClean="0"/>
              <a:t>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r>
              <a:rPr lang="en-US" b="1" dirty="0" smtClean="0"/>
              <a:t> </a:t>
            </a: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3548796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Q30. </a:t>
            </a:r>
            <a:r>
              <a:rPr lang="en-US" b="1" dirty="0" smtClean="0"/>
              <a:t> A person cover a distance of 600 km partly by Train and partly by Car.  If he travels 120 km with Train and rest by car it takes him 8 hours to cover the same distance.  If he covers 200 km by Train and rest by Car it takes 8 hours and 20 min.  Find the Ratio of speed of Train and Car</a:t>
            </a:r>
            <a:r>
              <a:rPr lang="en-US" b="1" dirty="0" smtClean="0"/>
              <a:t>?</a:t>
            </a:r>
          </a:p>
          <a:p>
            <a:pPr marL="0" indent="0">
              <a:buNone/>
            </a:pPr>
            <a:r>
              <a:rPr lang="en-US" b="1" dirty="0" smtClean="0"/>
              <a:t>(a) 60,80 km/hr	(b) 60,70 km/hr	(c) 60,90 km/hr	(d) None of these</a:t>
            </a:r>
          </a:p>
          <a:p>
            <a:pPr marL="0" indent="0">
              <a:buNone/>
            </a:pPr>
            <a:endParaRPr lang="en-US" b="1" dirty="0" smtClean="0"/>
          </a:p>
          <a:p>
            <a:pPr>
              <a:buNone/>
            </a:pPr>
            <a:r>
              <a:rPr lang="en-US" b="1" dirty="0" smtClean="0">
                <a:latin typeface="Arial Black" pitchFamily="34" charset="0"/>
              </a:rPr>
              <a:t>  </a:t>
            </a:r>
            <a:r>
              <a:rPr lang="en-US" b="1" dirty="0" smtClean="0"/>
              <a:t> </a:t>
            </a:r>
            <a:endParaRPr lang="en-US" b="1" dirty="0" smtClean="0"/>
          </a:p>
          <a:p>
            <a:pPr marL="0" indent="0">
              <a:buNone/>
            </a:pP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2174266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Q30. </a:t>
            </a:r>
            <a:r>
              <a:rPr lang="en-US" b="1" dirty="0" smtClean="0"/>
              <a:t> A person cover a distance of 600 km partly by Train and partly by Car.  If he travels 120 km with Train and rest by car it takes him 8 hours to cover the same distance.  If he covers 200 km by Train and rest by Car it takes 8 hours and 20 min.  Find the Ratio of speed of Train and Car</a:t>
            </a:r>
            <a:r>
              <a:rPr lang="en-US" b="1" dirty="0" smtClean="0"/>
              <a:t>?</a:t>
            </a:r>
          </a:p>
          <a:p>
            <a:pPr marL="0" indent="0">
              <a:buNone/>
            </a:pPr>
            <a:r>
              <a:rPr lang="en-US" b="1" dirty="0" smtClean="0">
                <a:solidFill>
                  <a:srgbClr val="FF0000"/>
                </a:solidFill>
              </a:rPr>
              <a:t>(a) 60,80 km/hr</a:t>
            </a:r>
            <a:r>
              <a:rPr lang="en-US" b="1" dirty="0" smtClean="0"/>
              <a:t>	(b) 60,70 km/hr	(c) 60,90 km/hr	(d) None of these</a:t>
            </a:r>
          </a:p>
          <a:p>
            <a:pPr marL="0" indent="0">
              <a:buNone/>
            </a:pPr>
            <a:endParaRPr lang="en-US" b="1" dirty="0" smtClean="0"/>
          </a:p>
          <a:p>
            <a:pPr>
              <a:buNone/>
            </a:pPr>
            <a:r>
              <a:rPr lang="en-US" b="1" dirty="0" smtClean="0">
                <a:latin typeface="Arial Black" pitchFamily="34" charset="0"/>
              </a:rPr>
              <a:t>  </a:t>
            </a:r>
            <a:r>
              <a:rPr lang="en-US" b="1" dirty="0" smtClean="0"/>
              <a:t> </a:t>
            </a:r>
            <a:endParaRPr lang="en-US" b="1" dirty="0" smtClean="0"/>
          </a:p>
          <a:p>
            <a:pPr marL="0" indent="0">
              <a:buNone/>
            </a:pP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2174266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smtClean="0">
                <a:solidFill>
                  <a:srgbClr val="FF0000"/>
                </a:solidFill>
                <a:latin typeface="Arial Black" panose="020B0A04020102020204" pitchFamily="34" charset="0"/>
              </a:rPr>
              <a:t>Q31. </a:t>
            </a:r>
            <a:r>
              <a:rPr lang="en-US" b="1" dirty="0" smtClean="0"/>
              <a:t>A carriage driving in a fog passed a man who was walking at the rate of 6 km an hour in the same direction. He could see the carriage for 8 minutes and it was visible to him </a:t>
            </a:r>
            <a:r>
              <a:rPr lang="en-US" b="1" dirty="0" err="1" smtClean="0"/>
              <a:t>upto</a:t>
            </a:r>
            <a:r>
              <a:rPr lang="en-US" b="1" dirty="0" smtClean="0"/>
              <a:t> a distance of 200 m. What was the speed of the carriage?</a:t>
            </a:r>
            <a:endParaRPr lang="en-US" dirty="0" smtClean="0"/>
          </a:p>
          <a:p>
            <a:pPr>
              <a:buNone/>
            </a:pPr>
            <a:r>
              <a:rPr lang="en-US" dirty="0" smtClean="0"/>
              <a:t>	(a) 9 km/hr			(b)  4.5 km/hr		(c) 7.5 km/hr		(d)   8 km/hr</a:t>
            </a:r>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smtClean="0">
                <a:solidFill>
                  <a:srgbClr val="FF0000"/>
                </a:solidFill>
                <a:latin typeface="Arial Black" panose="020B0A04020102020204" pitchFamily="34" charset="0"/>
              </a:rPr>
              <a:t>Q31. </a:t>
            </a:r>
            <a:r>
              <a:rPr lang="en-US" b="1" dirty="0" smtClean="0"/>
              <a:t>A carriage driving in a fog passed a man who was walking at the rate of 6 km an hour in the same direction. He could see the carriage for 8 minutes and it was visible to him </a:t>
            </a:r>
            <a:r>
              <a:rPr lang="en-US" b="1" dirty="0" err="1" smtClean="0"/>
              <a:t>upto</a:t>
            </a:r>
            <a:r>
              <a:rPr lang="en-US" b="1" dirty="0" smtClean="0"/>
              <a:t> a distance of 200 m. What was the speed of the carriage?</a:t>
            </a:r>
            <a:endParaRPr lang="en-US" dirty="0" smtClean="0"/>
          </a:p>
          <a:p>
            <a:pPr>
              <a:buNone/>
            </a:pPr>
            <a:r>
              <a:rPr lang="en-US" dirty="0" smtClean="0"/>
              <a:t>	(a) 9 km/hr			(b)  4.5 km/hr		</a:t>
            </a:r>
            <a:r>
              <a:rPr lang="en-US" dirty="0" smtClean="0">
                <a:solidFill>
                  <a:srgbClr val="FF0000"/>
                </a:solidFill>
              </a:rPr>
              <a:t>(c) 7.5 km/hr	</a:t>
            </a:r>
            <a:r>
              <a:rPr lang="en-US" dirty="0" smtClean="0"/>
              <a:t>	(d)   8 km/hr</a:t>
            </a:r>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Q32. </a:t>
            </a:r>
            <a:r>
              <a:rPr lang="en-US" b="1" dirty="0" smtClean="0"/>
              <a:t>A carriage driving in a fog passed a man who was walking at the rate of 6 km an hour in the same direction. He could see the carriage for 12 minutes and it was visible to him </a:t>
            </a:r>
            <a:r>
              <a:rPr lang="en-US" b="1" dirty="0" err="1" smtClean="0"/>
              <a:t>upto</a:t>
            </a:r>
            <a:r>
              <a:rPr lang="en-US" b="1" dirty="0" smtClean="0"/>
              <a:t> a distance of 150 m. What was the speed of the carriage?</a:t>
            </a:r>
            <a:endParaRPr lang="en-US" dirty="0" smtClean="0"/>
          </a:p>
          <a:p>
            <a:pPr>
              <a:buNone/>
            </a:pPr>
            <a:r>
              <a:rPr lang="en-US" dirty="0" smtClean="0"/>
              <a:t>	(a) 8 km/hr		(b) 6 km/hr		(c) 4 km/hr		(d) None of these</a:t>
            </a:r>
          </a:p>
          <a:p>
            <a:pPr marL="0" indent="0">
              <a:buNone/>
            </a:pPr>
            <a:r>
              <a:rPr lang="en-US" b="1" dirty="0" smtClean="0">
                <a:solidFill>
                  <a:srgbClr val="FF0000"/>
                </a:solidFill>
                <a:latin typeface="Arial Black" panose="020B0A04020102020204" pitchFamily="34" charset="0"/>
              </a:rPr>
              <a:t> </a:t>
            </a:r>
            <a:r>
              <a:rPr lang="en-US" b="1" dirty="0" smtClean="0"/>
              <a:t> </a:t>
            </a:r>
          </a:p>
          <a:p>
            <a:pPr>
              <a:buNone/>
            </a:pPr>
            <a:endParaRPr lang="en-US" dirty="0" smtClean="0"/>
          </a:p>
          <a:p>
            <a:pPr marL="0" indent="0">
              <a:buNone/>
            </a:pPr>
            <a:endParaRPr lang="en-US" b="1" dirty="0" smtClean="0">
              <a:solidFill>
                <a:srgbClr val="FF0000"/>
              </a:solidFill>
              <a:latin typeface="Arial Black" panose="020B0A04020102020204" pitchFamily="34" charset="0"/>
            </a:endParaRP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Q32. </a:t>
            </a:r>
            <a:r>
              <a:rPr lang="en-US" b="1" dirty="0" smtClean="0"/>
              <a:t>A carriage driving in a fog passed a man who was walking at the rate of 6 km an hour in the same direction. He could see the carriage for 12 minutes and it was visible to him </a:t>
            </a:r>
            <a:r>
              <a:rPr lang="en-US" b="1" dirty="0" err="1" smtClean="0"/>
              <a:t>upto</a:t>
            </a:r>
            <a:r>
              <a:rPr lang="en-US" b="1" dirty="0" smtClean="0"/>
              <a:t> a distance of 150 m. What was the speed of the carriage?</a:t>
            </a:r>
            <a:endParaRPr lang="en-US" dirty="0" smtClean="0"/>
          </a:p>
          <a:p>
            <a:pPr>
              <a:buNone/>
            </a:pPr>
            <a:r>
              <a:rPr lang="en-US" dirty="0" smtClean="0"/>
              <a:t>	(a) 8 km/hr		(b) 6 km/hr		(c) 4 km/hr		</a:t>
            </a:r>
            <a:r>
              <a:rPr lang="en-US" dirty="0" smtClean="0">
                <a:solidFill>
                  <a:srgbClr val="FF0000"/>
                </a:solidFill>
              </a:rPr>
              <a:t>(d) None of these</a:t>
            </a:r>
          </a:p>
          <a:p>
            <a:pPr marL="0" indent="0">
              <a:buNone/>
            </a:pPr>
            <a:r>
              <a:rPr lang="en-US" b="1" dirty="0" smtClean="0">
                <a:solidFill>
                  <a:srgbClr val="FF0000"/>
                </a:solidFill>
                <a:latin typeface="Arial Black" panose="020B0A04020102020204" pitchFamily="34" charset="0"/>
              </a:rPr>
              <a:t> </a:t>
            </a:r>
            <a:r>
              <a:rPr lang="en-US" b="1" dirty="0" smtClean="0"/>
              <a:t> </a:t>
            </a:r>
          </a:p>
          <a:p>
            <a:pPr>
              <a:buNone/>
            </a:pPr>
            <a:endParaRPr lang="en-US" dirty="0" smtClean="0"/>
          </a:p>
          <a:p>
            <a:pPr marL="0" indent="0">
              <a:buNone/>
            </a:pPr>
            <a:endParaRPr lang="en-US" b="1" dirty="0" smtClean="0">
              <a:solidFill>
                <a:srgbClr val="FF0000"/>
              </a:solidFill>
              <a:latin typeface="Arial Black" panose="020B0A04020102020204" pitchFamily="34" charset="0"/>
            </a:endParaRP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21742665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Q33. </a:t>
            </a:r>
            <a:r>
              <a:rPr lang="en-US" b="1" dirty="0" smtClean="0"/>
              <a:t>After travelling a distance of 50km has meets with an accident and its speed becomes 3/4</a:t>
            </a:r>
            <a:r>
              <a:rPr lang="en-US" b="1" baseline="30000" dirty="0" smtClean="0"/>
              <a:t>th</a:t>
            </a:r>
            <a:r>
              <a:rPr lang="en-US" b="1" dirty="0" smtClean="0"/>
              <a:t> of its actual speed and take 35 min. more if the accident had occurred after travelling 24 km more than the train would have reached the station 25 min. late.  Find out speed of train</a:t>
            </a:r>
            <a:r>
              <a:rPr lang="en-US" b="1" dirty="0" smtClean="0"/>
              <a:t>?</a:t>
            </a:r>
          </a:p>
          <a:p>
            <a:pPr>
              <a:buNone/>
            </a:pPr>
            <a:r>
              <a:rPr lang="en-US" b="1" dirty="0" smtClean="0"/>
              <a:t>(</a:t>
            </a:r>
            <a:r>
              <a:rPr lang="en-US" b="1" dirty="0" smtClean="0"/>
              <a:t>a) 48 </a:t>
            </a:r>
            <a:r>
              <a:rPr lang="en-US" b="1" dirty="0" smtClean="0"/>
              <a:t>km/hr		(b) </a:t>
            </a:r>
            <a:r>
              <a:rPr lang="en-US" b="1" dirty="0" smtClean="0"/>
              <a:t>56 </a:t>
            </a:r>
            <a:r>
              <a:rPr lang="en-US" b="1" dirty="0" smtClean="0"/>
              <a:t>km/hr		(c) </a:t>
            </a:r>
            <a:r>
              <a:rPr lang="en-US" b="1" dirty="0" smtClean="0"/>
              <a:t>72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r>
              <a:rPr lang="en-US" b="1" dirty="0" smtClean="0"/>
              <a:t> </a:t>
            </a:r>
            <a:endParaRPr lang="en-US" b="1" dirty="0"/>
          </a:p>
        </p:txBody>
      </p:sp>
    </p:spTree>
    <p:extLst>
      <p:ext uri="{BB962C8B-B14F-4D97-AF65-F5344CB8AC3E}">
        <p14:creationId xmlns:p14="http://schemas.microsoft.com/office/powerpoint/2010/main" xmlns="" val="3548796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Q33. </a:t>
            </a:r>
            <a:r>
              <a:rPr lang="en-US" b="1" dirty="0" smtClean="0"/>
              <a:t>After travelling a distance of 50km has meets with an accident and its speed becomes 3/4</a:t>
            </a:r>
            <a:r>
              <a:rPr lang="en-US" b="1" baseline="30000" dirty="0" smtClean="0"/>
              <a:t>th</a:t>
            </a:r>
            <a:r>
              <a:rPr lang="en-US" b="1" dirty="0" smtClean="0"/>
              <a:t> of its actual speed and take 35 min. more if the accident had occurred after travelling 24 km more than the train would have reached the station 25 min. late.  Find out speed of train</a:t>
            </a:r>
            <a:r>
              <a:rPr lang="en-US" b="1" dirty="0" smtClean="0"/>
              <a:t>?</a:t>
            </a:r>
          </a:p>
          <a:p>
            <a:pPr>
              <a:buNone/>
            </a:pPr>
            <a:r>
              <a:rPr lang="en-US" b="1" dirty="0" smtClean="0">
                <a:solidFill>
                  <a:srgbClr val="FF0000"/>
                </a:solidFill>
              </a:rPr>
              <a:t>(</a:t>
            </a:r>
            <a:r>
              <a:rPr lang="en-US" b="1" dirty="0" smtClean="0">
                <a:solidFill>
                  <a:srgbClr val="FF0000"/>
                </a:solidFill>
              </a:rPr>
              <a:t>a) 48 </a:t>
            </a:r>
            <a:r>
              <a:rPr lang="en-US" b="1" dirty="0" smtClean="0">
                <a:solidFill>
                  <a:srgbClr val="FF0000"/>
                </a:solidFill>
              </a:rPr>
              <a:t>km/hr	</a:t>
            </a:r>
            <a:r>
              <a:rPr lang="en-US" b="1" dirty="0" smtClean="0"/>
              <a:t>	(b) </a:t>
            </a:r>
            <a:r>
              <a:rPr lang="en-US" b="1" dirty="0" smtClean="0"/>
              <a:t>56 </a:t>
            </a:r>
            <a:r>
              <a:rPr lang="en-US" b="1" dirty="0" smtClean="0"/>
              <a:t>km/hr		(c) </a:t>
            </a:r>
            <a:r>
              <a:rPr lang="en-US" b="1" dirty="0" smtClean="0"/>
              <a:t>72 </a:t>
            </a:r>
            <a:r>
              <a:rPr lang="en-US" b="1" dirty="0" smtClean="0"/>
              <a:t>km/hr		(d) None of these</a:t>
            </a:r>
          </a:p>
          <a:p>
            <a:pPr>
              <a:buNone/>
            </a:pPr>
            <a:r>
              <a:rPr lang="en-US" b="1" dirty="0" smtClean="0">
                <a:latin typeface="Arial Black" pitchFamily="34" charset="0"/>
              </a:rPr>
              <a:t>  </a:t>
            </a:r>
            <a:r>
              <a:rPr lang="en-US" b="1" dirty="0" smtClean="0"/>
              <a:t> </a:t>
            </a:r>
          </a:p>
          <a:p>
            <a:pPr marL="0" indent="0">
              <a:buNone/>
            </a:pPr>
            <a:r>
              <a:rPr lang="en-US" b="1" dirty="0" smtClean="0"/>
              <a:t> </a:t>
            </a:r>
            <a:endParaRPr lang="en-US" b="1" dirty="0"/>
          </a:p>
        </p:txBody>
      </p:sp>
    </p:spTree>
    <p:extLst>
      <p:ext uri="{BB962C8B-B14F-4D97-AF65-F5344CB8AC3E}">
        <p14:creationId xmlns:p14="http://schemas.microsoft.com/office/powerpoint/2010/main" xmlns="" val="354879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smtClean="0">
                <a:solidFill>
                  <a:srgbClr val="FF0000"/>
                </a:solidFill>
                <a:latin typeface="Arial Black" panose="020B0A04020102020204" pitchFamily="34" charset="0"/>
              </a:rPr>
              <a:t>Q2. </a:t>
            </a:r>
            <a:r>
              <a:rPr lang="en-US" b="1" dirty="0" smtClean="0"/>
              <a:t>A train runs at the rate of </a:t>
            </a:r>
            <a:r>
              <a:rPr lang="en-US" b="1" dirty="0" smtClean="0"/>
              <a:t>54</a:t>
            </a:r>
            <a:r>
              <a:rPr lang="en-US" b="1" dirty="0" smtClean="0"/>
              <a:t> </a:t>
            </a:r>
            <a:r>
              <a:rPr lang="en-US" b="1" dirty="0" smtClean="0"/>
              <a:t>km an hour. What is its speed in </a:t>
            </a:r>
            <a:r>
              <a:rPr lang="en-US" b="1" dirty="0" err="1" smtClean="0"/>
              <a:t>metres</a:t>
            </a:r>
            <a:r>
              <a:rPr lang="en-US" b="1" dirty="0" smtClean="0"/>
              <a:t> per second?</a:t>
            </a:r>
            <a:endParaRPr lang="en-US" dirty="0" smtClean="0"/>
          </a:p>
          <a:p>
            <a:pPr>
              <a:buNone/>
            </a:pPr>
            <a:r>
              <a:rPr lang="en-US" dirty="0" smtClean="0">
                <a:solidFill>
                  <a:srgbClr val="FF0000"/>
                </a:solidFill>
              </a:rPr>
              <a:t>(a) </a:t>
            </a:r>
            <a:r>
              <a:rPr lang="en-US" dirty="0" smtClean="0">
                <a:solidFill>
                  <a:srgbClr val="FF0000"/>
                </a:solidFill>
              </a:rPr>
              <a:t>15 </a:t>
            </a:r>
            <a:r>
              <a:rPr lang="en-US" dirty="0" smtClean="0">
                <a:solidFill>
                  <a:srgbClr val="FF0000"/>
                </a:solidFill>
              </a:rPr>
              <a:t>m/sec</a:t>
            </a:r>
            <a:r>
              <a:rPr lang="en-US" dirty="0" smtClean="0"/>
              <a:t>		(b) 25/2 m/sec		(c)  8 m/sec		(d) None of these</a:t>
            </a:r>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35487965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Q34. </a:t>
            </a:r>
            <a:r>
              <a:rPr lang="en-US" b="1" dirty="0" smtClean="0"/>
              <a:t>After travelling a distance of 50km has meets with an accident and its speed becomes 3/4th of its actual speed and take 35 min. more if the accident had occurred after travelling 24 km more than the train would have reached the station 25 min. late.  Find out distance travel by train</a:t>
            </a:r>
            <a:r>
              <a:rPr lang="en-US" b="1" dirty="0" smtClean="0"/>
              <a:t>?</a:t>
            </a:r>
          </a:p>
          <a:p>
            <a:pPr>
              <a:buNone/>
            </a:pPr>
            <a:r>
              <a:rPr lang="en-US" b="1" dirty="0" smtClean="0"/>
              <a:t>(a) </a:t>
            </a:r>
            <a:r>
              <a:rPr lang="en-US" b="1" dirty="0" smtClean="0"/>
              <a:t>120 km</a:t>
            </a:r>
            <a:r>
              <a:rPr lang="en-US" b="1" dirty="0" smtClean="0"/>
              <a:t>		(b) </a:t>
            </a:r>
            <a:r>
              <a:rPr lang="en-US" b="1" dirty="0" smtClean="0"/>
              <a:t>134 km</a:t>
            </a:r>
            <a:r>
              <a:rPr lang="en-US" b="1" dirty="0" smtClean="0"/>
              <a:t>		(c) </a:t>
            </a:r>
            <a:r>
              <a:rPr lang="en-US" b="1" dirty="0" smtClean="0"/>
              <a:t>150 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35487965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smtClean="0">
                <a:solidFill>
                  <a:srgbClr val="FF0000"/>
                </a:solidFill>
                <a:latin typeface="Arial Black" panose="020B0A04020102020204" pitchFamily="34" charset="0"/>
              </a:rPr>
              <a:t>Q34. </a:t>
            </a:r>
            <a:r>
              <a:rPr lang="en-US" b="1" dirty="0" smtClean="0"/>
              <a:t>After travelling a distance of 50km has meets with an accident and its speed becomes 3/4th of its actual speed and take 35 min. more if the accident had occurred after travelling 24 km more than the train would have reached the station 25 min. late.  Find out distance travel by train</a:t>
            </a:r>
            <a:r>
              <a:rPr lang="en-US" b="1" dirty="0" smtClean="0"/>
              <a:t>?</a:t>
            </a:r>
          </a:p>
          <a:p>
            <a:pPr>
              <a:buNone/>
            </a:pPr>
            <a:r>
              <a:rPr lang="en-US" b="1" dirty="0" smtClean="0"/>
              <a:t>(a) </a:t>
            </a:r>
            <a:r>
              <a:rPr lang="en-US" b="1" dirty="0" smtClean="0"/>
              <a:t>120 km</a:t>
            </a:r>
            <a:r>
              <a:rPr lang="en-US" b="1" dirty="0" smtClean="0"/>
              <a:t>		</a:t>
            </a:r>
            <a:r>
              <a:rPr lang="en-US" b="1" dirty="0" smtClean="0">
                <a:solidFill>
                  <a:srgbClr val="FF0000"/>
                </a:solidFill>
              </a:rPr>
              <a:t>(b) </a:t>
            </a:r>
            <a:r>
              <a:rPr lang="en-US" b="1" dirty="0" smtClean="0">
                <a:solidFill>
                  <a:srgbClr val="FF0000"/>
                </a:solidFill>
              </a:rPr>
              <a:t>134 km</a:t>
            </a:r>
            <a:r>
              <a:rPr lang="en-US" b="1" dirty="0" smtClean="0"/>
              <a:t>		(c) </a:t>
            </a:r>
            <a:r>
              <a:rPr lang="en-US" b="1" dirty="0" smtClean="0"/>
              <a:t>150 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smtClean="0"/>
          </a:p>
          <a:p>
            <a:pPr marL="0" indent="0">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3548796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Q35.</a:t>
            </a:r>
            <a:r>
              <a:rPr lang="en-US" b="1" dirty="0" smtClean="0"/>
              <a:t> A train met with an accident 60 km away from </a:t>
            </a:r>
            <a:r>
              <a:rPr lang="en-US" b="1" dirty="0" err="1" smtClean="0"/>
              <a:t>Anantpur</a:t>
            </a:r>
            <a:r>
              <a:rPr lang="en-US" b="1" dirty="0" smtClean="0"/>
              <a:t> station. It completed the remaining journey at 5/6th of the previous speed and reached the </a:t>
            </a:r>
            <a:r>
              <a:rPr lang="en-US" b="1" dirty="0" err="1" smtClean="0"/>
              <a:t>Baramula</a:t>
            </a:r>
            <a:r>
              <a:rPr lang="en-US" b="1" dirty="0" smtClean="0"/>
              <a:t> station 1 hour 12 min. late. Had the accident take place 60 km further, it would have been only 1 hour late. What is the distance between </a:t>
            </a:r>
            <a:r>
              <a:rPr lang="en-US" b="1" dirty="0" err="1" smtClean="0"/>
              <a:t>Anantpur</a:t>
            </a:r>
            <a:r>
              <a:rPr lang="en-US" b="1" dirty="0" smtClean="0"/>
              <a:t> and </a:t>
            </a:r>
            <a:r>
              <a:rPr lang="en-US" b="1" dirty="0" err="1" smtClean="0"/>
              <a:t>Baramula</a:t>
            </a:r>
            <a:r>
              <a:rPr lang="en-US" b="1" dirty="0" smtClean="0"/>
              <a:t>?  </a:t>
            </a:r>
            <a:endParaRPr lang="en-US" b="1" dirty="0" smtClean="0"/>
          </a:p>
          <a:p>
            <a:pPr>
              <a:buNone/>
            </a:pPr>
            <a:r>
              <a:rPr lang="en-US" b="1" dirty="0" smtClean="0"/>
              <a:t>(a) </a:t>
            </a:r>
            <a:r>
              <a:rPr lang="en-US" b="1" dirty="0" smtClean="0"/>
              <a:t>420 km</a:t>
            </a:r>
            <a:r>
              <a:rPr lang="en-US" b="1" dirty="0" smtClean="0"/>
              <a:t>		(b) </a:t>
            </a:r>
            <a:r>
              <a:rPr lang="en-US" b="1" dirty="0" smtClean="0"/>
              <a:t>650 km</a:t>
            </a:r>
            <a:r>
              <a:rPr lang="en-US" b="1" dirty="0" smtClean="0"/>
              <a:t>		(c) </a:t>
            </a:r>
            <a:r>
              <a:rPr lang="en-US" b="1" dirty="0" smtClean="0"/>
              <a:t>720 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p:txBody>
      </p:sp>
    </p:spTree>
    <p:extLst>
      <p:ext uri="{BB962C8B-B14F-4D97-AF65-F5344CB8AC3E}">
        <p14:creationId xmlns:p14="http://schemas.microsoft.com/office/powerpoint/2010/main" xmlns="" val="21742665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marL="0" indent="0">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Q35.</a:t>
            </a:r>
            <a:r>
              <a:rPr lang="en-US" b="1" dirty="0" smtClean="0"/>
              <a:t> A train met with an accident 60 km away from </a:t>
            </a:r>
            <a:r>
              <a:rPr lang="en-US" b="1" dirty="0" err="1" smtClean="0"/>
              <a:t>Anantpur</a:t>
            </a:r>
            <a:r>
              <a:rPr lang="en-US" b="1" dirty="0" smtClean="0"/>
              <a:t> station. It completed the remaining journey at 5/6th of the previous speed and reached the </a:t>
            </a:r>
            <a:r>
              <a:rPr lang="en-US" b="1" dirty="0" err="1" smtClean="0"/>
              <a:t>Baramula</a:t>
            </a:r>
            <a:r>
              <a:rPr lang="en-US" b="1" dirty="0" smtClean="0"/>
              <a:t> station 1 hour 12 min. late. Had the accident take place 60 km further, it would have been only 1 hour late. What is the distance between </a:t>
            </a:r>
            <a:r>
              <a:rPr lang="en-US" b="1" dirty="0" err="1" smtClean="0"/>
              <a:t>Anantpur</a:t>
            </a:r>
            <a:r>
              <a:rPr lang="en-US" b="1" dirty="0" smtClean="0"/>
              <a:t> and </a:t>
            </a:r>
            <a:r>
              <a:rPr lang="en-US" b="1" dirty="0" err="1" smtClean="0"/>
              <a:t>Baramula</a:t>
            </a:r>
            <a:r>
              <a:rPr lang="en-US" b="1" dirty="0" smtClean="0"/>
              <a:t>?  </a:t>
            </a:r>
            <a:endParaRPr lang="en-US" b="1" dirty="0" smtClean="0"/>
          </a:p>
          <a:p>
            <a:pPr>
              <a:buNone/>
            </a:pPr>
            <a:r>
              <a:rPr lang="en-US" b="1" dirty="0" smtClean="0">
                <a:solidFill>
                  <a:srgbClr val="FF0000"/>
                </a:solidFill>
              </a:rPr>
              <a:t>(a) </a:t>
            </a:r>
            <a:r>
              <a:rPr lang="en-US" b="1" dirty="0" smtClean="0">
                <a:solidFill>
                  <a:srgbClr val="FF0000"/>
                </a:solidFill>
              </a:rPr>
              <a:t>420 km</a:t>
            </a:r>
            <a:r>
              <a:rPr lang="en-US" b="1" dirty="0" smtClean="0"/>
              <a:t>		(b) </a:t>
            </a:r>
            <a:r>
              <a:rPr lang="en-US" b="1" dirty="0" smtClean="0"/>
              <a:t>650 km</a:t>
            </a:r>
            <a:r>
              <a:rPr lang="en-US" b="1" dirty="0" smtClean="0"/>
              <a:t>		(c) </a:t>
            </a:r>
            <a:r>
              <a:rPr lang="en-US" b="1" dirty="0" smtClean="0"/>
              <a:t>720 km</a:t>
            </a:r>
            <a:r>
              <a:rPr lang="en-US" b="1" dirty="0" smtClean="0"/>
              <a:t>		(d) None of these</a:t>
            </a:r>
          </a:p>
          <a:p>
            <a:pPr>
              <a:buNone/>
            </a:pPr>
            <a:r>
              <a:rPr lang="en-US" b="1" dirty="0" smtClean="0">
                <a:latin typeface="Arial Black" pitchFamily="34" charset="0"/>
              </a:rPr>
              <a:t>  </a:t>
            </a:r>
            <a:r>
              <a:rPr lang="en-US" b="1" dirty="0" smtClean="0"/>
              <a:t> </a:t>
            </a:r>
          </a:p>
          <a:p>
            <a:pPr marL="0" indent="0">
              <a:buNone/>
            </a:pPr>
            <a:endParaRPr lang="en-US" b="1" dirty="0"/>
          </a:p>
        </p:txBody>
      </p:sp>
    </p:spTree>
    <p:extLst>
      <p:ext uri="{BB962C8B-B14F-4D97-AF65-F5344CB8AC3E}">
        <p14:creationId xmlns:p14="http://schemas.microsoft.com/office/powerpoint/2010/main" xmlns="" val="21742665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r>
              <a:rPr lang="en-US" b="1" dirty="0" smtClean="0">
                <a:solidFill>
                  <a:schemeClr val="tx1">
                    <a:lumMod val="95000"/>
                    <a:lumOff val="5000"/>
                  </a:schemeClr>
                </a:solidFill>
                <a:latin typeface="Arial Black" pitchFamily="34" charset="0"/>
              </a:rPr>
              <a:t>                                   </a:t>
            </a:r>
          </a:p>
          <a:p>
            <a:pPr>
              <a:buNone/>
            </a:pPr>
            <a:r>
              <a:rPr lang="en-US" b="1" dirty="0" smtClean="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a:t>
            </a:r>
            <a:r>
              <a:rPr lang="en-US" sz="4000" b="1" dirty="0" smtClean="0">
                <a:solidFill>
                  <a:srgbClr val="FF0000"/>
                </a:solidFill>
                <a:latin typeface="Arial Black" pitchFamily="34" charset="0"/>
              </a:rPr>
              <a:t>THANK YOU</a:t>
            </a:r>
            <a:endParaRPr lang="en-US" sz="4000" dirty="0">
              <a:solidFill>
                <a:srgbClr val="FF0000"/>
              </a:solidFill>
            </a:endParaRPr>
          </a:p>
          <a:p>
            <a:pPr marL="0" indent="0">
              <a:buNone/>
            </a:pPr>
            <a:r>
              <a:rPr lang="en-US" b="1" dirty="0">
                <a:solidFill>
                  <a:srgbClr val="FF0000"/>
                </a:solidFill>
                <a:latin typeface="Arial Black" panose="020B0A04020102020204" pitchFamily="34" charset="0"/>
              </a:rPr>
              <a:t> </a:t>
            </a:r>
            <a:endParaRPr lang="en-US" b="1" dirty="0"/>
          </a:p>
        </p:txBody>
      </p:sp>
    </p:spTree>
    <p:extLst>
      <p:ext uri="{BB962C8B-B14F-4D97-AF65-F5344CB8AC3E}">
        <p14:creationId xmlns:p14="http://schemas.microsoft.com/office/powerpoint/2010/main" xmlns="" val="217426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	Q3</a:t>
            </a:r>
            <a:r>
              <a:rPr lang="en-US" b="1" dirty="0">
                <a:solidFill>
                  <a:srgbClr val="FF0000"/>
                </a:solidFill>
                <a:latin typeface="Arial Black" panose="020B0A04020102020204" pitchFamily="34" charset="0"/>
              </a:rPr>
              <a:t>. </a:t>
            </a:r>
            <a:r>
              <a:rPr lang="en-US" b="1" dirty="0" smtClean="0"/>
              <a:t>Compare the rates of two trains, one travelling at 45 km an hour and the other at 10 m a second.</a:t>
            </a:r>
            <a:endParaRPr lang="en-US" dirty="0" smtClean="0"/>
          </a:p>
          <a:p>
            <a:pPr>
              <a:buNone/>
            </a:pPr>
            <a:r>
              <a:rPr lang="en-US" dirty="0" smtClean="0"/>
              <a:t>	(a) 4 : 5	        (b) 3 : 5	  		(c) 5 : 4          	(d) 5 : 3</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MATH</a:t>
            </a:r>
          </a:p>
        </p:txBody>
      </p:sp>
      <p:sp>
        <p:nvSpPr>
          <p:cNvPr id="3" name="Content Placeholder 2"/>
          <p:cNvSpPr>
            <a:spLocks noGrp="1"/>
          </p:cNvSpPr>
          <p:nvPr>
            <p:ph idx="1"/>
          </p:nvPr>
        </p:nvSpPr>
        <p:spPr>
          <a:xfrm>
            <a:off x="157451" y="106017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TIME SPEED AND DISTANCE</a:t>
            </a:r>
            <a:endParaRPr lang="en-US" dirty="0"/>
          </a:p>
          <a:p>
            <a:pPr>
              <a:buNone/>
            </a:pPr>
            <a:r>
              <a:rPr lang="en-US" b="1" dirty="0">
                <a:solidFill>
                  <a:srgbClr val="FF0000"/>
                </a:solidFill>
                <a:latin typeface="Arial Black" panose="020B0A04020102020204" pitchFamily="34" charset="0"/>
              </a:rPr>
              <a:t> </a:t>
            </a:r>
            <a:r>
              <a:rPr lang="en-US" b="1" dirty="0" smtClean="0">
                <a:solidFill>
                  <a:srgbClr val="FF0000"/>
                </a:solidFill>
                <a:latin typeface="Arial Black" panose="020B0A04020102020204" pitchFamily="34" charset="0"/>
              </a:rPr>
              <a:t>	Q3</a:t>
            </a:r>
            <a:r>
              <a:rPr lang="en-US" b="1" dirty="0">
                <a:solidFill>
                  <a:srgbClr val="FF0000"/>
                </a:solidFill>
                <a:latin typeface="Arial Black" panose="020B0A04020102020204" pitchFamily="34" charset="0"/>
              </a:rPr>
              <a:t>. </a:t>
            </a:r>
            <a:r>
              <a:rPr lang="en-US" b="1" dirty="0" smtClean="0"/>
              <a:t>Compare the rates of two trains, one travelling at 45 km an hour and the other at 10 m a second.</a:t>
            </a:r>
            <a:endParaRPr lang="en-US" dirty="0" smtClean="0"/>
          </a:p>
          <a:p>
            <a:pPr>
              <a:buNone/>
            </a:pPr>
            <a:r>
              <a:rPr lang="en-US" dirty="0" smtClean="0"/>
              <a:t>	(a) 4 : 5	        (b) 3 : 5	  		</a:t>
            </a:r>
            <a:r>
              <a:rPr lang="en-US" dirty="0" smtClean="0">
                <a:solidFill>
                  <a:srgbClr val="FF0000"/>
                </a:solidFill>
              </a:rPr>
              <a:t>(c) 5 : 4          </a:t>
            </a:r>
            <a:r>
              <a:rPr lang="en-US" dirty="0" smtClean="0"/>
              <a:t>	(d) 5 : 3</a:t>
            </a:r>
          </a:p>
          <a:p>
            <a:pPr marL="0" indent="0">
              <a:buNone/>
            </a:pPr>
            <a:endParaRPr lang="en-US" b="1" dirty="0"/>
          </a:p>
          <a:p>
            <a:pPr>
              <a:buNone/>
            </a:pP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xmlns="" val="1611970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839</TotalTime>
  <Words>253</Words>
  <Application>Microsoft Office PowerPoint</Application>
  <PresentationFormat>Custom</PresentationFormat>
  <Paragraphs>417</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APTITUDE</vt:lpstr>
      <vt:lpstr>APTITUDE</vt:lpstr>
      <vt:lpstr>APTITUDE</vt:lpstr>
      <vt:lpstr>APTITUDE</vt:lpstr>
      <vt:lpstr>APTITUDE</vt:lpstr>
      <vt:lpstr>QUANTITATIVE MATH</vt:lpstr>
      <vt:lpstr>QUANTITATIVE MATH</vt:lpstr>
      <vt:lpstr>QUANTITATIVE MATH</vt:lpstr>
      <vt:lpstr>QUANTITATIVE MATH</vt:lpstr>
      <vt:lpstr>QUANTITATIVE MATH</vt:lpstr>
      <vt:lpstr>QUANTITATIVE MATH</vt:lpstr>
      <vt:lpstr>APTITUDE</vt:lpstr>
      <vt:lpstr>APTITUDE</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lpstr>QUANTITATIVE MATH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Avita</cp:lastModifiedBy>
  <cp:revision>135</cp:revision>
  <dcterms:created xsi:type="dcterms:W3CDTF">2020-02-23T06:37:57Z</dcterms:created>
  <dcterms:modified xsi:type="dcterms:W3CDTF">2023-04-17T06:00:35Z</dcterms:modified>
</cp:coreProperties>
</file>