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388" r:id="rId2"/>
    <p:sldId id="389" r:id="rId3"/>
    <p:sldId id="309" r:id="rId4"/>
    <p:sldId id="387" r:id="rId5"/>
    <p:sldId id="310" r:id="rId6"/>
    <p:sldId id="352" r:id="rId7"/>
    <p:sldId id="311" r:id="rId8"/>
    <p:sldId id="353" r:id="rId9"/>
    <p:sldId id="312" r:id="rId10"/>
    <p:sldId id="354" r:id="rId11"/>
    <p:sldId id="313" r:id="rId12"/>
    <p:sldId id="355" r:id="rId13"/>
    <p:sldId id="314" r:id="rId14"/>
    <p:sldId id="356" r:id="rId15"/>
    <p:sldId id="315" r:id="rId16"/>
    <p:sldId id="357" r:id="rId17"/>
    <p:sldId id="317" r:id="rId18"/>
    <p:sldId id="358" r:id="rId19"/>
    <p:sldId id="318" r:id="rId20"/>
    <p:sldId id="359" r:id="rId21"/>
    <p:sldId id="319" r:id="rId22"/>
    <p:sldId id="360" r:id="rId23"/>
    <p:sldId id="320" r:id="rId24"/>
    <p:sldId id="361" r:id="rId25"/>
    <p:sldId id="321" r:id="rId26"/>
    <p:sldId id="362" r:id="rId27"/>
    <p:sldId id="322" r:id="rId28"/>
    <p:sldId id="363" r:id="rId29"/>
    <p:sldId id="323" r:id="rId30"/>
    <p:sldId id="364" r:id="rId31"/>
    <p:sldId id="324" r:id="rId32"/>
    <p:sldId id="365" r:id="rId33"/>
    <p:sldId id="325" r:id="rId34"/>
    <p:sldId id="366" r:id="rId35"/>
    <p:sldId id="326" r:id="rId36"/>
    <p:sldId id="367" r:id="rId37"/>
    <p:sldId id="327" r:id="rId38"/>
    <p:sldId id="368" r:id="rId39"/>
    <p:sldId id="328" r:id="rId40"/>
    <p:sldId id="369" r:id="rId41"/>
    <p:sldId id="329" r:id="rId42"/>
    <p:sldId id="370" r:id="rId43"/>
    <p:sldId id="330" r:id="rId44"/>
    <p:sldId id="371" r:id="rId45"/>
    <p:sldId id="331" r:id="rId46"/>
    <p:sldId id="372" r:id="rId47"/>
    <p:sldId id="333" r:id="rId48"/>
    <p:sldId id="373" r:id="rId49"/>
    <p:sldId id="334" r:id="rId50"/>
    <p:sldId id="374" r:id="rId51"/>
    <p:sldId id="335" r:id="rId52"/>
    <p:sldId id="375" r:id="rId53"/>
    <p:sldId id="340" r:id="rId54"/>
    <p:sldId id="376" r:id="rId55"/>
    <p:sldId id="341" r:id="rId56"/>
    <p:sldId id="377" r:id="rId57"/>
    <p:sldId id="342" r:id="rId58"/>
    <p:sldId id="378" r:id="rId59"/>
    <p:sldId id="343" r:id="rId60"/>
    <p:sldId id="379" r:id="rId61"/>
    <p:sldId id="344" r:id="rId62"/>
    <p:sldId id="380" r:id="rId63"/>
    <p:sldId id="345" r:id="rId64"/>
    <p:sldId id="381" r:id="rId65"/>
    <p:sldId id="346" r:id="rId66"/>
    <p:sldId id="382" r:id="rId67"/>
    <p:sldId id="347" r:id="rId68"/>
    <p:sldId id="383" r:id="rId69"/>
    <p:sldId id="348" r:id="rId70"/>
    <p:sldId id="384" r:id="rId71"/>
    <p:sldId id="349" r:id="rId72"/>
    <p:sldId id="385"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66" d="100"/>
          <a:sy n="66" d="100"/>
        </p:scale>
        <p:origin x="9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4/17/2023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extLst>
      <p:ext uri="{BB962C8B-B14F-4D97-AF65-F5344CB8AC3E}">
        <p14:creationId xmlns:p14="http://schemas.microsoft.com/office/powerpoint/2010/main" val="3583072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17-04-2023</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17-04-2023</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17-04-2023</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smtClean="0">
                <a:solidFill>
                  <a:schemeClr val="tx1">
                    <a:lumMod val="95000"/>
                    <a:lumOff val="5000"/>
                  </a:schemeClr>
                </a:solidFill>
                <a:latin typeface="Arial Black" pitchFamily="34" charset="0"/>
              </a:rPr>
              <a:t>		THE TRAIN</a:t>
            </a:r>
          </a:p>
          <a:p>
            <a:r>
              <a:rPr lang="en-US" dirty="0"/>
              <a:t>Over the years, the exam pattern has changed with the increase in the number of applicants and every year candidates notice a new pattern or format in which questions are asked for various topics in the syllabus.</a:t>
            </a:r>
          </a:p>
          <a:p>
            <a:r>
              <a:rPr lang="en-US" dirty="0"/>
              <a:t>It is important that a candidate is aware of the types in which a question may be framed or asked in the examination to avoid any risk of losing marks.</a:t>
            </a:r>
          </a:p>
          <a:p>
            <a:r>
              <a:rPr lang="en-US" dirty="0"/>
              <a:t>Thus, given below are the type of questions which may be asked from the train-based problems:</a:t>
            </a:r>
          </a:p>
          <a:p>
            <a:r>
              <a:rPr lang="en-US" b="1" dirty="0"/>
              <a:t>Time Taken by Train to Cross any stationary Body or Platform –</a:t>
            </a:r>
            <a:r>
              <a:rPr lang="en-US" dirty="0"/>
              <a:t> Question may be asked where the candidate has to calculate the time taken by a train to cross a stationary body like a pole or a standing man or a platform/ bridge</a:t>
            </a:r>
          </a:p>
          <a:p>
            <a:r>
              <a:rPr lang="en-US" b="1" dirty="0"/>
              <a:t>Time Taken by 2 trains to cross each other –</a:t>
            </a:r>
            <a:r>
              <a:rPr lang="en-US" dirty="0"/>
              <a:t> Another question that may be asked is the time two trains might take to cross each other</a:t>
            </a:r>
          </a:p>
          <a:p>
            <a:r>
              <a:rPr lang="en-US" b="1" dirty="0"/>
              <a:t>Train Problems based on Equations –</a:t>
            </a:r>
            <a:r>
              <a:rPr lang="en-US" dirty="0"/>
              <a:t> Two cases may be given in the question and the candidates will have to form equations based on the condition given </a:t>
            </a:r>
          </a:p>
          <a:p>
            <a:r>
              <a:rPr lang="en-US" dirty="0"/>
              <a:t>Aspirants must also refer to the important pointer given below for the Train problems.</a:t>
            </a:r>
          </a:p>
          <a:p>
            <a:r>
              <a:rPr lang="en-US" dirty="0"/>
              <a:t>The image given below mentions the basic points a candidate must remember in order to answer the train based word problems:</a:t>
            </a:r>
          </a:p>
        </p:txBody>
      </p:sp>
    </p:spTree>
    <p:extLst>
      <p:ext uri="{BB962C8B-B14F-4D97-AF65-F5344CB8AC3E}">
        <p14:creationId xmlns:p14="http://schemas.microsoft.com/office/powerpoint/2010/main" val="1096542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4. Two trains 70 m and 80 m long respectively, run at the rates of 68 and 40 km an hour respectively on parallel rails in opposite directions. How long do they take to pass each other? </a:t>
            </a:r>
          </a:p>
          <a:p>
            <a:pPr>
              <a:buNone/>
            </a:pPr>
            <a:endParaRPr lang="en-US" b="1" dirty="0" smtClean="0"/>
          </a:p>
          <a:p>
            <a:pPr marL="457200" indent="-457200">
              <a:buAutoNum type="arabicParenBoth"/>
            </a:pPr>
            <a:r>
              <a:rPr lang="en-US" b="1" dirty="0" smtClean="0">
                <a:solidFill>
                  <a:srgbClr val="FF0000"/>
                </a:solidFill>
              </a:rPr>
              <a:t>5 sec. </a:t>
            </a:r>
            <a:r>
              <a:rPr lang="en-US" b="1" dirty="0" smtClean="0"/>
              <a:t>	</a:t>
            </a:r>
          </a:p>
          <a:p>
            <a:pPr marL="0" indent="0">
              <a:buNone/>
            </a:pPr>
            <a:r>
              <a:rPr lang="en-US" b="1" dirty="0" smtClean="0"/>
              <a:t>(2) 10 sec. 	</a:t>
            </a:r>
          </a:p>
          <a:p>
            <a:pPr marL="0" indent="0">
              <a:buNone/>
            </a:pPr>
            <a:r>
              <a:rPr lang="en-US" b="1" dirty="0" smtClean="0"/>
              <a:t>(3) 12 sec. 	</a:t>
            </a:r>
          </a:p>
          <a:p>
            <a:pPr marL="0" indent="0">
              <a:buNone/>
            </a:pPr>
            <a:r>
              <a:rPr lang="en-US" b="1" dirty="0" smtClean="0"/>
              <a:t>(4) 6 sec.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1128052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5. A train 110 </a:t>
            </a:r>
            <a:r>
              <a:rPr lang="en-US" b="1" dirty="0" err="1" smtClean="0"/>
              <a:t>metres</a:t>
            </a:r>
            <a:r>
              <a:rPr lang="en-US" b="1" dirty="0" smtClean="0"/>
              <a:t> long travels at 60 km/hr. How long does it take to cross another train 170 </a:t>
            </a:r>
            <a:r>
              <a:rPr lang="en-US" b="1" dirty="0" err="1" smtClean="0"/>
              <a:t>metres</a:t>
            </a:r>
            <a:r>
              <a:rPr lang="en-US" b="1" dirty="0" smtClean="0"/>
              <a:t> long, running at 54 km/hr. in the same direction? </a:t>
            </a:r>
          </a:p>
          <a:p>
            <a:pPr>
              <a:buNone/>
            </a:pPr>
            <a:endParaRPr lang="en-US" b="1" dirty="0" smtClean="0"/>
          </a:p>
          <a:p>
            <a:pPr marL="457200" indent="-457200">
              <a:buAutoNum type="arabicParenBoth"/>
            </a:pPr>
            <a:r>
              <a:rPr lang="en-US" b="1" dirty="0" smtClean="0"/>
              <a:t>2 min 40 sec. 	</a:t>
            </a:r>
          </a:p>
          <a:p>
            <a:pPr marL="0" indent="0">
              <a:buNone/>
            </a:pPr>
            <a:r>
              <a:rPr lang="en-US" b="1" dirty="0" smtClean="0"/>
              <a:t>(2) 2 min 48 sec. 	</a:t>
            </a:r>
          </a:p>
          <a:p>
            <a:pPr marL="0" indent="0">
              <a:buNone/>
            </a:pPr>
            <a:r>
              <a:rPr lang="en-US" b="1" dirty="0" smtClean="0"/>
              <a:t>(3) 3 min 48 sec. 	</a:t>
            </a:r>
          </a:p>
          <a:p>
            <a:pPr marL="0" indent="0">
              <a:buNone/>
            </a:pPr>
            <a:r>
              <a:rPr lang="en-US" b="1" dirty="0" smtClean="0"/>
              <a:t>(4) 3 min 40 sec. </a:t>
            </a:r>
          </a:p>
          <a:p>
            <a:pPr>
              <a:buNone/>
            </a:pPr>
            <a:r>
              <a:rPr lang="en-US" b="1" dirty="0" smtClean="0"/>
              <a:t> </a:t>
            </a:r>
          </a:p>
          <a:p>
            <a:pPr>
              <a:buNone/>
            </a:pPr>
            <a:r>
              <a:rPr lang="en-US" b="1" dirty="0" smtClean="0"/>
              <a:t> </a:t>
            </a:r>
          </a:p>
          <a:p>
            <a:pPr>
              <a:buNone/>
            </a:pP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5. A train 110 </a:t>
            </a:r>
            <a:r>
              <a:rPr lang="en-US" b="1" dirty="0" err="1" smtClean="0"/>
              <a:t>metres</a:t>
            </a:r>
            <a:r>
              <a:rPr lang="en-US" b="1" dirty="0" smtClean="0"/>
              <a:t> long travels at 60 km/hr. How long does it take to cross another train 170 </a:t>
            </a:r>
            <a:r>
              <a:rPr lang="en-US" b="1" dirty="0" err="1" smtClean="0"/>
              <a:t>metres</a:t>
            </a:r>
            <a:r>
              <a:rPr lang="en-US" b="1" dirty="0" smtClean="0"/>
              <a:t> long, running at 54 km/hr. in the same direction? </a:t>
            </a:r>
          </a:p>
          <a:p>
            <a:pPr>
              <a:buNone/>
            </a:pPr>
            <a:endParaRPr lang="en-US" b="1" dirty="0" smtClean="0"/>
          </a:p>
          <a:p>
            <a:pPr marL="457200" indent="-457200">
              <a:buAutoNum type="arabicParenBoth"/>
            </a:pPr>
            <a:r>
              <a:rPr lang="en-US" b="1" dirty="0" smtClean="0"/>
              <a:t>2 min 40 sec. 	</a:t>
            </a:r>
          </a:p>
          <a:p>
            <a:pPr marL="0" indent="0">
              <a:buNone/>
            </a:pPr>
            <a:r>
              <a:rPr lang="en-US" b="1" dirty="0" smtClean="0">
                <a:solidFill>
                  <a:srgbClr val="FF0000"/>
                </a:solidFill>
              </a:rPr>
              <a:t>(2) 2 min 48 sec. </a:t>
            </a:r>
            <a:r>
              <a:rPr lang="en-US" b="1" dirty="0" smtClean="0"/>
              <a:t>	</a:t>
            </a:r>
          </a:p>
          <a:p>
            <a:pPr marL="0" indent="0">
              <a:buNone/>
            </a:pPr>
            <a:r>
              <a:rPr lang="en-US" b="1" dirty="0" smtClean="0"/>
              <a:t>(3) 3 min 48 sec. 	</a:t>
            </a:r>
          </a:p>
          <a:p>
            <a:pPr marL="0" indent="0">
              <a:buNone/>
            </a:pPr>
            <a:r>
              <a:rPr lang="en-US" b="1" dirty="0" smtClean="0"/>
              <a:t>(4) 3 min 40 sec. </a:t>
            </a:r>
          </a:p>
          <a:p>
            <a:pPr>
              <a:buNone/>
            </a:pPr>
            <a:r>
              <a:rPr lang="en-US" b="1" dirty="0" smtClean="0"/>
              <a:t> </a:t>
            </a:r>
          </a:p>
          <a:p>
            <a:pPr>
              <a:buNone/>
            </a:pPr>
            <a:r>
              <a:rPr lang="en-US" b="1" dirty="0" smtClean="0"/>
              <a:t> </a:t>
            </a:r>
          </a:p>
          <a:p>
            <a:pPr>
              <a:buNone/>
            </a:pPr>
            <a:endParaRPr lang="en-US" b="1" dirty="0"/>
          </a:p>
        </p:txBody>
      </p:sp>
    </p:spTree>
    <p:extLst>
      <p:ext uri="{BB962C8B-B14F-4D97-AF65-F5344CB8AC3E}">
        <p14:creationId xmlns:p14="http://schemas.microsoft.com/office/powerpoint/2010/main" val="2917155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6. Two trains travel in the same direction at 56 km and 29 km an hour and the faster train passes a man in the slower train in 16 seconds. Find the length of the faster train. </a:t>
            </a:r>
          </a:p>
          <a:p>
            <a:pPr>
              <a:buNone/>
            </a:pPr>
            <a:endParaRPr lang="en-US" b="1" dirty="0" smtClean="0"/>
          </a:p>
          <a:p>
            <a:pPr marL="457200" indent="-457200">
              <a:buAutoNum type="arabicParenBoth"/>
            </a:pPr>
            <a:r>
              <a:rPr lang="en-US" b="1" dirty="0" smtClean="0"/>
              <a:t>100 m 	</a:t>
            </a:r>
          </a:p>
          <a:p>
            <a:pPr marL="0" indent="0">
              <a:buNone/>
            </a:pPr>
            <a:r>
              <a:rPr lang="en-US" b="1" dirty="0" smtClean="0"/>
              <a:t>(2) 120 m 	</a:t>
            </a:r>
          </a:p>
          <a:p>
            <a:pPr marL="0" indent="0">
              <a:buNone/>
            </a:pPr>
            <a:r>
              <a:rPr lang="en-US" b="1" dirty="0" smtClean="0"/>
              <a:t>(3) 124 m 	</a:t>
            </a:r>
          </a:p>
          <a:p>
            <a:pPr marL="0" indent="0">
              <a:buNone/>
            </a:pPr>
            <a:r>
              <a:rPr lang="en-US" b="1" dirty="0" smtClean="0"/>
              <a:t>(4) Data inadequate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6. Two trains travel in the same direction at 56 km and 29 km an hour and the faster train passes a man in the slower train in 16 seconds. Find the length of the faster train. </a:t>
            </a:r>
          </a:p>
          <a:p>
            <a:pPr>
              <a:buNone/>
            </a:pPr>
            <a:endParaRPr lang="en-US" b="1" dirty="0" smtClean="0"/>
          </a:p>
          <a:p>
            <a:pPr marL="457200" indent="-457200">
              <a:buAutoNum type="arabicParenBoth"/>
            </a:pPr>
            <a:r>
              <a:rPr lang="en-US" b="1" dirty="0" smtClean="0"/>
              <a:t>100 m 	</a:t>
            </a:r>
          </a:p>
          <a:p>
            <a:pPr marL="0" indent="0">
              <a:buNone/>
            </a:pPr>
            <a:r>
              <a:rPr lang="en-US" b="1" dirty="0" smtClean="0">
                <a:solidFill>
                  <a:srgbClr val="FF0000"/>
                </a:solidFill>
              </a:rPr>
              <a:t>(2) 120 m </a:t>
            </a:r>
            <a:r>
              <a:rPr lang="en-US" b="1" dirty="0" smtClean="0"/>
              <a:t>	</a:t>
            </a:r>
          </a:p>
          <a:p>
            <a:pPr marL="0" indent="0">
              <a:buNone/>
            </a:pPr>
            <a:r>
              <a:rPr lang="en-US" b="1" dirty="0" smtClean="0"/>
              <a:t>(3) 124 m 	</a:t>
            </a:r>
          </a:p>
          <a:p>
            <a:pPr marL="0" indent="0">
              <a:buNone/>
            </a:pPr>
            <a:r>
              <a:rPr lang="en-US" b="1" dirty="0" smtClean="0"/>
              <a:t>(4) Data inadequate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3748179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7. A train running at 24 km/hr takes 30 seconds to pass a platform. Next, it takes 10 seconds to pass a man walking at 12 km/hr in the opposite direction. Find the length of the train. </a:t>
            </a:r>
          </a:p>
          <a:p>
            <a:pPr>
              <a:buNone/>
            </a:pPr>
            <a:endParaRPr lang="en-US" b="1" dirty="0" smtClean="0"/>
          </a:p>
          <a:p>
            <a:pPr marL="457200" indent="-457200">
              <a:buAutoNum type="arabicParenBoth"/>
            </a:pPr>
            <a:r>
              <a:rPr lang="en-US" b="1" dirty="0" smtClean="0"/>
              <a:t>50 m 	</a:t>
            </a:r>
          </a:p>
          <a:p>
            <a:pPr marL="0" indent="0">
              <a:buNone/>
            </a:pPr>
            <a:r>
              <a:rPr lang="en-US" b="1" dirty="0" smtClean="0"/>
              <a:t>(2) 100 m 	</a:t>
            </a:r>
          </a:p>
          <a:p>
            <a:pPr marL="0" indent="0">
              <a:buNone/>
            </a:pPr>
            <a:r>
              <a:rPr lang="en-US" b="1" dirty="0" smtClean="0"/>
              <a:t>(3) 75 m 	</a:t>
            </a:r>
          </a:p>
          <a:p>
            <a:pPr marL="0" indent="0">
              <a:buNone/>
            </a:pPr>
            <a:r>
              <a:rPr lang="en-US" b="1" dirty="0" smtClean="0"/>
              <a:t>(4) 120 m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7. A train running at 24 km/hr takes 30 seconds to pass a platform. Next, it takes 10 seconds to pass a man walking at 12 km/hr in the opposite direction. Find the length of the train. </a:t>
            </a:r>
          </a:p>
          <a:p>
            <a:pPr>
              <a:buNone/>
            </a:pPr>
            <a:endParaRPr lang="en-US" b="1" dirty="0" smtClean="0"/>
          </a:p>
          <a:p>
            <a:pPr marL="457200" indent="-457200">
              <a:buAutoNum type="arabicParenBoth"/>
            </a:pPr>
            <a:r>
              <a:rPr lang="en-US" b="1" dirty="0" smtClean="0"/>
              <a:t>50 m 	</a:t>
            </a:r>
          </a:p>
          <a:p>
            <a:pPr marL="0" indent="0">
              <a:buNone/>
            </a:pPr>
            <a:r>
              <a:rPr lang="en-US" b="1" dirty="0" smtClean="0">
                <a:solidFill>
                  <a:srgbClr val="FF0000"/>
                </a:solidFill>
              </a:rPr>
              <a:t>(2) 100 m </a:t>
            </a:r>
            <a:r>
              <a:rPr lang="en-US" b="1" dirty="0" smtClean="0"/>
              <a:t>	</a:t>
            </a:r>
          </a:p>
          <a:p>
            <a:pPr marL="0" indent="0">
              <a:buNone/>
            </a:pPr>
            <a:r>
              <a:rPr lang="en-US" b="1" dirty="0" smtClean="0"/>
              <a:t>(3) 75 m 	</a:t>
            </a:r>
          </a:p>
          <a:p>
            <a:pPr marL="0" indent="0">
              <a:buNone/>
            </a:pPr>
            <a:r>
              <a:rPr lang="en-US" b="1" dirty="0" smtClean="0"/>
              <a:t>(4) 120 m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1317924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8</a:t>
            </a:r>
            <a:r>
              <a:rPr lang="en-US" b="1" dirty="0" smtClean="0"/>
              <a:t>. A train running at 35 km per hour takes 18 seconds to pass a platform. Next, it takes 12 seconds to pass a man walking at the rate of 5 km/hr in the same direction. Find the length of the train and that of the platform. </a:t>
            </a:r>
          </a:p>
          <a:p>
            <a:pPr marL="457200" indent="-457200">
              <a:buAutoNum type="arabicParenBoth"/>
            </a:pPr>
            <a:r>
              <a:rPr lang="en-US" b="1" dirty="0" smtClean="0"/>
              <a:t>50 m, 75 m 	</a:t>
            </a:r>
          </a:p>
          <a:p>
            <a:pPr marL="0" indent="0">
              <a:buNone/>
            </a:pPr>
            <a:r>
              <a:rPr lang="en-US" b="1" dirty="0" smtClean="0"/>
              <a:t>(2) 100 m, 75 m 	</a:t>
            </a:r>
          </a:p>
          <a:p>
            <a:pPr marL="0" indent="0">
              <a:buNone/>
            </a:pPr>
            <a:r>
              <a:rPr lang="en-US" b="1" dirty="0" smtClean="0"/>
              <a:t>(3) 75 m, 25 m 	</a:t>
            </a:r>
          </a:p>
          <a:p>
            <a:pPr marL="0" indent="0">
              <a:buNone/>
            </a:pPr>
            <a:r>
              <a:rPr lang="en-US" b="1" dirty="0" smtClean="0"/>
              <a:t>(4) 85 m, 55 m </a:t>
            </a:r>
          </a:p>
          <a:p>
            <a:pPr marL="457200" indent="-45720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8</a:t>
            </a:r>
            <a:r>
              <a:rPr lang="en-US" b="1" dirty="0" smtClean="0"/>
              <a:t>. A train running at 35 km per hour takes 18 seconds to pass a platform. Next, it takes 12 seconds to pass a man walking at the rate of 5 km/hr in the same direction. Find the length of the train and that of the platform. </a:t>
            </a:r>
          </a:p>
          <a:p>
            <a:pPr marL="457200" indent="-457200">
              <a:buAutoNum type="arabicParenBoth"/>
            </a:pPr>
            <a:r>
              <a:rPr lang="en-US" b="1" dirty="0" smtClean="0"/>
              <a:t>50 m, 75 m 	</a:t>
            </a:r>
          </a:p>
          <a:p>
            <a:pPr marL="0" indent="0">
              <a:buNone/>
            </a:pPr>
            <a:r>
              <a:rPr lang="en-US" b="1" dirty="0" smtClean="0">
                <a:solidFill>
                  <a:srgbClr val="FF0000"/>
                </a:solidFill>
              </a:rPr>
              <a:t>(2) 100 m, 75 m </a:t>
            </a:r>
            <a:r>
              <a:rPr lang="en-US" b="1" dirty="0" smtClean="0"/>
              <a:t>	</a:t>
            </a:r>
          </a:p>
          <a:p>
            <a:pPr marL="0" indent="0">
              <a:buNone/>
            </a:pPr>
            <a:r>
              <a:rPr lang="en-US" b="1" dirty="0" smtClean="0"/>
              <a:t>(3) 75 m, 25 m 	</a:t>
            </a:r>
          </a:p>
          <a:p>
            <a:pPr marL="0" indent="0">
              <a:buNone/>
            </a:pPr>
            <a:r>
              <a:rPr lang="en-US" b="1" dirty="0" smtClean="0"/>
              <a:t>(4) 85 m, 55 m </a:t>
            </a:r>
          </a:p>
          <a:p>
            <a:pPr marL="457200" indent="-457200">
              <a:buNone/>
            </a:pPr>
            <a:r>
              <a:rPr lang="en-US" b="1" dirty="0" smtClean="0"/>
              <a:t>(5) None of these</a:t>
            </a:r>
            <a:endParaRPr lang="en-US" b="1" dirty="0"/>
          </a:p>
        </p:txBody>
      </p:sp>
    </p:spTree>
    <p:extLst>
      <p:ext uri="{BB962C8B-B14F-4D97-AF65-F5344CB8AC3E}">
        <p14:creationId xmlns:p14="http://schemas.microsoft.com/office/powerpoint/2010/main" val="1496267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9</a:t>
            </a:r>
            <a:r>
              <a:rPr lang="en-US" b="1" dirty="0" smtClean="0"/>
              <a:t>. A train running at 25 km/hr. takes 18 seconds to pass a platform. Next it takes 10 seconds to pass a man walking at the rate of 7 km/hr. in the same direction. Find the length of the platform and the length of the train. </a:t>
            </a:r>
          </a:p>
          <a:p>
            <a:pPr marL="457200" indent="-457200">
              <a:buAutoNum type="arabicParenBoth"/>
            </a:pPr>
            <a:r>
              <a:rPr lang="en-US" b="1" dirty="0" smtClean="0"/>
              <a:t>25m, 50m 	</a:t>
            </a:r>
          </a:p>
          <a:p>
            <a:pPr marL="0" indent="0">
              <a:buNone/>
            </a:pPr>
            <a:r>
              <a:rPr lang="en-US" b="1" dirty="0" smtClean="0"/>
              <a:t>(2) 45m, 85m 	</a:t>
            </a:r>
          </a:p>
          <a:p>
            <a:pPr marL="0" indent="0">
              <a:buNone/>
            </a:pPr>
            <a:r>
              <a:rPr lang="en-US" b="1" dirty="0" smtClean="0"/>
              <a:t>(3) 75m, 50m 	</a:t>
            </a:r>
          </a:p>
          <a:p>
            <a:pPr marL="0" indent="0">
              <a:buNone/>
            </a:pPr>
            <a:r>
              <a:rPr lang="en-US" b="1" dirty="0" smtClean="0"/>
              <a:t>(4) 50m, 80m </a:t>
            </a:r>
          </a:p>
          <a:p>
            <a:pPr marL="457200" indent="-457200">
              <a:buNone/>
            </a:pPr>
            <a:r>
              <a:rPr lang="en-US" b="1" dirty="0" smtClean="0"/>
              <a:t>(5) None of these </a:t>
            </a:r>
          </a:p>
          <a:p>
            <a:pPr>
              <a:buNone/>
            </a:pP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smtClean="0">
                <a:solidFill>
                  <a:schemeClr val="tx1">
                    <a:lumMod val="95000"/>
                    <a:lumOff val="5000"/>
                  </a:schemeClr>
                </a:solidFill>
                <a:latin typeface="Arial Black" pitchFamily="34" charset="0"/>
              </a:rPr>
              <a:t>		THE TRAIN</a:t>
            </a:r>
          </a:p>
          <a:p>
            <a:r>
              <a:rPr lang="en-US" b="1" dirty="0"/>
              <a:t>Speed of the Train = Total distance covered by the train / Time taken</a:t>
            </a:r>
            <a:endParaRPr lang="en-US" dirty="0"/>
          </a:p>
          <a:p>
            <a:r>
              <a:rPr lang="en-US" dirty="0"/>
              <a:t>If the length of two trains is given, say a and b, and the trains are moving in </a:t>
            </a:r>
            <a:r>
              <a:rPr lang="en-US" b="1" dirty="0"/>
              <a:t>opposite directions</a:t>
            </a:r>
            <a:r>
              <a:rPr lang="en-US" dirty="0"/>
              <a:t> with speeds of x and y respectively, then the </a:t>
            </a:r>
            <a:r>
              <a:rPr lang="en-US" b="1" dirty="0"/>
              <a:t>time taken by trains to cross each other = {(a+b) / (x+y)}</a:t>
            </a:r>
            <a:endParaRPr lang="en-US" dirty="0"/>
          </a:p>
          <a:p>
            <a:r>
              <a:rPr lang="en-US" dirty="0"/>
              <a:t>If the length of two trains is given, say a and b, and they are moving in the </a:t>
            </a:r>
            <a:r>
              <a:rPr lang="en-US" b="1" dirty="0"/>
              <a:t>same direction</a:t>
            </a:r>
            <a:r>
              <a:rPr lang="en-US" dirty="0"/>
              <a:t>, with speeds x and y respectively, then the </a:t>
            </a:r>
            <a:r>
              <a:rPr lang="en-US" b="1" dirty="0"/>
              <a:t>time is taken to cross each other = {(a+b) / (x-y)}</a:t>
            </a:r>
            <a:endParaRPr lang="en-US" dirty="0"/>
          </a:p>
          <a:p>
            <a:r>
              <a:rPr lang="en-US" dirty="0"/>
              <a:t>When the </a:t>
            </a:r>
            <a:r>
              <a:rPr lang="en-US" b="1" dirty="0"/>
              <a:t>starting time of two trains is the same from x and y towards each other</a:t>
            </a:r>
            <a:r>
              <a:rPr lang="en-US" dirty="0"/>
              <a:t> and after crossing each other, they took t1 and t2 time in reaching  y and x respectively, then the </a:t>
            </a:r>
            <a:r>
              <a:rPr lang="en-US" b="1" dirty="0"/>
              <a:t>ratio between the speed of two trains = √t2 : √t1</a:t>
            </a:r>
            <a:endParaRPr lang="en-US" dirty="0"/>
          </a:p>
          <a:p>
            <a:r>
              <a:rPr lang="en-US" dirty="0"/>
              <a:t>If two trains leave x and y stations at time t1 and t2 respectively and travel with speed L and M respectively, then distanced from x, where two trains meet is = (t2 – t1) × {(product of speed) / (difference in speed)}</a:t>
            </a:r>
          </a:p>
          <a:p>
            <a:r>
              <a:rPr lang="en-US" dirty="0"/>
              <a:t>The average speed of a train without any stoppage is x, and with the stoppage, it covers the same distance at an average speed of y, then </a:t>
            </a:r>
            <a:r>
              <a:rPr lang="en-US" b="1" dirty="0"/>
              <a:t>Rest Time per hour = (Difference in average speed) / (Speed without stoppage) </a:t>
            </a:r>
            <a:endParaRPr lang="en-US" dirty="0"/>
          </a:p>
          <a:p>
            <a:r>
              <a:rPr lang="en-US" dirty="0"/>
              <a:t>If two trains of equal lengths and different speeds take t1 and t2 time to cross a pole, then the </a:t>
            </a:r>
            <a:r>
              <a:rPr lang="en-US" b="1" dirty="0"/>
              <a:t>time taken by them to cross each other if the train is moving in opposite direction = (2×t1×t2) / (t2+t1)</a:t>
            </a:r>
            <a:endParaRPr lang="en-US" dirty="0"/>
          </a:p>
          <a:p>
            <a:r>
              <a:rPr lang="en-US" dirty="0"/>
              <a:t>If two trains of equal lengths and different speeds take t1 and t2 time to cross a pole, then the </a:t>
            </a:r>
            <a:r>
              <a:rPr lang="en-US" b="1" dirty="0"/>
              <a:t>time taken by them to cross each other if the train is moving in the same direction = (2×t1×t2) / (t2-t1)</a:t>
            </a:r>
            <a:endParaRPr lang="en-US" dirty="0"/>
          </a:p>
        </p:txBody>
      </p:sp>
    </p:spTree>
    <p:extLst>
      <p:ext uri="{BB962C8B-B14F-4D97-AF65-F5344CB8AC3E}">
        <p14:creationId xmlns:p14="http://schemas.microsoft.com/office/powerpoint/2010/main" val="30697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9</a:t>
            </a:r>
            <a:r>
              <a:rPr lang="en-US" b="1" dirty="0" smtClean="0"/>
              <a:t>. A train running at 25 km/hr. takes 18 seconds to pass a platform. Next it takes 10 seconds to pass a man walking at the rate of 7 km/hr. in the same direction. Find the length of the platform and the length of the train. </a:t>
            </a:r>
          </a:p>
          <a:p>
            <a:pPr marL="457200" indent="-457200">
              <a:buAutoNum type="arabicParenBoth"/>
            </a:pPr>
            <a:r>
              <a:rPr lang="en-US" b="1" dirty="0" smtClean="0"/>
              <a:t>25m, 50m 	</a:t>
            </a:r>
          </a:p>
          <a:p>
            <a:pPr marL="0" indent="0">
              <a:buNone/>
            </a:pPr>
            <a:r>
              <a:rPr lang="en-US" b="1" dirty="0" smtClean="0"/>
              <a:t>(2) 45m, 85m 	</a:t>
            </a:r>
          </a:p>
          <a:p>
            <a:pPr marL="0" indent="0">
              <a:buNone/>
            </a:pPr>
            <a:r>
              <a:rPr lang="en-US" b="1" dirty="0" smtClean="0">
                <a:solidFill>
                  <a:srgbClr val="FF0000"/>
                </a:solidFill>
              </a:rPr>
              <a:t>(3) 75m, 50m </a:t>
            </a:r>
            <a:r>
              <a:rPr lang="en-US" b="1" dirty="0" smtClean="0"/>
              <a:t>	</a:t>
            </a:r>
          </a:p>
          <a:p>
            <a:pPr marL="0" indent="0">
              <a:buNone/>
            </a:pPr>
            <a:r>
              <a:rPr lang="en-US" b="1" dirty="0" smtClean="0"/>
              <a:t>(4) 50m, 80m </a:t>
            </a:r>
          </a:p>
          <a:p>
            <a:pPr marL="457200" indent="-457200">
              <a:buNone/>
            </a:pPr>
            <a:r>
              <a:rPr lang="en-US" b="1" dirty="0" smtClean="0"/>
              <a:t>(5) None of these </a:t>
            </a:r>
          </a:p>
          <a:p>
            <a:pPr>
              <a:buNone/>
            </a:pPr>
            <a:r>
              <a:rPr lang="en-US" b="1" dirty="0" smtClean="0">
                <a:latin typeface="Arial Black" pitchFamily="34" charset="0"/>
              </a:rPr>
              <a:t> </a:t>
            </a:r>
            <a:r>
              <a:rPr lang="en-US" b="1" dirty="0" smtClean="0"/>
              <a:t> </a:t>
            </a:r>
            <a:endParaRPr lang="en-US" b="1" dirty="0"/>
          </a:p>
        </p:txBody>
      </p:sp>
    </p:spTree>
    <p:extLst>
      <p:ext uri="{BB962C8B-B14F-4D97-AF65-F5344CB8AC3E}">
        <p14:creationId xmlns:p14="http://schemas.microsoft.com/office/powerpoint/2010/main" val="2589268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10. 250 </a:t>
            </a:r>
            <a:r>
              <a:rPr lang="en-US" b="1" dirty="0" err="1" smtClean="0"/>
              <a:t>metres</a:t>
            </a:r>
            <a:r>
              <a:rPr lang="en-US" b="1" dirty="0" smtClean="0"/>
              <a:t> long train crosses a platform of length 350 </a:t>
            </a:r>
            <a:r>
              <a:rPr lang="en-US" b="1" dirty="0" err="1" smtClean="0"/>
              <a:t>metres</a:t>
            </a:r>
            <a:r>
              <a:rPr lang="en-US" b="1" dirty="0" smtClean="0"/>
              <a:t> in 50 seconds. Find the time of train to cross a bridge of 230 </a:t>
            </a:r>
            <a:r>
              <a:rPr lang="en-US" b="1" dirty="0" err="1" smtClean="0"/>
              <a:t>metres</a:t>
            </a:r>
            <a:r>
              <a:rPr lang="en-US" b="1" dirty="0" smtClean="0"/>
              <a:t>. </a:t>
            </a:r>
          </a:p>
          <a:p>
            <a:pPr>
              <a:buNone/>
            </a:pPr>
            <a:endParaRPr lang="en-US" b="1" dirty="0" smtClean="0"/>
          </a:p>
          <a:p>
            <a:pPr marL="457200" indent="-457200">
              <a:buAutoNum type="arabicParenBoth"/>
            </a:pPr>
            <a:r>
              <a:rPr lang="en-US" b="1" dirty="0" smtClean="0"/>
              <a:t>45 sec. 	</a:t>
            </a:r>
          </a:p>
          <a:p>
            <a:pPr marL="0" indent="0">
              <a:buNone/>
            </a:pPr>
            <a:r>
              <a:rPr lang="en-US" b="1" dirty="0" smtClean="0"/>
              <a:t>(2) 50 sec. 	</a:t>
            </a:r>
          </a:p>
          <a:p>
            <a:pPr marL="0" indent="0">
              <a:buNone/>
            </a:pPr>
            <a:r>
              <a:rPr lang="en-US" b="1" dirty="0" smtClean="0"/>
              <a:t>(3) 40 sec. 	</a:t>
            </a:r>
          </a:p>
          <a:p>
            <a:pPr marL="0" indent="0">
              <a:buNone/>
            </a:pPr>
            <a:r>
              <a:rPr lang="en-US" b="1" dirty="0" smtClean="0"/>
              <a:t>(4) 54 sec.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10. 250 </a:t>
            </a:r>
            <a:r>
              <a:rPr lang="en-US" b="1" dirty="0" err="1" smtClean="0"/>
              <a:t>metres</a:t>
            </a:r>
            <a:r>
              <a:rPr lang="en-US" b="1" dirty="0" smtClean="0"/>
              <a:t> long train crosses a platform of length 350 </a:t>
            </a:r>
            <a:r>
              <a:rPr lang="en-US" b="1" dirty="0" err="1" smtClean="0"/>
              <a:t>metres</a:t>
            </a:r>
            <a:r>
              <a:rPr lang="en-US" b="1" dirty="0" smtClean="0"/>
              <a:t> in 50 seconds. Find the time of train to cross a bridge of 230 </a:t>
            </a:r>
            <a:r>
              <a:rPr lang="en-US" b="1" dirty="0" err="1" smtClean="0"/>
              <a:t>metres</a:t>
            </a:r>
            <a:r>
              <a:rPr lang="en-US" b="1" dirty="0" smtClean="0"/>
              <a:t>. </a:t>
            </a:r>
          </a:p>
          <a:p>
            <a:pPr>
              <a:buNone/>
            </a:pPr>
            <a:endParaRPr lang="en-US" b="1" dirty="0" smtClean="0"/>
          </a:p>
          <a:p>
            <a:pPr marL="457200" indent="-457200">
              <a:buAutoNum type="arabicParenBoth"/>
            </a:pPr>
            <a:r>
              <a:rPr lang="en-US" b="1" dirty="0" smtClean="0"/>
              <a:t>45 sec. 	</a:t>
            </a:r>
          </a:p>
          <a:p>
            <a:pPr marL="0" indent="0">
              <a:buNone/>
            </a:pPr>
            <a:r>
              <a:rPr lang="en-US" b="1" dirty="0" smtClean="0"/>
              <a:t>(2) 50 sec. 	</a:t>
            </a:r>
          </a:p>
          <a:p>
            <a:pPr marL="0" indent="0">
              <a:buNone/>
            </a:pPr>
            <a:r>
              <a:rPr lang="en-US" b="1" dirty="0" smtClean="0">
                <a:solidFill>
                  <a:srgbClr val="FF0000"/>
                </a:solidFill>
              </a:rPr>
              <a:t>(3) 40 sec. </a:t>
            </a:r>
            <a:r>
              <a:rPr lang="en-US" b="1" dirty="0" smtClean="0"/>
              <a:t>	</a:t>
            </a:r>
          </a:p>
          <a:p>
            <a:pPr marL="0" indent="0">
              <a:buNone/>
            </a:pPr>
            <a:r>
              <a:rPr lang="en-US" b="1" dirty="0" smtClean="0"/>
              <a:t>(4) 54 sec.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431586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11. 60 </a:t>
            </a:r>
            <a:r>
              <a:rPr lang="en-US" b="1" dirty="0" err="1" smtClean="0"/>
              <a:t>metres</a:t>
            </a:r>
            <a:r>
              <a:rPr lang="en-US" b="1" dirty="0" smtClean="0"/>
              <a:t> long train crosses a tunnel of length 40 </a:t>
            </a:r>
            <a:r>
              <a:rPr lang="en-US" b="1" dirty="0" err="1" smtClean="0"/>
              <a:t>metres</a:t>
            </a:r>
            <a:r>
              <a:rPr lang="en-US" b="1" dirty="0" smtClean="0"/>
              <a:t> in 10 seconds. Find the time for train to cross a man standing on a platform of length 65 </a:t>
            </a:r>
            <a:r>
              <a:rPr lang="en-US" b="1" dirty="0" err="1" smtClean="0"/>
              <a:t>metres</a:t>
            </a:r>
            <a:r>
              <a:rPr lang="en-US" b="1" dirty="0" smtClean="0"/>
              <a:t>. </a:t>
            </a:r>
          </a:p>
          <a:p>
            <a:pPr>
              <a:buNone/>
            </a:pPr>
            <a:endParaRPr lang="en-US" b="1" dirty="0" smtClean="0"/>
          </a:p>
          <a:p>
            <a:pPr marL="457200" indent="-457200">
              <a:buAutoNum type="arabicParenBoth"/>
            </a:pPr>
            <a:r>
              <a:rPr lang="en-US" b="1" dirty="0" smtClean="0"/>
              <a:t>6 sec. 	</a:t>
            </a:r>
          </a:p>
          <a:p>
            <a:pPr marL="0" indent="0">
              <a:buNone/>
            </a:pPr>
            <a:r>
              <a:rPr lang="en-US" b="1" dirty="0" smtClean="0"/>
              <a:t>(2) 8 sec. 	</a:t>
            </a:r>
          </a:p>
          <a:p>
            <a:pPr marL="0" indent="0">
              <a:buNone/>
            </a:pPr>
            <a:r>
              <a:rPr lang="en-US" b="1" dirty="0" smtClean="0"/>
              <a:t>(3) 5 sec. 	</a:t>
            </a:r>
          </a:p>
          <a:p>
            <a:pPr marL="0" indent="0">
              <a:buNone/>
            </a:pPr>
            <a:r>
              <a:rPr lang="en-US" b="1" dirty="0" smtClean="0"/>
              <a:t>(4) 4 sec. 	</a:t>
            </a:r>
          </a:p>
          <a:p>
            <a:pPr marL="0" indent="0">
              <a:buNone/>
            </a:pPr>
            <a:r>
              <a:rPr lang="en-US" b="1" dirty="0" smtClean="0"/>
              <a:t>(5) None of these </a:t>
            </a:r>
            <a:r>
              <a:rPr lang="en-US" b="1" dirty="0" err="1" smtClean="0"/>
              <a:t>these</a:t>
            </a: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11. 60 </a:t>
            </a:r>
            <a:r>
              <a:rPr lang="en-US" b="1" dirty="0" err="1" smtClean="0"/>
              <a:t>metres</a:t>
            </a:r>
            <a:r>
              <a:rPr lang="en-US" b="1" dirty="0" smtClean="0"/>
              <a:t> long train crosses a tunnel of length 40 </a:t>
            </a:r>
            <a:r>
              <a:rPr lang="en-US" b="1" dirty="0" err="1" smtClean="0"/>
              <a:t>metres</a:t>
            </a:r>
            <a:r>
              <a:rPr lang="en-US" b="1" dirty="0" smtClean="0"/>
              <a:t> in 10 seconds. Find the time for train to cross a man standing on a platform of length 65 </a:t>
            </a:r>
            <a:r>
              <a:rPr lang="en-US" b="1" dirty="0" err="1" smtClean="0"/>
              <a:t>metres</a:t>
            </a:r>
            <a:r>
              <a:rPr lang="en-US" b="1" dirty="0" smtClean="0"/>
              <a:t>. </a:t>
            </a:r>
          </a:p>
          <a:p>
            <a:pPr>
              <a:buNone/>
            </a:pPr>
            <a:endParaRPr lang="en-US" b="1" dirty="0" smtClean="0"/>
          </a:p>
          <a:p>
            <a:pPr marL="457200" indent="-457200">
              <a:buAutoNum type="arabicParenBoth"/>
            </a:pPr>
            <a:r>
              <a:rPr lang="en-US" b="1" dirty="0" smtClean="0">
                <a:solidFill>
                  <a:srgbClr val="FF0000"/>
                </a:solidFill>
              </a:rPr>
              <a:t>6 sec. </a:t>
            </a:r>
            <a:r>
              <a:rPr lang="en-US" b="1" dirty="0" smtClean="0"/>
              <a:t>	</a:t>
            </a:r>
          </a:p>
          <a:p>
            <a:pPr marL="0" indent="0">
              <a:buNone/>
            </a:pPr>
            <a:r>
              <a:rPr lang="en-US" b="1" dirty="0" smtClean="0"/>
              <a:t>(2) 8 sec. 	</a:t>
            </a:r>
          </a:p>
          <a:p>
            <a:pPr marL="0" indent="0">
              <a:buNone/>
            </a:pPr>
            <a:r>
              <a:rPr lang="en-US" b="1" dirty="0" smtClean="0"/>
              <a:t>(3) 5 sec. 	</a:t>
            </a:r>
          </a:p>
          <a:p>
            <a:pPr marL="0" indent="0">
              <a:buNone/>
            </a:pPr>
            <a:r>
              <a:rPr lang="en-US" b="1" dirty="0" smtClean="0"/>
              <a:t>(4) 4 sec. 	</a:t>
            </a:r>
          </a:p>
          <a:p>
            <a:pPr marL="0" indent="0">
              <a:buNone/>
            </a:pPr>
            <a:r>
              <a:rPr lang="en-US" b="1" dirty="0" smtClean="0"/>
              <a:t>(5) None of these </a:t>
            </a:r>
            <a:r>
              <a:rPr lang="en-US" b="1" dirty="0" err="1" smtClean="0"/>
              <a:t>these</a:t>
            </a:r>
            <a:r>
              <a:rPr lang="en-US" b="1" dirty="0" smtClean="0">
                <a:latin typeface="Arial Black" pitchFamily="34" charset="0"/>
              </a:rPr>
              <a:t> </a:t>
            </a:r>
            <a:r>
              <a:rPr lang="en-US" b="1" dirty="0" smtClean="0"/>
              <a:t> </a:t>
            </a:r>
            <a:endParaRPr lang="en-US" b="1" dirty="0"/>
          </a:p>
        </p:txBody>
      </p:sp>
    </p:spTree>
    <p:extLst>
      <p:ext uri="{BB962C8B-B14F-4D97-AF65-F5344CB8AC3E}">
        <p14:creationId xmlns:p14="http://schemas.microsoft.com/office/powerpoint/2010/main" val="32396921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12. Two trains start at the same time from Patna and Gaya and proceed towards each other at the rate of 60 km and 40 km per hour respectively. When they meet, it is found that one train has travelled 20 km more than the other. Find the distance between Gaya and Patna. </a:t>
            </a:r>
          </a:p>
          <a:p>
            <a:pPr>
              <a:buNone/>
            </a:pPr>
            <a:endParaRPr lang="en-US" b="1" dirty="0" smtClean="0"/>
          </a:p>
          <a:p>
            <a:pPr marL="457200" indent="-457200">
              <a:buAutoNum type="arabicParenBoth"/>
            </a:pPr>
            <a:r>
              <a:rPr lang="en-US" b="1" dirty="0" smtClean="0"/>
              <a:t>100 km 	</a:t>
            </a:r>
          </a:p>
          <a:p>
            <a:pPr marL="0" indent="0">
              <a:buNone/>
            </a:pPr>
            <a:r>
              <a:rPr lang="en-US" b="1" dirty="0" smtClean="0"/>
              <a:t>(2) 80 km 	</a:t>
            </a:r>
          </a:p>
          <a:p>
            <a:pPr marL="0" indent="0">
              <a:buNone/>
            </a:pPr>
            <a:r>
              <a:rPr lang="en-US" b="1" dirty="0" smtClean="0"/>
              <a:t>(3) 120 km 	</a:t>
            </a:r>
          </a:p>
          <a:p>
            <a:pPr marL="0" indent="0">
              <a:buNone/>
            </a:pPr>
            <a:r>
              <a:rPr lang="en-US" b="1" dirty="0" smtClean="0"/>
              <a:t>(4) 90 km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12. Two trains start at the same time from Patna and Gaya and proceed towards each other at the rate of 60 km and 40 km per hour respectively. When they meet, it is found that one train has travelled 20 km more than the other. Find the distance between Gaya and Patna. </a:t>
            </a:r>
          </a:p>
          <a:p>
            <a:pPr>
              <a:buNone/>
            </a:pPr>
            <a:endParaRPr lang="en-US" b="1" dirty="0" smtClean="0"/>
          </a:p>
          <a:p>
            <a:pPr marL="457200" indent="-457200">
              <a:buAutoNum type="arabicParenBoth"/>
            </a:pPr>
            <a:r>
              <a:rPr lang="en-US" b="1" dirty="0" smtClean="0">
                <a:solidFill>
                  <a:srgbClr val="FF0000"/>
                </a:solidFill>
              </a:rPr>
              <a:t>100 km 	</a:t>
            </a:r>
          </a:p>
          <a:p>
            <a:pPr marL="0" indent="0">
              <a:buNone/>
            </a:pPr>
            <a:r>
              <a:rPr lang="en-US" b="1" dirty="0" smtClean="0"/>
              <a:t>(2) 80 km 	</a:t>
            </a:r>
          </a:p>
          <a:p>
            <a:pPr marL="0" indent="0">
              <a:buNone/>
            </a:pPr>
            <a:r>
              <a:rPr lang="en-US" b="1" dirty="0" smtClean="0"/>
              <a:t>(3) 120 km 	</a:t>
            </a:r>
          </a:p>
          <a:p>
            <a:pPr marL="0" indent="0">
              <a:buNone/>
            </a:pPr>
            <a:r>
              <a:rPr lang="en-US" b="1" dirty="0" smtClean="0"/>
              <a:t>(4) 90 km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937718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13. Two stations A and B are 110 </a:t>
            </a:r>
            <a:r>
              <a:rPr lang="en-US" b="1" dirty="0" err="1" smtClean="0"/>
              <a:t>kms</a:t>
            </a:r>
            <a:r>
              <a:rPr lang="en-US" b="1" dirty="0" smtClean="0"/>
              <a:t> apart on a straight line. One train starts from A at 7 AM and travels towards B at 20 km/hr speed. Another train starts from B at 8 AM and travels towards A at 25 km/hr speed. At what time will they meet? </a:t>
            </a:r>
          </a:p>
          <a:p>
            <a:pPr>
              <a:buNone/>
            </a:pPr>
            <a:endParaRPr lang="en-US" b="1" dirty="0" smtClean="0"/>
          </a:p>
          <a:p>
            <a:pPr marL="457200" indent="-457200">
              <a:buAutoNum type="arabicParenBoth"/>
            </a:pPr>
            <a:r>
              <a:rPr lang="en-US" b="1" dirty="0" smtClean="0"/>
              <a:t>9 AM 	</a:t>
            </a:r>
          </a:p>
          <a:p>
            <a:pPr marL="0" indent="0">
              <a:buNone/>
            </a:pPr>
            <a:r>
              <a:rPr lang="en-US" b="1" dirty="0" smtClean="0"/>
              <a:t>(2) 10 AM 	</a:t>
            </a:r>
          </a:p>
          <a:p>
            <a:pPr marL="0" indent="0">
              <a:buNone/>
            </a:pPr>
            <a:r>
              <a:rPr lang="en-US" b="1" dirty="0" smtClean="0"/>
              <a:t>(3) 11 AM 	</a:t>
            </a:r>
          </a:p>
          <a:p>
            <a:pPr marL="0" indent="0">
              <a:buNone/>
            </a:pPr>
            <a:r>
              <a:rPr lang="en-US" b="1" dirty="0" smtClean="0"/>
              <a:t>(4) 11.5 AM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13. Two stations A and B are 110 </a:t>
            </a:r>
            <a:r>
              <a:rPr lang="en-US" b="1" dirty="0" err="1" smtClean="0"/>
              <a:t>kms</a:t>
            </a:r>
            <a:r>
              <a:rPr lang="en-US" b="1" dirty="0" smtClean="0"/>
              <a:t> apart on a straight line. One train starts from A at 7 AM and travels towards B at 20 km/hr speed. Another train starts from B at 8 AM and travels towards A at 25 km/hr speed. At what time will they meet? </a:t>
            </a:r>
          </a:p>
          <a:p>
            <a:pPr>
              <a:buNone/>
            </a:pPr>
            <a:endParaRPr lang="en-US" b="1" dirty="0" smtClean="0"/>
          </a:p>
          <a:p>
            <a:pPr marL="457200" indent="-457200">
              <a:buAutoNum type="arabicParenBoth"/>
            </a:pPr>
            <a:r>
              <a:rPr lang="en-US" b="1" dirty="0" smtClean="0"/>
              <a:t>9 AM 	</a:t>
            </a:r>
          </a:p>
          <a:p>
            <a:pPr marL="0" indent="0">
              <a:buNone/>
            </a:pPr>
            <a:r>
              <a:rPr lang="en-US" b="1" dirty="0" smtClean="0">
                <a:solidFill>
                  <a:srgbClr val="FF0000"/>
                </a:solidFill>
              </a:rPr>
              <a:t>(2) 10 AM </a:t>
            </a:r>
            <a:r>
              <a:rPr lang="en-US" b="1" dirty="0" smtClean="0"/>
              <a:t>	</a:t>
            </a:r>
          </a:p>
          <a:p>
            <a:pPr marL="0" indent="0">
              <a:buNone/>
            </a:pPr>
            <a:r>
              <a:rPr lang="en-US" b="1" dirty="0" smtClean="0"/>
              <a:t>(3) 11 AM 	</a:t>
            </a:r>
          </a:p>
          <a:p>
            <a:pPr marL="0" indent="0">
              <a:buNone/>
            </a:pPr>
            <a:r>
              <a:rPr lang="en-US" b="1" dirty="0" smtClean="0"/>
              <a:t>(4) 11.5 AM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1250927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14. Two stations A and B are 60 km apart on a straight line. A train starts from A towards B at the rate of 20 km/hr. 3 hours later another train starts from B and travels towards A at the rate of 25 km/hr. When will the first train meet to the second train? </a:t>
            </a:r>
          </a:p>
          <a:p>
            <a:pPr>
              <a:buNone/>
            </a:pPr>
            <a:endParaRPr lang="en-US" b="1" dirty="0" smtClean="0"/>
          </a:p>
          <a:p>
            <a:pPr marL="457200" indent="-457200">
              <a:buAutoNum type="arabicParenBoth"/>
            </a:pPr>
            <a:r>
              <a:rPr lang="en-US" b="1" dirty="0" smtClean="0"/>
              <a:t>1 hr. 	</a:t>
            </a:r>
          </a:p>
          <a:p>
            <a:pPr marL="0" indent="0">
              <a:buNone/>
            </a:pPr>
            <a:r>
              <a:rPr lang="en-US" b="1" dirty="0" smtClean="0"/>
              <a:t>(2) 2 hrs. 	</a:t>
            </a:r>
          </a:p>
          <a:p>
            <a:pPr marL="0" indent="0">
              <a:buNone/>
            </a:pPr>
            <a:r>
              <a:rPr lang="en-US" b="1" dirty="0" smtClean="0"/>
              <a:t>(3) 3 hrs. 	</a:t>
            </a:r>
          </a:p>
          <a:p>
            <a:pPr marL="0" indent="0">
              <a:buNone/>
            </a:pPr>
            <a:r>
              <a:rPr lang="en-US" b="1" dirty="0" smtClean="0"/>
              <a:t>(4) 4 hrs.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 A train 110 m in length runs through a station at the rate of 36 km per hour. How long will it take to pass a given point? </a:t>
            </a:r>
          </a:p>
          <a:p>
            <a:pPr>
              <a:buNone/>
            </a:pPr>
            <a:endParaRPr lang="en-US" b="1" dirty="0" smtClean="0"/>
          </a:p>
          <a:p>
            <a:pPr marL="457200" indent="-457200">
              <a:buAutoNum type="arabicParenBoth"/>
            </a:pPr>
            <a:r>
              <a:rPr lang="en-US" b="1" dirty="0" smtClean="0"/>
              <a:t>11 sec. 	</a:t>
            </a:r>
          </a:p>
          <a:p>
            <a:pPr marL="0" indent="0">
              <a:buNone/>
            </a:pPr>
            <a:r>
              <a:rPr lang="en-US" b="1" dirty="0" smtClean="0"/>
              <a:t>(2) 12 sec. 	</a:t>
            </a:r>
          </a:p>
          <a:p>
            <a:pPr marL="0" indent="0">
              <a:buNone/>
            </a:pPr>
            <a:r>
              <a:rPr lang="en-US" b="1" dirty="0" smtClean="0"/>
              <a:t>(3) 13 sec. 	</a:t>
            </a:r>
          </a:p>
          <a:p>
            <a:pPr marL="0" indent="0">
              <a:buNone/>
            </a:pPr>
            <a:r>
              <a:rPr lang="en-US" b="1" dirty="0" smtClean="0"/>
              <a:t>(4) 15 sec.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14. Two stations A and B are 60 km apart on a straight line. A train starts from A towards B at the rate of 20 km/hr. 3 hours later another train starts from B and travels towards A at the rate of 25 km/hr. When will the first train meet to the second train? </a:t>
            </a:r>
          </a:p>
          <a:p>
            <a:pPr>
              <a:buNone/>
            </a:pPr>
            <a:endParaRPr lang="en-US" b="1" dirty="0" smtClean="0"/>
          </a:p>
          <a:p>
            <a:pPr marL="457200" indent="-457200">
              <a:buAutoNum type="arabicParenBoth"/>
            </a:pPr>
            <a:r>
              <a:rPr lang="en-US" b="1" dirty="0" smtClean="0"/>
              <a:t>1 hr. 	</a:t>
            </a:r>
          </a:p>
          <a:p>
            <a:pPr marL="0" indent="0">
              <a:buNone/>
            </a:pPr>
            <a:r>
              <a:rPr lang="en-US" b="1" dirty="0" smtClean="0"/>
              <a:t>(2) 2 hrs. 	</a:t>
            </a:r>
          </a:p>
          <a:p>
            <a:pPr marL="0" indent="0">
              <a:buNone/>
            </a:pPr>
            <a:r>
              <a:rPr lang="en-US" b="1" dirty="0" smtClean="0">
                <a:solidFill>
                  <a:srgbClr val="FF0000"/>
                </a:solidFill>
              </a:rPr>
              <a:t>(3) 3 hrs. </a:t>
            </a:r>
            <a:r>
              <a:rPr lang="en-US" b="1" dirty="0" smtClean="0"/>
              <a:t>	</a:t>
            </a:r>
          </a:p>
          <a:p>
            <a:pPr marL="0" indent="0">
              <a:buNone/>
            </a:pPr>
            <a:r>
              <a:rPr lang="en-US" b="1" dirty="0" smtClean="0"/>
              <a:t>(4) 4 hrs.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1828269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15. A train travelling at a uniform speed, clears a platform 200 </a:t>
            </a:r>
            <a:r>
              <a:rPr lang="en-US" b="1" dirty="0" err="1" smtClean="0"/>
              <a:t>metres</a:t>
            </a:r>
            <a:r>
              <a:rPr lang="en-US" b="1" dirty="0" smtClean="0"/>
              <a:t> long in 10 seconds and passes a telegraph post in 6 seconds. Find the length of the train and its speed. </a:t>
            </a:r>
          </a:p>
          <a:p>
            <a:pPr marL="457200" indent="-457200">
              <a:buAutoNum type="arabicParenBoth"/>
            </a:pPr>
            <a:endParaRPr lang="en-US" b="1" dirty="0" smtClean="0"/>
          </a:p>
          <a:p>
            <a:pPr marL="457200" indent="-457200">
              <a:buAutoNum type="arabicParenBoth"/>
            </a:pPr>
            <a:r>
              <a:rPr lang="en-US" b="1" dirty="0" smtClean="0"/>
              <a:t>300m, 180 km/hr. 	</a:t>
            </a:r>
          </a:p>
          <a:p>
            <a:pPr marL="0" indent="0">
              <a:buNone/>
            </a:pPr>
            <a:r>
              <a:rPr lang="en-US" b="1" dirty="0" smtClean="0"/>
              <a:t>(2) 200m, 180 km/hr 	</a:t>
            </a:r>
          </a:p>
          <a:p>
            <a:pPr marL="0" indent="0">
              <a:buNone/>
            </a:pPr>
            <a:r>
              <a:rPr lang="en-US" b="1" dirty="0" smtClean="0"/>
              <a:t>(3) 300m, 50 km/hr </a:t>
            </a:r>
          </a:p>
          <a:p>
            <a:pPr marL="457200" indent="-457200">
              <a:buNone/>
            </a:pPr>
            <a:r>
              <a:rPr lang="en-US" b="1" dirty="0" smtClean="0"/>
              <a:t>(4) 200 m, 50 km/hr 	</a:t>
            </a:r>
          </a:p>
          <a:p>
            <a:pPr marL="457200" indent="-457200">
              <a:buNone/>
            </a:pPr>
            <a:r>
              <a:rPr lang="en-US" b="1" dirty="0" smtClean="0"/>
              <a:t>(5) None of these</a:t>
            </a:r>
            <a:r>
              <a:rPr lang="en-US" b="1" dirty="0" smtClean="0">
                <a:latin typeface="Arial Black" pitchFamily="34" charset="0"/>
              </a:rPr>
              <a:t> </a:t>
            </a:r>
            <a:r>
              <a:rPr lang="en-US" b="1" dirty="0" smtClean="0"/>
              <a:t> </a:t>
            </a:r>
          </a:p>
          <a:p>
            <a:pPr>
              <a:buNone/>
            </a:pP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15. A train travelling at a uniform speed, clears a platform 200 </a:t>
            </a:r>
            <a:r>
              <a:rPr lang="en-US" b="1" dirty="0" err="1" smtClean="0"/>
              <a:t>metres</a:t>
            </a:r>
            <a:r>
              <a:rPr lang="en-US" b="1" dirty="0" smtClean="0"/>
              <a:t> long in 10 seconds and passes a telegraph post in 6 seconds. Find the length of the train and its speed. </a:t>
            </a:r>
          </a:p>
          <a:p>
            <a:pPr marL="457200" indent="-457200">
              <a:buAutoNum type="arabicParenBoth"/>
            </a:pPr>
            <a:endParaRPr lang="en-US" b="1" dirty="0" smtClean="0"/>
          </a:p>
          <a:p>
            <a:pPr marL="457200" indent="-457200">
              <a:buAutoNum type="arabicParenBoth"/>
            </a:pPr>
            <a:r>
              <a:rPr lang="en-US" b="1" dirty="0" smtClean="0">
                <a:solidFill>
                  <a:srgbClr val="FF0000"/>
                </a:solidFill>
              </a:rPr>
              <a:t>300m, 180 km/hr. </a:t>
            </a:r>
            <a:r>
              <a:rPr lang="en-US" b="1" dirty="0" smtClean="0"/>
              <a:t>	</a:t>
            </a:r>
          </a:p>
          <a:p>
            <a:pPr marL="0" indent="0">
              <a:buNone/>
            </a:pPr>
            <a:r>
              <a:rPr lang="en-US" b="1" dirty="0" smtClean="0"/>
              <a:t>(2) 200m, 180 km/hr 	</a:t>
            </a:r>
          </a:p>
          <a:p>
            <a:pPr marL="0" indent="0">
              <a:buNone/>
            </a:pPr>
            <a:r>
              <a:rPr lang="en-US" b="1" dirty="0" smtClean="0"/>
              <a:t>(3) 300m, 50 km/hr </a:t>
            </a:r>
          </a:p>
          <a:p>
            <a:pPr marL="457200" indent="-457200">
              <a:buNone/>
            </a:pPr>
            <a:r>
              <a:rPr lang="en-US" b="1" dirty="0" smtClean="0"/>
              <a:t>(4) 200 m, 50 km/hr 	</a:t>
            </a:r>
          </a:p>
          <a:p>
            <a:pPr marL="457200" indent="-457200">
              <a:buNone/>
            </a:pPr>
            <a:r>
              <a:rPr lang="en-US" b="1" dirty="0" smtClean="0"/>
              <a:t>(5) None of these</a:t>
            </a:r>
            <a:r>
              <a:rPr lang="en-US" b="1" dirty="0" smtClean="0">
                <a:latin typeface="Arial Black" pitchFamily="34" charset="0"/>
              </a:rPr>
              <a:t> </a:t>
            </a:r>
            <a:r>
              <a:rPr lang="en-US" b="1" dirty="0" smtClean="0"/>
              <a:t> </a:t>
            </a:r>
          </a:p>
          <a:p>
            <a:pPr>
              <a:buNone/>
            </a:pPr>
            <a:endParaRPr lang="en-US" b="1" dirty="0"/>
          </a:p>
        </p:txBody>
      </p:sp>
    </p:spTree>
    <p:extLst>
      <p:ext uri="{BB962C8B-B14F-4D97-AF65-F5344CB8AC3E}">
        <p14:creationId xmlns:p14="http://schemas.microsoft.com/office/powerpoint/2010/main" val="2733454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16. Two stations A and B are 95 km apart on a straight line. A train starts from A and travels towards B at 35 km/hr. Another train, starting from B 30 minutes earlier, travels towards A at 40 km/hr. When will the first train meet to the second train? </a:t>
            </a:r>
          </a:p>
          <a:p>
            <a:pPr>
              <a:buNone/>
            </a:pPr>
            <a:endParaRPr lang="en-US" b="1" dirty="0" smtClean="0"/>
          </a:p>
          <a:p>
            <a:pPr marL="457200" indent="-457200">
              <a:buAutoNum type="arabicParenBoth"/>
            </a:pPr>
            <a:r>
              <a:rPr lang="en-US" b="1" dirty="0" smtClean="0"/>
              <a:t>2 hrs. 	</a:t>
            </a:r>
          </a:p>
          <a:p>
            <a:pPr marL="0" indent="0">
              <a:buNone/>
            </a:pPr>
            <a:r>
              <a:rPr lang="en-US" b="1" dirty="0" smtClean="0"/>
              <a:t>(2) 1 hr. 	</a:t>
            </a:r>
          </a:p>
          <a:p>
            <a:pPr marL="0" indent="0">
              <a:buNone/>
            </a:pPr>
            <a:r>
              <a:rPr lang="en-US" b="1" dirty="0" smtClean="0"/>
              <a:t>(3) 1.5 hrs. 	</a:t>
            </a:r>
          </a:p>
          <a:p>
            <a:pPr marL="0" indent="0">
              <a:buNone/>
            </a:pPr>
            <a:r>
              <a:rPr lang="en-US" b="1" dirty="0" smtClean="0"/>
              <a:t>(4) 2.5 hrs.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16. Two stations A and B are 95 km apart on a straight line. A train starts from A and travels towards B at 35 km/hr. Another train, starting from B 30 minutes earlier, travels towards A at 40 km/hr. When will the first train meet to the second train? </a:t>
            </a:r>
          </a:p>
          <a:p>
            <a:pPr>
              <a:buNone/>
            </a:pPr>
            <a:endParaRPr lang="en-US" b="1" dirty="0" smtClean="0"/>
          </a:p>
          <a:p>
            <a:pPr marL="457200" indent="-457200">
              <a:buAutoNum type="arabicParenBoth"/>
            </a:pPr>
            <a:r>
              <a:rPr lang="en-US" b="1" dirty="0" smtClean="0"/>
              <a:t>2 hrs. 	</a:t>
            </a:r>
          </a:p>
          <a:p>
            <a:pPr marL="0" indent="0">
              <a:buNone/>
            </a:pPr>
            <a:r>
              <a:rPr lang="en-US" b="1" dirty="0" smtClean="0">
                <a:solidFill>
                  <a:srgbClr val="FF0000"/>
                </a:solidFill>
              </a:rPr>
              <a:t>(2) 1 hr. </a:t>
            </a:r>
            <a:r>
              <a:rPr lang="en-US" b="1" dirty="0" smtClean="0"/>
              <a:t>	</a:t>
            </a:r>
          </a:p>
          <a:p>
            <a:pPr marL="0" indent="0">
              <a:buNone/>
            </a:pPr>
            <a:r>
              <a:rPr lang="en-US" b="1" dirty="0" smtClean="0"/>
              <a:t>(3) 1.5 hrs. 	</a:t>
            </a:r>
          </a:p>
          <a:p>
            <a:pPr marL="0" indent="0">
              <a:buNone/>
            </a:pPr>
            <a:r>
              <a:rPr lang="en-US" b="1" dirty="0" smtClean="0"/>
              <a:t>(4) 2.5 hrs.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701840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17. Two trains of the same length but with different speeds pass a static pole in 5 seconds and 6 seconds respectively. In what time will they cross each other when they are moving in the same direction. </a:t>
            </a:r>
          </a:p>
          <a:p>
            <a:pPr>
              <a:buNone/>
            </a:pPr>
            <a:endParaRPr lang="en-US" b="1" dirty="0" smtClean="0"/>
          </a:p>
          <a:p>
            <a:pPr marL="457200" indent="-457200">
              <a:buAutoNum type="arabicParenBoth"/>
            </a:pPr>
            <a:r>
              <a:rPr lang="en-US" b="1" dirty="0" smtClean="0"/>
              <a:t>1 hr. 	</a:t>
            </a:r>
          </a:p>
          <a:p>
            <a:pPr marL="0" indent="0">
              <a:buNone/>
            </a:pPr>
            <a:r>
              <a:rPr lang="en-US" b="1" dirty="0" smtClean="0"/>
              <a:t>(2) 50 sec. 	</a:t>
            </a:r>
          </a:p>
          <a:p>
            <a:pPr marL="0" indent="0">
              <a:buNone/>
            </a:pPr>
            <a:r>
              <a:rPr lang="en-US" b="1" dirty="0" smtClean="0"/>
              <a:t>(3) 1 min 	</a:t>
            </a:r>
          </a:p>
          <a:p>
            <a:pPr marL="0" indent="0">
              <a:buNone/>
            </a:pPr>
            <a:r>
              <a:rPr lang="en-US" b="1" dirty="0" smtClean="0"/>
              <a:t>(4) 60 min 	</a:t>
            </a:r>
          </a:p>
          <a:p>
            <a:pPr marL="0" indent="0">
              <a:buNone/>
            </a:pPr>
            <a:r>
              <a:rPr lang="en-US" b="1" dirty="0" smtClean="0"/>
              <a:t>(5) None of these</a:t>
            </a:r>
          </a:p>
          <a:p>
            <a:pPr>
              <a:buNone/>
            </a:pPr>
            <a:r>
              <a:rPr lang="en-US" b="1" dirty="0" smtClean="0"/>
              <a:t> </a:t>
            </a:r>
            <a:endParaRPr 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17. Two trains of the same length but with different speeds pass a static pole in 5 seconds and 6 seconds respectively. In what time will they cross each other when they are moving in the same direction. </a:t>
            </a:r>
          </a:p>
          <a:p>
            <a:pPr>
              <a:buNone/>
            </a:pPr>
            <a:endParaRPr lang="en-US" b="1" dirty="0" smtClean="0"/>
          </a:p>
          <a:p>
            <a:pPr marL="457200" indent="-457200">
              <a:buAutoNum type="arabicParenBoth"/>
            </a:pPr>
            <a:r>
              <a:rPr lang="en-US" b="1" dirty="0" smtClean="0"/>
              <a:t>1 hr. 	</a:t>
            </a:r>
          </a:p>
          <a:p>
            <a:pPr marL="0" indent="0">
              <a:buNone/>
            </a:pPr>
            <a:r>
              <a:rPr lang="en-US" b="1" dirty="0" smtClean="0"/>
              <a:t>(2) 50 sec. 	</a:t>
            </a:r>
          </a:p>
          <a:p>
            <a:pPr marL="0" indent="0">
              <a:buNone/>
            </a:pPr>
            <a:r>
              <a:rPr lang="en-US" b="1" dirty="0" smtClean="0">
                <a:solidFill>
                  <a:srgbClr val="FF0000"/>
                </a:solidFill>
              </a:rPr>
              <a:t>(3) 1 min </a:t>
            </a:r>
            <a:r>
              <a:rPr lang="en-US" b="1" dirty="0" smtClean="0"/>
              <a:t>	</a:t>
            </a:r>
          </a:p>
          <a:p>
            <a:pPr marL="0" indent="0">
              <a:buNone/>
            </a:pPr>
            <a:r>
              <a:rPr lang="en-US" b="1" dirty="0" smtClean="0"/>
              <a:t>(4) 60 min 	</a:t>
            </a:r>
          </a:p>
          <a:p>
            <a:pPr marL="0" indent="0">
              <a:buNone/>
            </a:pPr>
            <a:r>
              <a:rPr lang="en-US" b="1" dirty="0" smtClean="0"/>
              <a:t>(5) None of these</a:t>
            </a:r>
          </a:p>
          <a:p>
            <a:pPr>
              <a:buNone/>
            </a:pPr>
            <a:r>
              <a:rPr lang="en-US" b="1" dirty="0" smtClean="0"/>
              <a:t> </a:t>
            </a:r>
            <a:endParaRPr lang="en-US" b="1" dirty="0"/>
          </a:p>
        </p:txBody>
      </p:sp>
    </p:spTree>
    <p:extLst>
      <p:ext uri="{BB962C8B-B14F-4D97-AF65-F5344CB8AC3E}">
        <p14:creationId xmlns:p14="http://schemas.microsoft.com/office/powerpoint/2010/main" val="38221981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18. Two trains of the same length but with different speeds pass a static pole in 6 seconds and 9 seconds respectively. In what time will they cross each other when they are moving in the same direction. </a:t>
            </a:r>
          </a:p>
          <a:p>
            <a:pPr>
              <a:buNone/>
            </a:pPr>
            <a:endParaRPr lang="en-US" b="1" dirty="0" smtClean="0"/>
          </a:p>
          <a:p>
            <a:pPr marL="457200" indent="-457200">
              <a:buAutoNum type="arabicParenBoth"/>
            </a:pPr>
            <a:r>
              <a:rPr lang="en-US" b="1" dirty="0" smtClean="0"/>
              <a:t>36 sec. 	</a:t>
            </a:r>
          </a:p>
          <a:p>
            <a:pPr marL="0" indent="0">
              <a:buNone/>
            </a:pPr>
            <a:r>
              <a:rPr lang="en-US" b="1" dirty="0" smtClean="0"/>
              <a:t>(2) 30 sec. 	</a:t>
            </a:r>
          </a:p>
          <a:p>
            <a:pPr marL="0" indent="0">
              <a:buNone/>
            </a:pPr>
            <a:r>
              <a:rPr lang="en-US" b="1" dirty="0" smtClean="0"/>
              <a:t>(3) 40 sec. 	</a:t>
            </a:r>
          </a:p>
          <a:p>
            <a:pPr marL="0" indent="0">
              <a:buNone/>
            </a:pPr>
            <a:r>
              <a:rPr lang="en-US" b="1" dirty="0" smtClean="0"/>
              <a:t>(4) 42 sec.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18. Two trains of the same length but with different speeds pass a static pole in 6 seconds and 9 seconds respectively. In what time will they cross each other when they are moving in the same direction. </a:t>
            </a:r>
          </a:p>
          <a:p>
            <a:pPr>
              <a:buNone/>
            </a:pPr>
            <a:endParaRPr lang="en-US" b="1" dirty="0" smtClean="0"/>
          </a:p>
          <a:p>
            <a:pPr marL="457200" indent="-457200">
              <a:buAutoNum type="arabicParenBoth"/>
            </a:pPr>
            <a:r>
              <a:rPr lang="en-US" b="1" dirty="0" smtClean="0">
                <a:solidFill>
                  <a:srgbClr val="FF0000"/>
                </a:solidFill>
              </a:rPr>
              <a:t>36 sec. </a:t>
            </a:r>
            <a:r>
              <a:rPr lang="en-US" b="1" dirty="0" smtClean="0"/>
              <a:t>	</a:t>
            </a:r>
          </a:p>
          <a:p>
            <a:pPr marL="0" indent="0">
              <a:buNone/>
            </a:pPr>
            <a:r>
              <a:rPr lang="en-US" b="1" dirty="0" smtClean="0"/>
              <a:t>(2) 30 sec. 	</a:t>
            </a:r>
          </a:p>
          <a:p>
            <a:pPr marL="0" indent="0">
              <a:buNone/>
            </a:pPr>
            <a:r>
              <a:rPr lang="en-US" b="1" dirty="0" smtClean="0"/>
              <a:t>(3) 40 sec. 	</a:t>
            </a:r>
          </a:p>
          <a:p>
            <a:pPr marL="0" indent="0">
              <a:buNone/>
            </a:pPr>
            <a:r>
              <a:rPr lang="en-US" b="1" dirty="0" smtClean="0"/>
              <a:t>(4) 42 sec.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8270073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19</a:t>
            </a:r>
            <a:r>
              <a:rPr lang="en-US" b="1" dirty="0" smtClean="0"/>
              <a:t>. Two trains of the same length but with different speeds pass a static pole in 4 seconds and 8 seconds respectively. In what time will they cross each other when they are moving in the opposite direction. </a:t>
            </a:r>
          </a:p>
          <a:p>
            <a:pPr>
              <a:buNone/>
            </a:pPr>
            <a:endParaRPr lang="en-US" b="1" dirty="0" smtClean="0"/>
          </a:p>
          <a:p>
            <a:pPr marL="457200" indent="-457200">
              <a:buAutoNum type="arabicParenBoth"/>
            </a:pPr>
            <a:r>
              <a:rPr lang="en-US" b="1" dirty="0" smtClean="0"/>
              <a:t>5(1/3) sec. 	</a:t>
            </a:r>
          </a:p>
          <a:p>
            <a:pPr marL="0" indent="0">
              <a:buNone/>
            </a:pPr>
            <a:r>
              <a:rPr lang="en-US" b="1" dirty="0" smtClean="0"/>
              <a:t>(2) 5 sec. 	</a:t>
            </a:r>
          </a:p>
          <a:p>
            <a:pPr marL="0" indent="0">
              <a:buNone/>
            </a:pPr>
            <a:r>
              <a:rPr lang="en-US" b="1" dirty="0" smtClean="0"/>
              <a:t>(3) 6 sec. 	</a:t>
            </a:r>
          </a:p>
          <a:p>
            <a:pPr marL="0" indent="0">
              <a:buNone/>
            </a:pPr>
            <a:r>
              <a:rPr lang="en-US" b="1" dirty="0" smtClean="0"/>
              <a:t>(4) 5.3 sec. 	</a:t>
            </a:r>
          </a:p>
          <a:p>
            <a:pPr marL="0" indent="0">
              <a:buNone/>
            </a:pPr>
            <a:r>
              <a:rPr lang="en-US" b="1" dirty="0" smtClean="0"/>
              <a:t>(5) None of these </a:t>
            </a:r>
          </a:p>
          <a:p>
            <a:pPr>
              <a:buNone/>
            </a:pP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1. A train 110 m in length runs through a station at the rate of 36 km per hour. How long will it take to pass a given point? </a:t>
            </a:r>
          </a:p>
          <a:p>
            <a:pPr>
              <a:buNone/>
            </a:pPr>
            <a:endParaRPr lang="en-US" b="1" dirty="0" smtClean="0"/>
          </a:p>
          <a:p>
            <a:pPr marL="457200" indent="-457200">
              <a:buAutoNum type="arabicParenBoth"/>
            </a:pPr>
            <a:r>
              <a:rPr lang="en-US" b="1" dirty="0" smtClean="0">
                <a:solidFill>
                  <a:srgbClr val="FF0000"/>
                </a:solidFill>
              </a:rPr>
              <a:t>11 sec. </a:t>
            </a:r>
            <a:r>
              <a:rPr lang="en-US" b="1" dirty="0" smtClean="0"/>
              <a:t>	</a:t>
            </a:r>
          </a:p>
          <a:p>
            <a:pPr marL="0" indent="0">
              <a:buNone/>
            </a:pPr>
            <a:r>
              <a:rPr lang="en-US" b="1" dirty="0" smtClean="0"/>
              <a:t>(2) 12 sec. 	</a:t>
            </a:r>
          </a:p>
          <a:p>
            <a:pPr marL="0" indent="0">
              <a:buNone/>
            </a:pPr>
            <a:r>
              <a:rPr lang="en-US" b="1" dirty="0" smtClean="0"/>
              <a:t>(3) 13 sec. 	</a:t>
            </a:r>
          </a:p>
          <a:p>
            <a:pPr marL="0" indent="0">
              <a:buNone/>
            </a:pPr>
            <a:r>
              <a:rPr lang="en-US" b="1" dirty="0" smtClean="0"/>
              <a:t>(4) 15 sec.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36406638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19</a:t>
            </a:r>
            <a:r>
              <a:rPr lang="en-US" b="1" dirty="0" smtClean="0"/>
              <a:t>. Two trains of the same length but with different speeds pass a static pole in 4 seconds and 8 seconds respectively. In what time will they cross each other when they are moving in the opposite direction. </a:t>
            </a:r>
          </a:p>
          <a:p>
            <a:pPr>
              <a:buNone/>
            </a:pPr>
            <a:endParaRPr lang="en-US" b="1" dirty="0" smtClean="0"/>
          </a:p>
          <a:p>
            <a:pPr marL="457200" indent="-457200">
              <a:buAutoNum type="arabicParenBoth"/>
            </a:pPr>
            <a:r>
              <a:rPr lang="en-US" b="1" dirty="0" smtClean="0">
                <a:solidFill>
                  <a:srgbClr val="FF0000"/>
                </a:solidFill>
              </a:rPr>
              <a:t>5(1/3) sec. </a:t>
            </a:r>
            <a:r>
              <a:rPr lang="en-US" b="1" dirty="0" smtClean="0"/>
              <a:t>	</a:t>
            </a:r>
          </a:p>
          <a:p>
            <a:pPr marL="0" indent="0">
              <a:buNone/>
            </a:pPr>
            <a:r>
              <a:rPr lang="en-US" b="1" dirty="0" smtClean="0"/>
              <a:t>(2) 5 sec. 	</a:t>
            </a:r>
          </a:p>
          <a:p>
            <a:pPr marL="0" indent="0">
              <a:buNone/>
            </a:pPr>
            <a:r>
              <a:rPr lang="en-US" b="1" dirty="0" smtClean="0"/>
              <a:t>(3) 6 sec. 	</a:t>
            </a:r>
          </a:p>
          <a:p>
            <a:pPr marL="0" indent="0">
              <a:buNone/>
            </a:pPr>
            <a:r>
              <a:rPr lang="en-US" b="1" dirty="0" smtClean="0"/>
              <a:t>(4) 5.3 sec. 	</a:t>
            </a:r>
          </a:p>
          <a:p>
            <a:pPr marL="0" indent="0">
              <a:buNone/>
            </a:pPr>
            <a:r>
              <a:rPr lang="en-US" b="1" dirty="0" smtClean="0"/>
              <a:t>(5) None of these </a:t>
            </a:r>
          </a:p>
          <a:p>
            <a:pPr>
              <a:buNone/>
            </a:pPr>
            <a:endParaRPr lang="en-US" b="1" dirty="0"/>
          </a:p>
        </p:txBody>
      </p:sp>
    </p:spTree>
    <p:extLst>
      <p:ext uri="{BB962C8B-B14F-4D97-AF65-F5344CB8AC3E}">
        <p14:creationId xmlns:p14="http://schemas.microsoft.com/office/powerpoint/2010/main" val="17157953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20</a:t>
            </a:r>
            <a:r>
              <a:rPr lang="en-US" b="1" dirty="0" smtClean="0"/>
              <a:t>. Two trains of the same length but with different speeds pass a static pole in 10 seconds and 15 seconds respectively. In what time will they cross each other when they are moving in the opposite direction. </a:t>
            </a:r>
          </a:p>
          <a:p>
            <a:pPr>
              <a:buNone/>
            </a:pPr>
            <a:endParaRPr lang="en-US" b="1" dirty="0" smtClean="0"/>
          </a:p>
          <a:p>
            <a:pPr marL="457200" indent="-457200">
              <a:buAutoNum type="arabicParenBoth"/>
            </a:pPr>
            <a:r>
              <a:rPr lang="en-US" b="1" dirty="0" smtClean="0"/>
              <a:t>13 sec. 	</a:t>
            </a:r>
          </a:p>
          <a:p>
            <a:pPr marL="0" indent="0">
              <a:buNone/>
            </a:pPr>
            <a:r>
              <a:rPr lang="en-US" b="1" dirty="0" smtClean="0"/>
              <a:t>(2) 11 sec. 	</a:t>
            </a:r>
          </a:p>
          <a:p>
            <a:pPr marL="0" indent="0">
              <a:buNone/>
            </a:pPr>
            <a:r>
              <a:rPr lang="en-US" b="1" dirty="0" smtClean="0"/>
              <a:t>(3) 12.5 sec. 	       </a:t>
            </a:r>
          </a:p>
          <a:p>
            <a:pPr marL="0" indent="0">
              <a:buNone/>
            </a:pPr>
            <a:r>
              <a:rPr lang="en-US" b="1" dirty="0" smtClean="0"/>
              <a:t>(4) 12 sec.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20</a:t>
            </a:r>
            <a:r>
              <a:rPr lang="en-US" b="1" dirty="0" smtClean="0"/>
              <a:t>. Two trains of the same length but with different speeds pass a static pole in 10 seconds and 15 seconds respectively. In what time will they cross each other when they are moving in the opposite direction. </a:t>
            </a:r>
          </a:p>
          <a:p>
            <a:pPr>
              <a:buNone/>
            </a:pPr>
            <a:endParaRPr lang="en-US" b="1" dirty="0" smtClean="0"/>
          </a:p>
          <a:p>
            <a:pPr marL="457200" indent="-457200">
              <a:buAutoNum type="arabicParenBoth"/>
            </a:pPr>
            <a:r>
              <a:rPr lang="en-US" b="1" dirty="0" smtClean="0"/>
              <a:t>13 sec. 	</a:t>
            </a:r>
          </a:p>
          <a:p>
            <a:pPr marL="0" indent="0">
              <a:buNone/>
            </a:pPr>
            <a:r>
              <a:rPr lang="en-US" b="1" dirty="0" smtClean="0"/>
              <a:t>(2) 11 sec. 	</a:t>
            </a:r>
          </a:p>
          <a:p>
            <a:pPr marL="0" indent="0">
              <a:buNone/>
            </a:pPr>
            <a:r>
              <a:rPr lang="en-US" b="1" dirty="0" smtClean="0"/>
              <a:t>(3) 12.5 sec. 	       </a:t>
            </a:r>
          </a:p>
          <a:p>
            <a:pPr marL="0" indent="0">
              <a:buNone/>
            </a:pPr>
            <a:r>
              <a:rPr lang="en-US" b="1" dirty="0" smtClean="0">
                <a:solidFill>
                  <a:srgbClr val="FF0000"/>
                </a:solidFill>
              </a:rPr>
              <a:t>(4) 12 sec. </a:t>
            </a:r>
            <a:r>
              <a:rPr lang="en-US" b="1" dirty="0" smtClean="0"/>
              <a:t>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12767448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21. Two trains of the length 200 m and 250 m respectively with different speeds pass a static pole in 8 seconds and 14 seconds respectively. In what time will they cross each other when they are moving in the same direction? </a:t>
            </a:r>
          </a:p>
          <a:p>
            <a:pPr marL="457200" indent="-457200">
              <a:buAutoNum type="arabicParenBoth"/>
            </a:pPr>
            <a:r>
              <a:rPr lang="en-US" b="1" dirty="0" smtClean="0"/>
              <a:t>63 sec. 		</a:t>
            </a:r>
          </a:p>
          <a:p>
            <a:pPr marL="0" indent="0">
              <a:buNone/>
            </a:pPr>
            <a:r>
              <a:rPr lang="en-US" b="1" dirty="0" smtClean="0"/>
              <a:t>(2) 64 sec. 		</a:t>
            </a:r>
          </a:p>
          <a:p>
            <a:pPr marL="0" indent="0">
              <a:buNone/>
            </a:pPr>
            <a:r>
              <a:rPr lang="en-US" b="1" dirty="0" smtClean="0"/>
              <a:t>(3) 72 sec. 		</a:t>
            </a:r>
          </a:p>
          <a:p>
            <a:pPr marL="0" indent="0">
              <a:buNone/>
            </a:pPr>
            <a:r>
              <a:rPr lang="en-US" b="1" dirty="0" smtClean="0"/>
              <a:t>(4) 81 sec. </a:t>
            </a:r>
          </a:p>
          <a:p>
            <a:pPr>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21. Two trains of the length 200 m and 250 m respectively with different speeds pass a static pole in 8 seconds and 14 seconds respectively. In what time will they cross each other when they are moving in the same direction? </a:t>
            </a:r>
          </a:p>
          <a:p>
            <a:pPr marL="457200" indent="-457200">
              <a:buAutoNum type="arabicParenBoth"/>
            </a:pPr>
            <a:r>
              <a:rPr lang="en-US" b="1" dirty="0" smtClean="0">
                <a:solidFill>
                  <a:srgbClr val="FF0000"/>
                </a:solidFill>
              </a:rPr>
              <a:t>63 sec. </a:t>
            </a:r>
            <a:r>
              <a:rPr lang="en-US" b="1" dirty="0" smtClean="0"/>
              <a:t>		</a:t>
            </a:r>
          </a:p>
          <a:p>
            <a:pPr marL="0" indent="0">
              <a:buNone/>
            </a:pPr>
            <a:r>
              <a:rPr lang="en-US" b="1" dirty="0" smtClean="0"/>
              <a:t>(2) 64 sec. 		</a:t>
            </a:r>
          </a:p>
          <a:p>
            <a:pPr marL="0" indent="0">
              <a:buNone/>
            </a:pPr>
            <a:r>
              <a:rPr lang="en-US" b="1" dirty="0" smtClean="0"/>
              <a:t>(3) 72 sec. 		</a:t>
            </a:r>
          </a:p>
          <a:p>
            <a:pPr marL="0" indent="0">
              <a:buNone/>
            </a:pPr>
            <a:r>
              <a:rPr lang="en-US" b="1" dirty="0" smtClean="0"/>
              <a:t>(4) 81 sec. </a:t>
            </a:r>
          </a:p>
          <a:p>
            <a:pPr>
              <a:buNone/>
            </a:pPr>
            <a:r>
              <a:rPr lang="en-US" b="1" dirty="0" smtClean="0"/>
              <a:t>(5) None of these</a:t>
            </a:r>
            <a:endParaRPr lang="en-US" b="1" dirty="0"/>
          </a:p>
        </p:txBody>
      </p:sp>
    </p:spTree>
    <p:extLst>
      <p:ext uri="{BB962C8B-B14F-4D97-AF65-F5344CB8AC3E}">
        <p14:creationId xmlns:p14="http://schemas.microsoft.com/office/powerpoint/2010/main" val="4109406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22. Two trains of the length 100m and 150m respectively with different speeds pass a static pole in 1 min and 3 min respectively. In what time will they cross each other when they are moving in the opposite direction? </a:t>
            </a:r>
          </a:p>
          <a:p>
            <a:pPr marL="457200" indent="-457200">
              <a:buAutoNum type="arabicParenBoth"/>
            </a:pPr>
            <a:endParaRPr lang="en-US" b="1" dirty="0" smtClean="0"/>
          </a:p>
          <a:p>
            <a:pPr marL="457200" indent="-457200">
              <a:buAutoNum type="arabicParenBoth"/>
            </a:pPr>
            <a:r>
              <a:rPr lang="en-US" b="1" dirty="0" smtClean="0"/>
              <a:t>5/3 sec. 		</a:t>
            </a:r>
          </a:p>
          <a:p>
            <a:pPr marL="0" indent="0">
              <a:buNone/>
            </a:pPr>
            <a:r>
              <a:rPr lang="en-US" b="1" dirty="0" smtClean="0"/>
              <a:t>(2) 100 sec. 		</a:t>
            </a:r>
          </a:p>
          <a:p>
            <a:pPr marL="0" indent="0">
              <a:buNone/>
            </a:pPr>
            <a:r>
              <a:rPr lang="en-US" b="1" dirty="0" smtClean="0"/>
              <a:t>(3) 120 sec. 		</a:t>
            </a:r>
          </a:p>
          <a:p>
            <a:pPr marL="0" indent="0">
              <a:buNone/>
            </a:pPr>
            <a:r>
              <a:rPr lang="en-US" b="1" dirty="0" smtClean="0"/>
              <a:t>(4) 50 sec. </a:t>
            </a:r>
          </a:p>
          <a:p>
            <a:pPr marL="457200" indent="-45720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22. Two trains of the length 100m and 150m respectively with different speeds pass a static pole in 1 min and 3 min respectively. In what time will they cross each other when they are moving in the opposite direction? </a:t>
            </a:r>
          </a:p>
          <a:p>
            <a:pPr marL="457200" indent="-457200">
              <a:buAutoNum type="arabicParenBoth"/>
            </a:pPr>
            <a:endParaRPr lang="en-US" b="1" dirty="0" smtClean="0"/>
          </a:p>
          <a:p>
            <a:pPr marL="457200" indent="-457200">
              <a:buAutoNum type="arabicParenBoth"/>
            </a:pPr>
            <a:r>
              <a:rPr lang="en-US" b="1" dirty="0" smtClean="0"/>
              <a:t>5/3 sec. 		</a:t>
            </a:r>
          </a:p>
          <a:p>
            <a:pPr marL="0" indent="0">
              <a:buNone/>
            </a:pPr>
            <a:r>
              <a:rPr lang="en-US" b="1" dirty="0" smtClean="0">
                <a:solidFill>
                  <a:srgbClr val="FF0000"/>
                </a:solidFill>
              </a:rPr>
              <a:t>(2) 100 sec. </a:t>
            </a:r>
            <a:r>
              <a:rPr lang="en-US" b="1" dirty="0" smtClean="0"/>
              <a:t>		</a:t>
            </a:r>
          </a:p>
          <a:p>
            <a:pPr marL="0" indent="0">
              <a:buNone/>
            </a:pPr>
            <a:r>
              <a:rPr lang="en-US" b="1" dirty="0" smtClean="0"/>
              <a:t>(3) 120 sec. 		</a:t>
            </a:r>
          </a:p>
          <a:p>
            <a:pPr marL="0" indent="0">
              <a:buNone/>
            </a:pPr>
            <a:r>
              <a:rPr lang="en-US" b="1" dirty="0" smtClean="0"/>
              <a:t>(4) 50 sec. </a:t>
            </a:r>
          </a:p>
          <a:p>
            <a:pPr marL="457200" indent="-457200">
              <a:buNone/>
            </a:pPr>
            <a:r>
              <a:rPr lang="en-US" b="1" dirty="0" smtClean="0"/>
              <a:t>(5) None of these</a:t>
            </a:r>
            <a:endParaRPr lang="en-US" b="1" dirty="0"/>
          </a:p>
        </p:txBody>
      </p:sp>
    </p:spTree>
    <p:extLst>
      <p:ext uri="{BB962C8B-B14F-4D97-AF65-F5344CB8AC3E}">
        <p14:creationId xmlns:p14="http://schemas.microsoft.com/office/powerpoint/2010/main" val="20488482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23. Two trains 130 and 110 </a:t>
            </a:r>
            <a:r>
              <a:rPr lang="en-US" b="1" dirty="0" err="1" smtClean="0"/>
              <a:t>metres</a:t>
            </a:r>
            <a:r>
              <a:rPr lang="en-US" b="1" dirty="0" smtClean="0"/>
              <a:t> long, while going in the same direction, the faster train takes one minute to pass the other completely. If they are moving in opposite direction, they pass each other completely in 3 seconds. Find the speed of trains. </a:t>
            </a:r>
          </a:p>
          <a:p>
            <a:pPr marL="457200" indent="-457200">
              <a:buAutoNum type="arabicParenBoth"/>
            </a:pPr>
            <a:endParaRPr lang="en-US" b="1" dirty="0" smtClean="0"/>
          </a:p>
          <a:p>
            <a:pPr marL="457200" indent="-457200">
              <a:buAutoNum type="arabicParenBoth"/>
            </a:pPr>
            <a:r>
              <a:rPr lang="en-US" b="1" dirty="0" smtClean="0"/>
              <a:t>24 m/sec., 19 m/sec. 	</a:t>
            </a:r>
          </a:p>
          <a:p>
            <a:pPr marL="0" indent="0">
              <a:buNone/>
            </a:pPr>
            <a:r>
              <a:rPr lang="en-US" b="1" dirty="0" smtClean="0"/>
              <a:t>(2) 42 m/sec., 38 m/sec. 	</a:t>
            </a:r>
          </a:p>
          <a:p>
            <a:pPr marL="0" indent="0">
              <a:buNone/>
            </a:pPr>
            <a:r>
              <a:rPr lang="en-US" b="1" dirty="0" smtClean="0"/>
              <a:t>(3) 40 m/sec., 36 m/sec. </a:t>
            </a:r>
          </a:p>
          <a:p>
            <a:pPr marL="457200" indent="-457200">
              <a:buNone/>
            </a:pPr>
            <a:r>
              <a:rPr lang="en-US" b="1" dirty="0" smtClean="0"/>
              <a:t>(4) Data inadequate 	</a:t>
            </a:r>
          </a:p>
          <a:p>
            <a:pPr marL="457200" indent="-457200">
              <a:buNone/>
            </a:pPr>
            <a:r>
              <a:rPr lang="en-US" b="1" dirty="0" smtClean="0"/>
              <a:t>(5) None of these </a:t>
            </a:r>
          </a:p>
          <a:p>
            <a:pPr>
              <a:buNone/>
            </a:pPr>
            <a:r>
              <a:rPr lang="en-US" b="1" dirty="0" smtClean="0"/>
              <a:t> </a:t>
            </a:r>
          </a:p>
          <a:p>
            <a:pPr>
              <a:buNone/>
            </a:pPr>
            <a:r>
              <a:rPr lang="en-US" b="1" dirty="0" smtClean="0">
                <a:latin typeface="Arial Black" pitchFamily="34" charset="0"/>
              </a:rPr>
              <a:t> </a:t>
            </a:r>
            <a:r>
              <a:rPr lang="en-US" b="1" dirty="0" smtClean="0"/>
              <a:t> </a:t>
            </a:r>
          </a:p>
          <a:p>
            <a:pPr>
              <a:buNone/>
            </a:pPr>
            <a:r>
              <a:rPr lang="en-US" b="1" dirty="0" smtClean="0">
                <a:latin typeface="Arial Black" pitchFamily="34" charset="0"/>
              </a:rPr>
              <a:t> </a:t>
            </a:r>
            <a:r>
              <a:rPr lang="en-US" b="1" dirty="0" smtClean="0"/>
              <a:t> </a:t>
            </a:r>
          </a:p>
          <a:p>
            <a:pPr>
              <a:buNone/>
            </a:pP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23. Two trains 130 and 110 </a:t>
            </a:r>
            <a:r>
              <a:rPr lang="en-US" b="1" dirty="0" err="1" smtClean="0"/>
              <a:t>metres</a:t>
            </a:r>
            <a:r>
              <a:rPr lang="en-US" b="1" dirty="0" smtClean="0"/>
              <a:t> long, while going in the same direction, the faster train takes one minute to pass the other completely. If they are moving in opposite direction, they pass each other completely in 3 seconds. Find the speed of trains. </a:t>
            </a:r>
          </a:p>
          <a:p>
            <a:pPr marL="457200" indent="-457200">
              <a:buAutoNum type="arabicParenBoth"/>
            </a:pPr>
            <a:endParaRPr lang="en-US" b="1" dirty="0" smtClean="0"/>
          </a:p>
          <a:p>
            <a:pPr marL="457200" indent="-457200">
              <a:buAutoNum type="arabicParenBoth"/>
            </a:pPr>
            <a:r>
              <a:rPr lang="en-US" b="1" dirty="0" smtClean="0"/>
              <a:t>24 m/sec., 19 m/sec. 	</a:t>
            </a:r>
          </a:p>
          <a:p>
            <a:pPr marL="0" indent="0">
              <a:buNone/>
            </a:pPr>
            <a:r>
              <a:rPr lang="en-US" b="1" dirty="0" smtClean="0">
                <a:solidFill>
                  <a:srgbClr val="FF0000"/>
                </a:solidFill>
              </a:rPr>
              <a:t>(2) 42 m/sec., 38 m/sec. </a:t>
            </a:r>
            <a:r>
              <a:rPr lang="en-US" b="1" dirty="0" smtClean="0"/>
              <a:t>	</a:t>
            </a:r>
          </a:p>
          <a:p>
            <a:pPr marL="0" indent="0">
              <a:buNone/>
            </a:pPr>
            <a:r>
              <a:rPr lang="en-US" b="1" dirty="0" smtClean="0"/>
              <a:t>(3) 40 m/sec., 36 m/sec. </a:t>
            </a:r>
          </a:p>
          <a:p>
            <a:pPr marL="457200" indent="-457200">
              <a:buNone/>
            </a:pPr>
            <a:r>
              <a:rPr lang="en-US" b="1" dirty="0" smtClean="0"/>
              <a:t>(4) Data inadequate 	</a:t>
            </a:r>
          </a:p>
          <a:p>
            <a:pPr marL="457200" indent="-457200">
              <a:buNone/>
            </a:pPr>
            <a:r>
              <a:rPr lang="en-US" b="1" dirty="0" smtClean="0"/>
              <a:t>(5) None of these </a:t>
            </a:r>
          </a:p>
          <a:p>
            <a:pPr>
              <a:buNone/>
            </a:pPr>
            <a:r>
              <a:rPr lang="en-US" b="1" dirty="0" smtClean="0"/>
              <a:t> </a:t>
            </a:r>
          </a:p>
          <a:p>
            <a:pPr>
              <a:buNone/>
            </a:pPr>
            <a:r>
              <a:rPr lang="en-US" b="1" dirty="0" smtClean="0">
                <a:latin typeface="Arial Black" pitchFamily="34" charset="0"/>
              </a:rPr>
              <a:t> </a:t>
            </a:r>
            <a:r>
              <a:rPr lang="en-US" b="1" dirty="0" smtClean="0"/>
              <a:t> </a:t>
            </a:r>
          </a:p>
          <a:p>
            <a:pPr>
              <a:buNone/>
            </a:pPr>
            <a:r>
              <a:rPr lang="en-US" b="1" dirty="0" smtClean="0">
                <a:latin typeface="Arial Black" pitchFamily="34" charset="0"/>
              </a:rPr>
              <a:t> </a:t>
            </a:r>
            <a:r>
              <a:rPr lang="en-US" b="1" dirty="0" smtClean="0"/>
              <a:t> </a:t>
            </a:r>
          </a:p>
          <a:p>
            <a:pPr>
              <a:buNone/>
            </a:pPr>
            <a:r>
              <a:rPr lang="en-US" b="1" dirty="0" smtClean="0">
                <a:latin typeface="Arial Black" pitchFamily="34" charset="0"/>
              </a:rPr>
              <a:t> </a:t>
            </a:r>
            <a:r>
              <a:rPr lang="en-US" b="1" dirty="0" smtClean="0"/>
              <a:t> </a:t>
            </a:r>
            <a:endParaRPr lang="en-US" b="1" dirty="0"/>
          </a:p>
        </p:txBody>
      </p:sp>
    </p:spTree>
    <p:extLst>
      <p:ext uri="{BB962C8B-B14F-4D97-AF65-F5344CB8AC3E}">
        <p14:creationId xmlns:p14="http://schemas.microsoft.com/office/powerpoint/2010/main" val="22330823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24. Two trains running at the rates of 45 and 36 km an hour respectively, on parallel rails in opposite directions, are observed to pass each other in 8 seconds, and when they are running in the same direction at the same rate as before, a person sitting in the faster train observes that he passes the other in 30 seconds. Find the length of the trains. </a:t>
            </a:r>
          </a:p>
          <a:p>
            <a:pPr marL="457200" indent="-457200">
              <a:buAutoNum type="arabicParenBoth"/>
            </a:pPr>
            <a:endParaRPr lang="en-US" b="1" dirty="0" smtClean="0"/>
          </a:p>
          <a:p>
            <a:pPr marL="457200" indent="-457200">
              <a:buAutoNum type="arabicParenBoth"/>
            </a:pPr>
            <a:r>
              <a:rPr lang="en-US" b="1" dirty="0" smtClean="0"/>
              <a:t>105 m, 75m 	</a:t>
            </a:r>
          </a:p>
          <a:p>
            <a:pPr marL="0" indent="0">
              <a:buNone/>
            </a:pPr>
            <a:r>
              <a:rPr lang="en-US" b="1" dirty="0" smtClean="0"/>
              <a:t>(2) 50m, 25m 	</a:t>
            </a:r>
          </a:p>
          <a:p>
            <a:pPr marL="0" indent="0">
              <a:buNone/>
            </a:pPr>
            <a:r>
              <a:rPr lang="en-US" b="1" dirty="0" smtClean="0"/>
              <a:t>(3) 120m, 90m 	</a:t>
            </a:r>
          </a:p>
          <a:p>
            <a:pPr marL="0" indent="0">
              <a:buNone/>
            </a:pPr>
            <a:r>
              <a:rPr lang="en-US" b="1" dirty="0" smtClean="0"/>
              <a:t>(4) 100m, 75m </a:t>
            </a:r>
          </a:p>
          <a:p>
            <a:pPr marL="457200" indent="-45720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2. A train 540 m long is running with a speed of 72 km/hr. In what time will it pass a tunnel 160 m long? </a:t>
            </a:r>
          </a:p>
          <a:p>
            <a:pPr>
              <a:buNone/>
            </a:pPr>
            <a:endParaRPr lang="en-US" b="1" dirty="0" smtClean="0"/>
          </a:p>
          <a:p>
            <a:pPr marL="457200" indent="-457200">
              <a:buAutoNum type="arabicParenBoth"/>
            </a:pPr>
            <a:r>
              <a:rPr lang="en-US" b="1" dirty="0" smtClean="0"/>
              <a:t>40 sec. 	</a:t>
            </a:r>
          </a:p>
          <a:p>
            <a:pPr marL="0" indent="0">
              <a:buNone/>
            </a:pPr>
            <a:r>
              <a:rPr lang="en-US" b="1" dirty="0" smtClean="0"/>
              <a:t>(2) 30 sec. 	</a:t>
            </a:r>
          </a:p>
          <a:p>
            <a:pPr marL="0" indent="0">
              <a:buNone/>
            </a:pPr>
            <a:r>
              <a:rPr lang="en-US" b="1" dirty="0" smtClean="0"/>
              <a:t>(3) 35 sec. 	</a:t>
            </a:r>
          </a:p>
          <a:p>
            <a:pPr marL="0" indent="0">
              <a:buNone/>
            </a:pPr>
            <a:r>
              <a:rPr lang="en-US" b="1" dirty="0" smtClean="0"/>
              <a:t>(4) 42 sec.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24. Two trains running at the rates of 45 and 36 km an hour respectively, on parallel rails in opposite directions, are observed to pass each other in 8 seconds, and when they are running in the same direction at the same rate as before, a person sitting in the faster train observes that he passes the other in 30 seconds. Find the length of the trains. </a:t>
            </a:r>
          </a:p>
          <a:p>
            <a:pPr marL="457200" indent="-457200">
              <a:buAutoNum type="arabicParenBoth"/>
            </a:pPr>
            <a:endParaRPr lang="en-US" b="1" dirty="0" smtClean="0"/>
          </a:p>
          <a:p>
            <a:pPr marL="457200" indent="-457200">
              <a:buAutoNum type="arabicParenBoth"/>
            </a:pPr>
            <a:r>
              <a:rPr lang="en-US" b="1" dirty="0" smtClean="0">
                <a:solidFill>
                  <a:srgbClr val="FF0000"/>
                </a:solidFill>
              </a:rPr>
              <a:t>105 m, 75m</a:t>
            </a:r>
            <a:r>
              <a:rPr lang="en-US" b="1" dirty="0" smtClean="0"/>
              <a:t> 	</a:t>
            </a:r>
          </a:p>
          <a:p>
            <a:pPr marL="0" indent="0">
              <a:buNone/>
            </a:pPr>
            <a:r>
              <a:rPr lang="en-US" b="1" dirty="0" smtClean="0"/>
              <a:t>(2) 50m, 25m 	</a:t>
            </a:r>
          </a:p>
          <a:p>
            <a:pPr marL="0" indent="0">
              <a:buNone/>
            </a:pPr>
            <a:r>
              <a:rPr lang="en-US" b="1" dirty="0" smtClean="0"/>
              <a:t>(3) 120m, 90m 	</a:t>
            </a:r>
          </a:p>
          <a:p>
            <a:pPr marL="0" indent="0">
              <a:buNone/>
            </a:pPr>
            <a:r>
              <a:rPr lang="en-US" b="1" dirty="0" smtClean="0"/>
              <a:t>(4) 100m, 75m </a:t>
            </a:r>
          </a:p>
          <a:p>
            <a:pPr marL="457200" indent="-457200">
              <a:buNone/>
            </a:pPr>
            <a:r>
              <a:rPr lang="en-US" b="1" dirty="0" smtClean="0"/>
              <a:t>(5) None of these</a:t>
            </a:r>
            <a:endParaRPr lang="en-US" b="1" dirty="0"/>
          </a:p>
        </p:txBody>
      </p:sp>
    </p:spTree>
    <p:extLst>
      <p:ext uri="{BB962C8B-B14F-4D97-AF65-F5344CB8AC3E}">
        <p14:creationId xmlns:p14="http://schemas.microsoft.com/office/powerpoint/2010/main" val="8736324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25. A train 75 </a:t>
            </a:r>
            <a:r>
              <a:rPr lang="en-US" b="1" dirty="0" err="1" smtClean="0"/>
              <a:t>metres</a:t>
            </a:r>
            <a:r>
              <a:rPr lang="en-US" b="1" dirty="0" smtClean="0"/>
              <a:t> long overtook a man who was walking at the rate of 6 km/hr. and passed him in 18 seconds. Again, the train overtook a second person in 15 seconds. At what rate was the second person travelling? </a:t>
            </a:r>
          </a:p>
          <a:p>
            <a:pPr marL="457200" indent="-457200">
              <a:buAutoNum type="arabicParenBoth"/>
            </a:pPr>
            <a:endParaRPr lang="en-US" b="1" dirty="0" smtClean="0"/>
          </a:p>
          <a:p>
            <a:pPr marL="457200" indent="-457200">
              <a:buAutoNum type="arabicParenBoth"/>
            </a:pPr>
            <a:r>
              <a:rPr lang="en-US" b="1" dirty="0" smtClean="0"/>
              <a:t>3 km/hr. 		</a:t>
            </a:r>
          </a:p>
          <a:p>
            <a:pPr marL="0" indent="0">
              <a:buNone/>
            </a:pPr>
            <a:r>
              <a:rPr lang="en-US" b="1" dirty="0" smtClean="0"/>
              <a:t>(2) 5 km/hr. 		</a:t>
            </a:r>
          </a:p>
          <a:p>
            <a:pPr marL="0" indent="0">
              <a:buNone/>
            </a:pPr>
            <a:r>
              <a:rPr lang="en-US" b="1" dirty="0" smtClean="0"/>
              <a:t>(3) 8 km/hr. 		</a:t>
            </a:r>
          </a:p>
          <a:p>
            <a:pPr marL="0" indent="0">
              <a:buNone/>
            </a:pPr>
            <a:r>
              <a:rPr lang="en-US" b="1" dirty="0" smtClean="0"/>
              <a:t>(4) 9 km/hr. </a:t>
            </a:r>
          </a:p>
          <a:p>
            <a:pPr marL="457200" indent="-45720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25. A train 75 </a:t>
            </a:r>
            <a:r>
              <a:rPr lang="en-US" b="1" dirty="0" err="1" smtClean="0"/>
              <a:t>metres</a:t>
            </a:r>
            <a:r>
              <a:rPr lang="en-US" b="1" dirty="0" smtClean="0"/>
              <a:t> long overtook a man who was walking at the rate of 6 km/hr. and passed him in 18 seconds. Again, the train overtook a second person in 15 seconds. At what rate was the second person travelling? </a:t>
            </a:r>
          </a:p>
          <a:p>
            <a:pPr marL="457200" indent="-457200">
              <a:buAutoNum type="arabicParenBoth"/>
            </a:pPr>
            <a:endParaRPr lang="en-US" b="1" dirty="0" smtClean="0"/>
          </a:p>
          <a:p>
            <a:pPr marL="457200" indent="-457200">
              <a:buAutoNum type="arabicParenBoth"/>
            </a:pPr>
            <a:r>
              <a:rPr lang="en-US" b="1" dirty="0" smtClean="0">
                <a:solidFill>
                  <a:srgbClr val="FF0000"/>
                </a:solidFill>
              </a:rPr>
              <a:t>3 km/hr. </a:t>
            </a:r>
            <a:r>
              <a:rPr lang="en-US" b="1" dirty="0" smtClean="0"/>
              <a:t>		</a:t>
            </a:r>
          </a:p>
          <a:p>
            <a:pPr marL="0" indent="0">
              <a:buNone/>
            </a:pPr>
            <a:r>
              <a:rPr lang="en-US" b="1" dirty="0" smtClean="0"/>
              <a:t>(2) 5 km/hr. 		</a:t>
            </a:r>
          </a:p>
          <a:p>
            <a:pPr marL="0" indent="0">
              <a:buNone/>
            </a:pPr>
            <a:r>
              <a:rPr lang="en-US" b="1" dirty="0" smtClean="0"/>
              <a:t>(3) 8 km/hr. 		</a:t>
            </a:r>
          </a:p>
          <a:p>
            <a:pPr marL="0" indent="0">
              <a:buNone/>
            </a:pPr>
            <a:r>
              <a:rPr lang="en-US" b="1" dirty="0" smtClean="0"/>
              <a:t>(4) 9 km/hr. </a:t>
            </a:r>
          </a:p>
          <a:p>
            <a:pPr marL="457200" indent="-457200">
              <a:buNone/>
            </a:pPr>
            <a:r>
              <a:rPr lang="en-US" b="1" dirty="0" smtClean="0"/>
              <a:t>(5) None of these</a:t>
            </a:r>
            <a:endParaRPr lang="en-US" b="1" dirty="0"/>
          </a:p>
        </p:txBody>
      </p:sp>
    </p:spTree>
    <p:extLst>
      <p:ext uri="{BB962C8B-B14F-4D97-AF65-F5344CB8AC3E}">
        <p14:creationId xmlns:p14="http://schemas.microsoft.com/office/powerpoint/2010/main" val="2890908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26</a:t>
            </a:r>
            <a:r>
              <a:rPr lang="en-US" b="1" dirty="0" smtClean="0"/>
              <a:t>. A good train and a passenger train are running on parallel tracks in the same direction. The driver of the goods train observes that the passenger train coming from behind overtakes and crosses his train completely in 30 seconds. Whereas a passenger on the passenger train marks that he crosses the goods train in 20 seconds. If the speeds of the trains be in the ratio of 1 : 2, find the ratio of their lengths. </a:t>
            </a:r>
          </a:p>
          <a:p>
            <a:pPr>
              <a:buNone/>
            </a:pPr>
            <a:endParaRPr lang="en-US" b="1" dirty="0" smtClean="0"/>
          </a:p>
          <a:p>
            <a:pPr marL="457200" indent="-457200">
              <a:buAutoNum type="arabicParenBoth"/>
            </a:pPr>
            <a:r>
              <a:rPr lang="en-US" b="1" dirty="0" smtClean="0"/>
              <a:t>3 : 2 	</a:t>
            </a:r>
          </a:p>
          <a:p>
            <a:pPr marL="0" indent="0">
              <a:buNone/>
            </a:pPr>
            <a:r>
              <a:rPr lang="en-US" b="1" dirty="0" smtClean="0"/>
              <a:t>(2) 3 : 1 	</a:t>
            </a:r>
          </a:p>
          <a:p>
            <a:pPr marL="0" indent="0">
              <a:buNone/>
            </a:pPr>
            <a:r>
              <a:rPr lang="en-US" b="1" dirty="0" smtClean="0"/>
              <a:t>(3) 2 : 1 	</a:t>
            </a:r>
          </a:p>
          <a:p>
            <a:pPr marL="0" indent="0">
              <a:buNone/>
            </a:pPr>
            <a:r>
              <a:rPr lang="en-US" b="1" dirty="0" smtClean="0"/>
              <a:t>(4) 4 : 1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26</a:t>
            </a:r>
            <a:r>
              <a:rPr lang="en-US" b="1" dirty="0" smtClean="0"/>
              <a:t>. A good train and a passenger train are running on parallel tracks in the same direction. The driver of the goods train observes that the passenger train coming from behind overtakes and crosses his train completely in 30 seconds. Whereas a passenger on the passenger train marks that he crosses the goods train in 20 seconds. If the speeds of the trains be in the ratio of 1 : 2, find the ratio of their lengths. </a:t>
            </a:r>
          </a:p>
          <a:p>
            <a:pPr>
              <a:buNone/>
            </a:pPr>
            <a:endParaRPr lang="en-US" b="1" dirty="0" smtClean="0"/>
          </a:p>
          <a:p>
            <a:pPr marL="457200" indent="-457200">
              <a:buAutoNum type="arabicParenBoth"/>
            </a:pPr>
            <a:r>
              <a:rPr lang="en-US" b="1" dirty="0" smtClean="0">
                <a:solidFill>
                  <a:srgbClr val="FF0000"/>
                </a:solidFill>
              </a:rPr>
              <a:t>3 : 2 </a:t>
            </a:r>
            <a:r>
              <a:rPr lang="en-US" b="1" dirty="0" smtClean="0"/>
              <a:t>	</a:t>
            </a:r>
          </a:p>
          <a:p>
            <a:pPr marL="0" indent="0">
              <a:buNone/>
            </a:pPr>
            <a:r>
              <a:rPr lang="en-US" b="1" dirty="0" smtClean="0"/>
              <a:t>(2) 3 : 1 	</a:t>
            </a:r>
          </a:p>
          <a:p>
            <a:pPr marL="0" indent="0">
              <a:buNone/>
            </a:pPr>
            <a:r>
              <a:rPr lang="en-US" b="1" dirty="0" smtClean="0"/>
              <a:t>(3) 2 : 1 	</a:t>
            </a:r>
          </a:p>
          <a:p>
            <a:pPr marL="0" indent="0">
              <a:buNone/>
            </a:pPr>
            <a:r>
              <a:rPr lang="en-US" b="1" dirty="0" smtClean="0"/>
              <a:t>(4) 4 : 1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8200291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27</a:t>
            </a:r>
            <a:r>
              <a:rPr lang="en-US" b="1" dirty="0" smtClean="0"/>
              <a:t>. A train after travelling 60 km meets with an accident and then proceeds at 2/3 of its former speed and arrives at its destination 40 minutes late. Had the accident occurred 30 km further, it would have reached the destination only 20 minutes late. Find the speed of the train and the distance which the train travels. </a:t>
            </a:r>
          </a:p>
          <a:p>
            <a:pPr marL="457200" indent="-457200">
              <a:buAutoNum type="arabicParenBoth"/>
            </a:pPr>
            <a:endParaRPr lang="en-US" b="1" dirty="0" smtClean="0"/>
          </a:p>
          <a:p>
            <a:pPr marL="457200" indent="-457200">
              <a:buAutoNum type="arabicParenBoth"/>
            </a:pPr>
            <a:r>
              <a:rPr lang="en-US" b="1" dirty="0" smtClean="0"/>
              <a:t>45 km/hr, 90 km 	</a:t>
            </a:r>
          </a:p>
          <a:p>
            <a:pPr marL="0" indent="0">
              <a:buNone/>
            </a:pPr>
            <a:r>
              <a:rPr lang="en-US" b="1" dirty="0" smtClean="0"/>
              <a:t>(2) 60 km/hr, 120 km 	</a:t>
            </a:r>
          </a:p>
          <a:p>
            <a:pPr marL="0" indent="0">
              <a:buNone/>
            </a:pPr>
            <a:r>
              <a:rPr lang="en-US" b="1" dirty="0" smtClean="0"/>
              <a:t>(3) 45 km/hr, 120 km </a:t>
            </a:r>
          </a:p>
          <a:p>
            <a:pPr marL="457200" indent="-457200">
              <a:buNone/>
            </a:pPr>
            <a:r>
              <a:rPr lang="en-US" b="1" dirty="0" smtClean="0"/>
              <a:t>(4) 47 km/hr, 95 km 	</a:t>
            </a:r>
          </a:p>
          <a:p>
            <a:pPr marL="457200" indent="-45720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27</a:t>
            </a:r>
            <a:r>
              <a:rPr lang="en-US" b="1" dirty="0" smtClean="0"/>
              <a:t>. A train after travelling 60 km meets with an accident and then proceeds at 2/3 of its former speed and arrives at its destination 40 minutes late. Had the accident occurred 30 km further, it would have reached the destination only 20 minutes late. Find the speed of the train and the distance which the train travels. </a:t>
            </a:r>
          </a:p>
          <a:p>
            <a:pPr marL="457200" indent="-457200">
              <a:buAutoNum type="arabicParenBoth"/>
            </a:pPr>
            <a:endParaRPr lang="en-US" b="1" dirty="0" smtClean="0"/>
          </a:p>
          <a:p>
            <a:pPr marL="457200" indent="-457200">
              <a:buAutoNum type="arabicParenBoth"/>
            </a:pPr>
            <a:r>
              <a:rPr lang="en-US" b="1" dirty="0" smtClean="0"/>
              <a:t>45 km/hr, 90 km 	</a:t>
            </a:r>
          </a:p>
          <a:p>
            <a:pPr marL="0" indent="0">
              <a:buNone/>
            </a:pPr>
            <a:r>
              <a:rPr lang="en-US" b="1" dirty="0" smtClean="0"/>
              <a:t>(2) 60 km/hr, 120 km 	</a:t>
            </a:r>
          </a:p>
          <a:p>
            <a:pPr marL="0" indent="0">
              <a:buNone/>
            </a:pPr>
            <a:r>
              <a:rPr lang="en-US" b="1" dirty="0" smtClean="0">
                <a:solidFill>
                  <a:srgbClr val="FF0000"/>
                </a:solidFill>
              </a:rPr>
              <a:t>(3) 45 km/hr, 120 km </a:t>
            </a:r>
          </a:p>
          <a:p>
            <a:pPr marL="457200" indent="-457200">
              <a:buNone/>
            </a:pPr>
            <a:r>
              <a:rPr lang="en-US" b="1" dirty="0" smtClean="0"/>
              <a:t>(4) 47 km/hr, 95 km 	</a:t>
            </a:r>
          </a:p>
          <a:p>
            <a:pPr marL="457200" indent="-457200">
              <a:buNone/>
            </a:pPr>
            <a:r>
              <a:rPr lang="en-US" b="1" dirty="0" smtClean="0"/>
              <a:t>(5) None of these</a:t>
            </a:r>
            <a:endParaRPr lang="en-US" b="1" dirty="0"/>
          </a:p>
        </p:txBody>
      </p:sp>
    </p:spTree>
    <p:extLst>
      <p:ext uri="{BB962C8B-B14F-4D97-AF65-F5344CB8AC3E}">
        <p14:creationId xmlns:p14="http://schemas.microsoft.com/office/powerpoint/2010/main" val="11041867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28</a:t>
            </a:r>
            <a:r>
              <a:rPr lang="en-US" b="1" dirty="0" smtClean="0"/>
              <a:t>. A train after travelling 100 km meets with an accident and then proceeds at 3/5 of its former rate and arrives at the terminus 48 minutes late. Had the accident happened 30 km further on, it would have arrived 24 minutes sooner. Find the rate of the train and the distance. </a:t>
            </a:r>
          </a:p>
          <a:p>
            <a:pPr marL="457200" indent="-457200">
              <a:buAutoNum type="arabicParenBoth"/>
            </a:pPr>
            <a:endParaRPr lang="en-US" b="1" dirty="0" smtClean="0"/>
          </a:p>
          <a:p>
            <a:pPr marL="457200" indent="-457200">
              <a:buAutoNum type="arabicParenBoth"/>
            </a:pPr>
            <a:r>
              <a:rPr lang="en-US" b="1" dirty="0" smtClean="0"/>
              <a:t>50 km/hr, 160 km 	</a:t>
            </a:r>
          </a:p>
          <a:p>
            <a:pPr marL="0" indent="0">
              <a:buNone/>
            </a:pPr>
            <a:r>
              <a:rPr lang="en-US" b="1" dirty="0" smtClean="0"/>
              <a:t>(2) 45 km/hr, 150 km 	</a:t>
            </a:r>
          </a:p>
          <a:p>
            <a:pPr marL="0" indent="0">
              <a:buNone/>
            </a:pPr>
            <a:r>
              <a:rPr lang="en-US" b="1" dirty="0" smtClean="0"/>
              <a:t>(3) 50 km/hr, 150 km </a:t>
            </a:r>
          </a:p>
          <a:p>
            <a:pPr marL="457200" indent="-457200">
              <a:buNone/>
            </a:pPr>
            <a:r>
              <a:rPr lang="en-US" b="1" dirty="0" smtClean="0"/>
              <a:t>(4) 50 km/hr, 120 km 	</a:t>
            </a:r>
          </a:p>
          <a:p>
            <a:pPr marL="457200" indent="-45720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28</a:t>
            </a:r>
            <a:r>
              <a:rPr lang="en-US" b="1" dirty="0" smtClean="0"/>
              <a:t>. A train after travelling 100 km meets with an accident and then proceeds at 3/5 of its former rate and arrives at the terminus 48 minutes late. Had the accident happened 30 km further on, it would have arrived 24 minutes sooner. Find the rate of the train and the distance. </a:t>
            </a:r>
          </a:p>
          <a:p>
            <a:pPr marL="457200" indent="-457200">
              <a:buAutoNum type="arabicParenBoth"/>
            </a:pPr>
            <a:endParaRPr lang="en-US" b="1" dirty="0" smtClean="0"/>
          </a:p>
          <a:p>
            <a:pPr marL="457200" indent="-457200">
              <a:buAutoNum type="arabicParenBoth"/>
            </a:pPr>
            <a:r>
              <a:rPr lang="en-US" b="1" dirty="0" smtClean="0">
                <a:solidFill>
                  <a:srgbClr val="FF0000"/>
                </a:solidFill>
              </a:rPr>
              <a:t>50 km/hr, 160 km </a:t>
            </a:r>
            <a:r>
              <a:rPr lang="en-US" b="1" dirty="0" smtClean="0"/>
              <a:t>	</a:t>
            </a:r>
          </a:p>
          <a:p>
            <a:pPr marL="0" indent="0">
              <a:buNone/>
            </a:pPr>
            <a:r>
              <a:rPr lang="en-US" b="1" dirty="0" smtClean="0"/>
              <a:t>(2) 45 km/hr, 150 km 	</a:t>
            </a:r>
          </a:p>
          <a:p>
            <a:pPr marL="0" indent="0">
              <a:buNone/>
            </a:pPr>
            <a:r>
              <a:rPr lang="en-US" b="1" dirty="0" smtClean="0"/>
              <a:t>(3) 50 km/hr, 150 km </a:t>
            </a:r>
          </a:p>
          <a:p>
            <a:pPr marL="457200" indent="-457200">
              <a:buNone/>
            </a:pPr>
            <a:r>
              <a:rPr lang="en-US" b="1" dirty="0" smtClean="0"/>
              <a:t>(4) 50 km/hr, 120 km 	</a:t>
            </a:r>
          </a:p>
          <a:p>
            <a:pPr marL="457200" indent="-457200">
              <a:buNone/>
            </a:pPr>
            <a:r>
              <a:rPr lang="en-US" b="1" dirty="0" smtClean="0"/>
              <a:t>(5) None of these</a:t>
            </a:r>
            <a:endParaRPr lang="en-US" b="1" dirty="0"/>
          </a:p>
        </p:txBody>
      </p:sp>
    </p:spTree>
    <p:extLst>
      <p:ext uri="{BB962C8B-B14F-4D97-AF65-F5344CB8AC3E}">
        <p14:creationId xmlns:p14="http://schemas.microsoft.com/office/powerpoint/2010/main" val="23223142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Q29</a:t>
            </a:r>
            <a:r>
              <a:rPr lang="en-US" b="1" dirty="0" smtClean="0"/>
              <a:t>. A train meets with an accident 5 hours after starting, which detains it for 1 hour, after which it proceeds at 40% of its original speed. It arrives at the destination 6 hours late. Had the accident taken place 200 km farther along the railway line, the train would have arrived only 5 hours late. Find the length of the trip and the original speed of the train. </a:t>
            </a:r>
          </a:p>
          <a:p>
            <a:pPr marL="457200" indent="-457200">
              <a:buAutoNum type="arabicParenBoth"/>
            </a:pPr>
            <a:endParaRPr lang="en-US" b="1" dirty="0" smtClean="0"/>
          </a:p>
          <a:p>
            <a:pPr marL="457200" indent="-457200">
              <a:buAutoNum type="arabicParenBoth"/>
            </a:pPr>
            <a:r>
              <a:rPr lang="en-US" b="1" dirty="0" smtClean="0"/>
              <a:t>300 km/hr, 2500 km 	</a:t>
            </a:r>
          </a:p>
          <a:p>
            <a:pPr marL="0" indent="0">
              <a:buNone/>
            </a:pPr>
            <a:r>
              <a:rPr lang="en-US" b="1" dirty="0" smtClean="0"/>
              <a:t>(2) 200 km/hr, 1650 km 	</a:t>
            </a:r>
          </a:p>
          <a:p>
            <a:pPr marL="0" indent="0">
              <a:buNone/>
            </a:pPr>
            <a:r>
              <a:rPr lang="en-US" b="1" dirty="0" smtClean="0"/>
              <a:t>(3) 350 km/hr, 1850 km </a:t>
            </a:r>
          </a:p>
          <a:p>
            <a:pPr marL="457200" indent="-457200">
              <a:buNone/>
            </a:pPr>
            <a:r>
              <a:rPr lang="en-US" b="1" dirty="0" smtClean="0"/>
              <a:t>(4) 250 km/hr, 1700 km 	</a:t>
            </a:r>
          </a:p>
          <a:p>
            <a:pPr marL="457200" indent="-457200">
              <a:buNone/>
            </a:pPr>
            <a:r>
              <a:rPr lang="en-US" b="1" dirty="0" smtClean="0"/>
              <a:t>(5) None of these</a:t>
            </a:r>
            <a:r>
              <a:rPr lang="en-US" b="1" dirty="0" smtClean="0">
                <a:latin typeface="Arial Black" pitchFamily="34" charset="0"/>
              </a:rPr>
              <a:t> </a:t>
            </a:r>
            <a:r>
              <a:rPr lang="en-US" b="1" dirty="0" smtClean="0"/>
              <a:t> </a:t>
            </a:r>
          </a:p>
          <a:p>
            <a:pPr>
              <a:buNone/>
            </a:pPr>
            <a:r>
              <a:rPr lang="en-US" b="1" dirty="0" smtClean="0"/>
              <a:t> </a:t>
            </a:r>
          </a:p>
          <a:p>
            <a:pPr>
              <a:buNone/>
            </a:pP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2. A train 540 m long is running with a speed of 72 km/hr. In what time will it pass a tunnel 160 m long? </a:t>
            </a:r>
          </a:p>
          <a:p>
            <a:pPr>
              <a:buNone/>
            </a:pPr>
            <a:endParaRPr lang="en-US" b="1" dirty="0" smtClean="0"/>
          </a:p>
          <a:p>
            <a:pPr marL="457200" indent="-457200">
              <a:buAutoNum type="arabicParenBoth"/>
            </a:pPr>
            <a:r>
              <a:rPr lang="en-US" b="1" dirty="0" smtClean="0"/>
              <a:t>40 sec. 	</a:t>
            </a:r>
          </a:p>
          <a:p>
            <a:pPr marL="0" indent="0">
              <a:buNone/>
            </a:pPr>
            <a:r>
              <a:rPr lang="en-US" b="1" dirty="0" smtClean="0"/>
              <a:t>(2) 30 sec. 	</a:t>
            </a:r>
          </a:p>
          <a:p>
            <a:pPr marL="0" indent="0">
              <a:buNone/>
            </a:pPr>
            <a:r>
              <a:rPr lang="en-US" b="1" dirty="0" smtClean="0">
                <a:solidFill>
                  <a:srgbClr val="FF0000"/>
                </a:solidFill>
              </a:rPr>
              <a:t>(3) 35 sec. </a:t>
            </a:r>
            <a:r>
              <a:rPr lang="en-US" b="1" dirty="0" smtClean="0"/>
              <a:t>	</a:t>
            </a:r>
          </a:p>
          <a:p>
            <a:pPr marL="0" indent="0">
              <a:buNone/>
            </a:pPr>
            <a:r>
              <a:rPr lang="en-US" b="1" dirty="0" smtClean="0"/>
              <a:t>(4) 42 sec.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32054715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Q29</a:t>
            </a:r>
            <a:r>
              <a:rPr lang="en-US" b="1" dirty="0" smtClean="0"/>
              <a:t>. A train meets with an accident 5 hours after starting, which detains it for 1 hour, after which it proceeds at 40% of its original speed. It arrives at the destination 6 hours late. Had the accident taken place 200 km farther along the railway line, the train would have arrived only 5 hours late. Find the length of the trip and the original speed of the train. </a:t>
            </a:r>
          </a:p>
          <a:p>
            <a:pPr marL="457200" indent="-457200">
              <a:buAutoNum type="arabicParenBoth"/>
            </a:pPr>
            <a:endParaRPr lang="en-US" b="1" dirty="0" smtClean="0"/>
          </a:p>
          <a:p>
            <a:pPr marL="457200" indent="-457200">
              <a:buAutoNum type="arabicParenBoth"/>
            </a:pPr>
            <a:r>
              <a:rPr lang="en-US" b="1" dirty="0" smtClean="0">
                <a:solidFill>
                  <a:srgbClr val="FF0000"/>
                </a:solidFill>
              </a:rPr>
              <a:t>300 km/hr, 2500 km </a:t>
            </a:r>
            <a:r>
              <a:rPr lang="en-US" b="1" dirty="0" smtClean="0"/>
              <a:t>	</a:t>
            </a:r>
          </a:p>
          <a:p>
            <a:pPr marL="0" indent="0">
              <a:buNone/>
            </a:pPr>
            <a:r>
              <a:rPr lang="en-US" b="1" dirty="0" smtClean="0"/>
              <a:t>(2) 200 km/hr, 1650 km 	</a:t>
            </a:r>
          </a:p>
          <a:p>
            <a:pPr marL="0" indent="0">
              <a:buNone/>
            </a:pPr>
            <a:r>
              <a:rPr lang="en-US" b="1" dirty="0" smtClean="0"/>
              <a:t>(3) 350 km/hr, 1850 km </a:t>
            </a:r>
          </a:p>
          <a:p>
            <a:pPr marL="457200" indent="-457200">
              <a:buNone/>
            </a:pPr>
            <a:r>
              <a:rPr lang="en-US" b="1" dirty="0" smtClean="0"/>
              <a:t>(4) 250 km/hr, 1700 km 	</a:t>
            </a:r>
          </a:p>
          <a:p>
            <a:pPr marL="457200" indent="-457200">
              <a:buNone/>
            </a:pPr>
            <a:r>
              <a:rPr lang="en-US" b="1" dirty="0" smtClean="0"/>
              <a:t>(5) None of these</a:t>
            </a:r>
            <a:r>
              <a:rPr lang="en-US" b="1" dirty="0" smtClean="0">
                <a:latin typeface="Arial Black" pitchFamily="34" charset="0"/>
              </a:rPr>
              <a:t> </a:t>
            </a:r>
            <a:r>
              <a:rPr lang="en-US" b="1" dirty="0" smtClean="0"/>
              <a:t> </a:t>
            </a:r>
          </a:p>
          <a:p>
            <a:pPr>
              <a:buNone/>
            </a:pPr>
            <a:r>
              <a:rPr lang="en-US" b="1" dirty="0" smtClean="0"/>
              <a:t> </a:t>
            </a:r>
          </a:p>
          <a:p>
            <a:pPr>
              <a:buNone/>
            </a:pPr>
            <a:r>
              <a:rPr lang="en-US" b="1" dirty="0" smtClean="0">
                <a:latin typeface="Arial Black" pitchFamily="34" charset="0"/>
              </a:rPr>
              <a:t> </a:t>
            </a:r>
            <a:r>
              <a:rPr lang="en-US" b="1" dirty="0" smtClean="0"/>
              <a:t> </a:t>
            </a:r>
            <a:endParaRPr lang="en-US" b="1" dirty="0"/>
          </a:p>
        </p:txBody>
      </p:sp>
    </p:spTree>
    <p:extLst>
      <p:ext uri="{BB962C8B-B14F-4D97-AF65-F5344CB8AC3E}">
        <p14:creationId xmlns:p14="http://schemas.microsoft.com/office/powerpoint/2010/main" val="36989717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30</a:t>
            </a:r>
            <a:r>
              <a:rPr lang="en-US" b="1" dirty="0" smtClean="0"/>
              <a:t>. A train covers a distance between stations A and B in 2 hours. If the speed is reduced by 6 km/hr, it will cover the same distance in 3 hours. What is the distance between the two stations A and B (in km)? Also, find the speed of the train. </a:t>
            </a:r>
          </a:p>
          <a:p>
            <a:pPr marL="457200" indent="-457200">
              <a:buAutoNum type="arabicParenBoth"/>
            </a:pPr>
            <a:endParaRPr lang="en-US" b="1" dirty="0" smtClean="0"/>
          </a:p>
          <a:p>
            <a:pPr marL="457200" indent="-457200">
              <a:buAutoNum type="arabicParenBoth"/>
            </a:pPr>
            <a:r>
              <a:rPr lang="en-US" b="1" dirty="0" smtClean="0"/>
              <a:t>36 km, 18 km/hr. 	</a:t>
            </a:r>
          </a:p>
          <a:p>
            <a:pPr marL="0" indent="0">
              <a:buNone/>
            </a:pPr>
            <a:r>
              <a:rPr lang="en-US" b="1" dirty="0" smtClean="0"/>
              <a:t>(2) 42 km, 21 km/hr 	</a:t>
            </a:r>
          </a:p>
          <a:p>
            <a:pPr marL="0" indent="0">
              <a:buNone/>
            </a:pPr>
            <a:r>
              <a:rPr lang="en-US" b="1" dirty="0" smtClean="0"/>
              <a:t>(3) 18 km, 9 km/hr </a:t>
            </a:r>
          </a:p>
          <a:p>
            <a:pPr marL="457200" indent="-457200">
              <a:buNone/>
            </a:pPr>
            <a:r>
              <a:rPr lang="en-US" b="1" dirty="0" smtClean="0"/>
              <a:t>(4) 28 km, 14 km/hr. 	</a:t>
            </a:r>
          </a:p>
          <a:p>
            <a:pPr marL="457200" indent="-45720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30</a:t>
            </a:r>
            <a:r>
              <a:rPr lang="en-US" b="1" dirty="0" smtClean="0"/>
              <a:t>. A train covers a distance between stations A and B in 2 hours. If the speed is reduced by 6 km/hr, it will cover the same distance in 3 hours. What is the distance between the two stations A and B (in km)? Also, find the speed of the train. </a:t>
            </a:r>
          </a:p>
          <a:p>
            <a:pPr marL="457200" indent="-457200">
              <a:buAutoNum type="arabicParenBoth"/>
            </a:pPr>
            <a:endParaRPr lang="en-US" b="1" dirty="0" smtClean="0"/>
          </a:p>
          <a:p>
            <a:pPr marL="457200" indent="-457200">
              <a:buAutoNum type="arabicParenBoth"/>
            </a:pPr>
            <a:r>
              <a:rPr lang="en-US" b="1" dirty="0" smtClean="0">
                <a:solidFill>
                  <a:srgbClr val="FF0000"/>
                </a:solidFill>
              </a:rPr>
              <a:t>36 km, 18 km/hr. </a:t>
            </a:r>
            <a:r>
              <a:rPr lang="en-US" b="1" dirty="0" smtClean="0"/>
              <a:t>	</a:t>
            </a:r>
          </a:p>
          <a:p>
            <a:pPr marL="0" indent="0">
              <a:buNone/>
            </a:pPr>
            <a:r>
              <a:rPr lang="en-US" b="1" dirty="0" smtClean="0"/>
              <a:t>(2) 42 km, 21 km/hr 	</a:t>
            </a:r>
          </a:p>
          <a:p>
            <a:pPr marL="0" indent="0">
              <a:buNone/>
            </a:pPr>
            <a:r>
              <a:rPr lang="en-US" b="1" dirty="0" smtClean="0"/>
              <a:t>(3) 18 km, 9 km/hr </a:t>
            </a:r>
          </a:p>
          <a:p>
            <a:pPr marL="457200" indent="-457200">
              <a:buNone/>
            </a:pPr>
            <a:r>
              <a:rPr lang="en-US" b="1" dirty="0" smtClean="0"/>
              <a:t>(4) 28 km, 14 km/hr. 	</a:t>
            </a:r>
          </a:p>
          <a:p>
            <a:pPr marL="457200" indent="-457200">
              <a:buNone/>
            </a:pPr>
            <a:r>
              <a:rPr lang="en-US" b="1" dirty="0" smtClean="0"/>
              <a:t>(5) None of these</a:t>
            </a:r>
            <a:endParaRPr lang="en-US" b="1" dirty="0"/>
          </a:p>
        </p:txBody>
      </p:sp>
    </p:spTree>
    <p:extLst>
      <p:ext uri="{BB962C8B-B14F-4D97-AF65-F5344CB8AC3E}">
        <p14:creationId xmlns:p14="http://schemas.microsoft.com/office/powerpoint/2010/main" val="35700422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30</a:t>
            </a:r>
            <a:r>
              <a:rPr lang="en-US" b="1" dirty="0" smtClean="0"/>
              <a:t>. Two places P and Q are 92 km apart. A train leaves P for Q and at the same time another train leaves Q for P. Both the trains meet 4 hrs. after they start moving. If the train travelling from P to Q travels 7 km/hr. faster than the other train, find the speed of the two trains. </a:t>
            </a:r>
          </a:p>
          <a:p>
            <a:pPr marL="457200" indent="-457200">
              <a:buAutoNum type="arabicParenBoth"/>
            </a:pPr>
            <a:endParaRPr lang="en-US" b="1" dirty="0" smtClean="0"/>
          </a:p>
          <a:p>
            <a:pPr marL="457200" indent="-457200">
              <a:buAutoNum type="arabicParenBoth"/>
            </a:pPr>
            <a:r>
              <a:rPr lang="en-US" b="1" dirty="0" smtClean="0"/>
              <a:t>15 km/hr, 8 km/hr. 	</a:t>
            </a:r>
          </a:p>
          <a:p>
            <a:pPr marL="0" indent="0">
              <a:buNone/>
            </a:pPr>
            <a:r>
              <a:rPr lang="en-US" b="1" dirty="0" smtClean="0"/>
              <a:t>(2) 12 km/hr, 8 km/hr. 	</a:t>
            </a:r>
          </a:p>
          <a:p>
            <a:pPr marL="0" indent="0">
              <a:buNone/>
            </a:pPr>
            <a:r>
              <a:rPr lang="en-US" b="1" dirty="0" smtClean="0"/>
              <a:t>(3) 12 km/hr, 9 km/hr </a:t>
            </a:r>
          </a:p>
          <a:p>
            <a:pPr marL="457200" indent="-457200">
              <a:buNone/>
            </a:pPr>
            <a:r>
              <a:rPr lang="en-US" b="1" dirty="0" smtClean="0"/>
              <a:t>(4) 15 km/hr, 9 km/hr 	</a:t>
            </a:r>
          </a:p>
          <a:p>
            <a:pPr marL="457200" indent="-45720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30</a:t>
            </a:r>
            <a:r>
              <a:rPr lang="en-US" b="1" dirty="0" smtClean="0"/>
              <a:t>. Two places P and Q are 92 km apart. A train leaves P for Q and at the same time another train leaves Q for P. Both the trains meet 4 hrs. after they start moving. If the train travelling from P to Q travels 7 km/hr. faster than the other train, find the speed of the two trains. </a:t>
            </a:r>
          </a:p>
          <a:p>
            <a:pPr marL="457200" indent="-457200">
              <a:buAutoNum type="arabicParenBoth"/>
            </a:pPr>
            <a:endParaRPr lang="en-US" b="1" dirty="0" smtClean="0"/>
          </a:p>
          <a:p>
            <a:pPr marL="457200" indent="-457200">
              <a:buAutoNum type="arabicParenBoth"/>
            </a:pPr>
            <a:r>
              <a:rPr lang="en-US" b="1" dirty="0" smtClean="0">
                <a:solidFill>
                  <a:srgbClr val="FF0000"/>
                </a:solidFill>
              </a:rPr>
              <a:t>15 km/hr, 8 km/hr. </a:t>
            </a:r>
            <a:r>
              <a:rPr lang="en-US" b="1" dirty="0" smtClean="0"/>
              <a:t>	</a:t>
            </a:r>
          </a:p>
          <a:p>
            <a:pPr marL="0" indent="0">
              <a:buNone/>
            </a:pPr>
            <a:r>
              <a:rPr lang="en-US" b="1" dirty="0" smtClean="0"/>
              <a:t>(2) 12 km/hr, 8 km/hr. 	</a:t>
            </a:r>
          </a:p>
          <a:p>
            <a:pPr marL="0" indent="0">
              <a:buNone/>
            </a:pPr>
            <a:r>
              <a:rPr lang="en-US" b="1" dirty="0" smtClean="0"/>
              <a:t>(3) 12 km/hr, 9 km/hr </a:t>
            </a:r>
          </a:p>
          <a:p>
            <a:pPr marL="457200" indent="-457200">
              <a:buNone/>
            </a:pPr>
            <a:r>
              <a:rPr lang="en-US" b="1" dirty="0" smtClean="0"/>
              <a:t>(4) 15 km/hr, 9 km/hr 	</a:t>
            </a:r>
          </a:p>
          <a:p>
            <a:pPr marL="457200" indent="-457200">
              <a:buNone/>
            </a:pPr>
            <a:r>
              <a:rPr lang="en-US" b="1" dirty="0" smtClean="0"/>
              <a:t>(5) None of these</a:t>
            </a:r>
            <a:endParaRPr lang="en-US" b="1" dirty="0"/>
          </a:p>
        </p:txBody>
      </p:sp>
    </p:spTree>
    <p:extLst>
      <p:ext uri="{BB962C8B-B14F-4D97-AF65-F5344CB8AC3E}">
        <p14:creationId xmlns:p14="http://schemas.microsoft.com/office/powerpoint/2010/main" val="16434339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32. Two trains A and B start from Lucknow and Delhi towards Delhi and Lucknow respectively. After passing each other they take 4 hours and 9 hours to reach Delhi and Lucknow respectively. If the train from Lucknow is moving at 60 km/hr. Then find the speed of the other train. </a:t>
            </a:r>
          </a:p>
          <a:p>
            <a:pPr marL="457200" indent="-457200">
              <a:buAutoNum type="arabicParenBoth"/>
            </a:pPr>
            <a:endParaRPr lang="en-US" b="1" dirty="0" smtClean="0"/>
          </a:p>
          <a:p>
            <a:pPr marL="457200" indent="-457200">
              <a:buAutoNum type="arabicParenBoth"/>
            </a:pPr>
            <a:r>
              <a:rPr lang="en-US" b="1" dirty="0" smtClean="0"/>
              <a:t>40 km/hr. 	</a:t>
            </a:r>
          </a:p>
          <a:p>
            <a:pPr marL="0" indent="0">
              <a:buNone/>
            </a:pPr>
            <a:r>
              <a:rPr lang="en-US" b="1" dirty="0" smtClean="0"/>
              <a:t>(2) 30 km/hr. 	</a:t>
            </a:r>
          </a:p>
          <a:p>
            <a:pPr marL="0" indent="0">
              <a:buNone/>
            </a:pPr>
            <a:r>
              <a:rPr lang="en-US" b="1" dirty="0" smtClean="0"/>
              <a:t>(3) 35 km/hr. 	</a:t>
            </a:r>
          </a:p>
          <a:p>
            <a:pPr marL="0" indent="0">
              <a:buNone/>
            </a:pPr>
            <a:r>
              <a:rPr lang="en-US" b="1" dirty="0" smtClean="0"/>
              <a:t>(4) 50 km/hr.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32. Two trains A and B start from Lucknow and Delhi towards Delhi and Lucknow respectively. After passing each other they take 4 hours and 9 hours to reach Delhi and Lucknow respectively. If the train from Lucknow is moving at 60 km/hr. Then find the speed of the other train. </a:t>
            </a:r>
          </a:p>
          <a:p>
            <a:pPr marL="457200" indent="-457200">
              <a:buAutoNum type="arabicParenBoth"/>
            </a:pPr>
            <a:endParaRPr lang="en-US" b="1" dirty="0" smtClean="0"/>
          </a:p>
          <a:p>
            <a:pPr marL="457200" indent="-457200">
              <a:buAutoNum type="arabicParenBoth"/>
            </a:pPr>
            <a:r>
              <a:rPr lang="en-US" b="1" dirty="0" smtClean="0">
                <a:solidFill>
                  <a:srgbClr val="FF0000"/>
                </a:solidFill>
              </a:rPr>
              <a:t>40 km/hr. </a:t>
            </a:r>
            <a:r>
              <a:rPr lang="en-US" b="1" dirty="0" smtClean="0"/>
              <a:t>	</a:t>
            </a:r>
          </a:p>
          <a:p>
            <a:pPr marL="0" indent="0">
              <a:buNone/>
            </a:pPr>
            <a:r>
              <a:rPr lang="en-US" b="1" dirty="0" smtClean="0"/>
              <a:t>(2) 30 km/hr. 	</a:t>
            </a:r>
          </a:p>
          <a:p>
            <a:pPr marL="0" indent="0">
              <a:buNone/>
            </a:pPr>
            <a:r>
              <a:rPr lang="en-US" b="1" dirty="0" smtClean="0"/>
              <a:t>(3) 35 km/hr. 	</a:t>
            </a:r>
          </a:p>
          <a:p>
            <a:pPr marL="0" indent="0">
              <a:buNone/>
            </a:pPr>
            <a:r>
              <a:rPr lang="en-US" b="1" dirty="0" smtClean="0"/>
              <a:t>(4) 50 km/hr.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10472696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US" b="1" dirty="0"/>
              <a:t>	</a:t>
            </a:r>
            <a:r>
              <a:rPr lang="en-US" b="1" dirty="0" smtClean="0"/>
              <a:t>		</a:t>
            </a:r>
            <a:r>
              <a:rPr lang="en-US" b="1" dirty="0">
                <a:solidFill>
                  <a:schemeClr val="tx1">
                    <a:lumMod val="95000"/>
                    <a:lumOff val="5000"/>
                  </a:schemeClr>
                </a:solidFill>
                <a:latin typeface="Arial Black" pitchFamily="34" charset="0"/>
              </a:rPr>
              <a:t>THE TRAIN</a:t>
            </a:r>
          </a:p>
          <a:p>
            <a:pPr marL="0" indent="0">
              <a:buNone/>
            </a:pPr>
            <a:r>
              <a:rPr lang="en-US" b="1" dirty="0" smtClean="0"/>
              <a:t>33. A train crashes twice during the entire journey . First accident after 150 km. distance result is two-third of its actual speed. After 200 km the car crashes again and its speed become 1/3</a:t>
            </a:r>
            <a:r>
              <a:rPr lang="en-US" b="1" baseline="30000" dirty="0" smtClean="0"/>
              <a:t>rd</a:t>
            </a:r>
            <a:r>
              <a:rPr lang="en-US" b="1" dirty="0" smtClean="0"/>
              <a:t> of the actual speed. The train than arrived at its destination 9hr late. If both accident had it been further distance of 50 km, the car would have been reached 2hr earlier. What was initial speed of train?</a:t>
            </a:r>
          </a:p>
          <a:p>
            <a:pPr marL="0" indent="0">
              <a:buNone/>
            </a:pPr>
            <a:endParaRPr lang="en-US" b="1" dirty="0"/>
          </a:p>
          <a:p>
            <a:pPr marL="457200" indent="-457200">
              <a:buAutoNum type="alphaLcParenR"/>
            </a:pPr>
            <a:r>
              <a:rPr lang="en-US" b="1" dirty="0" smtClean="0"/>
              <a:t>82.5		</a:t>
            </a:r>
          </a:p>
          <a:p>
            <a:pPr marL="0" indent="0">
              <a:buNone/>
            </a:pPr>
            <a:r>
              <a:rPr lang="en-US" b="1" dirty="0" smtClean="0"/>
              <a:t>b) 83.5		</a:t>
            </a:r>
          </a:p>
          <a:p>
            <a:pPr marL="0" indent="0">
              <a:buNone/>
            </a:pPr>
            <a:r>
              <a:rPr lang="en-US" b="1" dirty="0" smtClean="0"/>
              <a:t>c) 87.5	</a:t>
            </a:r>
          </a:p>
          <a:p>
            <a:pPr marL="0" indent="0">
              <a:buNone/>
            </a:pPr>
            <a:r>
              <a:rPr lang="en-US" b="1" dirty="0" smtClean="0"/>
              <a:t>d) none</a:t>
            </a:r>
            <a:endParaRPr lang="en-IN" b="1" dirty="0"/>
          </a:p>
        </p:txBody>
      </p:sp>
    </p:spTree>
    <p:extLst>
      <p:ext uri="{BB962C8B-B14F-4D97-AF65-F5344CB8AC3E}">
        <p14:creationId xmlns:p14="http://schemas.microsoft.com/office/powerpoint/2010/main" val="19588881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US" b="1" dirty="0"/>
              <a:t>	</a:t>
            </a:r>
            <a:r>
              <a:rPr lang="en-US" b="1" dirty="0" smtClean="0"/>
              <a:t>		</a:t>
            </a:r>
            <a:r>
              <a:rPr lang="en-US" b="1" dirty="0">
                <a:solidFill>
                  <a:schemeClr val="tx1">
                    <a:lumMod val="95000"/>
                    <a:lumOff val="5000"/>
                  </a:schemeClr>
                </a:solidFill>
                <a:latin typeface="Arial Black" pitchFamily="34" charset="0"/>
              </a:rPr>
              <a:t>THE TRAIN</a:t>
            </a:r>
          </a:p>
          <a:p>
            <a:pPr marL="0" indent="0">
              <a:buNone/>
            </a:pPr>
            <a:r>
              <a:rPr lang="en-US" b="1" dirty="0" smtClean="0"/>
              <a:t>33. A train crashes twice during the entire journey . First accident after 150 km. distance result is two-third of its actual speed. After 200 km the car crashes again and its speed become 1/3</a:t>
            </a:r>
            <a:r>
              <a:rPr lang="en-US" b="1" baseline="30000" dirty="0" smtClean="0"/>
              <a:t>rd</a:t>
            </a:r>
            <a:r>
              <a:rPr lang="en-US" b="1" dirty="0" smtClean="0"/>
              <a:t> of the actual speed. The train than arrived at its destination 9hr late. If both accident had it been further distance of 50 km, the car would have been reached 2hr earlier. What was initial speed of train?</a:t>
            </a:r>
          </a:p>
          <a:p>
            <a:pPr marL="0" indent="0">
              <a:buNone/>
            </a:pPr>
            <a:endParaRPr lang="en-US" b="1" dirty="0"/>
          </a:p>
          <a:p>
            <a:pPr marL="457200" indent="-457200">
              <a:buAutoNum type="alphaLcParenR"/>
            </a:pPr>
            <a:r>
              <a:rPr lang="en-US" b="1" dirty="0" smtClean="0"/>
              <a:t>82.5		</a:t>
            </a:r>
          </a:p>
          <a:p>
            <a:pPr marL="0" indent="0">
              <a:buNone/>
            </a:pPr>
            <a:r>
              <a:rPr lang="en-US" b="1" dirty="0" smtClean="0"/>
              <a:t>b) 83.5		</a:t>
            </a:r>
          </a:p>
          <a:p>
            <a:pPr marL="0" indent="0">
              <a:buNone/>
            </a:pPr>
            <a:r>
              <a:rPr lang="en-US" b="1" dirty="0" smtClean="0">
                <a:solidFill>
                  <a:srgbClr val="FF0000"/>
                </a:solidFill>
              </a:rPr>
              <a:t>c) 87.5</a:t>
            </a:r>
            <a:r>
              <a:rPr lang="en-US" b="1" dirty="0" smtClean="0"/>
              <a:t>	</a:t>
            </a:r>
          </a:p>
          <a:p>
            <a:pPr marL="0" indent="0">
              <a:buNone/>
            </a:pPr>
            <a:r>
              <a:rPr lang="en-US" b="1" dirty="0" smtClean="0"/>
              <a:t>d) none</a:t>
            </a:r>
            <a:endParaRPr lang="en-IN" b="1" dirty="0"/>
          </a:p>
        </p:txBody>
      </p:sp>
    </p:spTree>
    <p:extLst>
      <p:ext uri="{BB962C8B-B14F-4D97-AF65-F5344CB8AC3E}">
        <p14:creationId xmlns:p14="http://schemas.microsoft.com/office/powerpoint/2010/main" val="28020903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US" b="1" dirty="0" smtClean="0">
                <a:solidFill>
                  <a:schemeClr val="tx1">
                    <a:lumMod val="95000"/>
                    <a:lumOff val="5000"/>
                  </a:schemeClr>
                </a:solidFill>
                <a:latin typeface="Arial Black" pitchFamily="34" charset="0"/>
              </a:rPr>
              <a:t>	THE TRAIN</a:t>
            </a:r>
            <a:endParaRPr lang="en-US" b="1" dirty="0"/>
          </a:p>
          <a:p>
            <a:pPr marL="0" indent="0">
              <a:buNone/>
            </a:pPr>
            <a:r>
              <a:rPr lang="en-US" b="1" dirty="0" smtClean="0"/>
              <a:t>34. Two trains moving from same point same  time </a:t>
            </a:r>
            <a:r>
              <a:rPr lang="en-US" b="1" dirty="0" err="1" smtClean="0"/>
              <a:t>rspt</a:t>
            </a:r>
            <a:r>
              <a:rPr lang="en-US" b="1" dirty="0" smtClean="0"/>
              <a:t> north and west direction. The speed of one is 5km/</a:t>
            </a:r>
            <a:r>
              <a:rPr lang="en-US" b="1" dirty="0" err="1" smtClean="0"/>
              <a:t>hr</a:t>
            </a:r>
            <a:r>
              <a:rPr lang="en-US" b="1" dirty="0" smtClean="0"/>
              <a:t> more than the speed of other. After 2hrs the distance between is 50km. Find the speed of each train?</a:t>
            </a:r>
          </a:p>
          <a:p>
            <a:pPr marL="0" indent="0">
              <a:buNone/>
            </a:pPr>
            <a:endParaRPr lang="en-US" b="1" dirty="0" smtClean="0"/>
          </a:p>
          <a:p>
            <a:pPr marL="457200" indent="-457200">
              <a:buAutoNum type="alphaLcParenR"/>
            </a:pPr>
            <a:r>
              <a:rPr lang="en-US" b="1" dirty="0" smtClean="0"/>
              <a:t>15,10		</a:t>
            </a:r>
          </a:p>
          <a:p>
            <a:pPr marL="0" indent="0">
              <a:buNone/>
            </a:pPr>
            <a:r>
              <a:rPr lang="en-US" b="1" dirty="0" smtClean="0"/>
              <a:t>b) 20,15		</a:t>
            </a:r>
          </a:p>
          <a:p>
            <a:pPr marL="0" indent="0">
              <a:buNone/>
            </a:pPr>
            <a:r>
              <a:rPr lang="en-US" b="1" dirty="0" smtClean="0"/>
              <a:t>c) 25,20		</a:t>
            </a:r>
          </a:p>
          <a:p>
            <a:pPr marL="0" indent="0">
              <a:buNone/>
            </a:pPr>
            <a:r>
              <a:rPr lang="en-US" b="1" dirty="0" smtClean="0"/>
              <a:t>d) 30,25</a:t>
            </a:r>
            <a:endParaRPr lang="en-IN" b="1" dirty="0"/>
          </a:p>
        </p:txBody>
      </p:sp>
    </p:spTree>
    <p:extLst>
      <p:ext uri="{BB962C8B-B14F-4D97-AF65-F5344CB8AC3E}">
        <p14:creationId xmlns:p14="http://schemas.microsoft.com/office/powerpoint/2010/main" val="221012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3. A train 200 m long is running with a speed of 72 km/hr. In what time will it pass a platform 160 m long? </a:t>
            </a:r>
          </a:p>
          <a:p>
            <a:pPr>
              <a:buNone/>
            </a:pPr>
            <a:endParaRPr lang="en-US" b="1" dirty="0" smtClean="0"/>
          </a:p>
          <a:p>
            <a:pPr marL="457200" indent="-457200">
              <a:buAutoNum type="arabicParenBoth"/>
            </a:pPr>
            <a:r>
              <a:rPr lang="en-US" b="1" dirty="0" smtClean="0"/>
              <a:t>18 sec. 	</a:t>
            </a:r>
          </a:p>
          <a:p>
            <a:pPr marL="0" indent="0">
              <a:buNone/>
            </a:pPr>
            <a:r>
              <a:rPr lang="en-US" b="1" dirty="0" smtClean="0"/>
              <a:t>(2) 21 sec. 	</a:t>
            </a:r>
          </a:p>
          <a:p>
            <a:pPr marL="0" indent="0">
              <a:buNone/>
            </a:pPr>
            <a:r>
              <a:rPr lang="en-US" b="1" dirty="0" smtClean="0"/>
              <a:t>(3) 15 sec. 	</a:t>
            </a:r>
          </a:p>
          <a:p>
            <a:pPr marL="0" indent="0">
              <a:buNone/>
            </a:pPr>
            <a:r>
              <a:rPr lang="en-US" b="1" dirty="0" smtClean="0"/>
              <a:t>(4) 20 sec.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US" b="1" dirty="0" smtClean="0">
                <a:solidFill>
                  <a:schemeClr val="tx1">
                    <a:lumMod val="95000"/>
                    <a:lumOff val="5000"/>
                  </a:schemeClr>
                </a:solidFill>
                <a:latin typeface="Arial Black" pitchFamily="34" charset="0"/>
              </a:rPr>
              <a:t>	THE TRAIN</a:t>
            </a:r>
            <a:endParaRPr lang="en-US" b="1" dirty="0"/>
          </a:p>
          <a:p>
            <a:pPr marL="0" indent="0">
              <a:buNone/>
            </a:pPr>
            <a:r>
              <a:rPr lang="en-US" b="1" dirty="0" smtClean="0"/>
              <a:t>34. Two trains moving from same point same  time </a:t>
            </a:r>
            <a:r>
              <a:rPr lang="en-US" b="1" dirty="0" err="1" smtClean="0"/>
              <a:t>rspt</a:t>
            </a:r>
            <a:r>
              <a:rPr lang="en-US" b="1" dirty="0" smtClean="0"/>
              <a:t> north and west direction. The speed of one is 5km/</a:t>
            </a:r>
            <a:r>
              <a:rPr lang="en-US" b="1" dirty="0" err="1" smtClean="0"/>
              <a:t>hr</a:t>
            </a:r>
            <a:r>
              <a:rPr lang="en-US" b="1" dirty="0" smtClean="0"/>
              <a:t> more than the speed of other. After 2hrs the distance between is 50km. Find the speed of each train?</a:t>
            </a:r>
          </a:p>
          <a:p>
            <a:pPr marL="0" indent="0">
              <a:buNone/>
            </a:pPr>
            <a:endParaRPr lang="en-US" b="1" dirty="0" smtClean="0"/>
          </a:p>
          <a:p>
            <a:pPr marL="457200" indent="-457200">
              <a:buAutoNum type="alphaLcParenR"/>
            </a:pPr>
            <a:r>
              <a:rPr lang="en-US" b="1" dirty="0" smtClean="0"/>
              <a:t>15,10		</a:t>
            </a:r>
          </a:p>
          <a:p>
            <a:pPr marL="0" indent="0">
              <a:buNone/>
            </a:pPr>
            <a:r>
              <a:rPr lang="en-US" b="1" dirty="0" smtClean="0">
                <a:solidFill>
                  <a:srgbClr val="FF0000"/>
                </a:solidFill>
              </a:rPr>
              <a:t>b) 20,15</a:t>
            </a:r>
            <a:r>
              <a:rPr lang="en-US" b="1" dirty="0" smtClean="0"/>
              <a:t>		</a:t>
            </a:r>
          </a:p>
          <a:p>
            <a:pPr marL="0" indent="0">
              <a:buNone/>
            </a:pPr>
            <a:r>
              <a:rPr lang="en-US" b="1" dirty="0" smtClean="0"/>
              <a:t>c) 25,20		</a:t>
            </a:r>
          </a:p>
          <a:p>
            <a:pPr marL="0" indent="0">
              <a:buNone/>
            </a:pPr>
            <a:r>
              <a:rPr lang="en-US" b="1" dirty="0" smtClean="0"/>
              <a:t>d) 30,25</a:t>
            </a:r>
            <a:endParaRPr lang="en-IN" b="1" dirty="0"/>
          </a:p>
        </p:txBody>
      </p:sp>
    </p:spTree>
    <p:extLst>
      <p:ext uri="{BB962C8B-B14F-4D97-AF65-F5344CB8AC3E}">
        <p14:creationId xmlns:p14="http://schemas.microsoft.com/office/powerpoint/2010/main" val="785449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	</a:t>
            </a:r>
            <a:r>
              <a:rPr lang="en-US" b="1" dirty="0" smtClean="0">
                <a:solidFill>
                  <a:schemeClr val="tx1">
                    <a:lumMod val="95000"/>
                    <a:lumOff val="5000"/>
                  </a:schemeClr>
                </a:solidFill>
                <a:latin typeface="Arial Black" pitchFamily="34" charset="0"/>
              </a:rPr>
              <a:t>THE </a:t>
            </a:r>
            <a:r>
              <a:rPr lang="en-US" b="1" dirty="0">
                <a:solidFill>
                  <a:schemeClr val="tx1">
                    <a:lumMod val="95000"/>
                    <a:lumOff val="5000"/>
                  </a:schemeClr>
                </a:solidFill>
                <a:latin typeface="Arial Black" pitchFamily="34" charset="0"/>
              </a:rPr>
              <a:t>TRAIN</a:t>
            </a:r>
          </a:p>
          <a:p>
            <a:pPr marL="0" indent="0">
              <a:buNone/>
            </a:pPr>
            <a:r>
              <a:rPr lang="en-US" b="1" dirty="0" smtClean="0"/>
              <a:t>35. An express train travelled at an </a:t>
            </a:r>
            <a:r>
              <a:rPr lang="en-US" b="1" dirty="0" err="1" smtClean="0"/>
              <a:t>avg</a:t>
            </a:r>
            <a:r>
              <a:rPr lang="en-US" b="1" dirty="0" smtClean="0"/>
              <a:t> speed of 100km/</a:t>
            </a:r>
            <a:r>
              <a:rPr lang="en-US" b="1" dirty="0" err="1" smtClean="0"/>
              <a:t>hr</a:t>
            </a:r>
            <a:r>
              <a:rPr lang="en-US" b="1" dirty="0" smtClean="0"/>
              <a:t> stopping for 3 min after 75km. A  local train travelled at a speed of 50km/</a:t>
            </a:r>
            <a:r>
              <a:rPr lang="en-US" b="1" dirty="0" err="1" smtClean="0"/>
              <a:t>hr</a:t>
            </a:r>
            <a:r>
              <a:rPr lang="en-US" b="1" dirty="0" smtClean="0"/>
              <a:t> stopping for 1 min after every 25km. If the train begin travel at same time how many km did the local train travel in the time it took the express to travel 600km?</a:t>
            </a:r>
          </a:p>
          <a:p>
            <a:pPr marL="0" indent="0">
              <a:buNone/>
            </a:pPr>
            <a:endParaRPr lang="en-US" b="1" dirty="0" smtClean="0"/>
          </a:p>
          <a:p>
            <a:pPr marL="457200" indent="-457200">
              <a:buAutoNum type="alphaLcParenR"/>
            </a:pPr>
            <a:r>
              <a:rPr lang="en-US" b="1" dirty="0" smtClean="0"/>
              <a:t>307.5		</a:t>
            </a:r>
          </a:p>
          <a:p>
            <a:pPr marL="457200" indent="-457200">
              <a:buAutoNum type="alphaLcParenR" startAt="2"/>
            </a:pPr>
            <a:r>
              <a:rPr lang="en-US" b="1" dirty="0" smtClean="0"/>
              <a:t>900		</a:t>
            </a:r>
          </a:p>
          <a:p>
            <a:pPr marL="0" indent="0">
              <a:buNone/>
            </a:pPr>
            <a:r>
              <a:rPr lang="en-US" b="1" dirty="0" smtClean="0"/>
              <a:t>c) 1000		</a:t>
            </a:r>
          </a:p>
          <a:p>
            <a:pPr marL="0" indent="0">
              <a:buNone/>
            </a:pPr>
            <a:r>
              <a:rPr lang="en-US" b="1" dirty="0" smtClean="0"/>
              <a:t>d) 1200</a:t>
            </a:r>
            <a:endParaRPr lang="en-IN" b="1" dirty="0"/>
          </a:p>
        </p:txBody>
      </p:sp>
    </p:spTree>
    <p:extLst>
      <p:ext uri="{BB962C8B-B14F-4D97-AF65-F5344CB8AC3E}">
        <p14:creationId xmlns:p14="http://schemas.microsoft.com/office/powerpoint/2010/main" val="4578469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	</a:t>
            </a:r>
            <a:r>
              <a:rPr lang="en-US" b="1" dirty="0" smtClean="0">
                <a:solidFill>
                  <a:schemeClr val="tx1">
                    <a:lumMod val="95000"/>
                    <a:lumOff val="5000"/>
                  </a:schemeClr>
                </a:solidFill>
                <a:latin typeface="Arial Black" pitchFamily="34" charset="0"/>
              </a:rPr>
              <a:t>THE </a:t>
            </a:r>
            <a:r>
              <a:rPr lang="en-US" b="1" dirty="0">
                <a:solidFill>
                  <a:schemeClr val="tx1">
                    <a:lumMod val="95000"/>
                    <a:lumOff val="5000"/>
                  </a:schemeClr>
                </a:solidFill>
                <a:latin typeface="Arial Black" pitchFamily="34" charset="0"/>
              </a:rPr>
              <a:t>TRAIN</a:t>
            </a:r>
          </a:p>
          <a:p>
            <a:pPr marL="0" indent="0">
              <a:buNone/>
            </a:pPr>
            <a:r>
              <a:rPr lang="en-US" b="1" dirty="0" smtClean="0"/>
              <a:t>35. An express train travelled at an </a:t>
            </a:r>
            <a:r>
              <a:rPr lang="en-US" b="1" dirty="0" err="1" smtClean="0"/>
              <a:t>avg</a:t>
            </a:r>
            <a:r>
              <a:rPr lang="en-US" b="1" dirty="0" smtClean="0"/>
              <a:t> speed of 100km/</a:t>
            </a:r>
            <a:r>
              <a:rPr lang="en-US" b="1" dirty="0" err="1" smtClean="0"/>
              <a:t>hr</a:t>
            </a:r>
            <a:r>
              <a:rPr lang="en-US" b="1" dirty="0" smtClean="0"/>
              <a:t> stopping for 3 min after 75km. A  local train travelled at a speed of 50km/</a:t>
            </a:r>
            <a:r>
              <a:rPr lang="en-US" b="1" dirty="0" err="1" smtClean="0"/>
              <a:t>hr</a:t>
            </a:r>
            <a:r>
              <a:rPr lang="en-US" b="1" dirty="0" smtClean="0"/>
              <a:t> stopping for 1 min after every 25km. If the train begin travel at same time how many km did the local train travel in the time it took the express to travel 600km?</a:t>
            </a:r>
          </a:p>
          <a:p>
            <a:pPr marL="0" indent="0">
              <a:buNone/>
            </a:pPr>
            <a:endParaRPr lang="en-US" b="1" dirty="0" smtClean="0"/>
          </a:p>
          <a:p>
            <a:pPr marL="457200" indent="-457200">
              <a:buAutoNum type="alphaLcParenR"/>
            </a:pPr>
            <a:r>
              <a:rPr lang="en-US" b="1" dirty="0" smtClean="0">
                <a:solidFill>
                  <a:srgbClr val="FF0000"/>
                </a:solidFill>
              </a:rPr>
              <a:t>307.5</a:t>
            </a:r>
            <a:r>
              <a:rPr lang="en-US" b="1" dirty="0" smtClean="0"/>
              <a:t>		</a:t>
            </a:r>
          </a:p>
          <a:p>
            <a:pPr marL="457200" indent="-457200">
              <a:buAutoNum type="alphaLcParenR" startAt="2"/>
            </a:pPr>
            <a:r>
              <a:rPr lang="en-US" b="1" dirty="0" smtClean="0"/>
              <a:t>900		</a:t>
            </a:r>
          </a:p>
          <a:p>
            <a:pPr marL="0" indent="0">
              <a:buNone/>
            </a:pPr>
            <a:r>
              <a:rPr lang="en-US" b="1" dirty="0" smtClean="0"/>
              <a:t>c) 1000		</a:t>
            </a:r>
          </a:p>
          <a:p>
            <a:pPr marL="0" indent="0">
              <a:buNone/>
            </a:pPr>
            <a:r>
              <a:rPr lang="en-US" b="1" dirty="0" smtClean="0"/>
              <a:t>d) 1200</a:t>
            </a:r>
            <a:endParaRPr lang="en-IN" b="1" dirty="0"/>
          </a:p>
        </p:txBody>
      </p:sp>
    </p:spTree>
    <p:extLst>
      <p:ext uri="{BB962C8B-B14F-4D97-AF65-F5344CB8AC3E}">
        <p14:creationId xmlns:p14="http://schemas.microsoft.com/office/powerpoint/2010/main" val="145827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3. A train 200 m long is running with a speed of 72 km/hr. In what time will it pass a platform 160 m long? </a:t>
            </a:r>
          </a:p>
          <a:p>
            <a:pPr>
              <a:buNone/>
            </a:pPr>
            <a:endParaRPr lang="en-US" b="1" dirty="0" smtClean="0"/>
          </a:p>
          <a:p>
            <a:pPr marL="457200" indent="-457200">
              <a:buAutoNum type="arabicParenBoth"/>
            </a:pPr>
            <a:r>
              <a:rPr lang="en-US" b="1" dirty="0" smtClean="0">
                <a:solidFill>
                  <a:srgbClr val="FF0000"/>
                </a:solidFill>
              </a:rPr>
              <a:t>18 sec. </a:t>
            </a:r>
            <a:r>
              <a:rPr lang="en-US" b="1" dirty="0" smtClean="0"/>
              <a:t>	</a:t>
            </a:r>
          </a:p>
          <a:p>
            <a:pPr marL="0" indent="0">
              <a:buNone/>
            </a:pPr>
            <a:r>
              <a:rPr lang="en-US" b="1" dirty="0" smtClean="0"/>
              <a:t>(2) 21 sec. 	</a:t>
            </a:r>
          </a:p>
          <a:p>
            <a:pPr marL="0" indent="0">
              <a:buNone/>
            </a:pPr>
            <a:r>
              <a:rPr lang="en-US" b="1" dirty="0" smtClean="0"/>
              <a:t>(3) 15 sec. 	</a:t>
            </a:r>
          </a:p>
          <a:p>
            <a:pPr marL="0" indent="0">
              <a:buNone/>
            </a:pPr>
            <a:r>
              <a:rPr lang="en-US" b="1" dirty="0" smtClean="0"/>
              <a:t>(4) 20 sec. 	</a:t>
            </a:r>
          </a:p>
          <a:p>
            <a:pPr marL="0" indent="0">
              <a:buNone/>
            </a:pPr>
            <a:r>
              <a:rPr lang="en-US" b="1" dirty="0" smtClean="0"/>
              <a:t>(5) None of these</a:t>
            </a:r>
            <a:endParaRPr lang="en-US" b="1" dirty="0"/>
          </a:p>
        </p:txBody>
      </p:sp>
    </p:spTree>
    <p:extLst>
      <p:ext uri="{BB962C8B-B14F-4D97-AF65-F5344CB8AC3E}">
        <p14:creationId xmlns:p14="http://schemas.microsoft.com/office/powerpoint/2010/main" val="1500055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APTITUDE</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THE TRAIN</a:t>
            </a:r>
          </a:p>
          <a:p>
            <a:pPr>
              <a:buNone/>
            </a:pPr>
            <a:r>
              <a:rPr lang="en-US" b="1" dirty="0" smtClean="0">
                <a:latin typeface="Arial Black" pitchFamily="34" charset="0"/>
              </a:rPr>
              <a:t>Q </a:t>
            </a:r>
            <a:r>
              <a:rPr lang="en-US" b="1" dirty="0" smtClean="0"/>
              <a:t>4. Two trains 70 m and 80 m long respectively, run at the rates of 68 and 40 km an hour respectively on parallel rails in opposite directions. How long do they take to pass each other? </a:t>
            </a:r>
          </a:p>
          <a:p>
            <a:pPr>
              <a:buNone/>
            </a:pPr>
            <a:endParaRPr lang="en-US" b="1" dirty="0" smtClean="0"/>
          </a:p>
          <a:p>
            <a:pPr marL="457200" indent="-457200">
              <a:buAutoNum type="arabicParenBoth"/>
            </a:pPr>
            <a:r>
              <a:rPr lang="en-US" b="1" dirty="0" smtClean="0"/>
              <a:t>5 sec. 	</a:t>
            </a:r>
          </a:p>
          <a:p>
            <a:pPr marL="0" indent="0">
              <a:buNone/>
            </a:pPr>
            <a:r>
              <a:rPr lang="en-US" b="1" dirty="0" smtClean="0"/>
              <a:t>(2) 10 sec. 	</a:t>
            </a:r>
          </a:p>
          <a:p>
            <a:pPr marL="0" indent="0">
              <a:buNone/>
            </a:pPr>
            <a:r>
              <a:rPr lang="en-US" b="1" dirty="0" smtClean="0"/>
              <a:t>(3) 12 sec. 	</a:t>
            </a:r>
          </a:p>
          <a:p>
            <a:pPr marL="0" indent="0">
              <a:buNone/>
            </a:pPr>
            <a:r>
              <a:rPr lang="en-US" b="1" dirty="0" smtClean="0"/>
              <a:t>(4) 6 sec. 	</a:t>
            </a:r>
          </a:p>
          <a:p>
            <a:pPr marL="0" indent="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981</TotalTime>
  <Words>66</Words>
  <Application>Microsoft Office PowerPoint</Application>
  <PresentationFormat>Widescreen</PresentationFormat>
  <Paragraphs>650</Paragraphs>
  <Slides>72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Arial Black</vt:lpstr>
      <vt:lpstr>Calibri</vt:lpstr>
      <vt:lpstr>Calibri Light</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DELL</cp:lastModifiedBy>
  <cp:revision>126</cp:revision>
  <dcterms:created xsi:type="dcterms:W3CDTF">2020-02-23T06:37:57Z</dcterms:created>
  <dcterms:modified xsi:type="dcterms:W3CDTF">2023-04-17T08:59:41Z</dcterms:modified>
</cp:coreProperties>
</file>