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54"/>
  </p:notesMasterIdLst>
  <p:sldIdLst>
    <p:sldId id="305" r:id="rId2"/>
    <p:sldId id="308" r:id="rId3"/>
    <p:sldId id="307" r:id="rId4"/>
    <p:sldId id="256" r:id="rId5"/>
    <p:sldId id="280" r:id="rId6"/>
    <p:sldId id="257" r:id="rId7"/>
    <p:sldId id="281" r:id="rId8"/>
    <p:sldId id="258" r:id="rId9"/>
    <p:sldId id="282" r:id="rId10"/>
    <p:sldId id="259" r:id="rId11"/>
    <p:sldId id="283" r:id="rId12"/>
    <p:sldId id="260" r:id="rId13"/>
    <p:sldId id="284" r:id="rId14"/>
    <p:sldId id="261" r:id="rId15"/>
    <p:sldId id="285" r:id="rId16"/>
    <p:sldId id="262" r:id="rId17"/>
    <p:sldId id="286" r:id="rId18"/>
    <p:sldId id="263" r:id="rId19"/>
    <p:sldId id="287" r:id="rId20"/>
    <p:sldId id="264" r:id="rId21"/>
    <p:sldId id="288" r:id="rId22"/>
    <p:sldId id="265" r:id="rId23"/>
    <p:sldId id="289" r:id="rId24"/>
    <p:sldId id="266" r:id="rId25"/>
    <p:sldId id="290" r:id="rId26"/>
    <p:sldId id="267" r:id="rId27"/>
    <p:sldId id="291" r:id="rId28"/>
    <p:sldId id="268" r:id="rId29"/>
    <p:sldId id="292" r:id="rId30"/>
    <p:sldId id="269" r:id="rId31"/>
    <p:sldId id="293" r:id="rId32"/>
    <p:sldId id="270" r:id="rId33"/>
    <p:sldId id="294" r:id="rId34"/>
    <p:sldId id="271" r:id="rId35"/>
    <p:sldId id="295" r:id="rId36"/>
    <p:sldId id="272" r:id="rId37"/>
    <p:sldId id="296" r:id="rId38"/>
    <p:sldId id="273" r:id="rId39"/>
    <p:sldId id="297" r:id="rId40"/>
    <p:sldId id="274" r:id="rId41"/>
    <p:sldId id="298" r:id="rId42"/>
    <p:sldId id="275" r:id="rId43"/>
    <p:sldId id="299" r:id="rId44"/>
    <p:sldId id="276" r:id="rId45"/>
    <p:sldId id="300" r:id="rId46"/>
    <p:sldId id="277" r:id="rId47"/>
    <p:sldId id="301" r:id="rId48"/>
    <p:sldId id="278" r:id="rId49"/>
    <p:sldId id="302" r:id="rId50"/>
    <p:sldId id="279" r:id="rId51"/>
    <p:sldId id="303" r:id="rId52"/>
    <p:sldId id="304" r:id="rId53"/>
  </p:sldIdLst>
  <p:sldSz cx="12192000" cy="6858000"/>
  <p:notesSz cx="6858000" cy="9144000"/>
  <p:embeddedFontLst>
    <p:embeddedFont>
      <p:font typeface="Calibri" panose="020F0502020204030204" pitchFamily="34" charset="0"/>
      <p:regular r:id="rId55"/>
      <p:bold r:id="rId56"/>
      <p:italic r:id="rId57"/>
      <p:boldItalic r:id="rId58"/>
    </p:embeddedFont>
    <p:embeddedFont>
      <p:font typeface="Arial Black" panose="020B0A04020102020204" pitchFamily="34" charset="0"/>
      <p:regular r:id="rId59"/>
      <p:bold r:id="rId6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6" d="100"/>
          <a:sy n="66" d="100"/>
        </p:scale>
        <p:origin x="72" y="6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font" Target="fonts/font1.fntdata"/><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3.fntdata"/><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2.fntdata"/><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506596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7" name="Google Shape;11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7" name="Google Shape;11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030758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3" name="Google Shape;12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3" name="Google Shape;12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35301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867693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665354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1" name="Google Shape;141;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1" name="Google Shape;141;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346642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004384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095379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231919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5834735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5" name="Google Shape;165;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5" name="Google Shape;165;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9996810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 name="Google Shape;171;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 name="Google Shape;171;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699375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567769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 name="Google Shape;177;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 name="Google Shape;177;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9904454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3" name="Google Shape;183;p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4" name="Google Shape;184;p1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32</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3" name="Google Shape;183;p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4" name="Google Shape;184;p1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33</a:t>
            </a:fld>
            <a:endParaRPr/>
          </a:p>
        </p:txBody>
      </p:sp>
    </p:spTree>
    <p:extLst>
      <p:ext uri="{BB962C8B-B14F-4D97-AF65-F5344CB8AC3E}">
        <p14:creationId xmlns:p14="http://schemas.microsoft.com/office/powerpoint/2010/main" val="270378656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0" name="Google Shape;190;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0" name="Google Shape;190;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8160605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6" name="Google Shape;196;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6" name="Google Shape;196;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7951690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2" name="Google Shape;202;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2" name="Google Shape;202;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162472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8" name="Google Shape;208;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8" name="Google Shape;208;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9973813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4" name="Google Shape;214;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4" name="Google Shape;214;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1323639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0" name="Google Shape;220;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0" name="Google Shape;220;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5706235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6" name="Google Shape;226;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6" name="Google Shape;226;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9445321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2" name="Google Shape;232;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2" name="Google Shape;232;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755823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2268095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8" name="Google Shape;238;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8" name="Google Shape;238;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6483087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8" name="Google Shape;238;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070539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072341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1" name="Google Shape;11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1" name="Google Shape;11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3173032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and Content" type="obj">
  <p:cSld name="OBJECT">
    <p:spTree>
      <p:nvGrpSpPr>
        <p:cNvPr id="1" name="Shape 15"/>
        <p:cNvGrpSpPr/>
        <p:nvPr/>
      </p:nvGrpSpPr>
      <p:grpSpPr>
        <a:xfrm>
          <a:off x="0" y="0"/>
          <a:ext cx="0" cy="0"/>
          <a:chOff x="0" y="0"/>
          <a:chExt cx="0" cy="0"/>
        </a:xfrm>
      </p:grpSpPr>
      <p:sp>
        <p:nvSpPr>
          <p:cNvPr id="16" name="Google Shape;16;p2"/>
          <p:cNvSpPr/>
          <p:nvPr/>
        </p:nvSpPr>
        <p:spPr>
          <a:xfrm>
            <a:off x="4005792" y="1338792"/>
            <a:ext cx="4180416" cy="4180416"/>
          </a:xfrm>
          <a:prstGeom prst="rect">
            <a:avLst/>
          </a:prstGeom>
          <a:blipFill rotWithShape="1">
            <a:blip r:embed="rId2">
              <a:alphaModFix amt="10000"/>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7" name="Google Shape;17;p2"/>
          <p:cNvSpPr/>
          <p:nvPr/>
        </p:nvSpPr>
        <p:spPr>
          <a:xfrm rot="10800000" flipH="1">
            <a:off x="5191124" y="6439955"/>
            <a:ext cx="6997050" cy="420957"/>
          </a:xfrm>
          <a:custGeom>
            <a:avLst/>
            <a:gdLst/>
            <a:ahLst/>
            <a:cxnLst/>
            <a:rect l="l" t="t" r="r" b="b"/>
            <a:pathLst>
              <a:path w="6997050" h="474402" extrusionOk="0">
                <a:moveTo>
                  <a:pt x="274746" y="474402"/>
                </a:moveTo>
                <a:lnTo>
                  <a:pt x="5454000" y="474402"/>
                </a:lnTo>
                <a:lnTo>
                  <a:pt x="5454000" y="473606"/>
                </a:lnTo>
                <a:lnTo>
                  <a:pt x="6997050" y="473606"/>
                </a:lnTo>
                <a:lnTo>
                  <a:pt x="6997050" y="0"/>
                </a:lnTo>
                <a:lnTo>
                  <a:pt x="5454000" y="0"/>
                </a:lnTo>
                <a:lnTo>
                  <a:pt x="5454000" y="797"/>
                </a:lnTo>
                <a:lnTo>
                  <a:pt x="0" y="797"/>
                </a:lnTo>
                <a:close/>
              </a:path>
            </a:pathLst>
          </a:custGeom>
          <a:solidFill>
            <a:srgbClr val="108EF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 name="Google Shape;18;p2"/>
          <p:cNvSpPr/>
          <p:nvPr/>
        </p:nvSpPr>
        <p:spPr>
          <a:xfrm>
            <a:off x="1" y="6439956"/>
            <a:ext cx="5490211" cy="418044"/>
          </a:xfrm>
          <a:custGeom>
            <a:avLst/>
            <a:gdLst/>
            <a:ahLst/>
            <a:cxnLst/>
            <a:rect l="l" t="t" r="r" b="b"/>
            <a:pathLst>
              <a:path w="5490211" h="473605" extrusionOk="0">
                <a:moveTo>
                  <a:pt x="0" y="0"/>
                </a:moveTo>
                <a:lnTo>
                  <a:pt x="5490211" y="0"/>
                </a:lnTo>
                <a:lnTo>
                  <a:pt x="5215520" y="473605"/>
                </a:lnTo>
                <a:lnTo>
                  <a:pt x="0" y="473605"/>
                </a:lnTo>
                <a:close/>
              </a:path>
            </a:pathLst>
          </a:custGeom>
          <a:solidFill>
            <a:srgbClr val="FE64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 name="Google Shape;19;p2"/>
          <p:cNvSpPr/>
          <p:nvPr/>
        </p:nvSpPr>
        <p:spPr>
          <a:xfrm>
            <a:off x="0" y="0"/>
            <a:ext cx="12192000" cy="1016000"/>
          </a:xfrm>
          <a:prstGeom prst="rect">
            <a:avLst/>
          </a:prstGeom>
          <a:gradFill>
            <a:gsLst>
              <a:gs pos="0">
                <a:srgbClr val="FE6400"/>
              </a:gs>
              <a:gs pos="100000">
                <a:srgbClr val="108EFC"/>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 name="Google Shape;20;p2"/>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lt1"/>
              </a:buClr>
              <a:buSzPts val="3600"/>
              <a:buFont typeface="Arial"/>
              <a:buNone/>
              <a:defRPr sz="3600" b="1">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2"/>
          <p:cNvSpPr txBox="1"/>
          <p:nvPr/>
        </p:nvSpPr>
        <p:spPr>
          <a:xfrm>
            <a:off x="355600" y="5683515"/>
            <a:ext cx="1158240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b="0" i="0" u="none" strike="noStrike" cap="none">
              <a:solidFill>
                <a:srgbClr val="888888"/>
              </a:solidFill>
              <a:latin typeface="Calibri"/>
              <a:ea typeface="Calibri"/>
              <a:cs typeface="Calibri"/>
              <a:sym typeface="Calibri"/>
            </a:endParaRPr>
          </a:p>
        </p:txBody>
      </p:sp>
      <p:sp>
        <p:nvSpPr>
          <p:cNvPr id="22" name="Google Shape;22;p2"/>
          <p:cNvSpPr txBox="1"/>
          <p:nvPr/>
        </p:nvSpPr>
        <p:spPr>
          <a:xfrm>
            <a:off x="1118954" y="6464312"/>
            <a:ext cx="339490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i="0" u="none" strike="noStrike" cap="none">
                <a:solidFill>
                  <a:schemeClr val="dk1"/>
                </a:solidFill>
                <a:latin typeface="Arial"/>
                <a:ea typeface="Arial"/>
                <a:cs typeface="Arial"/>
                <a:sym typeface="Arial"/>
              </a:rPr>
              <a:t>Aptitude Classes by Anuj Sir </a:t>
            </a:r>
            <a:endParaRPr/>
          </a:p>
        </p:txBody>
      </p:sp>
      <p:sp>
        <p:nvSpPr>
          <p:cNvPr id="23" name="Google Shape;23;p2"/>
          <p:cNvSpPr txBox="1"/>
          <p:nvPr/>
        </p:nvSpPr>
        <p:spPr>
          <a:xfrm>
            <a:off x="6252259" y="6464312"/>
            <a:ext cx="563494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Arial"/>
                <a:ea typeface="Arial"/>
                <a:cs typeface="Arial"/>
                <a:sym typeface="Arial"/>
              </a:rPr>
              <a:t>For more tutorials Visit now www.testurprep.com</a:t>
            </a:r>
            <a:endParaRPr/>
          </a:p>
        </p:txBody>
      </p:sp>
      <p:sp>
        <p:nvSpPr>
          <p:cNvPr id="24" name="Google Shape;24;p2"/>
          <p:cNvSpPr/>
          <p:nvPr/>
        </p:nvSpPr>
        <p:spPr>
          <a:xfrm>
            <a:off x="158099" y="144860"/>
            <a:ext cx="727726" cy="727726"/>
          </a:xfrm>
          <a:prstGeom prst="ellipse">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 name="Google Shape;25;p2"/>
          <p:cNvSpPr/>
          <p:nvPr/>
        </p:nvSpPr>
        <p:spPr>
          <a:xfrm>
            <a:off x="11311874" y="144860"/>
            <a:ext cx="727726" cy="727726"/>
          </a:xfrm>
          <a:prstGeom prst="ellipse">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 name="Google Shape;26;p2"/>
          <p:cNvSpPr txBox="1">
            <a:spLocks noGrp="1"/>
          </p:cNvSpPr>
          <p:nvPr>
            <p:ph type="body" idx="1"/>
          </p:nvPr>
        </p:nvSpPr>
        <p:spPr>
          <a:xfrm>
            <a:off x="254000" y="1199620"/>
            <a:ext cx="11684000" cy="4991630"/>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1000"/>
              </a:spcBef>
              <a:spcAft>
                <a:spcPts val="0"/>
              </a:spcAft>
              <a:buClr>
                <a:schemeClr val="dk1"/>
              </a:buClr>
              <a:buSzPts val="2400"/>
              <a:buChar char="•"/>
              <a:defRPr sz="2400">
                <a:latin typeface="Arial"/>
                <a:ea typeface="Arial"/>
                <a:cs typeface="Arial"/>
                <a:sym typeface="Arial"/>
              </a:defRPr>
            </a:lvl1pPr>
            <a:lvl2pPr marL="914400" lvl="1" indent="-381000" algn="l">
              <a:lnSpc>
                <a:spcPct val="90000"/>
              </a:lnSpc>
              <a:spcBef>
                <a:spcPts val="500"/>
              </a:spcBef>
              <a:spcAft>
                <a:spcPts val="0"/>
              </a:spcAft>
              <a:buClr>
                <a:schemeClr val="dk1"/>
              </a:buClr>
              <a:buSzPts val="2400"/>
              <a:buChar char="•"/>
              <a:defRPr>
                <a:latin typeface="Arial"/>
                <a:ea typeface="Arial"/>
                <a:cs typeface="Arial"/>
                <a:sym typeface="Arial"/>
              </a:defRPr>
            </a:lvl2pPr>
            <a:lvl3pPr marL="1371600" lvl="2" indent="-355600" algn="l">
              <a:lnSpc>
                <a:spcPct val="90000"/>
              </a:lnSpc>
              <a:spcBef>
                <a:spcPts val="500"/>
              </a:spcBef>
              <a:spcAft>
                <a:spcPts val="0"/>
              </a:spcAft>
              <a:buClr>
                <a:schemeClr val="dk1"/>
              </a:buClr>
              <a:buSzPts val="2000"/>
              <a:buChar char="•"/>
              <a:defRPr>
                <a:latin typeface="Arial"/>
                <a:ea typeface="Arial"/>
                <a:cs typeface="Arial"/>
                <a:sym typeface="Arial"/>
              </a:defRPr>
            </a:lvl3pPr>
            <a:lvl4pPr marL="1828800" lvl="3" indent="-342900" algn="l">
              <a:lnSpc>
                <a:spcPct val="90000"/>
              </a:lnSpc>
              <a:spcBef>
                <a:spcPts val="500"/>
              </a:spcBef>
              <a:spcAft>
                <a:spcPts val="0"/>
              </a:spcAft>
              <a:buClr>
                <a:schemeClr val="dk1"/>
              </a:buClr>
              <a:buSzPts val="1800"/>
              <a:buChar char="•"/>
              <a:defRPr>
                <a:latin typeface="Arial"/>
                <a:ea typeface="Arial"/>
                <a:cs typeface="Arial"/>
                <a:sym typeface="Arial"/>
              </a:defRPr>
            </a:lvl4pPr>
            <a:lvl5pPr marL="2286000" lvl="4" indent="-342900" algn="l">
              <a:lnSpc>
                <a:spcPct val="90000"/>
              </a:lnSpc>
              <a:spcBef>
                <a:spcPts val="500"/>
              </a:spcBef>
              <a:spcAft>
                <a:spcPts val="0"/>
              </a:spcAft>
              <a:buClr>
                <a:schemeClr val="dk1"/>
              </a:buClr>
              <a:buSzPts val="1800"/>
              <a:buChar char="•"/>
              <a:defRPr>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78"/>
        <p:cNvGrpSpPr/>
        <p:nvPr/>
      </p:nvGrpSpPr>
      <p:grpSpPr>
        <a:xfrm>
          <a:off x="0" y="0"/>
          <a:ext cx="0" cy="0"/>
          <a:chOff x="0" y="0"/>
          <a:chExt cx="0" cy="0"/>
        </a:xfrm>
      </p:grpSpPr>
      <p:sp>
        <p:nvSpPr>
          <p:cNvPr id="79" name="Google Shape;79;p1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1"/>
          <p:cNvSpPr>
            <a:spLocks noGrp="1"/>
          </p:cNvSpPr>
          <p:nvPr>
            <p:ph type="pic" idx="2"/>
          </p:nvPr>
        </p:nvSpPr>
        <p:spPr>
          <a:xfrm>
            <a:off x="5183188" y="987425"/>
            <a:ext cx="6172200" cy="4873625"/>
          </a:xfrm>
          <a:prstGeom prst="rect">
            <a:avLst/>
          </a:prstGeom>
          <a:noFill/>
          <a:ln>
            <a:noFill/>
          </a:ln>
        </p:spPr>
      </p:sp>
      <p:sp>
        <p:nvSpPr>
          <p:cNvPr id="81" name="Google Shape;81;p11"/>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82" name="Google Shape;82;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Vertical Text" type="vertTx">
  <p:cSld name="VERTICAL_TEXT">
    <p:spTree>
      <p:nvGrpSpPr>
        <p:cNvPr id="1" name="Shape 85"/>
        <p:cNvGrpSpPr/>
        <p:nvPr/>
      </p:nvGrpSpPr>
      <p:grpSpPr>
        <a:xfrm>
          <a:off x="0" y="0"/>
          <a:ext cx="0" cy="0"/>
          <a:chOff x="0" y="0"/>
          <a:chExt cx="0" cy="0"/>
        </a:xfrm>
      </p:grpSpPr>
      <p:sp>
        <p:nvSpPr>
          <p:cNvPr id="86" name="Google Shape;86;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7" name="Google Shape;87;p12"/>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8" name="Google Shape;88;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91"/>
        <p:cNvGrpSpPr/>
        <p:nvPr/>
      </p:nvGrpSpPr>
      <p:grpSpPr>
        <a:xfrm>
          <a:off x="0" y="0"/>
          <a:ext cx="0" cy="0"/>
          <a:chOff x="0" y="0"/>
          <a:chExt cx="0" cy="0"/>
        </a:xfrm>
      </p:grpSpPr>
      <p:sp>
        <p:nvSpPr>
          <p:cNvPr id="92" name="Google Shape;92;p13"/>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3" name="Google Shape;93;p13"/>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4" name="Google Shape;94;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27"/>
        <p:cNvGrpSpPr/>
        <p:nvPr/>
      </p:nvGrpSpPr>
      <p:grpSpPr>
        <a:xfrm>
          <a:off x="0" y="0"/>
          <a:ext cx="0" cy="0"/>
          <a:chOff x="0" y="0"/>
          <a:chExt cx="0" cy="0"/>
        </a:xfrm>
      </p:grpSpPr>
      <p:sp>
        <p:nvSpPr>
          <p:cNvPr id="28" name="Google Shape;28;p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0" name="Google Shape;30;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1_Title and Content">
  <p:cSld name="1_Title and Content">
    <p:spTree>
      <p:nvGrpSpPr>
        <p:cNvPr id="1" name="Shape 33"/>
        <p:cNvGrpSpPr/>
        <p:nvPr/>
      </p:nvGrpSpPr>
      <p:grpSpPr>
        <a:xfrm>
          <a:off x="0" y="0"/>
          <a:ext cx="0" cy="0"/>
          <a:chOff x="0" y="0"/>
          <a:chExt cx="0" cy="0"/>
        </a:xfrm>
      </p:grpSpPr>
      <p:sp>
        <p:nvSpPr>
          <p:cNvPr id="34" name="Google Shape;34;p4"/>
          <p:cNvSpPr txBox="1">
            <a:spLocks noGrp="1"/>
          </p:cNvSpPr>
          <p:nvPr>
            <p:ph type="title"/>
          </p:nvPr>
        </p:nvSpPr>
        <p:spPr>
          <a:xfrm>
            <a:off x="304800" y="270933"/>
            <a:ext cx="11582400" cy="745067"/>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3600"/>
              <a:buFont typeface="Arial"/>
              <a:buNone/>
              <a:defRPr sz="36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4"/>
          <p:cNvSpPr txBox="1">
            <a:spLocks noGrp="1"/>
          </p:cNvSpPr>
          <p:nvPr>
            <p:ph type="body" idx="1"/>
          </p:nvPr>
        </p:nvSpPr>
        <p:spPr>
          <a:xfrm>
            <a:off x="304800" y="1185333"/>
            <a:ext cx="11582400" cy="4991630"/>
          </a:xfrm>
          <a:prstGeom prst="rect">
            <a:avLst/>
          </a:prstGeom>
          <a:noFill/>
          <a:ln>
            <a:noFill/>
          </a:ln>
        </p:spPr>
        <p:txBody>
          <a:bodyPr spcFirstLastPara="1" wrap="square" lIns="91425" tIns="45700" rIns="91425" bIns="45700" anchor="t" anchorCtr="0">
            <a:normAutofit/>
          </a:bodyPr>
          <a:lstStyle>
            <a:lvl1pPr marL="457200" lvl="0" indent="-406400" algn="l">
              <a:lnSpc>
                <a:spcPct val="90000"/>
              </a:lnSpc>
              <a:spcBef>
                <a:spcPts val="1000"/>
              </a:spcBef>
              <a:spcAft>
                <a:spcPts val="0"/>
              </a:spcAft>
              <a:buClr>
                <a:schemeClr val="dk1"/>
              </a:buClr>
              <a:buSzPts val="2800"/>
              <a:buChar char="•"/>
              <a:defRPr>
                <a:latin typeface="Arial"/>
                <a:ea typeface="Arial"/>
                <a:cs typeface="Arial"/>
                <a:sym typeface="Arial"/>
              </a:defRPr>
            </a:lvl1pPr>
            <a:lvl2pPr marL="914400" lvl="1" indent="-381000" algn="l">
              <a:lnSpc>
                <a:spcPct val="90000"/>
              </a:lnSpc>
              <a:spcBef>
                <a:spcPts val="500"/>
              </a:spcBef>
              <a:spcAft>
                <a:spcPts val="0"/>
              </a:spcAft>
              <a:buClr>
                <a:schemeClr val="dk1"/>
              </a:buClr>
              <a:buSzPts val="2400"/>
              <a:buChar char="•"/>
              <a:defRPr>
                <a:latin typeface="Arial"/>
                <a:ea typeface="Arial"/>
                <a:cs typeface="Arial"/>
                <a:sym typeface="Arial"/>
              </a:defRPr>
            </a:lvl2pPr>
            <a:lvl3pPr marL="1371600" lvl="2" indent="-355600" algn="l">
              <a:lnSpc>
                <a:spcPct val="90000"/>
              </a:lnSpc>
              <a:spcBef>
                <a:spcPts val="500"/>
              </a:spcBef>
              <a:spcAft>
                <a:spcPts val="0"/>
              </a:spcAft>
              <a:buClr>
                <a:schemeClr val="dk1"/>
              </a:buClr>
              <a:buSzPts val="2000"/>
              <a:buChar char="•"/>
              <a:defRPr>
                <a:latin typeface="Arial"/>
                <a:ea typeface="Arial"/>
                <a:cs typeface="Arial"/>
                <a:sym typeface="Arial"/>
              </a:defRPr>
            </a:lvl3pPr>
            <a:lvl4pPr marL="1828800" lvl="3" indent="-342900" algn="l">
              <a:lnSpc>
                <a:spcPct val="90000"/>
              </a:lnSpc>
              <a:spcBef>
                <a:spcPts val="500"/>
              </a:spcBef>
              <a:spcAft>
                <a:spcPts val="0"/>
              </a:spcAft>
              <a:buClr>
                <a:schemeClr val="dk1"/>
              </a:buClr>
              <a:buSzPts val="1800"/>
              <a:buChar char="•"/>
              <a:defRPr>
                <a:latin typeface="Arial"/>
                <a:ea typeface="Arial"/>
                <a:cs typeface="Arial"/>
                <a:sym typeface="Arial"/>
              </a:defRPr>
            </a:lvl4pPr>
            <a:lvl5pPr marL="2286000" lvl="4" indent="-342900" algn="l">
              <a:lnSpc>
                <a:spcPct val="90000"/>
              </a:lnSpc>
              <a:spcBef>
                <a:spcPts val="500"/>
              </a:spcBef>
              <a:spcAft>
                <a:spcPts val="0"/>
              </a:spcAft>
              <a:buClr>
                <a:schemeClr val="dk1"/>
              </a:buClr>
              <a:buSzPts val="1800"/>
              <a:buChar char="•"/>
              <a:defRPr>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4"/>
          <p:cNvSpPr txBox="1">
            <a:spLocks noGrp="1"/>
          </p:cNvSpPr>
          <p:nvPr>
            <p:ph type="dt" idx="10"/>
          </p:nvPr>
        </p:nvSpPr>
        <p:spPr>
          <a:xfrm>
            <a:off x="304800" y="6380692"/>
            <a:ext cx="3276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4"/>
          <p:cNvSpPr txBox="1">
            <a:spLocks noGrp="1"/>
          </p:cNvSpPr>
          <p:nvPr>
            <p:ph type="ftr" idx="11"/>
          </p:nvPr>
        </p:nvSpPr>
        <p:spPr>
          <a:xfrm>
            <a:off x="4038600" y="6380691"/>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4"/>
          <p:cNvSpPr txBox="1">
            <a:spLocks noGrp="1"/>
          </p:cNvSpPr>
          <p:nvPr>
            <p:ph type="sldNum" idx="12"/>
          </p:nvPr>
        </p:nvSpPr>
        <p:spPr>
          <a:xfrm>
            <a:off x="8610599" y="6356350"/>
            <a:ext cx="327659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39" name="Google Shape;39;p4"/>
          <p:cNvSpPr/>
          <p:nvPr/>
        </p:nvSpPr>
        <p:spPr>
          <a:xfrm>
            <a:off x="3706812" y="981604"/>
            <a:ext cx="4879976" cy="4879976"/>
          </a:xfrm>
          <a:prstGeom prst="rect">
            <a:avLst/>
          </a:prstGeom>
          <a:blipFill rotWithShape="1">
            <a:blip r:embed="rId2">
              <a:alphaModFix amt="32000"/>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40"/>
        <p:cNvGrpSpPr/>
        <p:nvPr/>
      </p:nvGrpSpPr>
      <p:grpSpPr>
        <a:xfrm>
          <a:off x="0" y="0"/>
          <a:ext cx="0" cy="0"/>
          <a:chOff x="0" y="0"/>
          <a:chExt cx="0" cy="0"/>
        </a:xfrm>
      </p:grpSpPr>
      <p:sp>
        <p:nvSpPr>
          <p:cNvPr id="41" name="Google Shape;41;p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Two Content" type="twoObj">
  <p:cSld name="TWO_OBJECTS">
    <p:spTree>
      <p:nvGrpSpPr>
        <p:cNvPr id="1" name="Shape 46"/>
        <p:cNvGrpSpPr/>
        <p:nvPr/>
      </p:nvGrpSpPr>
      <p:grpSpPr>
        <a:xfrm>
          <a:off x="0" y="0"/>
          <a:ext cx="0" cy="0"/>
          <a:chOff x="0" y="0"/>
          <a:chExt cx="0" cy="0"/>
        </a:xfrm>
      </p:grpSpPr>
      <p:sp>
        <p:nvSpPr>
          <p:cNvPr id="47" name="Google Shape;47;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 name="Google Shape;48;p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Comparison" type="twoTxTwoObj">
  <p:cSld name="TWO_OBJECTS_WITH_TEXT">
    <p:spTree>
      <p:nvGrpSpPr>
        <p:cNvPr id="1" name="Shape 53"/>
        <p:cNvGrpSpPr/>
        <p:nvPr/>
      </p:nvGrpSpPr>
      <p:grpSpPr>
        <a:xfrm>
          <a:off x="0" y="0"/>
          <a:ext cx="0" cy="0"/>
          <a:chOff x="0" y="0"/>
          <a:chExt cx="0" cy="0"/>
        </a:xfrm>
      </p:grpSpPr>
      <p:sp>
        <p:nvSpPr>
          <p:cNvPr id="54" name="Google Shape;54;p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6" name="Google Shape;56;p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 name="Google Shape;57;p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Title Only" type="titleOnly">
  <p:cSld name="TITLE_ONLY">
    <p:spTree>
      <p:nvGrpSpPr>
        <p:cNvPr id="1" name="Shape 62"/>
        <p:cNvGrpSpPr/>
        <p:nvPr/>
      </p:nvGrpSpPr>
      <p:grpSpPr>
        <a:xfrm>
          <a:off x="0" y="0"/>
          <a:ext cx="0" cy="0"/>
          <a:chOff x="0" y="0"/>
          <a:chExt cx="0" cy="0"/>
        </a:xfrm>
      </p:grpSpPr>
      <p:sp>
        <p:nvSpPr>
          <p:cNvPr id="63" name="Google Shape;63;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67"/>
        <p:cNvGrpSpPr/>
        <p:nvPr/>
      </p:nvGrpSpPr>
      <p:grpSpPr>
        <a:xfrm>
          <a:off x="0" y="0"/>
          <a:ext cx="0" cy="0"/>
          <a:chOff x="0" y="0"/>
          <a:chExt cx="0" cy="0"/>
        </a:xfrm>
      </p:grpSpPr>
      <p:sp>
        <p:nvSpPr>
          <p:cNvPr id="68" name="Google Shape;68;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71"/>
        <p:cNvGrpSpPr/>
        <p:nvPr/>
      </p:nvGrpSpPr>
      <p:grpSpPr>
        <a:xfrm>
          <a:off x="0" y="0"/>
          <a:ext cx="0" cy="0"/>
          <a:chOff x="0" y="0"/>
          <a:chExt cx="0" cy="0"/>
        </a:xfrm>
      </p:grpSpPr>
      <p:sp>
        <p:nvSpPr>
          <p:cNvPr id="72" name="Google Shape;72;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10"/>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74" name="Google Shape;74;p10"/>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5" name="Google Shape;75;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4">
            <a:alphaModFix/>
          </a:blip>
          <a:stretch>
            <a:fillRect/>
          </a:stretch>
        </a:blip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100"/>
        <p:cNvGrpSpPr/>
        <p:nvPr/>
      </p:nvGrpSpPr>
      <p:grpSpPr>
        <a:xfrm>
          <a:off x="0" y="0"/>
          <a:ext cx="0" cy="0"/>
          <a:chOff x="0" y="0"/>
          <a:chExt cx="0" cy="0"/>
        </a:xfrm>
      </p:grpSpPr>
      <p:sp>
        <p:nvSpPr>
          <p:cNvPr id="101" name="Google Shape;101;p14"/>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02" name="Google Shape;102;p14"/>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endParaRPr lang="en-US" b="1" dirty="0" smtClean="0">
              <a:solidFill>
                <a:srgbClr val="0C0C0C"/>
              </a:solidFill>
              <a:latin typeface="Arial Black"/>
              <a:ea typeface="Arial Black"/>
              <a:cs typeface="Arial Black"/>
              <a:sym typeface="Arial Black"/>
            </a:endParaRPr>
          </a:p>
          <a:p>
            <a:pPr marL="228600" lvl="0" indent="-228600" algn="l" rtl="0">
              <a:lnSpc>
                <a:spcPct val="90000"/>
              </a:lnSpc>
              <a:spcBef>
                <a:spcPts val="0"/>
              </a:spcBef>
              <a:spcAft>
                <a:spcPts val="0"/>
              </a:spcAft>
              <a:buClr>
                <a:srgbClr val="0C0C0C"/>
              </a:buClr>
              <a:buSzPts val="2400"/>
              <a:buNone/>
            </a:pPr>
            <a:endParaRPr lang="en-US" sz="5400" b="1" dirty="0">
              <a:solidFill>
                <a:srgbClr val="0C0C0C"/>
              </a:solidFill>
              <a:latin typeface="Arial Black"/>
              <a:ea typeface="Arial Black"/>
              <a:cs typeface="Arial Black"/>
              <a:sym typeface="Arial Black"/>
            </a:endParaRPr>
          </a:p>
          <a:p>
            <a:pPr marL="228600" lvl="0" indent="-228600" algn="l" rtl="0">
              <a:lnSpc>
                <a:spcPct val="90000"/>
              </a:lnSpc>
              <a:spcBef>
                <a:spcPts val="0"/>
              </a:spcBef>
              <a:spcAft>
                <a:spcPts val="0"/>
              </a:spcAft>
              <a:buClr>
                <a:srgbClr val="0C0C0C"/>
              </a:buClr>
              <a:buSzPts val="2400"/>
              <a:buNone/>
            </a:pPr>
            <a:endParaRPr lang="en-US" sz="5400" b="1" dirty="0" smtClean="0">
              <a:solidFill>
                <a:srgbClr val="0C0C0C"/>
              </a:solidFill>
              <a:latin typeface="Arial Black"/>
              <a:ea typeface="Arial Black"/>
              <a:cs typeface="Arial Black"/>
              <a:sym typeface="Arial Black"/>
            </a:endParaRPr>
          </a:p>
          <a:p>
            <a:pPr marL="228600" lvl="0" indent="-228600" algn="l" rtl="0">
              <a:lnSpc>
                <a:spcPct val="90000"/>
              </a:lnSpc>
              <a:spcBef>
                <a:spcPts val="0"/>
              </a:spcBef>
              <a:spcAft>
                <a:spcPts val="0"/>
              </a:spcAft>
              <a:buClr>
                <a:srgbClr val="0C0C0C"/>
              </a:buClr>
              <a:buSzPts val="2400"/>
              <a:buNone/>
            </a:pPr>
            <a:r>
              <a:rPr lang="en-US" sz="5400" b="1" dirty="0">
                <a:solidFill>
                  <a:srgbClr val="0C0C0C"/>
                </a:solidFill>
                <a:latin typeface="Arial Black"/>
                <a:ea typeface="Arial Black"/>
                <a:cs typeface="Arial Black"/>
                <a:sym typeface="Arial Black"/>
              </a:rPr>
              <a:t> </a:t>
            </a:r>
            <a:r>
              <a:rPr lang="en-US" sz="5400" b="1" dirty="0" smtClean="0">
                <a:solidFill>
                  <a:srgbClr val="0C0C0C"/>
                </a:solidFill>
                <a:latin typeface="Arial Black"/>
                <a:ea typeface="Arial Black"/>
                <a:cs typeface="Arial Black"/>
                <a:sym typeface="Arial Black"/>
              </a:rPr>
              <a:t>         </a:t>
            </a:r>
            <a:r>
              <a:rPr lang="en-US" sz="5400" b="1" dirty="0" smtClean="0">
                <a:solidFill>
                  <a:srgbClr val="FF0000"/>
                </a:solidFill>
                <a:latin typeface="Arial Black"/>
                <a:ea typeface="Arial Black"/>
                <a:cs typeface="Arial Black"/>
                <a:sym typeface="Arial Black"/>
              </a:rPr>
              <a:t>BOAT </a:t>
            </a:r>
            <a:r>
              <a:rPr lang="en-US" sz="5400" b="1" dirty="0">
                <a:solidFill>
                  <a:srgbClr val="FF0000"/>
                </a:solidFill>
                <a:latin typeface="Arial Black"/>
                <a:ea typeface="Arial Black"/>
                <a:cs typeface="Arial Black"/>
                <a:sym typeface="Arial Black"/>
              </a:rPr>
              <a:t>AND </a:t>
            </a:r>
            <a:r>
              <a:rPr lang="en-US" sz="5400" b="1" dirty="0" smtClean="0">
                <a:solidFill>
                  <a:srgbClr val="FF0000"/>
                </a:solidFill>
                <a:latin typeface="Arial Black"/>
                <a:ea typeface="Arial Black"/>
                <a:cs typeface="Arial Black"/>
                <a:sym typeface="Arial Black"/>
              </a:rPr>
              <a:t>STREAM</a:t>
            </a:r>
            <a:endParaRPr sz="5400" dirty="0">
              <a:solidFill>
                <a:srgbClr val="FF0000"/>
              </a:solidFill>
            </a:endParaRPr>
          </a:p>
        </p:txBody>
      </p:sp>
    </p:spTree>
    <p:extLst>
      <p:ext uri="{BB962C8B-B14F-4D97-AF65-F5344CB8AC3E}">
        <p14:creationId xmlns:p14="http://schemas.microsoft.com/office/powerpoint/2010/main" val="30454507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Shape 118"/>
        <p:cNvGrpSpPr/>
        <p:nvPr/>
      </p:nvGrpSpPr>
      <p:grpSpPr>
        <a:xfrm>
          <a:off x="0" y="0"/>
          <a:ext cx="0" cy="0"/>
          <a:chOff x="0" y="0"/>
          <a:chExt cx="0" cy="0"/>
        </a:xfrm>
      </p:grpSpPr>
      <p:sp>
        <p:nvSpPr>
          <p:cNvPr id="119" name="Google Shape;119;p17"/>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20" name="Google Shape;120;p17"/>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BOAT AND STREAM</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4. The rowing speed of man in still water is 20 km/hr. going downstream, he moves at the rate of 25 km/hr. The rate of stream is– </a:t>
            </a:r>
            <a:endParaRPr dirty="0"/>
          </a:p>
          <a:p>
            <a:pPr marL="457200" lvl="0" indent="-457200" algn="l" rtl="0">
              <a:lnSpc>
                <a:spcPct val="90000"/>
              </a:lnSpc>
              <a:spcBef>
                <a:spcPts val="1000"/>
              </a:spcBef>
              <a:spcAft>
                <a:spcPts val="0"/>
              </a:spcAft>
              <a:buClr>
                <a:schemeClr val="dk1"/>
              </a:buClr>
              <a:buSzPts val="2400"/>
              <a:buAutoNum type="arabicParenBoth"/>
            </a:pPr>
            <a:endParaRPr lang="en-US" b="1" dirty="0" smtClean="0"/>
          </a:p>
          <a:p>
            <a:pPr marL="457200" lvl="0" indent="-457200" algn="l" rtl="0">
              <a:lnSpc>
                <a:spcPct val="90000"/>
              </a:lnSpc>
              <a:spcBef>
                <a:spcPts val="1000"/>
              </a:spcBef>
              <a:spcAft>
                <a:spcPts val="0"/>
              </a:spcAft>
              <a:buClr>
                <a:schemeClr val="dk1"/>
              </a:buClr>
              <a:buSzPts val="2400"/>
              <a:buAutoNum type="arabicParenBoth"/>
            </a:pPr>
            <a:r>
              <a:rPr lang="en-US" b="1" dirty="0" smtClean="0"/>
              <a:t>45 </a:t>
            </a:r>
            <a:r>
              <a:rPr lang="en-US" b="1" dirty="0"/>
              <a:t>km/hr.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2) 2.5 km/hr.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3) 12.5 km/hr.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4) 5 km/hr. </a:t>
            </a:r>
            <a:endParaRPr dirty="0"/>
          </a:p>
          <a:p>
            <a:pPr marL="457200" lvl="0" indent="-457200" algn="l" rtl="0">
              <a:lnSpc>
                <a:spcPct val="90000"/>
              </a:lnSpc>
              <a:spcBef>
                <a:spcPts val="1000"/>
              </a:spcBef>
              <a:spcAft>
                <a:spcPts val="0"/>
              </a:spcAft>
              <a:buClr>
                <a:schemeClr val="dk1"/>
              </a:buClr>
              <a:buSzPts val="2400"/>
              <a:buNone/>
            </a:pPr>
            <a:r>
              <a:rPr lang="en-US" b="1" dirty="0"/>
              <a:t>(5) None of these</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Shape 118"/>
        <p:cNvGrpSpPr/>
        <p:nvPr/>
      </p:nvGrpSpPr>
      <p:grpSpPr>
        <a:xfrm>
          <a:off x="0" y="0"/>
          <a:ext cx="0" cy="0"/>
          <a:chOff x="0" y="0"/>
          <a:chExt cx="0" cy="0"/>
        </a:xfrm>
      </p:grpSpPr>
      <p:sp>
        <p:nvSpPr>
          <p:cNvPr id="119" name="Google Shape;119;p17"/>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20" name="Google Shape;120;p17"/>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BOAT AND STREAM</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4. The rowing speed of man in still water is 20 km/hr. going downstream, he moves at the rate of 25 km/hr. The rate of stream is– </a:t>
            </a:r>
            <a:endParaRPr dirty="0"/>
          </a:p>
          <a:p>
            <a:pPr marL="457200" lvl="0" indent="-457200" algn="l" rtl="0">
              <a:lnSpc>
                <a:spcPct val="90000"/>
              </a:lnSpc>
              <a:spcBef>
                <a:spcPts val="1000"/>
              </a:spcBef>
              <a:spcAft>
                <a:spcPts val="0"/>
              </a:spcAft>
              <a:buClr>
                <a:schemeClr val="dk1"/>
              </a:buClr>
              <a:buSzPts val="2400"/>
              <a:buAutoNum type="arabicParenBoth"/>
            </a:pPr>
            <a:endParaRPr lang="en-US" b="1" dirty="0" smtClean="0"/>
          </a:p>
          <a:p>
            <a:pPr marL="457200" lvl="0" indent="-457200" algn="l" rtl="0">
              <a:lnSpc>
                <a:spcPct val="90000"/>
              </a:lnSpc>
              <a:spcBef>
                <a:spcPts val="1000"/>
              </a:spcBef>
              <a:spcAft>
                <a:spcPts val="0"/>
              </a:spcAft>
              <a:buClr>
                <a:schemeClr val="dk1"/>
              </a:buClr>
              <a:buSzPts val="2400"/>
              <a:buAutoNum type="arabicParenBoth"/>
            </a:pPr>
            <a:r>
              <a:rPr lang="en-US" b="1" dirty="0" smtClean="0"/>
              <a:t>45 </a:t>
            </a:r>
            <a:r>
              <a:rPr lang="en-US" b="1" dirty="0"/>
              <a:t>km/hr.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2) 2.5 km/hr.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3) 12.5 km/hr.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solidFill>
                  <a:srgbClr val="FF0000"/>
                </a:solidFill>
              </a:rPr>
              <a:t>(</a:t>
            </a:r>
            <a:r>
              <a:rPr lang="en-US" b="1" dirty="0">
                <a:solidFill>
                  <a:srgbClr val="FF0000"/>
                </a:solidFill>
              </a:rPr>
              <a:t>4) 5 km/hr. </a:t>
            </a:r>
            <a:endParaRPr dirty="0">
              <a:solidFill>
                <a:srgbClr val="FF0000"/>
              </a:solidFill>
            </a:endParaRPr>
          </a:p>
          <a:p>
            <a:pPr marL="457200" lvl="0" indent="-457200" algn="l" rtl="0">
              <a:lnSpc>
                <a:spcPct val="90000"/>
              </a:lnSpc>
              <a:spcBef>
                <a:spcPts val="1000"/>
              </a:spcBef>
              <a:spcAft>
                <a:spcPts val="0"/>
              </a:spcAft>
              <a:buClr>
                <a:schemeClr val="dk1"/>
              </a:buClr>
              <a:buSzPts val="2400"/>
              <a:buNone/>
            </a:pPr>
            <a:r>
              <a:rPr lang="en-US" b="1" dirty="0"/>
              <a:t>(5) None of these</a:t>
            </a:r>
            <a:endParaRPr dirty="0"/>
          </a:p>
        </p:txBody>
      </p:sp>
    </p:spTree>
    <p:extLst>
      <p:ext uri="{BB962C8B-B14F-4D97-AF65-F5344CB8AC3E}">
        <p14:creationId xmlns:p14="http://schemas.microsoft.com/office/powerpoint/2010/main" val="18438228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Shape 124"/>
        <p:cNvGrpSpPr/>
        <p:nvPr/>
      </p:nvGrpSpPr>
      <p:grpSpPr>
        <a:xfrm>
          <a:off x="0" y="0"/>
          <a:ext cx="0" cy="0"/>
          <a:chOff x="0" y="0"/>
          <a:chExt cx="0" cy="0"/>
        </a:xfrm>
      </p:grpSpPr>
      <p:sp>
        <p:nvSpPr>
          <p:cNvPr id="125" name="Google Shape;125;p18"/>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26" name="Google Shape;126;p18"/>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BOAT AND STREAM</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5. A man can row downstream at the rate of 14 km/hr. and upstream at 5 km/hr. Find man’s rate in still water. </a:t>
            </a:r>
            <a:endParaRPr dirty="0"/>
          </a:p>
          <a:p>
            <a:pPr marL="457200" lvl="0" indent="-457200" algn="l" rtl="0">
              <a:lnSpc>
                <a:spcPct val="90000"/>
              </a:lnSpc>
              <a:spcBef>
                <a:spcPts val="1000"/>
              </a:spcBef>
              <a:spcAft>
                <a:spcPts val="0"/>
              </a:spcAft>
              <a:buClr>
                <a:schemeClr val="dk1"/>
              </a:buClr>
              <a:buSzPts val="2400"/>
              <a:buAutoNum type="arabicParenBoth"/>
            </a:pPr>
            <a:endParaRPr lang="en-US" b="1" dirty="0" smtClean="0"/>
          </a:p>
          <a:p>
            <a:pPr marL="457200" lvl="0" indent="-457200" algn="l" rtl="0">
              <a:lnSpc>
                <a:spcPct val="90000"/>
              </a:lnSpc>
              <a:spcBef>
                <a:spcPts val="1000"/>
              </a:spcBef>
              <a:spcAft>
                <a:spcPts val="0"/>
              </a:spcAft>
              <a:buClr>
                <a:schemeClr val="dk1"/>
              </a:buClr>
              <a:buSzPts val="2400"/>
              <a:buAutoNum type="arabicParenBoth"/>
            </a:pPr>
            <a:r>
              <a:rPr lang="en-US" b="1" dirty="0" smtClean="0"/>
              <a:t>9.5 </a:t>
            </a:r>
            <a:r>
              <a:rPr lang="en-US" b="1" dirty="0"/>
              <a:t>km/hr.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2) 8 km/hr.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3) 8.5 km/hr.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4) 9 km/hr. 	</a:t>
            </a:r>
            <a:endParaRPr dirty="0"/>
          </a:p>
          <a:p>
            <a:pPr marL="457200" lvl="0" indent="-457200" algn="l" rtl="0">
              <a:lnSpc>
                <a:spcPct val="90000"/>
              </a:lnSpc>
              <a:spcBef>
                <a:spcPts val="1000"/>
              </a:spcBef>
              <a:spcAft>
                <a:spcPts val="0"/>
              </a:spcAft>
              <a:buClr>
                <a:schemeClr val="dk1"/>
              </a:buClr>
              <a:buSzPts val="2400"/>
              <a:buNone/>
            </a:pPr>
            <a:r>
              <a:rPr lang="en-US" b="1" dirty="0"/>
              <a:t>(5) None of these</a:t>
            </a:r>
            <a:endParaRPr dirty="0"/>
          </a:p>
          <a:p>
            <a:pPr marL="228600" lvl="0" indent="-228600" algn="l" rtl="0">
              <a:lnSpc>
                <a:spcPct val="90000"/>
              </a:lnSpc>
              <a:spcBef>
                <a:spcPts val="1000"/>
              </a:spcBef>
              <a:spcAft>
                <a:spcPts val="0"/>
              </a:spcAft>
              <a:buClr>
                <a:schemeClr val="dk1"/>
              </a:buClr>
              <a:buSzPts val="2400"/>
              <a:buNone/>
            </a:pPr>
            <a:endParaRPr dirty="0"/>
          </a:p>
          <a:p>
            <a:pPr marL="228600" lvl="0" indent="-228600" algn="l" rtl="0">
              <a:lnSpc>
                <a:spcPct val="90000"/>
              </a:lnSpc>
              <a:spcBef>
                <a:spcPts val="1000"/>
              </a:spcBef>
              <a:spcAft>
                <a:spcPts val="0"/>
              </a:spcAft>
              <a:buClr>
                <a:schemeClr val="dk1"/>
              </a:buClr>
              <a:buSzPts val="2400"/>
              <a:buNone/>
            </a:pP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Shape 124"/>
        <p:cNvGrpSpPr/>
        <p:nvPr/>
      </p:nvGrpSpPr>
      <p:grpSpPr>
        <a:xfrm>
          <a:off x="0" y="0"/>
          <a:ext cx="0" cy="0"/>
          <a:chOff x="0" y="0"/>
          <a:chExt cx="0" cy="0"/>
        </a:xfrm>
      </p:grpSpPr>
      <p:sp>
        <p:nvSpPr>
          <p:cNvPr id="125" name="Google Shape;125;p18"/>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26" name="Google Shape;126;p18"/>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BOAT AND STREAM</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5. A man can row downstream at the rate of 14 km/hr. and upstream at 5 km/hr. Find man’s rate in still water. </a:t>
            </a:r>
            <a:endParaRPr dirty="0"/>
          </a:p>
          <a:p>
            <a:pPr marL="457200" lvl="0" indent="-457200" algn="l" rtl="0">
              <a:lnSpc>
                <a:spcPct val="90000"/>
              </a:lnSpc>
              <a:spcBef>
                <a:spcPts val="1000"/>
              </a:spcBef>
              <a:spcAft>
                <a:spcPts val="0"/>
              </a:spcAft>
              <a:buClr>
                <a:schemeClr val="dk1"/>
              </a:buClr>
              <a:buSzPts val="2400"/>
              <a:buAutoNum type="arabicParenBoth"/>
            </a:pPr>
            <a:endParaRPr lang="en-US" b="1" dirty="0" smtClean="0"/>
          </a:p>
          <a:p>
            <a:pPr marL="0" lvl="0" indent="0" algn="l" rtl="0">
              <a:lnSpc>
                <a:spcPct val="90000"/>
              </a:lnSpc>
              <a:spcBef>
                <a:spcPts val="1000"/>
              </a:spcBef>
              <a:spcAft>
                <a:spcPts val="0"/>
              </a:spcAft>
              <a:buClr>
                <a:schemeClr val="dk1"/>
              </a:buClr>
              <a:buSzPts val="2400"/>
              <a:buNone/>
            </a:pPr>
            <a:r>
              <a:rPr lang="en-US" b="1" dirty="0" smtClean="0">
                <a:solidFill>
                  <a:srgbClr val="FF0000"/>
                </a:solidFill>
              </a:rPr>
              <a:t>(1) 9.5 </a:t>
            </a:r>
            <a:r>
              <a:rPr lang="en-US" b="1" dirty="0">
                <a:solidFill>
                  <a:srgbClr val="FF0000"/>
                </a:solidFill>
              </a:rPr>
              <a:t>km/hr. </a:t>
            </a:r>
            <a:r>
              <a:rPr lang="en-US" b="1" dirty="0"/>
              <a:t>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2) 8 km/hr.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3) 8.5 km/hr.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4) 9 km/hr. 	</a:t>
            </a:r>
            <a:endParaRPr dirty="0"/>
          </a:p>
          <a:p>
            <a:pPr marL="457200" lvl="0" indent="-457200" algn="l" rtl="0">
              <a:lnSpc>
                <a:spcPct val="90000"/>
              </a:lnSpc>
              <a:spcBef>
                <a:spcPts val="1000"/>
              </a:spcBef>
              <a:spcAft>
                <a:spcPts val="0"/>
              </a:spcAft>
              <a:buClr>
                <a:schemeClr val="dk1"/>
              </a:buClr>
              <a:buSzPts val="2400"/>
              <a:buNone/>
            </a:pPr>
            <a:r>
              <a:rPr lang="en-US" b="1" dirty="0"/>
              <a:t>(5) None of these</a:t>
            </a:r>
            <a:endParaRPr dirty="0"/>
          </a:p>
          <a:p>
            <a:pPr marL="228600" lvl="0" indent="-228600" algn="l" rtl="0">
              <a:lnSpc>
                <a:spcPct val="90000"/>
              </a:lnSpc>
              <a:spcBef>
                <a:spcPts val="1000"/>
              </a:spcBef>
              <a:spcAft>
                <a:spcPts val="0"/>
              </a:spcAft>
              <a:buClr>
                <a:schemeClr val="dk1"/>
              </a:buClr>
              <a:buSzPts val="2400"/>
              <a:buNone/>
            </a:pPr>
            <a:endParaRPr dirty="0"/>
          </a:p>
          <a:p>
            <a:pPr marL="228600" lvl="0" indent="-228600" algn="l" rtl="0">
              <a:lnSpc>
                <a:spcPct val="90000"/>
              </a:lnSpc>
              <a:spcBef>
                <a:spcPts val="1000"/>
              </a:spcBef>
              <a:spcAft>
                <a:spcPts val="0"/>
              </a:spcAft>
              <a:buClr>
                <a:schemeClr val="dk1"/>
              </a:buClr>
              <a:buSzPts val="2400"/>
              <a:buNone/>
            </a:pPr>
            <a:endParaRPr dirty="0"/>
          </a:p>
        </p:txBody>
      </p:sp>
    </p:spTree>
    <p:extLst>
      <p:ext uri="{BB962C8B-B14F-4D97-AF65-F5344CB8AC3E}">
        <p14:creationId xmlns:p14="http://schemas.microsoft.com/office/powerpoint/2010/main" val="9607016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Shape 130"/>
        <p:cNvGrpSpPr/>
        <p:nvPr/>
      </p:nvGrpSpPr>
      <p:grpSpPr>
        <a:xfrm>
          <a:off x="0" y="0"/>
          <a:ext cx="0" cy="0"/>
          <a:chOff x="0" y="0"/>
          <a:chExt cx="0" cy="0"/>
        </a:xfrm>
      </p:grpSpPr>
      <p:sp>
        <p:nvSpPr>
          <p:cNvPr id="131" name="Google Shape;131;p19"/>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32" name="Google Shape;132;p19"/>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BOAT AND STREAM</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6. A man can row downstream at the rate of 16 km/</a:t>
            </a:r>
            <a:r>
              <a:rPr lang="en-US" b="1" dirty="0" err="1"/>
              <a:t>hr</a:t>
            </a:r>
            <a:r>
              <a:rPr lang="en-US" b="1" dirty="0"/>
              <a:t> and upstream at 11 km/hr. Find man’s rate in still water. </a:t>
            </a:r>
            <a:endParaRPr dirty="0"/>
          </a:p>
          <a:p>
            <a:pPr marL="457200" lvl="0" indent="-457200" algn="l" rtl="0">
              <a:lnSpc>
                <a:spcPct val="90000"/>
              </a:lnSpc>
              <a:spcBef>
                <a:spcPts val="1000"/>
              </a:spcBef>
              <a:spcAft>
                <a:spcPts val="0"/>
              </a:spcAft>
              <a:buClr>
                <a:schemeClr val="dk1"/>
              </a:buClr>
              <a:buSzPts val="2400"/>
              <a:buAutoNum type="arabicParenBoth"/>
            </a:pPr>
            <a:endParaRPr lang="en-US" b="1" dirty="0" smtClean="0"/>
          </a:p>
          <a:p>
            <a:pPr marL="457200" lvl="0" indent="-457200" algn="l" rtl="0">
              <a:lnSpc>
                <a:spcPct val="90000"/>
              </a:lnSpc>
              <a:spcBef>
                <a:spcPts val="1000"/>
              </a:spcBef>
              <a:spcAft>
                <a:spcPts val="0"/>
              </a:spcAft>
              <a:buClr>
                <a:schemeClr val="dk1"/>
              </a:buClr>
              <a:buSzPts val="2400"/>
              <a:buAutoNum type="arabicParenBoth"/>
            </a:pPr>
            <a:r>
              <a:rPr lang="en-US" b="1" dirty="0" smtClean="0"/>
              <a:t>14 </a:t>
            </a:r>
            <a:r>
              <a:rPr lang="en-US" b="1" dirty="0"/>
              <a:t>km/hr.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2) 13.5 km/hr.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3) 14.5 km/hr.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4) 15.5 km/hr. </a:t>
            </a:r>
            <a:endParaRPr dirty="0"/>
          </a:p>
          <a:p>
            <a:pPr marL="457200" lvl="0" indent="-457200" algn="l" rtl="0">
              <a:lnSpc>
                <a:spcPct val="90000"/>
              </a:lnSpc>
              <a:spcBef>
                <a:spcPts val="1000"/>
              </a:spcBef>
              <a:spcAft>
                <a:spcPts val="0"/>
              </a:spcAft>
              <a:buClr>
                <a:schemeClr val="dk1"/>
              </a:buClr>
              <a:buSzPts val="2400"/>
              <a:buNone/>
            </a:pPr>
            <a:r>
              <a:rPr lang="en-US" b="1" dirty="0"/>
              <a:t>(5) None of these</a:t>
            </a:r>
            <a:endParaRPr b="1"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Shape 130"/>
        <p:cNvGrpSpPr/>
        <p:nvPr/>
      </p:nvGrpSpPr>
      <p:grpSpPr>
        <a:xfrm>
          <a:off x="0" y="0"/>
          <a:ext cx="0" cy="0"/>
          <a:chOff x="0" y="0"/>
          <a:chExt cx="0" cy="0"/>
        </a:xfrm>
      </p:grpSpPr>
      <p:sp>
        <p:nvSpPr>
          <p:cNvPr id="131" name="Google Shape;131;p19"/>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32" name="Google Shape;132;p19"/>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BOAT AND STREAM</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6. A man can row downstream at the rate of 16 km/</a:t>
            </a:r>
            <a:r>
              <a:rPr lang="en-US" b="1" dirty="0" err="1"/>
              <a:t>hr</a:t>
            </a:r>
            <a:r>
              <a:rPr lang="en-US" b="1" dirty="0"/>
              <a:t> and upstream at 11 km/hr. Find man’s rate in still water. </a:t>
            </a:r>
            <a:endParaRPr dirty="0"/>
          </a:p>
          <a:p>
            <a:pPr marL="457200" lvl="0" indent="-457200" algn="l" rtl="0">
              <a:lnSpc>
                <a:spcPct val="90000"/>
              </a:lnSpc>
              <a:spcBef>
                <a:spcPts val="1000"/>
              </a:spcBef>
              <a:spcAft>
                <a:spcPts val="0"/>
              </a:spcAft>
              <a:buClr>
                <a:schemeClr val="dk1"/>
              </a:buClr>
              <a:buSzPts val="2400"/>
              <a:buAutoNum type="arabicParenBoth"/>
            </a:pPr>
            <a:endParaRPr lang="en-US" b="1" dirty="0" smtClean="0"/>
          </a:p>
          <a:p>
            <a:pPr marL="457200" lvl="0" indent="-457200" algn="l" rtl="0">
              <a:lnSpc>
                <a:spcPct val="90000"/>
              </a:lnSpc>
              <a:spcBef>
                <a:spcPts val="1000"/>
              </a:spcBef>
              <a:spcAft>
                <a:spcPts val="0"/>
              </a:spcAft>
              <a:buClr>
                <a:schemeClr val="dk1"/>
              </a:buClr>
              <a:buSzPts val="2400"/>
              <a:buAutoNum type="arabicParenBoth"/>
            </a:pPr>
            <a:r>
              <a:rPr lang="en-US" b="1" dirty="0" smtClean="0"/>
              <a:t>14 </a:t>
            </a:r>
            <a:r>
              <a:rPr lang="en-US" b="1" dirty="0"/>
              <a:t>km/hr.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solidFill>
                  <a:srgbClr val="FF0000"/>
                </a:solidFill>
              </a:rPr>
              <a:t>(</a:t>
            </a:r>
            <a:r>
              <a:rPr lang="en-US" b="1" dirty="0">
                <a:solidFill>
                  <a:srgbClr val="FF0000"/>
                </a:solidFill>
              </a:rPr>
              <a:t>2) 13.5 km/hr. </a:t>
            </a:r>
            <a:r>
              <a:rPr lang="en-US" b="1" dirty="0"/>
              <a:t>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3) 14.5 km/hr.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4) 15.5 km/hr. </a:t>
            </a:r>
            <a:endParaRPr dirty="0"/>
          </a:p>
          <a:p>
            <a:pPr marL="457200" lvl="0" indent="-457200" algn="l" rtl="0">
              <a:lnSpc>
                <a:spcPct val="90000"/>
              </a:lnSpc>
              <a:spcBef>
                <a:spcPts val="1000"/>
              </a:spcBef>
              <a:spcAft>
                <a:spcPts val="0"/>
              </a:spcAft>
              <a:buClr>
                <a:schemeClr val="dk1"/>
              </a:buClr>
              <a:buSzPts val="2400"/>
              <a:buNone/>
            </a:pPr>
            <a:r>
              <a:rPr lang="en-US" b="1" dirty="0"/>
              <a:t>(5) None of these</a:t>
            </a:r>
            <a:endParaRPr b="1" dirty="0"/>
          </a:p>
        </p:txBody>
      </p:sp>
    </p:spTree>
    <p:extLst>
      <p:ext uri="{BB962C8B-B14F-4D97-AF65-F5344CB8AC3E}">
        <p14:creationId xmlns:p14="http://schemas.microsoft.com/office/powerpoint/2010/main" val="6671743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Shape 136"/>
        <p:cNvGrpSpPr/>
        <p:nvPr/>
      </p:nvGrpSpPr>
      <p:grpSpPr>
        <a:xfrm>
          <a:off x="0" y="0"/>
          <a:ext cx="0" cy="0"/>
          <a:chOff x="0" y="0"/>
          <a:chExt cx="0" cy="0"/>
        </a:xfrm>
      </p:grpSpPr>
      <p:sp>
        <p:nvSpPr>
          <p:cNvPr id="137" name="Google Shape;137;p20"/>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38" name="Google Shape;138;p20"/>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BOAT AND STREAM</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7. A boat moves with a speed of 11 km per hour along the stream and 7 km per hour against the stream. The rate of the stream is _____ km/hr. </a:t>
            </a:r>
            <a:endParaRPr dirty="0"/>
          </a:p>
          <a:p>
            <a:pPr marL="457200" lvl="0" indent="-457200" algn="l" rtl="0">
              <a:lnSpc>
                <a:spcPct val="90000"/>
              </a:lnSpc>
              <a:spcBef>
                <a:spcPts val="1000"/>
              </a:spcBef>
              <a:spcAft>
                <a:spcPts val="0"/>
              </a:spcAft>
              <a:buClr>
                <a:schemeClr val="dk1"/>
              </a:buClr>
              <a:buSzPts val="2400"/>
              <a:buAutoNum type="arabicParenBoth"/>
            </a:pPr>
            <a:endParaRPr lang="en-US" b="1" dirty="0" smtClean="0"/>
          </a:p>
          <a:p>
            <a:pPr marL="457200" lvl="0" indent="-457200" algn="l" rtl="0">
              <a:lnSpc>
                <a:spcPct val="90000"/>
              </a:lnSpc>
              <a:spcBef>
                <a:spcPts val="1000"/>
              </a:spcBef>
              <a:spcAft>
                <a:spcPts val="0"/>
              </a:spcAft>
              <a:buClr>
                <a:schemeClr val="dk1"/>
              </a:buClr>
              <a:buSzPts val="2400"/>
              <a:buAutoNum type="arabicParenBoth"/>
            </a:pPr>
            <a:r>
              <a:rPr lang="en-US" b="1" dirty="0" smtClean="0"/>
              <a:t>1 </a:t>
            </a:r>
            <a:r>
              <a:rPr lang="en-US" b="1" dirty="0"/>
              <a:t>km/hr.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2) 1.5 km/hr.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3) 2 km/hr.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4) 2.5 km/hr. </a:t>
            </a:r>
            <a:endParaRPr dirty="0"/>
          </a:p>
          <a:p>
            <a:pPr marL="457200" lvl="0" indent="-457200" algn="l" rtl="0">
              <a:lnSpc>
                <a:spcPct val="90000"/>
              </a:lnSpc>
              <a:spcBef>
                <a:spcPts val="1000"/>
              </a:spcBef>
              <a:spcAft>
                <a:spcPts val="0"/>
              </a:spcAft>
              <a:buClr>
                <a:schemeClr val="dk1"/>
              </a:buClr>
              <a:buSzPts val="2400"/>
              <a:buNone/>
            </a:pPr>
            <a:r>
              <a:rPr lang="en-US" b="1" dirty="0"/>
              <a:t>(5) None of these</a:t>
            </a:r>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Shape 136"/>
        <p:cNvGrpSpPr/>
        <p:nvPr/>
      </p:nvGrpSpPr>
      <p:grpSpPr>
        <a:xfrm>
          <a:off x="0" y="0"/>
          <a:ext cx="0" cy="0"/>
          <a:chOff x="0" y="0"/>
          <a:chExt cx="0" cy="0"/>
        </a:xfrm>
      </p:grpSpPr>
      <p:sp>
        <p:nvSpPr>
          <p:cNvPr id="137" name="Google Shape;137;p20"/>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38" name="Google Shape;138;p20"/>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BOAT AND STREAM</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7. A boat moves with a speed of 11 km per hour along the stream and 7 km per hour against the stream. The rate of the stream is _____ km/hr. </a:t>
            </a:r>
            <a:endParaRPr dirty="0"/>
          </a:p>
          <a:p>
            <a:pPr marL="457200" lvl="0" indent="-457200" algn="l" rtl="0">
              <a:lnSpc>
                <a:spcPct val="90000"/>
              </a:lnSpc>
              <a:spcBef>
                <a:spcPts val="1000"/>
              </a:spcBef>
              <a:spcAft>
                <a:spcPts val="0"/>
              </a:spcAft>
              <a:buClr>
                <a:schemeClr val="dk1"/>
              </a:buClr>
              <a:buSzPts val="2400"/>
              <a:buAutoNum type="arabicParenBoth"/>
            </a:pPr>
            <a:endParaRPr lang="en-US" b="1" dirty="0" smtClean="0"/>
          </a:p>
          <a:p>
            <a:pPr marL="457200" lvl="0" indent="-457200" algn="l" rtl="0">
              <a:lnSpc>
                <a:spcPct val="90000"/>
              </a:lnSpc>
              <a:spcBef>
                <a:spcPts val="1000"/>
              </a:spcBef>
              <a:spcAft>
                <a:spcPts val="0"/>
              </a:spcAft>
              <a:buClr>
                <a:schemeClr val="dk1"/>
              </a:buClr>
              <a:buSzPts val="2400"/>
              <a:buAutoNum type="arabicParenBoth"/>
            </a:pPr>
            <a:r>
              <a:rPr lang="en-US" b="1" dirty="0" smtClean="0"/>
              <a:t>1 </a:t>
            </a:r>
            <a:r>
              <a:rPr lang="en-US" b="1" dirty="0"/>
              <a:t>km/hr.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2) 1.5 km/hr.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solidFill>
                  <a:srgbClr val="FF0000"/>
                </a:solidFill>
              </a:rPr>
              <a:t>(</a:t>
            </a:r>
            <a:r>
              <a:rPr lang="en-US" b="1" dirty="0">
                <a:solidFill>
                  <a:srgbClr val="FF0000"/>
                </a:solidFill>
              </a:rPr>
              <a:t>3) 2 km/hr. 	</a:t>
            </a:r>
            <a:r>
              <a:rPr lang="en-US" b="1" dirty="0"/>
              <a:t>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4) 2.5 km/hr. </a:t>
            </a:r>
            <a:endParaRPr dirty="0"/>
          </a:p>
          <a:p>
            <a:pPr marL="457200" lvl="0" indent="-457200" algn="l" rtl="0">
              <a:lnSpc>
                <a:spcPct val="90000"/>
              </a:lnSpc>
              <a:spcBef>
                <a:spcPts val="1000"/>
              </a:spcBef>
              <a:spcAft>
                <a:spcPts val="0"/>
              </a:spcAft>
              <a:buClr>
                <a:schemeClr val="dk1"/>
              </a:buClr>
              <a:buSzPts val="2400"/>
              <a:buNone/>
            </a:pPr>
            <a:r>
              <a:rPr lang="en-US" b="1" dirty="0"/>
              <a:t>(5) None of these</a:t>
            </a:r>
            <a:endParaRPr dirty="0"/>
          </a:p>
        </p:txBody>
      </p:sp>
    </p:spTree>
    <p:extLst>
      <p:ext uri="{BB962C8B-B14F-4D97-AF65-F5344CB8AC3E}">
        <p14:creationId xmlns:p14="http://schemas.microsoft.com/office/powerpoint/2010/main" val="15075931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Shape 142"/>
        <p:cNvGrpSpPr/>
        <p:nvPr/>
      </p:nvGrpSpPr>
      <p:grpSpPr>
        <a:xfrm>
          <a:off x="0" y="0"/>
          <a:ext cx="0" cy="0"/>
          <a:chOff x="0" y="0"/>
          <a:chExt cx="0" cy="0"/>
        </a:xfrm>
      </p:grpSpPr>
      <p:sp>
        <p:nvSpPr>
          <p:cNvPr id="143" name="Google Shape;143;p21"/>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44" name="Google Shape;144;p21"/>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BOAT AND STREAM</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8. A man rows upstream 11 km and downstream 26 km taking 5 hours each time. The velocity of the current is _____ km/hr. </a:t>
            </a:r>
            <a:endParaRPr dirty="0"/>
          </a:p>
          <a:p>
            <a:pPr marL="457200" lvl="0" indent="-457200" algn="l" rtl="0">
              <a:lnSpc>
                <a:spcPct val="90000"/>
              </a:lnSpc>
              <a:spcBef>
                <a:spcPts val="1000"/>
              </a:spcBef>
              <a:spcAft>
                <a:spcPts val="0"/>
              </a:spcAft>
              <a:buClr>
                <a:schemeClr val="dk1"/>
              </a:buClr>
              <a:buSzPts val="2400"/>
              <a:buAutoNum type="arabicParenBoth"/>
            </a:pPr>
            <a:endParaRPr lang="en-US" b="1" dirty="0" smtClean="0"/>
          </a:p>
          <a:p>
            <a:pPr marL="457200" lvl="0" indent="-457200" algn="l" rtl="0">
              <a:lnSpc>
                <a:spcPct val="90000"/>
              </a:lnSpc>
              <a:spcBef>
                <a:spcPts val="1000"/>
              </a:spcBef>
              <a:spcAft>
                <a:spcPts val="0"/>
              </a:spcAft>
              <a:buClr>
                <a:schemeClr val="dk1"/>
              </a:buClr>
              <a:buSzPts val="2400"/>
              <a:buAutoNum type="arabicParenBoth"/>
            </a:pPr>
            <a:r>
              <a:rPr lang="en-US" b="1" dirty="0" smtClean="0"/>
              <a:t>1 </a:t>
            </a:r>
            <a:r>
              <a:rPr lang="en-US" b="1" dirty="0"/>
              <a:t>km/hr.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2) 1.3 km/hr.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3) 1.5 km/hr.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4) 2.5 km/hr. </a:t>
            </a:r>
            <a:endParaRPr dirty="0"/>
          </a:p>
          <a:p>
            <a:pPr marL="457200" lvl="0" indent="-457200" algn="l" rtl="0">
              <a:lnSpc>
                <a:spcPct val="90000"/>
              </a:lnSpc>
              <a:spcBef>
                <a:spcPts val="1000"/>
              </a:spcBef>
              <a:spcAft>
                <a:spcPts val="0"/>
              </a:spcAft>
              <a:buClr>
                <a:schemeClr val="dk1"/>
              </a:buClr>
              <a:buSzPts val="2400"/>
              <a:buNone/>
            </a:pPr>
            <a:r>
              <a:rPr lang="en-US" b="1" dirty="0"/>
              <a:t>(5) None of these</a:t>
            </a:r>
            <a:endParaRP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Shape 142"/>
        <p:cNvGrpSpPr/>
        <p:nvPr/>
      </p:nvGrpSpPr>
      <p:grpSpPr>
        <a:xfrm>
          <a:off x="0" y="0"/>
          <a:ext cx="0" cy="0"/>
          <a:chOff x="0" y="0"/>
          <a:chExt cx="0" cy="0"/>
        </a:xfrm>
      </p:grpSpPr>
      <p:sp>
        <p:nvSpPr>
          <p:cNvPr id="143" name="Google Shape;143;p21"/>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44" name="Google Shape;144;p21"/>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BOAT AND STREAM</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8. A man rows upstream 11 km and downstream 26 km taking 5 hours each time. The velocity of the current is _____ km/hr. </a:t>
            </a:r>
            <a:endParaRPr dirty="0"/>
          </a:p>
          <a:p>
            <a:pPr marL="457200" lvl="0" indent="-457200" algn="l" rtl="0">
              <a:lnSpc>
                <a:spcPct val="90000"/>
              </a:lnSpc>
              <a:spcBef>
                <a:spcPts val="1000"/>
              </a:spcBef>
              <a:spcAft>
                <a:spcPts val="0"/>
              </a:spcAft>
              <a:buClr>
                <a:schemeClr val="dk1"/>
              </a:buClr>
              <a:buSzPts val="2400"/>
              <a:buAutoNum type="arabicParenBoth"/>
            </a:pPr>
            <a:endParaRPr lang="en-US" b="1" dirty="0" smtClean="0"/>
          </a:p>
          <a:p>
            <a:pPr marL="457200" lvl="0" indent="-457200" algn="l" rtl="0">
              <a:lnSpc>
                <a:spcPct val="90000"/>
              </a:lnSpc>
              <a:spcBef>
                <a:spcPts val="1000"/>
              </a:spcBef>
              <a:spcAft>
                <a:spcPts val="0"/>
              </a:spcAft>
              <a:buClr>
                <a:schemeClr val="dk1"/>
              </a:buClr>
              <a:buSzPts val="2400"/>
              <a:buAutoNum type="arabicParenBoth"/>
            </a:pPr>
            <a:r>
              <a:rPr lang="en-US" b="1" dirty="0" smtClean="0"/>
              <a:t>1 </a:t>
            </a:r>
            <a:r>
              <a:rPr lang="en-US" b="1" dirty="0"/>
              <a:t>km/hr.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2) 1.3 km/hr.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solidFill>
                  <a:srgbClr val="FF0000"/>
                </a:solidFill>
              </a:rPr>
              <a:t>(</a:t>
            </a:r>
            <a:r>
              <a:rPr lang="en-US" b="1" dirty="0">
                <a:solidFill>
                  <a:srgbClr val="FF0000"/>
                </a:solidFill>
              </a:rPr>
              <a:t>3) 1.5 km/hr. </a:t>
            </a:r>
            <a:r>
              <a:rPr lang="en-US" b="1" dirty="0"/>
              <a:t>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4) 2.5 km/hr. </a:t>
            </a:r>
            <a:endParaRPr dirty="0"/>
          </a:p>
          <a:p>
            <a:pPr marL="457200" lvl="0" indent="-457200" algn="l" rtl="0">
              <a:lnSpc>
                <a:spcPct val="90000"/>
              </a:lnSpc>
              <a:spcBef>
                <a:spcPts val="1000"/>
              </a:spcBef>
              <a:spcAft>
                <a:spcPts val="0"/>
              </a:spcAft>
              <a:buClr>
                <a:schemeClr val="dk1"/>
              </a:buClr>
              <a:buSzPts val="2400"/>
              <a:buNone/>
            </a:pPr>
            <a:r>
              <a:rPr lang="en-US" b="1" dirty="0"/>
              <a:t>(5) None of these</a:t>
            </a:r>
            <a:endParaRPr dirty="0"/>
          </a:p>
        </p:txBody>
      </p:sp>
    </p:spTree>
    <p:extLst>
      <p:ext uri="{BB962C8B-B14F-4D97-AF65-F5344CB8AC3E}">
        <p14:creationId xmlns:p14="http://schemas.microsoft.com/office/powerpoint/2010/main" val="680666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100"/>
        <p:cNvGrpSpPr/>
        <p:nvPr/>
      </p:nvGrpSpPr>
      <p:grpSpPr>
        <a:xfrm>
          <a:off x="0" y="0"/>
          <a:ext cx="0" cy="0"/>
          <a:chOff x="0" y="0"/>
          <a:chExt cx="0" cy="0"/>
        </a:xfrm>
      </p:grpSpPr>
      <p:sp>
        <p:nvSpPr>
          <p:cNvPr id="101" name="Google Shape;101;p14"/>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02" name="Google Shape;102;p14"/>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BOAT AND STREAM</a:t>
            </a:r>
            <a:endParaRPr dirty="0"/>
          </a:p>
          <a:p>
            <a:r>
              <a:rPr lang="en-US" dirty="0"/>
              <a:t>Boat and Stream – Concept</a:t>
            </a:r>
          </a:p>
          <a:p>
            <a:r>
              <a:rPr lang="en-US" dirty="0"/>
              <a:t>There are a variety of </a:t>
            </a:r>
            <a:r>
              <a:rPr lang="en-US" dirty="0" err="1"/>
              <a:t>subconcepts</a:t>
            </a:r>
            <a:r>
              <a:rPr lang="en-US" dirty="0"/>
              <a:t> that are related to answering questions based on boat and streams concept. Given below are the four terms which are important for a candidate to know to understand the concept of streams.</a:t>
            </a:r>
          </a:p>
          <a:p>
            <a:r>
              <a:rPr lang="en-US" b="1" dirty="0"/>
              <a:t>Stream –</a:t>
            </a:r>
            <a:r>
              <a:rPr lang="en-US" dirty="0"/>
              <a:t> The moving water in a river is called a stream. </a:t>
            </a:r>
          </a:p>
          <a:p>
            <a:r>
              <a:rPr lang="en-US" b="1" dirty="0"/>
              <a:t>Upstream –</a:t>
            </a:r>
            <a:r>
              <a:rPr lang="en-US" dirty="0"/>
              <a:t> If the boat is flowing in the opposite direction to the stream, it is called upstream. In this case, the net speed of the boat is called the upstream speed</a:t>
            </a:r>
          </a:p>
          <a:p>
            <a:r>
              <a:rPr lang="en-US" b="1" dirty="0"/>
              <a:t>Downstream –</a:t>
            </a:r>
            <a:r>
              <a:rPr lang="en-US" dirty="0"/>
              <a:t> If the boat is flowing along the direction of the stream, it is called downstream. In this case, the net speed of the boat is called downstream speed</a:t>
            </a:r>
          </a:p>
          <a:p>
            <a:r>
              <a:rPr lang="en-US" b="1" dirty="0"/>
              <a:t>Still Water –</a:t>
            </a:r>
            <a:r>
              <a:rPr lang="en-US" dirty="0"/>
              <a:t> Under this circumstance the water is considered to be stationary and the speed of the water is zero</a:t>
            </a:r>
          </a:p>
        </p:txBody>
      </p:sp>
    </p:spTree>
    <p:extLst>
      <p:ext uri="{BB962C8B-B14F-4D97-AF65-F5344CB8AC3E}">
        <p14:creationId xmlns:p14="http://schemas.microsoft.com/office/powerpoint/2010/main" val="17639778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Shape 148"/>
        <p:cNvGrpSpPr/>
        <p:nvPr/>
      </p:nvGrpSpPr>
      <p:grpSpPr>
        <a:xfrm>
          <a:off x="0" y="0"/>
          <a:ext cx="0" cy="0"/>
          <a:chOff x="0" y="0"/>
          <a:chExt cx="0" cy="0"/>
        </a:xfrm>
      </p:grpSpPr>
      <p:sp>
        <p:nvSpPr>
          <p:cNvPr id="149" name="Google Shape;149;p22"/>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50" name="Google Shape;150;p22"/>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BOAT AND STREAM</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9. A man can row 4.5 km/hr. in still water and he finds that it takes him twice as long to row up as to row down the river. find the rate of stream. </a:t>
            </a:r>
            <a:endParaRPr dirty="0"/>
          </a:p>
          <a:p>
            <a:pPr marL="457200" lvl="0" indent="-457200" algn="l" rtl="0">
              <a:lnSpc>
                <a:spcPct val="90000"/>
              </a:lnSpc>
              <a:spcBef>
                <a:spcPts val="1000"/>
              </a:spcBef>
              <a:spcAft>
                <a:spcPts val="0"/>
              </a:spcAft>
              <a:buClr>
                <a:schemeClr val="dk1"/>
              </a:buClr>
              <a:buSzPts val="2400"/>
              <a:buAutoNum type="arabicParenBoth"/>
            </a:pPr>
            <a:endParaRPr lang="en-US" b="1" dirty="0" smtClean="0"/>
          </a:p>
          <a:p>
            <a:pPr marL="457200" lvl="0" indent="-457200" algn="l" rtl="0">
              <a:lnSpc>
                <a:spcPct val="90000"/>
              </a:lnSpc>
              <a:spcBef>
                <a:spcPts val="1000"/>
              </a:spcBef>
              <a:spcAft>
                <a:spcPts val="0"/>
              </a:spcAft>
              <a:buClr>
                <a:schemeClr val="dk1"/>
              </a:buClr>
              <a:buSzPts val="2400"/>
              <a:buAutoNum type="arabicParenBoth"/>
            </a:pPr>
            <a:r>
              <a:rPr lang="en-US" b="1" dirty="0" smtClean="0"/>
              <a:t>2 </a:t>
            </a:r>
            <a:r>
              <a:rPr lang="en-US" b="1" dirty="0"/>
              <a:t>km/hr.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2) 1.5 km/hr.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3) 2.5 km/hr.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4) 1.75 km/hr. </a:t>
            </a:r>
            <a:endParaRPr dirty="0"/>
          </a:p>
          <a:p>
            <a:pPr marL="457200" lvl="0" indent="-457200" algn="l" rtl="0">
              <a:lnSpc>
                <a:spcPct val="90000"/>
              </a:lnSpc>
              <a:spcBef>
                <a:spcPts val="1000"/>
              </a:spcBef>
              <a:spcAft>
                <a:spcPts val="0"/>
              </a:spcAft>
              <a:buClr>
                <a:schemeClr val="dk1"/>
              </a:buClr>
              <a:buSzPts val="2400"/>
              <a:buNone/>
            </a:pPr>
            <a:r>
              <a:rPr lang="en-US" b="1" dirty="0"/>
              <a:t>(5) None of these</a:t>
            </a:r>
            <a:endParaRP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Shape 148"/>
        <p:cNvGrpSpPr/>
        <p:nvPr/>
      </p:nvGrpSpPr>
      <p:grpSpPr>
        <a:xfrm>
          <a:off x="0" y="0"/>
          <a:ext cx="0" cy="0"/>
          <a:chOff x="0" y="0"/>
          <a:chExt cx="0" cy="0"/>
        </a:xfrm>
      </p:grpSpPr>
      <p:sp>
        <p:nvSpPr>
          <p:cNvPr id="149" name="Google Shape;149;p22"/>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50" name="Google Shape;150;p22"/>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BOAT AND STREAM</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9. A man can row 4.5 km/hr. in still water and he finds that it takes him twice as long to row up as to row down the river. find the rate of stream. </a:t>
            </a:r>
            <a:endParaRPr dirty="0"/>
          </a:p>
          <a:p>
            <a:pPr marL="457200" lvl="0" indent="-457200" algn="l" rtl="0">
              <a:lnSpc>
                <a:spcPct val="90000"/>
              </a:lnSpc>
              <a:spcBef>
                <a:spcPts val="1000"/>
              </a:spcBef>
              <a:spcAft>
                <a:spcPts val="0"/>
              </a:spcAft>
              <a:buClr>
                <a:schemeClr val="dk1"/>
              </a:buClr>
              <a:buSzPts val="2400"/>
              <a:buAutoNum type="arabicParenBoth"/>
            </a:pPr>
            <a:endParaRPr lang="en-US" b="1" dirty="0" smtClean="0"/>
          </a:p>
          <a:p>
            <a:pPr marL="457200" lvl="0" indent="-457200" algn="l" rtl="0">
              <a:lnSpc>
                <a:spcPct val="90000"/>
              </a:lnSpc>
              <a:spcBef>
                <a:spcPts val="1000"/>
              </a:spcBef>
              <a:spcAft>
                <a:spcPts val="0"/>
              </a:spcAft>
              <a:buClr>
                <a:schemeClr val="dk1"/>
              </a:buClr>
              <a:buSzPts val="2400"/>
              <a:buAutoNum type="arabicParenBoth"/>
            </a:pPr>
            <a:r>
              <a:rPr lang="en-US" b="1" dirty="0" smtClean="0"/>
              <a:t>2 </a:t>
            </a:r>
            <a:r>
              <a:rPr lang="en-US" b="1" dirty="0"/>
              <a:t>km/hr.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solidFill>
                  <a:srgbClr val="FF0000"/>
                </a:solidFill>
              </a:rPr>
              <a:t>(</a:t>
            </a:r>
            <a:r>
              <a:rPr lang="en-US" b="1" dirty="0">
                <a:solidFill>
                  <a:srgbClr val="FF0000"/>
                </a:solidFill>
              </a:rPr>
              <a:t>2) 1.5 km/hr. </a:t>
            </a:r>
            <a:r>
              <a:rPr lang="en-US" b="1" dirty="0"/>
              <a:t>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3) 2.5 km/hr.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4) 1.75 km/hr. </a:t>
            </a:r>
            <a:endParaRPr dirty="0"/>
          </a:p>
          <a:p>
            <a:pPr marL="457200" lvl="0" indent="-457200" algn="l" rtl="0">
              <a:lnSpc>
                <a:spcPct val="90000"/>
              </a:lnSpc>
              <a:spcBef>
                <a:spcPts val="1000"/>
              </a:spcBef>
              <a:spcAft>
                <a:spcPts val="0"/>
              </a:spcAft>
              <a:buClr>
                <a:schemeClr val="dk1"/>
              </a:buClr>
              <a:buSzPts val="2400"/>
              <a:buNone/>
            </a:pPr>
            <a:r>
              <a:rPr lang="en-US" b="1" dirty="0"/>
              <a:t>(5) None of these</a:t>
            </a:r>
            <a:endParaRPr dirty="0"/>
          </a:p>
        </p:txBody>
      </p:sp>
    </p:spTree>
    <p:extLst>
      <p:ext uri="{BB962C8B-B14F-4D97-AF65-F5344CB8AC3E}">
        <p14:creationId xmlns:p14="http://schemas.microsoft.com/office/powerpoint/2010/main" val="25432011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Shape 154"/>
        <p:cNvGrpSpPr/>
        <p:nvPr/>
      </p:nvGrpSpPr>
      <p:grpSpPr>
        <a:xfrm>
          <a:off x="0" y="0"/>
          <a:ext cx="0" cy="0"/>
          <a:chOff x="0" y="0"/>
          <a:chExt cx="0" cy="0"/>
        </a:xfrm>
      </p:grpSpPr>
      <p:sp>
        <p:nvSpPr>
          <p:cNvPr id="155" name="Google Shape;155;p23"/>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56" name="Google Shape;156;p23"/>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BOAT AND STREAM</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10. A man can row 6 km/hr. in still water. It takes him twice as long to row up as to row down the river. Find the rate of the stream. </a:t>
            </a:r>
            <a:endParaRPr dirty="0"/>
          </a:p>
          <a:p>
            <a:pPr marL="457200" lvl="0" indent="-457200" algn="l" rtl="0">
              <a:lnSpc>
                <a:spcPct val="90000"/>
              </a:lnSpc>
              <a:spcBef>
                <a:spcPts val="1000"/>
              </a:spcBef>
              <a:spcAft>
                <a:spcPts val="0"/>
              </a:spcAft>
              <a:buClr>
                <a:schemeClr val="dk1"/>
              </a:buClr>
              <a:buSzPts val="2400"/>
              <a:buAutoNum type="arabicParenBoth"/>
            </a:pPr>
            <a:endParaRPr lang="en-US" b="1" dirty="0" smtClean="0"/>
          </a:p>
          <a:p>
            <a:pPr marL="457200" lvl="0" indent="-457200" algn="l" rtl="0">
              <a:lnSpc>
                <a:spcPct val="90000"/>
              </a:lnSpc>
              <a:spcBef>
                <a:spcPts val="1000"/>
              </a:spcBef>
              <a:spcAft>
                <a:spcPts val="0"/>
              </a:spcAft>
              <a:buClr>
                <a:schemeClr val="dk1"/>
              </a:buClr>
              <a:buSzPts val="2400"/>
              <a:buAutoNum type="arabicParenBoth"/>
            </a:pPr>
            <a:r>
              <a:rPr lang="en-US" b="1" dirty="0" smtClean="0"/>
              <a:t>2 </a:t>
            </a:r>
            <a:r>
              <a:rPr lang="en-US" b="1" dirty="0"/>
              <a:t>km/hr.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2) 3 km/hr.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3) 1.5 km/hr.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4) 1 km/hr. </a:t>
            </a:r>
            <a:endParaRPr dirty="0"/>
          </a:p>
          <a:p>
            <a:pPr marL="457200" lvl="0" indent="-457200" algn="l" rtl="0">
              <a:lnSpc>
                <a:spcPct val="90000"/>
              </a:lnSpc>
              <a:spcBef>
                <a:spcPts val="1000"/>
              </a:spcBef>
              <a:spcAft>
                <a:spcPts val="0"/>
              </a:spcAft>
              <a:buClr>
                <a:schemeClr val="dk1"/>
              </a:buClr>
              <a:buSzPts val="2400"/>
              <a:buNone/>
            </a:pPr>
            <a:r>
              <a:rPr lang="en-US" b="1" dirty="0"/>
              <a:t>(5) None of these</a:t>
            </a:r>
            <a:endParaRPr dirty="0"/>
          </a:p>
          <a:p>
            <a:pPr marL="228600" lvl="0" indent="-228600" algn="l" rtl="0">
              <a:lnSpc>
                <a:spcPct val="90000"/>
              </a:lnSpc>
              <a:spcBef>
                <a:spcPts val="1000"/>
              </a:spcBef>
              <a:spcAft>
                <a:spcPts val="0"/>
              </a:spcAft>
              <a:buClr>
                <a:schemeClr val="dk1"/>
              </a:buClr>
              <a:buSzPts val="2400"/>
              <a:buNone/>
            </a:pPr>
            <a:endParaRPr dirty="0"/>
          </a:p>
          <a:p>
            <a:pPr marL="228600" lvl="0" indent="-228600" algn="l" rtl="0">
              <a:lnSpc>
                <a:spcPct val="90000"/>
              </a:lnSpc>
              <a:spcBef>
                <a:spcPts val="1000"/>
              </a:spcBef>
              <a:spcAft>
                <a:spcPts val="0"/>
              </a:spcAft>
              <a:buClr>
                <a:schemeClr val="dk1"/>
              </a:buClr>
              <a:buSzPts val="2400"/>
              <a:buNone/>
            </a:pPr>
            <a:endParaRPr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Shape 154"/>
        <p:cNvGrpSpPr/>
        <p:nvPr/>
      </p:nvGrpSpPr>
      <p:grpSpPr>
        <a:xfrm>
          <a:off x="0" y="0"/>
          <a:ext cx="0" cy="0"/>
          <a:chOff x="0" y="0"/>
          <a:chExt cx="0" cy="0"/>
        </a:xfrm>
      </p:grpSpPr>
      <p:sp>
        <p:nvSpPr>
          <p:cNvPr id="155" name="Google Shape;155;p23"/>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56" name="Google Shape;156;p23"/>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BOAT AND STREAM</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10. A man can row 6 km/hr. in still water. It takes him twice as long to row up as to row down the river. Find the rate of the stream. </a:t>
            </a:r>
            <a:endParaRPr dirty="0"/>
          </a:p>
          <a:p>
            <a:pPr marL="457200" lvl="0" indent="-457200" algn="l" rtl="0">
              <a:lnSpc>
                <a:spcPct val="90000"/>
              </a:lnSpc>
              <a:spcBef>
                <a:spcPts val="1000"/>
              </a:spcBef>
              <a:spcAft>
                <a:spcPts val="0"/>
              </a:spcAft>
              <a:buClr>
                <a:schemeClr val="dk1"/>
              </a:buClr>
              <a:buSzPts val="2400"/>
              <a:buAutoNum type="arabicParenBoth"/>
            </a:pPr>
            <a:endParaRPr lang="en-US" b="1" dirty="0" smtClean="0"/>
          </a:p>
          <a:p>
            <a:pPr marL="0" lvl="0" indent="0" algn="l" rtl="0">
              <a:lnSpc>
                <a:spcPct val="90000"/>
              </a:lnSpc>
              <a:spcBef>
                <a:spcPts val="1000"/>
              </a:spcBef>
              <a:spcAft>
                <a:spcPts val="0"/>
              </a:spcAft>
              <a:buClr>
                <a:schemeClr val="dk1"/>
              </a:buClr>
              <a:buSzPts val="2400"/>
              <a:buNone/>
            </a:pPr>
            <a:r>
              <a:rPr lang="en-US" b="1" dirty="0" smtClean="0">
                <a:solidFill>
                  <a:srgbClr val="FF0000"/>
                </a:solidFill>
              </a:rPr>
              <a:t>(1) 2 </a:t>
            </a:r>
            <a:r>
              <a:rPr lang="en-US" b="1" dirty="0">
                <a:solidFill>
                  <a:srgbClr val="FF0000"/>
                </a:solidFill>
              </a:rPr>
              <a:t>km/hr. </a:t>
            </a:r>
            <a:r>
              <a:rPr lang="en-US" b="1" dirty="0"/>
              <a:t>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2) 3 km/hr.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3) 1.5 km/hr.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4) 1 km/hr. </a:t>
            </a:r>
            <a:endParaRPr dirty="0"/>
          </a:p>
          <a:p>
            <a:pPr marL="457200" lvl="0" indent="-457200" algn="l" rtl="0">
              <a:lnSpc>
                <a:spcPct val="90000"/>
              </a:lnSpc>
              <a:spcBef>
                <a:spcPts val="1000"/>
              </a:spcBef>
              <a:spcAft>
                <a:spcPts val="0"/>
              </a:spcAft>
              <a:buClr>
                <a:schemeClr val="dk1"/>
              </a:buClr>
              <a:buSzPts val="2400"/>
              <a:buNone/>
            </a:pPr>
            <a:r>
              <a:rPr lang="en-US" b="1" dirty="0"/>
              <a:t>(5) None of these</a:t>
            </a:r>
            <a:endParaRPr dirty="0"/>
          </a:p>
          <a:p>
            <a:pPr marL="228600" lvl="0" indent="-228600" algn="l" rtl="0">
              <a:lnSpc>
                <a:spcPct val="90000"/>
              </a:lnSpc>
              <a:spcBef>
                <a:spcPts val="1000"/>
              </a:spcBef>
              <a:spcAft>
                <a:spcPts val="0"/>
              </a:spcAft>
              <a:buClr>
                <a:schemeClr val="dk1"/>
              </a:buClr>
              <a:buSzPts val="2400"/>
              <a:buNone/>
            </a:pPr>
            <a:endParaRPr dirty="0"/>
          </a:p>
          <a:p>
            <a:pPr marL="228600" lvl="0" indent="-228600" algn="l" rtl="0">
              <a:lnSpc>
                <a:spcPct val="90000"/>
              </a:lnSpc>
              <a:spcBef>
                <a:spcPts val="1000"/>
              </a:spcBef>
              <a:spcAft>
                <a:spcPts val="0"/>
              </a:spcAft>
              <a:buClr>
                <a:schemeClr val="dk1"/>
              </a:buClr>
              <a:buSzPts val="2400"/>
              <a:buNone/>
            </a:pPr>
            <a:endParaRPr dirty="0"/>
          </a:p>
        </p:txBody>
      </p:sp>
    </p:spTree>
    <p:extLst>
      <p:ext uri="{BB962C8B-B14F-4D97-AF65-F5344CB8AC3E}">
        <p14:creationId xmlns:p14="http://schemas.microsoft.com/office/powerpoint/2010/main" val="22128598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Shape 160"/>
        <p:cNvGrpSpPr/>
        <p:nvPr/>
      </p:nvGrpSpPr>
      <p:grpSpPr>
        <a:xfrm>
          <a:off x="0" y="0"/>
          <a:ext cx="0" cy="0"/>
          <a:chOff x="0" y="0"/>
          <a:chExt cx="0" cy="0"/>
        </a:xfrm>
      </p:grpSpPr>
      <p:sp>
        <p:nvSpPr>
          <p:cNvPr id="161" name="Google Shape;161;p24"/>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62" name="Google Shape;162;p24"/>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BOAT AND STREAM</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11. The speed of a boat in still water is 15 km/hr. and the rate of current is 3 km/hr. The distance travelled downstream in 12 minutes is– </a:t>
            </a:r>
            <a:endParaRPr dirty="0"/>
          </a:p>
          <a:p>
            <a:pPr marL="228600" lvl="0" indent="-228600" algn="l" rtl="0">
              <a:lnSpc>
                <a:spcPct val="90000"/>
              </a:lnSpc>
              <a:spcBef>
                <a:spcPts val="1000"/>
              </a:spcBef>
              <a:spcAft>
                <a:spcPts val="0"/>
              </a:spcAft>
              <a:buClr>
                <a:schemeClr val="dk1"/>
              </a:buClr>
              <a:buSzPts val="2400"/>
              <a:buNone/>
            </a:pPr>
            <a:endParaRPr lang="en-US" b="1" dirty="0" smtClean="0"/>
          </a:p>
          <a:p>
            <a:pPr lvl="0" indent="-457200" algn="l" rtl="0">
              <a:lnSpc>
                <a:spcPct val="90000"/>
              </a:lnSpc>
              <a:spcBef>
                <a:spcPts val="1000"/>
              </a:spcBef>
              <a:spcAft>
                <a:spcPts val="0"/>
              </a:spcAft>
              <a:buClr>
                <a:schemeClr val="dk1"/>
              </a:buClr>
              <a:buSzPts val="2400"/>
              <a:buAutoNum type="arabicParenBoth"/>
            </a:pPr>
            <a:r>
              <a:rPr lang="en-US" b="1" dirty="0" smtClean="0"/>
              <a:t>3.6 </a:t>
            </a:r>
            <a:r>
              <a:rPr lang="en-US" b="1" dirty="0"/>
              <a:t>km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2) 2.4 km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3) 1.2 km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4) 1.8 km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5) None of these</a:t>
            </a:r>
            <a:endParaRPr b="1"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Shape 160"/>
        <p:cNvGrpSpPr/>
        <p:nvPr/>
      </p:nvGrpSpPr>
      <p:grpSpPr>
        <a:xfrm>
          <a:off x="0" y="0"/>
          <a:ext cx="0" cy="0"/>
          <a:chOff x="0" y="0"/>
          <a:chExt cx="0" cy="0"/>
        </a:xfrm>
      </p:grpSpPr>
      <p:sp>
        <p:nvSpPr>
          <p:cNvPr id="161" name="Google Shape;161;p24"/>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62" name="Google Shape;162;p24"/>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BOAT AND STREAM</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11. The speed of a boat in still water is 15 km/hr. and the rate of current is 3 km/hr. The distance travelled downstream in 12 minutes is– </a:t>
            </a:r>
            <a:endParaRPr dirty="0"/>
          </a:p>
          <a:p>
            <a:pPr marL="228600" lvl="0" indent="-228600" algn="l" rtl="0">
              <a:lnSpc>
                <a:spcPct val="90000"/>
              </a:lnSpc>
              <a:spcBef>
                <a:spcPts val="1000"/>
              </a:spcBef>
              <a:spcAft>
                <a:spcPts val="0"/>
              </a:spcAft>
              <a:buClr>
                <a:schemeClr val="dk1"/>
              </a:buClr>
              <a:buSzPts val="2400"/>
              <a:buNone/>
            </a:pPr>
            <a:endParaRPr lang="en-US" b="1" dirty="0" smtClean="0"/>
          </a:p>
          <a:p>
            <a:pPr marL="0" lvl="0" indent="0" algn="l" rtl="0">
              <a:lnSpc>
                <a:spcPct val="90000"/>
              </a:lnSpc>
              <a:spcBef>
                <a:spcPts val="1000"/>
              </a:spcBef>
              <a:spcAft>
                <a:spcPts val="0"/>
              </a:spcAft>
              <a:buClr>
                <a:schemeClr val="dk1"/>
              </a:buClr>
              <a:buSzPts val="2400"/>
              <a:buNone/>
            </a:pPr>
            <a:r>
              <a:rPr lang="en-US" b="1" dirty="0" smtClean="0">
                <a:solidFill>
                  <a:srgbClr val="FF0000"/>
                </a:solidFill>
              </a:rPr>
              <a:t>(1) 3.6 </a:t>
            </a:r>
            <a:r>
              <a:rPr lang="en-US" b="1" dirty="0">
                <a:solidFill>
                  <a:srgbClr val="FF0000"/>
                </a:solidFill>
              </a:rPr>
              <a:t>km </a:t>
            </a:r>
            <a:r>
              <a:rPr lang="en-US" b="1" dirty="0"/>
              <a:t>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2) 2.4 km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3) 1.2 km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4) 1.8 km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5) None of these</a:t>
            </a:r>
            <a:endParaRPr b="1" dirty="0"/>
          </a:p>
        </p:txBody>
      </p:sp>
    </p:spTree>
    <p:extLst>
      <p:ext uri="{BB962C8B-B14F-4D97-AF65-F5344CB8AC3E}">
        <p14:creationId xmlns:p14="http://schemas.microsoft.com/office/powerpoint/2010/main" val="35317350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Shape 166"/>
        <p:cNvGrpSpPr/>
        <p:nvPr/>
      </p:nvGrpSpPr>
      <p:grpSpPr>
        <a:xfrm>
          <a:off x="0" y="0"/>
          <a:ext cx="0" cy="0"/>
          <a:chOff x="0" y="0"/>
          <a:chExt cx="0" cy="0"/>
        </a:xfrm>
      </p:grpSpPr>
      <p:sp>
        <p:nvSpPr>
          <p:cNvPr id="167" name="Google Shape;167;p25"/>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68" name="Google Shape;168;p25"/>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BOAT AND STREAM</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12. Speed of a boat in standing water is 7 km/hr. and the speed of the stream is 1.5 km/hr. A distance of 7.7 km, going upstream is covered in– </a:t>
            </a:r>
            <a:endParaRPr dirty="0"/>
          </a:p>
          <a:p>
            <a:pPr marL="457200" lvl="0" indent="-457200" algn="l" rtl="0">
              <a:lnSpc>
                <a:spcPct val="90000"/>
              </a:lnSpc>
              <a:spcBef>
                <a:spcPts val="1000"/>
              </a:spcBef>
              <a:spcAft>
                <a:spcPts val="0"/>
              </a:spcAft>
              <a:buClr>
                <a:schemeClr val="dk1"/>
              </a:buClr>
              <a:buSzPts val="2400"/>
              <a:buAutoNum type="arabicParenBoth"/>
            </a:pPr>
            <a:endParaRPr lang="en-US" b="1" dirty="0" smtClean="0"/>
          </a:p>
          <a:p>
            <a:pPr marL="457200" lvl="0" indent="-457200" algn="l" rtl="0">
              <a:lnSpc>
                <a:spcPct val="90000"/>
              </a:lnSpc>
              <a:spcBef>
                <a:spcPts val="1000"/>
              </a:spcBef>
              <a:spcAft>
                <a:spcPts val="0"/>
              </a:spcAft>
              <a:buClr>
                <a:schemeClr val="dk1"/>
              </a:buClr>
              <a:buSzPts val="2400"/>
              <a:buAutoNum type="arabicParenBoth"/>
            </a:pPr>
            <a:r>
              <a:rPr lang="en-US" b="1" dirty="0" smtClean="0"/>
              <a:t>1 </a:t>
            </a:r>
            <a:r>
              <a:rPr lang="en-US" b="1" dirty="0"/>
              <a:t>hr. 15 min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2) 1 hr. 12 min.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3) 1 hr. 24 min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4) 2 hr. 6 min 	</a:t>
            </a:r>
            <a:endParaRPr dirty="0"/>
          </a:p>
          <a:p>
            <a:pPr marL="457200" lvl="0" indent="-457200" algn="l" rtl="0">
              <a:lnSpc>
                <a:spcPct val="90000"/>
              </a:lnSpc>
              <a:spcBef>
                <a:spcPts val="1000"/>
              </a:spcBef>
              <a:spcAft>
                <a:spcPts val="0"/>
              </a:spcAft>
              <a:buClr>
                <a:schemeClr val="dk1"/>
              </a:buClr>
              <a:buSzPts val="2400"/>
              <a:buAutoNum type="arabicParenBoth"/>
            </a:pPr>
            <a:r>
              <a:rPr lang="en-US" b="1" dirty="0"/>
              <a:t>(5) None of these</a:t>
            </a:r>
            <a:endParaRPr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Shape 166"/>
        <p:cNvGrpSpPr/>
        <p:nvPr/>
      </p:nvGrpSpPr>
      <p:grpSpPr>
        <a:xfrm>
          <a:off x="0" y="0"/>
          <a:ext cx="0" cy="0"/>
          <a:chOff x="0" y="0"/>
          <a:chExt cx="0" cy="0"/>
        </a:xfrm>
      </p:grpSpPr>
      <p:sp>
        <p:nvSpPr>
          <p:cNvPr id="167" name="Google Shape;167;p25"/>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68" name="Google Shape;168;p25"/>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BOAT AND STREAM</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12. Speed of a boat in standing water is 7 km/hr. and the speed of the stream is 1.5 km/hr. A distance of 7.7 km, going upstream is covered in– </a:t>
            </a:r>
            <a:endParaRPr dirty="0"/>
          </a:p>
          <a:p>
            <a:pPr marL="457200" lvl="0" indent="-457200" algn="l" rtl="0">
              <a:lnSpc>
                <a:spcPct val="90000"/>
              </a:lnSpc>
              <a:spcBef>
                <a:spcPts val="1000"/>
              </a:spcBef>
              <a:spcAft>
                <a:spcPts val="0"/>
              </a:spcAft>
              <a:buClr>
                <a:schemeClr val="dk1"/>
              </a:buClr>
              <a:buSzPts val="2400"/>
              <a:buAutoNum type="arabicParenBoth"/>
            </a:pPr>
            <a:endParaRPr lang="en-US" b="1" dirty="0" smtClean="0"/>
          </a:p>
          <a:p>
            <a:pPr marL="457200" lvl="0" indent="-457200" algn="l" rtl="0">
              <a:lnSpc>
                <a:spcPct val="90000"/>
              </a:lnSpc>
              <a:spcBef>
                <a:spcPts val="1000"/>
              </a:spcBef>
              <a:spcAft>
                <a:spcPts val="0"/>
              </a:spcAft>
              <a:buClr>
                <a:schemeClr val="dk1"/>
              </a:buClr>
              <a:buSzPts val="2400"/>
              <a:buAutoNum type="arabicParenBoth"/>
            </a:pPr>
            <a:r>
              <a:rPr lang="en-US" b="1" dirty="0" smtClean="0"/>
              <a:t>1 </a:t>
            </a:r>
            <a:r>
              <a:rPr lang="en-US" b="1" dirty="0"/>
              <a:t>hr. 15 min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2) 1 hr. 12 min.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solidFill>
                  <a:srgbClr val="FF0000"/>
                </a:solidFill>
              </a:rPr>
              <a:t>(</a:t>
            </a:r>
            <a:r>
              <a:rPr lang="en-US" b="1" dirty="0">
                <a:solidFill>
                  <a:srgbClr val="FF0000"/>
                </a:solidFill>
              </a:rPr>
              <a:t>3) 1 hr. 24 min </a:t>
            </a:r>
            <a:r>
              <a:rPr lang="en-US" b="1" dirty="0"/>
              <a:t>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4) 2 hr. 6 min 	</a:t>
            </a:r>
            <a:endParaRPr dirty="0"/>
          </a:p>
          <a:p>
            <a:pPr marL="457200" lvl="0" indent="-457200" algn="l" rtl="0">
              <a:lnSpc>
                <a:spcPct val="90000"/>
              </a:lnSpc>
              <a:spcBef>
                <a:spcPts val="1000"/>
              </a:spcBef>
              <a:spcAft>
                <a:spcPts val="0"/>
              </a:spcAft>
              <a:buClr>
                <a:schemeClr val="dk1"/>
              </a:buClr>
              <a:buSzPts val="2400"/>
              <a:buAutoNum type="arabicParenBoth"/>
            </a:pPr>
            <a:r>
              <a:rPr lang="en-US" b="1" dirty="0"/>
              <a:t>(5) None of these</a:t>
            </a:r>
            <a:endParaRPr dirty="0"/>
          </a:p>
        </p:txBody>
      </p:sp>
    </p:spTree>
    <p:extLst>
      <p:ext uri="{BB962C8B-B14F-4D97-AF65-F5344CB8AC3E}">
        <p14:creationId xmlns:p14="http://schemas.microsoft.com/office/powerpoint/2010/main" val="41358988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Shape 172"/>
        <p:cNvGrpSpPr/>
        <p:nvPr/>
      </p:nvGrpSpPr>
      <p:grpSpPr>
        <a:xfrm>
          <a:off x="0" y="0"/>
          <a:ext cx="0" cy="0"/>
          <a:chOff x="0" y="0"/>
          <a:chExt cx="0" cy="0"/>
        </a:xfrm>
      </p:grpSpPr>
      <p:sp>
        <p:nvSpPr>
          <p:cNvPr id="173" name="Google Shape;173;p26"/>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74" name="Google Shape;174;p26"/>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BOAT AND STREAM</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13. A boat travels upstream from B to A and downstream from A to B in 3 hours. If the speed of the boat in still water is 9 km/hr. and the speed of the current is 3 km/ hr., the distance between A and B (in km) is– </a:t>
            </a:r>
            <a:endParaRPr dirty="0"/>
          </a:p>
          <a:p>
            <a:pPr marL="228600" lvl="0" indent="-228600" algn="l" rtl="0">
              <a:lnSpc>
                <a:spcPct val="90000"/>
              </a:lnSpc>
              <a:spcBef>
                <a:spcPts val="1000"/>
              </a:spcBef>
              <a:spcAft>
                <a:spcPts val="0"/>
              </a:spcAft>
              <a:buClr>
                <a:schemeClr val="dk1"/>
              </a:buClr>
              <a:buSzPts val="2400"/>
              <a:buNone/>
            </a:pPr>
            <a:endParaRPr lang="en-US" b="1" dirty="0" smtClean="0"/>
          </a:p>
          <a:p>
            <a:pPr lvl="0" indent="-457200" algn="l" rtl="0">
              <a:lnSpc>
                <a:spcPct val="90000"/>
              </a:lnSpc>
              <a:spcBef>
                <a:spcPts val="1000"/>
              </a:spcBef>
              <a:spcAft>
                <a:spcPts val="0"/>
              </a:spcAft>
              <a:buClr>
                <a:schemeClr val="dk1"/>
              </a:buClr>
              <a:buSzPts val="2400"/>
              <a:buAutoNum type="arabicParenBoth"/>
            </a:pPr>
            <a:r>
              <a:rPr lang="en-US" b="1" dirty="0" smtClean="0"/>
              <a:t>4 </a:t>
            </a:r>
            <a:r>
              <a:rPr lang="en-US" b="1" dirty="0"/>
              <a:t>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2) 6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3) 8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4) 12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5) None of these</a:t>
            </a:r>
            <a:endParaRPr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Shape 172"/>
        <p:cNvGrpSpPr/>
        <p:nvPr/>
      </p:nvGrpSpPr>
      <p:grpSpPr>
        <a:xfrm>
          <a:off x="0" y="0"/>
          <a:ext cx="0" cy="0"/>
          <a:chOff x="0" y="0"/>
          <a:chExt cx="0" cy="0"/>
        </a:xfrm>
      </p:grpSpPr>
      <p:sp>
        <p:nvSpPr>
          <p:cNvPr id="173" name="Google Shape;173;p26"/>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74" name="Google Shape;174;p26"/>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BOAT AND STREAM</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13. A boat travels upstream from B to A and downstream from A to B in 3 hours. If the speed of the boat in still water is 9 km/hr. and the speed of the current is 3 km/ hr., the distance between A and B (in km) is– </a:t>
            </a:r>
            <a:endParaRPr dirty="0"/>
          </a:p>
          <a:p>
            <a:pPr marL="228600" lvl="0" indent="-228600" algn="l" rtl="0">
              <a:lnSpc>
                <a:spcPct val="90000"/>
              </a:lnSpc>
              <a:spcBef>
                <a:spcPts val="1000"/>
              </a:spcBef>
              <a:spcAft>
                <a:spcPts val="0"/>
              </a:spcAft>
              <a:buClr>
                <a:schemeClr val="dk1"/>
              </a:buClr>
              <a:buSzPts val="2400"/>
              <a:buNone/>
            </a:pPr>
            <a:endParaRPr lang="en-US" b="1" dirty="0" smtClean="0"/>
          </a:p>
          <a:p>
            <a:pPr lvl="0" indent="-457200" algn="l" rtl="0">
              <a:lnSpc>
                <a:spcPct val="90000"/>
              </a:lnSpc>
              <a:spcBef>
                <a:spcPts val="1000"/>
              </a:spcBef>
              <a:spcAft>
                <a:spcPts val="0"/>
              </a:spcAft>
              <a:buClr>
                <a:schemeClr val="dk1"/>
              </a:buClr>
              <a:buSzPts val="2400"/>
              <a:buAutoNum type="arabicParenBoth"/>
            </a:pPr>
            <a:r>
              <a:rPr lang="en-US" b="1" dirty="0" smtClean="0"/>
              <a:t>4 </a:t>
            </a:r>
            <a:r>
              <a:rPr lang="en-US" b="1" dirty="0"/>
              <a:t>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2) 6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3) 8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solidFill>
                  <a:srgbClr val="FF0000"/>
                </a:solidFill>
              </a:rPr>
              <a:t>(</a:t>
            </a:r>
            <a:r>
              <a:rPr lang="en-US" b="1" dirty="0">
                <a:solidFill>
                  <a:srgbClr val="FF0000"/>
                </a:solidFill>
              </a:rPr>
              <a:t>4) 12 </a:t>
            </a:r>
            <a:r>
              <a:rPr lang="en-US" b="1" dirty="0"/>
              <a:t>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5) None of these</a:t>
            </a:r>
            <a:endParaRPr dirty="0"/>
          </a:p>
        </p:txBody>
      </p:sp>
    </p:spTree>
    <p:extLst>
      <p:ext uri="{BB962C8B-B14F-4D97-AF65-F5344CB8AC3E}">
        <p14:creationId xmlns:p14="http://schemas.microsoft.com/office/powerpoint/2010/main" val="39346992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100"/>
        <p:cNvGrpSpPr/>
        <p:nvPr/>
      </p:nvGrpSpPr>
      <p:grpSpPr>
        <a:xfrm>
          <a:off x="0" y="0"/>
          <a:ext cx="0" cy="0"/>
          <a:chOff x="0" y="0"/>
          <a:chExt cx="0" cy="0"/>
        </a:xfrm>
      </p:grpSpPr>
      <p:sp>
        <p:nvSpPr>
          <p:cNvPr id="101" name="Google Shape;101;p14"/>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02" name="Google Shape;102;p14"/>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BOAT AND STREAM</a:t>
            </a:r>
            <a:endParaRPr dirty="0"/>
          </a:p>
          <a:p>
            <a:r>
              <a:rPr lang="en-US" dirty="0"/>
              <a:t>Upstream and Downstream – Formula</a:t>
            </a:r>
          </a:p>
          <a:p>
            <a:r>
              <a:rPr lang="en-US" dirty="0"/>
              <a:t>Given below are a few important formulas with the help of which you can solve the questions based on boat and streams. </a:t>
            </a:r>
          </a:p>
          <a:p>
            <a:r>
              <a:rPr lang="en-US" dirty="0"/>
              <a:t>Candidates must learn these formulas by heart to ensure they are able to answer the simple formula based questions correctly and do not end up losing marks for direct questions. </a:t>
            </a:r>
          </a:p>
          <a:p>
            <a:r>
              <a:rPr lang="en-US" b="1" dirty="0"/>
              <a:t>Upstream = (u−v) km/</a:t>
            </a:r>
            <a:r>
              <a:rPr lang="en-US" b="1" dirty="0" err="1"/>
              <a:t>hr</a:t>
            </a:r>
            <a:r>
              <a:rPr lang="en-US" dirty="0"/>
              <a:t>, where “u” is the speed of the boat in still water and “v” is the speed of the stream</a:t>
            </a:r>
          </a:p>
          <a:p>
            <a:r>
              <a:rPr lang="en-US" b="1" dirty="0"/>
              <a:t>Downstream = (</a:t>
            </a:r>
            <a:r>
              <a:rPr lang="en-US" b="1" dirty="0" err="1"/>
              <a:t>u+v</a:t>
            </a:r>
            <a:r>
              <a:rPr lang="en-US" b="1" dirty="0"/>
              <a:t>)Km/</a:t>
            </a:r>
            <a:r>
              <a:rPr lang="en-US" b="1" dirty="0" err="1"/>
              <a:t>hr</a:t>
            </a:r>
            <a:r>
              <a:rPr lang="en-US" dirty="0"/>
              <a:t>, where “u” is the speed of the boat in still water and “v” is the speed of the stream</a:t>
            </a:r>
          </a:p>
          <a:p>
            <a:r>
              <a:rPr lang="en-US" b="1" dirty="0"/>
              <a:t>Speed of Boat in Still Water = ½ (Downstream Speed + Upstream Speed)</a:t>
            </a:r>
            <a:endParaRPr lang="en-US" dirty="0"/>
          </a:p>
          <a:p>
            <a:r>
              <a:rPr lang="en-US" b="1" dirty="0"/>
              <a:t>Speed of Stream = ½ (Downstream Speed – Upstream Speed)</a:t>
            </a:r>
            <a:endParaRPr lang="en-US" dirty="0"/>
          </a:p>
          <a:p>
            <a:r>
              <a:rPr lang="en-US" b="1" dirty="0"/>
              <a:t>Average Speed of Boat = {(Upstream Speed × Downstream Speed) / Boat’s Speed in </a:t>
            </a:r>
            <a:r>
              <a:rPr lang="en-US" b="1" dirty="0" err="1"/>
              <a:t>Stii</a:t>
            </a:r>
            <a:r>
              <a:rPr lang="en-US" b="1" dirty="0"/>
              <a:t> Water}</a:t>
            </a:r>
            <a:endParaRPr lang="en-US" dirty="0"/>
          </a:p>
        </p:txBody>
      </p:sp>
    </p:spTree>
    <p:extLst>
      <p:ext uri="{BB962C8B-B14F-4D97-AF65-F5344CB8AC3E}">
        <p14:creationId xmlns:p14="http://schemas.microsoft.com/office/powerpoint/2010/main" val="30533715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Shape 178"/>
        <p:cNvGrpSpPr/>
        <p:nvPr/>
      </p:nvGrpSpPr>
      <p:grpSpPr>
        <a:xfrm>
          <a:off x="0" y="0"/>
          <a:ext cx="0" cy="0"/>
          <a:chOff x="0" y="0"/>
          <a:chExt cx="0" cy="0"/>
        </a:xfrm>
      </p:grpSpPr>
      <p:sp>
        <p:nvSpPr>
          <p:cNvPr id="179" name="Google Shape;179;p27"/>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80" name="Google Shape;180;p27"/>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BOAT AND STREAM</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14. A man can row 6 km/hr. in the still water. If the river is running at 2 km/hr., it takes him 3 hours to row to a place and back. How far is the place? </a:t>
            </a:r>
            <a:endParaRPr dirty="0"/>
          </a:p>
          <a:p>
            <a:pPr marL="228600" lvl="0" indent="-228600" algn="l" rtl="0">
              <a:lnSpc>
                <a:spcPct val="90000"/>
              </a:lnSpc>
              <a:spcBef>
                <a:spcPts val="1000"/>
              </a:spcBef>
              <a:spcAft>
                <a:spcPts val="0"/>
              </a:spcAft>
              <a:buClr>
                <a:schemeClr val="dk1"/>
              </a:buClr>
              <a:buSzPts val="2400"/>
              <a:buNone/>
            </a:pPr>
            <a:endParaRPr lang="en-US" b="1" dirty="0" smtClean="0"/>
          </a:p>
          <a:p>
            <a:pPr lvl="0" indent="-457200" algn="l" rtl="0">
              <a:lnSpc>
                <a:spcPct val="90000"/>
              </a:lnSpc>
              <a:spcBef>
                <a:spcPts val="1000"/>
              </a:spcBef>
              <a:spcAft>
                <a:spcPts val="0"/>
              </a:spcAft>
              <a:buClr>
                <a:schemeClr val="dk1"/>
              </a:buClr>
              <a:buSzPts val="2400"/>
              <a:buAutoNum type="arabicParenBoth"/>
            </a:pPr>
            <a:r>
              <a:rPr lang="en-US" b="1" dirty="0" smtClean="0"/>
              <a:t>8 </a:t>
            </a:r>
            <a:r>
              <a:rPr lang="en-US" b="1" dirty="0"/>
              <a:t>km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2) 12 km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3) 9 km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4) 6 km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5) None of these</a:t>
            </a:r>
            <a:endParaRPr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Shape 178"/>
        <p:cNvGrpSpPr/>
        <p:nvPr/>
      </p:nvGrpSpPr>
      <p:grpSpPr>
        <a:xfrm>
          <a:off x="0" y="0"/>
          <a:ext cx="0" cy="0"/>
          <a:chOff x="0" y="0"/>
          <a:chExt cx="0" cy="0"/>
        </a:xfrm>
      </p:grpSpPr>
      <p:sp>
        <p:nvSpPr>
          <p:cNvPr id="179" name="Google Shape;179;p27"/>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80" name="Google Shape;180;p27"/>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BOAT AND STREAM</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14. A man can row 6 km/hr. in the still water. If the river is running at 2 km/hr., it takes him 3 hours to row to a place and back. How far is the place? </a:t>
            </a:r>
            <a:endParaRPr dirty="0"/>
          </a:p>
          <a:p>
            <a:pPr marL="228600" lvl="0" indent="-228600" algn="l" rtl="0">
              <a:lnSpc>
                <a:spcPct val="90000"/>
              </a:lnSpc>
              <a:spcBef>
                <a:spcPts val="1000"/>
              </a:spcBef>
              <a:spcAft>
                <a:spcPts val="0"/>
              </a:spcAft>
              <a:buClr>
                <a:schemeClr val="dk1"/>
              </a:buClr>
              <a:buSzPts val="2400"/>
              <a:buNone/>
            </a:pPr>
            <a:endParaRPr lang="en-US" b="1" dirty="0" smtClean="0"/>
          </a:p>
          <a:p>
            <a:pPr marL="0" lvl="0" indent="0" algn="l" rtl="0">
              <a:lnSpc>
                <a:spcPct val="90000"/>
              </a:lnSpc>
              <a:spcBef>
                <a:spcPts val="1000"/>
              </a:spcBef>
              <a:spcAft>
                <a:spcPts val="0"/>
              </a:spcAft>
              <a:buClr>
                <a:schemeClr val="dk1"/>
              </a:buClr>
              <a:buSzPts val="2400"/>
              <a:buNone/>
            </a:pPr>
            <a:r>
              <a:rPr lang="en-US" b="1" dirty="0" smtClean="0">
                <a:solidFill>
                  <a:srgbClr val="FF0000"/>
                </a:solidFill>
              </a:rPr>
              <a:t>(1) 8 </a:t>
            </a:r>
            <a:r>
              <a:rPr lang="en-US" b="1" dirty="0">
                <a:solidFill>
                  <a:srgbClr val="FF0000"/>
                </a:solidFill>
              </a:rPr>
              <a:t>km </a:t>
            </a:r>
            <a:r>
              <a:rPr lang="en-US" b="1" dirty="0"/>
              <a:t>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2) 12 km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3) 9 km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4) 6 km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5) None of these</a:t>
            </a:r>
            <a:endParaRPr dirty="0"/>
          </a:p>
        </p:txBody>
      </p:sp>
    </p:spTree>
    <p:extLst>
      <p:ext uri="{BB962C8B-B14F-4D97-AF65-F5344CB8AC3E}">
        <p14:creationId xmlns:p14="http://schemas.microsoft.com/office/powerpoint/2010/main" val="6204934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Shape 185"/>
        <p:cNvGrpSpPr/>
        <p:nvPr/>
      </p:nvGrpSpPr>
      <p:grpSpPr>
        <a:xfrm>
          <a:off x="0" y="0"/>
          <a:ext cx="0" cy="0"/>
          <a:chOff x="0" y="0"/>
          <a:chExt cx="0" cy="0"/>
        </a:xfrm>
      </p:grpSpPr>
      <p:sp>
        <p:nvSpPr>
          <p:cNvPr id="186" name="Google Shape;186;p28"/>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87" name="Google Shape;187;p28"/>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BOAT AND STREAM</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15. The rate of flow of river water is 4 km/hr. A boat goes 6 km and back to the starting point in 2 hours. Find the speed of the boat in still water. </a:t>
            </a:r>
            <a:endParaRPr dirty="0"/>
          </a:p>
          <a:p>
            <a:pPr marL="457200" lvl="0" indent="-457200" algn="l" rtl="0">
              <a:lnSpc>
                <a:spcPct val="90000"/>
              </a:lnSpc>
              <a:spcBef>
                <a:spcPts val="1000"/>
              </a:spcBef>
              <a:spcAft>
                <a:spcPts val="0"/>
              </a:spcAft>
              <a:buClr>
                <a:schemeClr val="dk1"/>
              </a:buClr>
              <a:buSzPts val="2400"/>
              <a:buAutoNum type="arabicParenBoth"/>
            </a:pPr>
            <a:endParaRPr lang="en-US" b="1" dirty="0" smtClean="0"/>
          </a:p>
          <a:p>
            <a:pPr marL="457200" lvl="0" indent="-457200" algn="l" rtl="0">
              <a:lnSpc>
                <a:spcPct val="90000"/>
              </a:lnSpc>
              <a:spcBef>
                <a:spcPts val="1000"/>
              </a:spcBef>
              <a:spcAft>
                <a:spcPts val="0"/>
              </a:spcAft>
              <a:buClr>
                <a:schemeClr val="dk1"/>
              </a:buClr>
              <a:buSzPts val="2400"/>
              <a:buAutoNum type="arabicParenBoth"/>
            </a:pPr>
            <a:r>
              <a:rPr lang="en-US" b="1" dirty="0" smtClean="0"/>
              <a:t>6 </a:t>
            </a:r>
            <a:r>
              <a:rPr lang="en-US" b="1" dirty="0"/>
              <a:t>km/hr.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2) 8 km/hr.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3) 9 km/hr.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4) 10 km/hr. </a:t>
            </a:r>
            <a:endParaRPr dirty="0"/>
          </a:p>
          <a:p>
            <a:pPr marL="457200" lvl="0" indent="-457200" algn="l" rtl="0">
              <a:lnSpc>
                <a:spcPct val="90000"/>
              </a:lnSpc>
              <a:spcBef>
                <a:spcPts val="1000"/>
              </a:spcBef>
              <a:spcAft>
                <a:spcPts val="0"/>
              </a:spcAft>
              <a:buClr>
                <a:schemeClr val="dk1"/>
              </a:buClr>
              <a:buSzPts val="2400"/>
              <a:buNone/>
            </a:pPr>
            <a:r>
              <a:rPr lang="en-US" b="1" dirty="0"/>
              <a:t>(5) None of these</a:t>
            </a:r>
            <a:endParaRPr dirty="0"/>
          </a:p>
          <a:p>
            <a:pPr marL="228600" lvl="0" indent="-228600" algn="l" rtl="0">
              <a:lnSpc>
                <a:spcPct val="90000"/>
              </a:lnSpc>
              <a:spcBef>
                <a:spcPts val="1000"/>
              </a:spcBef>
              <a:spcAft>
                <a:spcPts val="0"/>
              </a:spcAft>
              <a:buClr>
                <a:schemeClr val="dk1"/>
              </a:buClr>
              <a:buSzPts val="2400"/>
              <a:buNone/>
            </a:pPr>
            <a:endParaRPr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Shape 185"/>
        <p:cNvGrpSpPr/>
        <p:nvPr/>
      </p:nvGrpSpPr>
      <p:grpSpPr>
        <a:xfrm>
          <a:off x="0" y="0"/>
          <a:ext cx="0" cy="0"/>
          <a:chOff x="0" y="0"/>
          <a:chExt cx="0" cy="0"/>
        </a:xfrm>
      </p:grpSpPr>
      <p:sp>
        <p:nvSpPr>
          <p:cNvPr id="186" name="Google Shape;186;p28"/>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87" name="Google Shape;187;p28"/>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BOAT AND STREAM</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15. The rate of flow of river water is 4 km/hr. A boat goes 6 km and back to the starting point in 2 hours. Find the speed of the boat in still water. </a:t>
            </a:r>
            <a:endParaRPr dirty="0"/>
          </a:p>
          <a:p>
            <a:pPr marL="457200" lvl="0" indent="-457200" algn="l" rtl="0">
              <a:lnSpc>
                <a:spcPct val="90000"/>
              </a:lnSpc>
              <a:spcBef>
                <a:spcPts val="1000"/>
              </a:spcBef>
              <a:spcAft>
                <a:spcPts val="0"/>
              </a:spcAft>
              <a:buClr>
                <a:schemeClr val="dk1"/>
              </a:buClr>
              <a:buSzPts val="2400"/>
              <a:buAutoNum type="arabicParenBoth"/>
            </a:pPr>
            <a:endParaRPr lang="en-US" b="1" dirty="0" smtClean="0"/>
          </a:p>
          <a:p>
            <a:pPr marL="457200" lvl="0" indent="-457200" algn="l" rtl="0">
              <a:lnSpc>
                <a:spcPct val="90000"/>
              </a:lnSpc>
              <a:spcBef>
                <a:spcPts val="1000"/>
              </a:spcBef>
              <a:spcAft>
                <a:spcPts val="0"/>
              </a:spcAft>
              <a:buClr>
                <a:schemeClr val="dk1"/>
              </a:buClr>
              <a:buSzPts val="2400"/>
              <a:buAutoNum type="arabicParenBoth"/>
            </a:pPr>
            <a:r>
              <a:rPr lang="en-US" b="1" dirty="0" smtClean="0"/>
              <a:t>6 </a:t>
            </a:r>
            <a:r>
              <a:rPr lang="en-US" b="1" dirty="0"/>
              <a:t>km/hr.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solidFill>
                  <a:srgbClr val="FF0000"/>
                </a:solidFill>
              </a:rPr>
              <a:t>(</a:t>
            </a:r>
            <a:r>
              <a:rPr lang="en-US" b="1" dirty="0">
                <a:solidFill>
                  <a:srgbClr val="FF0000"/>
                </a:solidFill>
              </a:rPr>
              <a:t>2) 8 km/hr. </a:t>
            </a:r>
            <a:r>
              <a:rPr lang="en-US" b="1" dirty="0"/>
              <a:t>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3) 9 km/hr.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4) 10 km/hr. </a:t>
            </a:r>
            <a:endParaRPr dirty="0"/>
          </a:p>
          <a:p>
            <a:pPr marL="457200" lvl="0" indent="-457200" algn="l" rtl="0">
              <a:lnSpc>
                <a:spcPct val="90000"/>
              </a:lnSpc>
              <a:spcBef>
                <a:spcPts val="1000"/>
              </a:spcBef>
              <a:spcAft>
                <a:spcPts val="0"/>
              </a:spcAft>
              <a:buClr>
                <a:schemeClr val="dk1"/>
              </a:buClr>
              <a:buSzPts val="2400"/>
              <a:buNone/>
            </a:pPr>
            <a:r>
              <a:rPr lang="en-US" b="1" dirty="0"/>
              <a:t>(5) None of these</a:t>
            </a:r>
            <a:endParaRPr dirty="0"/>
          </a:p>
          <a:p>
            <a:pPr marL="228600" lvl="0" indent="-228600" algn="l" rtl="0">
              <a:lnSpc>
                <a:spcPct val="90000"/>
              </a:lnSpc>
              <a:spcBef>
                <a:spcPts val="1000"/>
              </a:spcBef>
              <a:spcAft>
                <a:spcPts val="0"/>
              </a:spcAft>
              <a:buClr>
                <a:schemeClr val="dk1"/>
              </a:buClr>
              <a:buSzPts val="2400"/>
              <a:buNone/>
            </a:pPr>
            <a:endParaRPr dirty="0"/>
          </a:p>
        </p:txBody>
      </p:sp>
    </p:spTree>
    <p:extLst>
      <p:ext uri="{BB962C8B-B14F-4D97-AF65-F5344CB8AC3E}">
        <p14:creationId xmlns:p14="http://schemas.microsoft.com/office/powerpoint/2010/main" val="23289660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Shape 191"/>
        <p:cNvGrpSpPr/>
        <p:nvPr/>
      </p:nvGrpSpPr>
      <p:grpSpPr>
        <a:xfrm>
          <a:off x="0" y="0"/>
          <a:ext cx="0" cy="0"/>
          <a:chOff x="0" y="0"/>
          <a:chExt cx="0" cy="0"/>
        </a:xfrm>
      </p:grpSpPr>
      <p:sp>
        <p:nvSpPr>
          <p:cNvPr id="192" name="Google Shape;192;p29"/>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93" name="Google Shape;193;p29"/>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BOAT AND STREAM</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16. In a stream running at 2 km/hr., a motorboat goes 12 km upstream and back again to the starting point in 2.5 hours. Find the speed of the motorboat in still water. </a:t>
            </a:r>
            <a:endParaRPr dirty="0"/>
          </a:p>
          <a:p>
            <a:pPr marL="228600" lvl="0" indent="-228600" algn="l" rtl="0">
              <a:lnSpc>
                <a:spcPct val="90000"/>
              </a:lnSpc>
              <a:spcBef>
                <a:spcPts val="1000"/>
              </a:spcBef>
              <a:spcAft>
                <a:spcPts val="0"/>
              </a:spcAft>
              <a:buClr>
                <a:schemeClr val="dk1"/>
              </a:buClr>
              <a:buSzPts val="2400"/>
              <a:buNone/>
            </a:pPr>
            <a:endParaRPr lang="en-US" b="1" dirty="0" smtClean="0"/>
          </a:p>
          <a:p>
            <a:pPr lvl="0" indent="-457200" algn="l" rtl="0">
              <a:lnSpc>
                <a:spcPct val="90000"/>
              </a:lnSpc>
              <a:spcBef>
                <a:spcPts val="1000"/>
              </a:spcBef>
              <a:spcAft>
                <a:spcPts val="0"/>
              </a:spcAft>
              <a:buClr>
                <a:schemeClr val="dk1"/>
              </a:buClr>
              <a:buSzPts val="2400"/>
              <a:buAutoNum type="arabicParenBoth"/>
            </a:pPr>
            <a:r>
              <a:rPr lang="en-US" b="1" dirty="0" smtClean="0"/>
              <a:t>15 </a:t>
            </a:r>
            <a:r>
              <a:rPr lang="en-US" b="1" dirty="0"/>
              <a:t>km/hr.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2) 12 km/hr.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3) 10 km/hr.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4) 9 km/hr. 	</a:t>
            </a:r>
            <a:endParaRPr dirty="0"/>
          </a:p>
          <a:p>
            <a:pPr marL="228600" lvl="0" indent="-228600" algn="l" rtl="0">
              <a:lnSpc>
                <a:spcPct val="90000"/>
              </a:lnSpc>
              <a:spcBef>
                <a:spcPts val="1000"/>
              </a:spcBef>
              <a:spcAft>
                <a:spcPts val="0"/>
              </a:spcAft>
              <a:buClr>
                <a:schemeClr val="dk1"/>
              </a:buClr>
              <a:buSzPts val="2400"/>
              <a:buNone/>
            </a:pPr>
            <a:r>
              <a:rPr lang="en-US" b="1" dirty="0"/>
              <a:t>(5) None of these</a:t>
            </a:r>
            <a:endParaRPr b="1"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Shape 191"/>
        <p:cNvGrpSpPr/>
        <p:nvPr/>
      </p:nvGrpSpPr>
      <p:grpSpPr>
        <a:xfrm>
          <a:off x="0" y="0"/>
          <a:ext cx="0" cy="0"/>
          <a:chOff x="0" y="0"/>
          <a:chExt cx="0" cy="0"/>
        </a:xfrm>
      </p:grpSpPr>
      <p:sp>
        <p:nvSpPr>
          <p:cNvPr id="192" name="Google Shape;192;p29"/>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93" name="Google Shape;193;p29"/>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BOAT AND STREAM</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16. In a stream running at 2 km/hr., a motorboat goes 12 km upstream and back again to the starting point in 2.5 hours. Find the speed of the motorboat in still water. </a:t>
            </a:r>
            <a:endParaRPr dirty="0"/>
          </a:p>
          <a:p>
            <a:pPr marL="228600" lvl="0" indent="-228600" algn="l" rtl="0">
              <a:lnSpc>
                <a:spcPct val="90000"/>
              </a:lnSpc>
              <a:spcBef>
                <a:spcPts val="1000"/>
              </a:spcBef>
              <a:spcAft>
                <a:spcPts val="0"/>
              </a:spcAft>
              <a:buClr>
                <a:schemeClr val="dk1"/>
              </a:buClr>
              <a:buSzPts val="2400"/>
              <a:buNone/>
            </a:pPr>
            <a:endParaRPr lang="en-US" b="1" dirty="0" smtClean="0"/>
          </a:p>
          <a:p>
            <a:pPr lvl="0" indent="-457200" algn="l" rtl="0">
              <a:lnSpc>
                <a:spcPct val="90000"/>
              </a:lnSpc>
              <a:spcBef>
                <a:spcPts val="1000"/>
              </a:spcBef>
              <a:spcAft>
                <a:spcPts val="0"/>
              </a:spcAft>
              <a:buClr>
                <a:schemeClr val="dk1"/>
              </a:buClr>
              <a:buSzPts val="2400"/>
              <a:buAutoNum type="arabicParenBoth"/>
            </a:pPr>
            <a:r>
              <a:rPr lang="en-US" b="1" dirty="0" smtClean="0"/>
              <a:t>15 </a:t>
            </a:r>
            <a:r>
              <a:rPr lang="en-US" b="1" dirty="0"/>
              <a:t>km/hr.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2) 12 km/hr.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solidFill>
                  <a:srgbClr val="FF0000"/>
                </a:solidFill>
              </a:rPr>
              <a:t>(</a:t>
            </a:r>
            <a:r>
              <a:rPr lang="en-US" b="1" dirty="0">
                <a:solidFill>
                  <a:srgbClr val="FF0000"/>
                </a:solidFill>
              </a:rPr>
              <a:t>3) 10 km/hr. </a:t>
            </a:r>
            <a:r>
              <a:rPr lang="en-US" b="1" dirty="0"/>
              <a:t>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4) 9 km/hr. 	</a:t>
            </a:r>
            <a:endParaRPr dirty="0"/>
          </a:p>
          <a:p>
            <a:pPr marL="228600" lvl="0" indent="-228600" algn="l" rtl="0">
              <a:lnSpc>
                <a:spcPct val="90000"/>
              </a:lnSpc>
              <a:spcBef>
                <a:spcPts val="1000"/>
              </a:spcBef>
              <a:spcAft>
                <a:spcPts val="0"/>
              </a:spcAft>
              <a:buClr>
                <a:schemeClr val="dk1"/>
              </a:buClr>
              <a:buSzPts val="2400"/>
              <a:buNone/>
            </a:pPr>
            <a:r>
              <a:rPr lang="en-US" b="1" dirty="0"/>
              <a:t>(5) None of these</a:t>
            </a:r>
            <a:endParaRPr b="1" dirty="0"/>
          </a:p>
        </p:txBody>
      </p:sp>
    </p:spTree>
    <p:extLst>
      <p:ext uri="{BB962C8B-B14F-4D97-AF65-F5344CB8AC3E}">
        <p14:creationId xmlns:p14="http://schemas.microsoft.com/office/powerpoint/2010/main" val="8629815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Shape 197"/>
        <p:cNvGrpSpPr/>
        <p:nvPr/>
      </p:nvGrpSpPr>
      <p:grpSpPr>
        <a:xfrm>
          <a:off x="0" y="0"/>
          <a:ext cx="0" cy="0"/>
          <a:chOff x="0" y="0"/>
          <a:chExt cx="0" cy="0"/>
        </a:xfrm>
      </p:grpSpPr>
      <p:sp>
        <p:nvSpPr>
          <p:cNvPr id="198" name="Google Shape;198;p30"/>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99" name="Google Shape;199;p30"/>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BOAT AND STREAM</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17. A man can row 45 km upstream and 66 km downstream in 15 hrs. Also, he can row 65 km upstream and 77 km downstream in 20 hrs. Find the speed of the man in still water and rate of the current. </a:t>
            </a:r>
            <a:endParaRPr dirty="0"/>
          </a:p>
          <a:p>
            <a:pPr marL="457200" lvl="0" indent="-457200" algn="l" rtl="0">
              <a:lnSpc>
                <a:spcPct val="90000"/>
              </a:lnSpc>
              <a:spcBef>
                <a:spcPts val="1000"/>
              </a:spcBef>
              <a:spcAft>
                <a:spcPts val="0"/>
              </a:spcAft>
              <a:buClr>
                <a:schemeClr val="dk1"/>
              </a:buClr>
              <a:buSzPts val="2400"/>
              <a:buAutoNum type="arabicParenBoth"/>
            </a:pPr>
            <a:endParaRPr lang="en-US" b="1" dirty="0" smtClean="0"/>
          </a:p>
          <a:p>
            <a:pPr marL="457200" lvl="0" indent="-457200" algn="l" rtl="0">
              <a:lnSpc>
                <a:spcPct val="90000"/>
              </a:lnSpc>
              <a:spcBef>
                <a:spcPts val="1000"/>
              </a:spcBef>
              <a:spcAft>
                <a:spcPts val="0"/>
              </a:spcAft>
              <a:buClr>
                <a:schemeClr val="dk1"/>
              </a:buClr>
              <a:buSzPts val="2400"/>
              <a:buAutoNum type="arabicParenBoth"/>
            </a:pPr>
            <a:r>
              <a:rPr lang="en-US" b="1" dirty="0" smtClean="0"/>
              <a:t>8 </a:t>
            </a:r>
            <a:r>
              <a:rPr lang="en-US" b="1" dirty="0"/>
              <a:t>km/hr., 3 km/hr.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2) 11 km/hr., 3 km/hr.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3) 11 km/hr., 8 km/hr. 	</a:t>
            </a:r>
            <a:endParaRPr dirty="0"/>
          </a:p>
          <a:p>
            <a:pPr marL="457200" lvl="0" indent="-457200" algn="l" rtl="0">
              <a:lnSpc>
                <a:spcPct val="90000"/>
              </a:lnSpc>
              <a:spcBef>
                <a:spcPts val="1000"/>
              </a:spcBef>
              <a:spcAft>
                <a:spcPts val="0"/>
              </a:spcAft>
              <a:buClr>
                <a:schemeClr val="dk1"/>
              </a:buClr>
              <a:buSzPts val="2400"/>
              <a:buNone/>
            </a:pPr>
            <a:r>
              <a:rPr lang="en-US" b="1" dirty="0"/>
              <a:t>(4) 9 km/hr., 2 km/hr. 	</a:t>
            </a:r>
            <a:endParaRPr lang="en-US" b="1" dirty="0" smtClean="0"/>
          </a:p>
          <a:p>
            <a:pPr marL="457200" lvl="0" indent="-457200" algn="l" rtl="0">
              <a:lnSpc>
                <a:spcPct val="90000"/>
              </a:lnSpc>
              <a:spcBef>
                <a:spcPts val="1000"/>
              </a:spcBef>
              <a:spcAft>
                <a:spcPts val="0"/>
              </a:spcAft>
              <a:buClr>
                <a:schemeClr val="dk1"/>
              </a:buClr>
              <a:buSzPts val="2400"/>
              <a:buNone/>
            </a:pPr>
            <a:r>
              <a:rPr lang="en-US" b="1" dirty="0" smtClean="0"/>
              <a:t>(</a:t>
            </a:r>
            <a:r>
              <a:rPr lang="en-US" b="1" dirty="0"/>
              <a:t>5) None of these</a:t>
            </a:r>
            <a:endParaRPr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Shape 197"/>
        <p:cNvGrpSpPr/>
        <p:nvPr/>
      </p:nvGrpSpPr>
      <p:grpSpPr>
        <a:xfrm>
          <a:off x="0" y="0"/>
          <a:ext cx="0" cy="0"/>
          <a:chOff x="0" y="0"/>
          <a:chExt cx="0" cy="0"/>
        </a:xfrm>
      </p:grpSpPr>
      <p:sp>
        <p:nvSpPr>
          <p:cNvPr id="198" name="Google Shape;198;p30"/>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99" name="Google Shape;199;p30"/>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BOAT AND STREAM</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17. A man can row 45 km upstream and 66 km downstream in 15 hrs. Also, he can row 65 km upstream and 77 km downstream in 20 hrs. Find the speed of the man in still water and rate of the current. </a:t>
            </a:r>
            <a:endParaRPr dirty="0"/>
          </a:p>
          <a:p>
            <a:pPr marL="457200" lvl="0" indent="-457200" algn="l" rtl="0">
              <a:lnSpc>
                <a:spcPct val="90000"/>
              </a:lnSpc>
              <a:spcBef>
                <a:spcPts val="1000"/>
              </a:spcBef>
              <a:spcAft>
                <a:spcPts val="0"/>
              </a:spcAft>
              <a:buClr>
                <a:schemeClr val="dk1"/>
              </a:buClr>
              <a:buSzPts val="2400"/>
              <a:buAutoNum type="arabicParenBoth"/>
            </a:pPr>
            <a:endParaRPr lang="en-US" b="1" dirty="0" smtClean="0"/>
          </a:p>
          <a:p>
            <a:pPr marL="0" lvl="0" indent="0" algn="l" rtl="0">
              <a:lnSpc>
                <a:spcPct val="90000"/>
              </a:lnSpc>
              <a:spcBef>
                <a:spcPts val="1000"/>
              </a:spcBef>
              <a:spcAft>
                <a:spcPts val="0"/>
              </a:spcAft>
              <a:buClr>
                <a:schemeClr val="dk1"/>
              </a:buClr>
              <a:buSzPts val="2400"/>
              <a:buNone/>
            </a:pPr>
            <a:r>
              <a:rPr lang="en-US" b="1" dirty="0" smtClean="0">
                <a:solidFill>
                  <a:srgbClr val="FF0000"/>
                </a:solidFill>
              </a:rPr>
              <a:t>(1)  8 </a:t>
            </a:r>
            <a:r>
              <a:rPr lang="en-US" b="1" dirty="0">
                <a:solidFill>
                  <a:srgbClr val="FF0000"/>
                </a:solidFill>
              </a:rPr>
              <a:t>km/hr., 3 km/hr.</a:t>
            </a:r>
            <a:r>
              <a:rPr lang="en-US" b="1" dirty="0"/>
              <a:t>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2) 11 km/hr., 3 km/hr.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3) 11 km/hr., 8 km/hr. 	</a:t>
            </a:r>
            <a:endParaRPr dirty="0"/>
          </a:p>
          <a:p>
            <a:pPr marL="457200" lvl="0" indent="-457200" algn="l" rtl="0">
              <a:lnSpc>
                <a:spcPct val="90000"/>
              </a:lnSpc>
              <a:spcBef>
                <a:spcPts val="1000"/>
              </a:spcBef>
              <a:spcAft>
                <a:spcPts val="0"/>
              </a:spcAft>
              <a:buClr>
                <a:schemeClr val="dk1"/>
              </a:buClr>
              <a:buSzPts val="2400"/>
              <a:buNone/>
            </a:pPr>
            <a:r>
              <a:rPr lang="en-US" b="1" dirty="0"/>
              <a:t>(4) 9 km/hr., 2 km/hr. 	</a:t>
            </a:r>
            <a:endParaRPr lang="en-US" b="1" dirty="0" smtClean="0"/>
          </a:p>
          <a:p>
            <a:pPr marL="457200" lvl="0" indent="-457200" algn="l" rtl="0">
              <a:lnSpc>
                <a:spcPct val="90000"/>
              </a:lnSpc>
              <a:spcBef>
                <a:spcPts val="1000"/>
              </a:spcBef>
              <a:spcAft>
                <a:spcPts val="0"/>
              </a:spcAft>
              <a:buClr>
                <a:schemeClr val="dk1"/>
              </a:buClr>
              <a:buSzPts val="2400"/>
              <a:buNone/>
            </a:pPr>
            <a:r>
              <a:rPr lang="en-US" b="1" dirty="0" smtClean="0"/>
              <a:t>(</a:t>
            </a:r>
            <a:r>
              <a:rPr lang="en-US" b="1" dirty="0"/>
              <a:t>5) None of these</a:t>
            </a:r>
            <a:endParaRPr dirty="0"/>
          </a:p>
        </p:txBody>
      </p:sp>
    </p:spTree>
    <p:extLst>
      <p:ext uri="{BB962C8B-B14F-4D97-AF65-F5344CB8AC3E}">
        <p14:creationId xmlns:p14="http://schemas.microsoft.com/office/powerpoint/2010/main" val="10954868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Shape 203"/>
        <p:cNvGrpSpPr/>
        <p:nvPr/>
      </p:nvGrpSpPr>
      <p:grpSpPr>
        <a:xfrm>
          <a:off x="0" y="0"/>
          <a:ext cx="0" cy="0"/>
          <a:chOff x="0" y="0"/>
          <a:chExt cx="0" cy="0"/>
        </a:xfrm>
      </p:grpSpPr>
      <p:sp>
        <p:nvSpPr>
          <p:cNvPr id="204" name="Google Shape;204;p31"/>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205" name="Google Shape;205;p31"/>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BOAT AND STREAM</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18. A man can row 60 km upstream and 88 km downstream in 20 hrs. Also, he can row 80 km upstream and 110 km downstream in 26 hrs. Find the speed of the man in still water and rate of the current. </a:t>
            </a:r>
            <a:endParaRPr dirty="0"/>
          </a:p>
          <a:p>
            <a:pPr marL="457200" lvl="0" indent="-457200" algn="l" rtl="0">
              <a:lnSpc>
                <a:spcPct val="90000"/>
              </a:lnSpc>
              <a:spcBef>
                <a:spcPts val="1000"/>
              </a:spcBef>
              <a:spcAft>
                <a:spcPts val="0"/>
              </a:spcAft>
              <a:buClr>
                <a:schemeClr val="dk1"/>
              </a:buClr>
              <a:buSzPts val="2400"/>
              <a:buAutoNum type="arabicParenBoth"/>
            </a:pPr>
            <a:endParaRPr lang="en-US" b="1" dirty="0" smtClean="0"/>
          </a:p>
          <a:p>
            <a:pPr marL="457200" lvl="0" indent="-457200" algn="l" rtl="0">
              <a:lnSpc>
                <a:spcPct val="90000"/>
              </a:lnSpc>
              <a:spcBef>
                <a:spcPts val="1000"/>
              </a:spcBef>
              <a:spcAft>
                <a:spcPts val="0"/>
              </a:spcAft>
              <a:buClr>
                <a:schemeClr val="dk1"/>
              </a:buClr>
              <a:buSzPts val="2400"/>
              <a:buAutoNum type="arabicParenBoth"/>
            </a:pPr>
            <a:r>
              <a:rPr lang="en-US" b="1" dirty="0" smtClean="0"/>
              <a:t>12 </a:t>
            </a:r>
            <a:r>
              <a:rPr lang="en-US" b="1" dirty="0"/>
              <a:t>km/hr., 4 km/hr.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2) 16 km/hr., 6 km/hr.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3) 8 km/hr., 3 km/hr. </a:t>
            </a:r>
            <a:endParaRPr dirty="0"/>
          </a:p>
          <a:p>
            <a:pPr marL="457200" lvl="0" indent="-457200" algn="l" rtl="0">
              <a:lnSpc>
                <a:spcPct val="90000"/>
              </a:lnSpc>
              <a:spcBef>
                <a:spcPts val="1000"/>
              </a:spcBef>
              <a:spcAft>
                <a:spcPts val="0"/>
              </a:spcAft>
              <a:buClr>
                <a:schemeClr val="dk1"/>
              </a:buClr>
              <a:buSzPts val="2400"/>
              <a:buNone/>
            </a:pPr>
            <a:r>
              <a:rPr lang="en-US" b="1" dirty="0"/>
              <a:t>(4) 7 km/hr., 4 km/hr. 	</a:t>
            </a:r>
            <a:endParaRPr lang="en-US" b="1" dirty="0" smtClean="0"/>
          </a:p>
          <a:p>
            <a:pPr marL="457200" lvl="0" indent="-457200" algn="l" rtl="0">
              <a:lnSpc>
                <a:spcPct val="90000"/>
              </a:lnSpc>
              <a:spcBef>
                <a:spcPts val="1000"/>
              </a:spcBef>
              <a:spcAft>
                <a:spcPts val="0"/>
              </a:spcAft>
              <a:buClr>
                <a:schemeClr val="dk1"/>
              </a:buClr>
              <a:buSzPts val="2400"/>
              <a:buNone/>
            </a:pPr>
            <a:r>
              <a:rPr lang="en-US" b="1" dirty="0" smtClean="0"/>
              <a:t>(</a:t>
            </a:r>
            <a:r>
              <a:rPr lang="en-US" b="1" dirty="0"/>
              <a:t>5) None of these</a:t>
            </a:r>
            <a:endParaRPr dirty="0"/>
          </a:p>
          <a:p>
            <a:pPr marL="228600" lvl="0" indent="-228600" algn="l" rtl="0">
              <a:lnSpc>
                <a:spcPct val="90000"/>
              </a:lnSpc>
              <a:spcBef>
                <a:spcPts val="1000"/>
              </a:spcBef>
              <a:spcAft>
                <a:spcPts val="0"/>
              </a:spcAft>
              <a:buClr>
                <a:schemeClr val="dk1"/>
              </a:buClr>
              <a:buSzPts val="2400"/>
              <a:buNone/>
            </a:pPr>
            <a:endParaRPr dirty="0"/>
          </a:p>
          <a:p>
            <a:pPr marL="228600" lvl="0" indent="-228600" algn="l" rtl="0">
              <a:lnSpc>
                <a:spcPct val="90000"/>
              </a:lnSpc>
              <a:spcBef>
                <a:spcPts val="1000"/>
              </a:spcBef>
              <a:spcAft>
                <a:spcPts val="0"/>
              </a:spcAft>
              <a:buClr>
                <a:schemeClr val="dk1"/>
              </a:buClr>
              <a:buSzPts val="2400"/>
              <a:buNone/>
            </a:pPr>
            <a:endParaRPr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Shape 203"/>
        <p:cNvGrpSpPr/>
        <p:nvPr/>
      </p:nvGrpSpPr>
      <p:grpSpPr>
        <a:xfrm>
          <a:off x="0" y="0"/>
          <a:ext cx="0" cy="0"/>
          <a:chOff x="0" y="0"/>
          <a:chExt cx="0" cy="0"/>
        </a:xfrm>
      </p:grpSpPr>
      <p:sp>
        <p:nvSpPr>
          <p:cNvPr id="204" name="Google Shape;204;p31"/>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205" name="Google Shape;205;p31"/>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BOAT AND STREAM</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18. A man can row 60 km upstream and 88 km downstream in 20 hrs. Also, he can row 80 km upstream and 110 km downstream in 26 hrs. Find the speed of the man in still water and rate of the current. </a:t>
            </a:r>
            <a:endParaRPr dirty="0"/>
          </a:p>
          <a:p>
            <a:pPr marL="457200" lvl="0" indent="-457200" algn="l" rtl="0">
              <a:lnSpc>
                <a:spcPct val="90000"/>
              </a:lnSpc>
              <a:spcBef>
                <a:spcPts val="1000"/>
              </a:spcBef>
              <a:spcAft>
                <a:spcPts val="0"/>
              </a:spcAft>
              <a:buClr>
                <a:schemeClr val="dk1"/>
              </a:buClr>
              <a:buSzPts val="2400"/>
              <a:buAutoNum type="arabicParenBoth"/>
            </a:pPr>
            <a:endParaRPr lang="en-US" b="1" dirty="0" smtClean="0"/>
          </a:p>
          <a:p>
            <a:pPr marL="457200" lvl="0" indent="-457200" algn="l" rtl="0">
              <a:lnSpc>
                <a:spcPct val="90000"/>
              </a:lnSpc>
              <a:spcBef>
                <a:spcPts val="1000"/>
              </a:spcBef>
              <a:spcAft>
                <a:spcPts val="0"/>
              </a:spcAft>
              <a:buClr>
                <a:schemeClr val="dk1"/>
              </a:buClr>
              <a:buSzPts val="2400"/>
              <a:buAutoNum type="arabicParenBoth"/>
            </a:pPr>
            <a:r>
              <a:rPr lang="en-US" b="1" dirty="0" smtClean="0"/>
              <a:t>12 </a:t>
            </a:r>
            <a:r>
              <a:rPr lang="en-US" b="1" dirty="0"/>
              <a:t>km/hr., 4 km/hr.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2) 16 km/hr., 6 km/hr.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solidFill>
                  <a:srgbClr val="FF0000"/>
                </a:solidFill>
              </a:rPr>
              <a:t>(</a:t>
            </a:r>
            <a:r>
              <a:rPr lang="en-US" b="1" dirty="0">
                <a:solidFill>
                  <a:srgbClr val="FF0000"/>
                </a:solidFill>
              </a:rPr>
              <a:t>3) 8 km/hr., 3 km/hr. </a:t>
            </a:r>
            <a:endParaRPr dirty="0">
              <a:solidFill>
                <a:srgbClr val="FF0000"/>
              </a:solidFill>
            </a:endParaRPr>
          </a:p>
          <a:p>
            <a:pPr marL="457200" lvl="0" indent="-457200" algn="l" rtl="0">
              <a:lnSpc>
                <a:spcPct val="90000"/>
              </a:lnSpc>
              <a:spcBef>
                <a:spcPts val="1000"/>
              </a:spcBef>
              <a:spcAft>
                <a:spcPts val="0"/>
              </a:spcAft>
              <a:buClr>
                <a:schemeClr val="dk1"/>
              </a:buClr>
              <a:buSzPts val="2400"/>
              <a:buNone/>
            </a:pPr>
            <a:r>
              <a:rPr lang="en-US" b="1" dirty="0"/>
              <a:t>(4) 7 km/hr., 4 km/hr. 	</a:t>
            </a:r>
            <a:endParaRPr lang="en-US" b="1" dirty="0" smtClean="0"/>
          </a:p>
          <a:p>
            <a:pPr marL="457200" lvl="0" indent="-457200" algn="l" rtl="0">
              <a:lnSpc>
                <a:spcPct val="90000"/>
              </a:lnSpc>
              <a:spcBef>
                <a:spcPts val="1000"/>
              </a:spcBef>
              <a:spcAft>
                <a:spcPts val="0"/>
              </a:spcAft>
              <a:buClr>
                <a:schemeClr val="dk1"/>
              </a:buClr>
              <a:buSzPts val="2400"/>
              <a:buNone/>
            </a:pPr>
            <a:r>
              <a:rPr lang="en-US" b="1" dirty="0" smtClean="0"/>
              <a:t>(</a:t>
            </a:r>
            <a:r>
              <a:rPr lang="en-US" b="1" dirty="0"/>
              <a:t>5) None of these</a:t>
            </a:r>
            <a:endParaRPr dirty="0"/>
          </a:p>
          <a:p>
            <a:pPr marL="228600" lvl="0" indent="-228600" algn="l" rtl="0">
              <a:lnSpc>
                <a:spcPct val="90000"/>
              </a:lnSpc>
              <a:spcBef>
                <a:spcPts val="1000"/>
              </a:spcBef>
              <a:spcAft>
                <a:spcPts val="0"/>
              </a:spcAft>
              <a:buClr>
                <a:schemeClr val="dk1"/>
              </a:buClr>
              <a:buSzPts val="2400"/>
              <a:buNone/>
            </a:pPr>
            <a:endParaRPr dirty="0"/>
          </a:p>
          <a:p>
            <a:pPr marL="228600" lvl="0" indent="-228600" algn="l" rtl="0">
              <a:lnSpc>
                <a:spcPct val="90000"/>
              </a:lnSpc>
              <a:spcBef>
                <a:spcPts val="1000"/>
              </a:spcBef>
              <a:spcAft>
                <a:spcPts val="0"/>
              </a:spcAft>
              <a:buClr>
                <a:schemeClr val="dk1"/>
              </a:buClr>
              <a:buSzPts val="2400"/>
              <a:buNone/>
            </a:pPr>
            <a:endParaRPr dirty="0"/>
          </a:p>
        </p:txBody>
      </p:sp>
    </p:spTree>
    <p:extLst>
      <p:ext uri="{BB962C8B-B14F-4D97-AF65-F5344CB8AC3E}">
        <p14:creationId xmlns:p14="http://schemas.microsoft.com/office/powerpoint/2010/main" val="16737486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100"/>
        <p:cNvGrpSpPr/>
        <p:nvPr/>
      </p:nvGrpSpPr>
      <p:grpSpPr>
        <a:xfrm>
          <a:off x="0" y="0"/>
          <a:ext cx="0" cy="0"/>
          <a:chOff x="0" y="0"/>
          <a:chExt cx="0" cy="0"/>
        </a:xfrm>
      </p:grpSpPr>
      <p:sp>
        <p:nvSpPr>
          <p:cNvPr id="101" name="Google Shape;101;p14"/>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02" name="Google Shape;102;p14"/>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BOAT AND STREAM</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1. The speed of a boat in still water is 2 km/hr. If its speed upstream be 1 km/hr., then speed of then stream is– </a:t>
            </a:r>
            <a:endParaRPr dirty="0"/>
          </a:p>
          <a:p>
            <a:pPr marL="228600" lvl="0" indent="-228600" algn="l" rtl="0">
              <a:lnSpc>
                <a:spcPct val="90000"/>
              </a:lnSpc>
              <a:spcBef>
                <a:spcPts val="1000"/>
              </a:spcBef>
              <a:spcAft>
                <a:spcPts val="0"/>
              </a:spcAft>
              <a:buClr>
                <a:schemeClr val="dk1"/>
              </a:buClr>
              <a:buSzPts val="2400"/>
              <a:buNone/>
            </a:pPr>
            <a:endParaRPr lang="en-US" b="1" dirty="0" smtClean="0"/>
          </a:p>
          <a:p>
            <a:pPr lvl="0" indent="-457200" algn="l" rtl="0">
              <a:lnSpc>
                <a:spcPct val="90000"/>
              </a:lnSpc>
              <a:spcBef>
                <a:spcPts val="1000"/>
              </a:spcBef>
              <a:spcAft>
                <a:spcPts val="0"/>
              </a:spcAft>
              <a:buClr>
                <a:schemeClr val="dk1"/>
              </a:buClr>
              <a:buSzPts val="2400"/>
              <a:buAutoNum type="arabicParenBoth"/>
            </a:pPr>
            <a:r>
              <a:rPr lang="en-US" b="1" dirty="0" smtClean="0"/>
              <a:t>2 </a:t>
            </a:r>
            <a:r>
              <a:rPr lang="en-US" b="1" dirty="0"/>
              <a:t>km/hr.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2) 3 km/hr.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3) 1 km/hr.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4) 1.5 km/hr.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5) None of these</a:t>
            </a:r>
            <a:endParaRPr b="1"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Shape 209"/>
        <p:cNvGrpSpPr/>
        <p:nvPr/>
      </p:nvGrpSpPr>
      <p:grpSpPr>
        <a:xfrm>
          <a:off x="0" y="0"/>
          <a:ext cx="0" cy="0"/>
          <a:chOff x="0" y="0"/>
          <a:chExt cx="0" cy="0"/>
        </a:xfrm>
      </p:grpSpPr>
      <p:sp>
        <p:nvSpPr>
          <p:cNvPr id="210" name="Google Shape;210;p32"/>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211" name="Google Shape;211;p32"/>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BOAT AND STREAM</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19. Ajay can row a certain distance downstream in 5 hours and return the same distance in 7 hours. If the stream follows at the rate of 2 km per hour find the speed of Ajay in still water. </a:t>
            </a:r>
            <a:endParaRPr dirty="0"/>
          </a:p>
          <a:p>
            <a:pPr marL="457200" lvl="0" indent="-457200" algn="l" rtl="0">
              <a:lnSpc>
                <a:spcPct val="90000"/>
              </a:lnSpc>
              <a:spcBef>
                <a:spcPts val="1000"/>
              </a:spcBef>
              <a:spcAft>
                <a:spcPts val="0"/>
              </a:spcAft>
              <a:buClr>
                <a:schemeClr val="dk1"/>
              </a:buClr>
              <a:buSzPts val="2400"/>
              <a:buAutoNum type="arabicParenBoth"/>
            </a:pPr>
            <a:endParaRPr lang="en-US" b="1" dirty="0" smtClean="0"/>
          </a:p>
          <a:p>
            <a:pPr marL="457200" lvl="0" indent="-457200" algn="l" rtl="0">
              <a:lnSpc>
                <a:spcPct val="90000"/>
              </a:lnSpc>
              <a:spcBef>
                <a:spcPts val="1000"/>
              </a:spcBef>
              <a:spcAft>
                <a:spcPts val="0"/>
              </a:spcAft>
              <a:buClr>
                <a:schemeClr val="dk1"/>
              </a:buClr>
              <a:buSzPts val="2400"/>
              <a:buAutoNum type="arabicParenBoth"/>
            </a:pPr>
            <a:r>
              <a:rPr lang="en-US" b="1" dirty="0" smtClean="0"/>
              <a:t>12 </a:t>
            </a:r>
            <a:r>
              <a:rPr lang="en-US" b="1" dirty="0"/>
              <a:t>km/hr.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2) 10 km/hr.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3) 18 km/hr.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4) 16 km/hr. </a:t>
            </a:r>
            <a:endParaRPr dirty="0"/>
          </a:p>
          <a:p>
            <a:pPr marL="457200" lvl="0" indent="-457200" algn="l" rtl="0">
              <a:lnSpc>
                <a:spcPct val="90000"/>
              </a:lnSpc>
              <a:spcBef>
                <a:spcPts val="1000"/>
              </a:spcBef>
              <a:spcAft>
                <a:spcPts val="0"/>
              </a:spcAft>
              <a:buClr>
                <a:schemeClr val="dk1"/>
              </a:buClr>
              <a:buSzPts val="2400"/>
              <a:buNone/>
            </a:pPr>
            <a:r>
              <a:rPr lang="en-US" b="1" dirty="0"/>
              <a:t>(5) None of these</a:t>
            </a:r>
            <a:endParaRPr b="1"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Shape 209"/>
        <p:cNvGrpSpPr/>
        <p:nvPr/>
      </p:nvGrpSpPr>
      <p:grpSpPr>
        <a:xfrm>
          <a:off x="0" y="0"/>
          <a:ext cx="0" cy="0"/>
          <a:chOff x="0" y="0"/>
          <a:chExt cx="0" cy="0"/>
        </a:xfrm>
      </p:grpSpPr>
      <p:sp>
        <p:nvSpPr>
          <p:cNvPr id="210" name="Google Shape;210;p32"/>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211" name="Google Shape;211;p32"/>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BOAT AND STREAM</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19. Ajay can row a certain distance downstream in 5 hours and return the same distance in 7 hours. If the stream follows at the rate of 2 km per hour find the speed of Ajay in still water. </a:t>
            </a:r>
            <a:endParaRPr dirty="0"/>
          </a:p>
          <a:p>
            <a:pPr marL="457200" lvl="0" indent="-457200" algn="l" rtl="0">
              <a:lnSpc>
                <a:spcPct val="90000"/>
              </a:lnSpc>
              <a:spcBef>
                <a:spcPts val="1000"/>
              </a:spcBef>
              <a:spcAft>
                <a:spcPts val="0"/>
              </a:spcAft>
              <a:buClr>
                <a:schemeClr val="dk1"/>
              </a:buClr>
              <a:buSzPts val="2400"/>
              <a:buAutoNum type="arabicParenBoth"/>
            </a:pPr>
            <a:endParaRPr lang="en-US" b="1" dirty="0" smtClean="0"/>
          </a:p>
          <a:p>
            <a:pPr marL="0" lvl="0" indent="0" algn="l" rtl="0">
              <a:lnSpc>
                <a:spcPct val="90000"/>
              </a:lnSpc>
              <a:spcBef>
                <a:spcPts val="1000"/>
              </a:spcBef>
              <a:spcAft>
                <a:spcPts val="0"/>
              </a:spcAft>
              <a:buClr>
                <a:schemeClr val="dk1"/>
              </a:buClr>
              <a:buSzPts val="2400"/>
              <a:buNone/>
            </a:pPr>
            <a:r>
              <a:rPr lang="en-US" b="1" dirty="0" smtClean="0">
                <a:solidFill>
                  <a:srgbClr val="FF0000"/>
                </a:solidFill>
              </a:rPr>
              <a:t>(1) 12 </a:t>
            </a:r>
            <a:r>
              <a:rPr lang="en-US" b="1" dirty="0">
                <a:solidFill>
                  <a:srgbClr val="FF0000"/>
                </a:solidFill>
              </a:rPr>
              <a:t>km/hr. </a:t>
            </a:r>
            <a:r>
              <a:rPr lang="en-US" b="1" dirty="0"/>
              <a:t>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2) 10 km/hr.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3) 18 km/hr.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4) 16 km/hr. </a:t>
            </a:r>
            <a:endParaRPr dirty="0"/>
          </a:p>
          <a:p>
            <a:pPr marL="457200" lvl="0" indent="-457200" algn="l" rtl="0">
              <a:lnSpc>
                <a:spcPct val="90000"/>
              </a:lnSpc>
              <a:spcBef>
                <a:spcPts val="1000"/>
              </a:spcBef>
              <a:spcAft>
                <a:spcPts val="0"/>
              </a:spcAft>
              <a:buClr>
                <a:schemeClr val="dk1"/>
              </a:buClr>
              <a:buSzPts val="2400"/>
              <a:buNone/>
            </a:pPr>
            <a:r>
              <a:rPr lang="en-US" b="1" dirty="0"/>
              <a:t>(5) None of these</a:t>
            </a:r>
            <a:endParaRPr b="1" dirty="0"/>
          </a:p>
        </p:txBody>
      </p:sp>
    </p:spTree>
    <p:extLst>
      <p:ext uri="{BB962C8B-B14F-4D97-AF65-F5344CB8AC3E}">
        <p14:creationId xmlns:p14="http://schemas.microsoft.com/office/powerpoint/2010/main" val="83958939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Shape 215"/>
        <p:cNvGrpSpPr/>
        <p:nvPr/>
      </p:nvGrpSpPr>
      <p:grpSpPr>
        <a:xfrm>
          <a:off x="0" y="0"/>
          <a:ext cx="0" cy="0"/>
          <a:chOff x="0" y="0"/>
          <a:chExt cx="0" cy="0"/>
        </a:xfrm>
      </p:grpSpPr>
      <p:sp>
        <p:nvSpPr>
          <p:cNvPr id="216" name="Google Shape;216;p33"/>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217" name="Google Shape;217;p33"/>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BOAT AND STREAM</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20. </a:t>
            </a:r>
            <a:r>
              <a:rPr lang="en-US" b="1" dirty="0" err="1"/>
              <a:t>Rohit</a:t>
            </a:r>
            <a:r>
              <a:rPr lang="en-US" b="1" dirty="0"/>
              <a:t> can row a certain distance downstream in 8 hours and return the same distance in 12 hours. If the stream flows at the rate of 5 km per hour find the speed of </a:t>
            </a:r>
            <a:r>
              <a:rPr lang="en-US" b="1" dirty="0" err="1"/>
              <a:t>Rohit</a:t>
            </a:r>
            <a:r>
              <a:rPr lang="en-US" b="1" dirty="0"/>
              <a:t> in still water. </a:t>
            </a:r>
            <a:endParaRPr dirty="0"/>
          </a:p>
          <a:p>
            <a:pPr marL="457200" lvl="0" indent="-457200" algn="l" rtl="0">
              <a:lnSpc>
                <a:spcPct val="90000"/>
              </a:lnSpc>
              <a:spcBef>
                <a:spcPts val="1000"/>
              </a:spcBef>
              <a:spcAft>
                <a:spcPts val="0"/>
              </a:spcAft>
              <a:buClr>
                <a:schemeClr val="dk1"/>
              </a:buClr>
              <a:buSzPts val="2400"/>
              <a:buAutoNum type="arabicParenBoth"/>
            </a:pPr>
            <a:endParaRPr lang="en-US" b="1" dirty="0" smtClean="0"/>
          </a:p>
          <a:p>
            <a:pPr marL="457200" lvl="0" indent="-457200" algn="l" rtl="0">
              <a:lnSpc>
                <a:spcPct val="90000"/>
              </a:lnSpc>
              <a:spcBef>
                <a:spcPts val="1000"/>
              </a:spcBef>
              <a:spcAft>
                <a:spcPts val="0"/>
              </a:spcAft>
              <a:buClr>
                <a:schemeClr val="dk1"/>
              </a:buClr>
              <a:buSzPts val="2400"/>
              <a:buAutoNum type="arabicParenBoth"/>
            </a:pPr>
            <a:r>
              <a:rPr lang="en-US" b="1" dirty="0" smtClean="0"/>
              <a:t>20 </a:t>
            </a:r>
            <a:r>
              <a:rPr lang="en-US" b="1" dirty="0"/>
              <a:t>km/hr.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2) 30 km/hr.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3) 15 km/hr.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4) 25 km/hr. </a:t>
            </a:r>
            <a:endParaRPr dirty="0"/>
          </a:p>
          <a:p>
            <a:pPr marL="457200" lvl="0" indent="-457200" algn="l" rtl="0">
              <a:lnSpc>
                <a:spcPct val="90000"/>
              </a:lnSpc>
              <a:spcBef>
                <a:spcPts val="1000"/>
              </a:spcBef>
              <a:spcAft>
                <a:spcPts val="0"/>
              </a:spcAft>
              <a:buClr>
                <a:schemeClr val="dk1"/>
              </a:buClr>
              <a:buSzPts val="2400"/>
              <a:buNone/>
            </a:pPr>
            <a:r>
              <a:rPr lang="en-US" b="1" dirty="0"/>
              <a:t>(5) None of these</a:t>
            </a:r>
            <a:endParaRPr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Shape 215"/>
        <p:cNvGrpSpPr/>
        <p:nvPr/>
      </p:nvGrpSpPr>
      <p:grpSpPr>
        <a:xfrm>
          <a:off x="0" y="0"/>
          <a:ext cx="0" cy="0"/>
          <a:chOff x="0" y="0"/>
          <a:chExt cx="0" cy="0"/>
        </a:xfrm>
      </p:grpSpPr>
      <p:sp>
        <p:nvSpPr>
          <p:cNvPr id="216" name="Google Shape;216;p33"/>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217" name="Google Shape;217;p33"/>
          <p:cNvSpPr txBox="1">
            <a:spLocks noGrp="1"/>
          </p:cNvSpPr>
          <p:nvPr>
            <p:ph type="body" idx="1"/>
          </p:nvPr>
        </p:nvSpPr>
        <p:spPr>
          <a:xfrm>
            <a:off x="0" y="861750"/>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BOAT AND STREAM</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20. </a:t>
            </a:r>
            <a:r>
              <a:rPr lang="en-US" b="1" dirty="0" err="1"/>
              <a:t>Rohit</a:t>
            </a:r>
            <a:r>
              <a:rPr lang="en-US" b="1" dirty="0"/>
              <a:t> can row a certain distance downstream in 8 hours and return the same distance in 12 hours. If the stream flows at the rate of 5 km per hour find the speed of </a:t>
            </a:r>
            <a:r>
              <a:rPr lang="en-US" b="1" dirty="0" err="1"/>
              <a:t>Rohit</a:t>
            </a:r>
            <a:r>
              <a:rPr lang="en-US" b="1" dirty="0"/>
              <a:t> in still water. </a:t>
            </a:r>
            <a:endParaRPr dirty="0"/>
          </a:p>
          <a:p>
            <a:pPr marL="457200" lvl="0" indent="-457200" algn="l" rtl="0">
              <a:lnSpc>
                <a:spcPct val="90000"/>
              </a:lnSpc>
              <a:spcBef>
                <a:spcPts val="1000"/>
              </a:spcBef>
              <a:spcAft>
                <a:spcPts val="0"/>
              </a:spcAft>
              <a:buClr>
                <a:schemeClr val="dk1"/>
              </a:buClr>
              <a:buSzPts val="2400"/>
              <a:buAutoNum type="arabicParenBoth"/>
            </a:pPr>
            <a:endParaRPr lang="en-US" b="1" dirty="0" smtClean="0"/>
          </a:p>
          <a:p>
            <a:pPr marL="457200" lvl="0" indent="-457200" algn="l" rtl="0">
              <a:lnSpc>
                <a:spcPct val="90000"/>
              </a:lnSpc>
              <a:spcBef>
                <a:spcPts val="1000"/>
              </a:spcBef>
              <a:spcAft>
                <a:spcPts val="0"/>
              </a:spcAft>
              <a:buClr>
                <a:schemeClr val="dk1"/>
              </a:buClr>
              <a:buSzPts val="2400"/>
              <a:buAutoNum type="arabicParenBoth"/>
            </a:pPr>
            <a:r>
              <a:rPr lang="en-US" b="1" dirty="0" smtClean="0"/>
              <a:t>20 </a:t>
            </a:r>
            <a:r>
              <a:rPr lang="en-US" b="1" dirty="0"/>
              <a:t>km/hr.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2) 30 km/hr.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3) 15 km/hr.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solidFill>
                  <a:srgbClr val="FF0000"/>
                </a:solidFill>
              </a:rPr>
              <a:t>(</a:t>
            </a:r>
            <a:r>
              <a:rPr lang="en-US" b="1" dirty="0">
                <a:solidFill>
                  <a:srgbClr val="FF0000"/>
                </a:solidFill>
              </a:rPr>
              <a:t>4) 25 km/hr. </a:t>
            </a:r>
            <a:endParaRPr dirty="0">
              <a:solidFill>
                <a:srgbClr val="FF0000"/>
              </a:solidFill>
            </a:endParaRPr>
          </a:p>
          <a:p>
            <a:pPr marL="457200" lvl="0" indent="-457200" algn="l" rtl="0">
              <a:lnSpc>
                <a:spcPct val="90000"/>
              </a:lnSpc>
              <a:spcBef>
                <a:spcPts val="1000"/>
              </a:spcBef>
              <a:spcAft>
                <a:spcPts val="0"/>
              </a:spcAft>
              <a:buClr>
                <a:schemeClr val="dk1"/>
              </a:buClr>
              <a:buSzPts val="2400"/>
              <a:buNone/>
            </a:pPr>
            <a:r>
              <a:rPr lang="en-US" b="1" dirty="0"/>
              <a:t>(5) None of these</a:t>
            </a:r>
            <a:endParaRPr dirty="0"/>
          </a:p>
        </p:txBody>
      </p:sp>
    </p:spTree>
    <p:extLst>
      <p:ext uri="{BB962C8B-B14F-4D97-AF65-F5344CB8AC3E}">
        <p14:creationId xmlns:p14="http://schemas.microsoft.com/office/powerpoint/2010/main" val="404036221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Shape 221"/>
        <p:cNvGrpSpPr/>
        <p:nvPr/>
      </p:nvGrpSpPr>
      <p:grpSpPr>
        <a:xfrm>
          <a:off x="0" y="0"/>
          <a:ext cx="0" cy="0"/>
          <a:chOff x="0" y="0"/>
          <a:chExt cx="0" cy="0"/>
        </a:xfrm>
      </p:grpSpPr>
      <p:sp>
        <p:nvSpPr>
          <p:cNvPr id="222" name="Google Shape;222;p34"/>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223" name="Google Shape;223;p34"/>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BOAT AND STREAM</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21. A man can row at a speed of 4.5 km/hr. in still water to a certain upstream point and back to the starting point in a river which flows at 1.5 km/hr. Find his average speed for total journey. </a:t>
            </a:r>
            <a:endParaRPr dirty="0"/>
          </a:p>
          <a:p>
            <a:pPr marL="457200" lvl="0" indent="-457200" algn="l" rtl="0">
              <a:lnSpc>
                <a:spcPct val="90000"/>
              </a:lnSpc>
              <a:spcBef>
                <a:spcPts val="1000"/>
              </a:spcBef>
              <a:spcAft>
                <a:spcPts val="0"/>
              </a:spcAft>
              <a:buClr>
                <a:schemeClr val="dk1"/>
              </a:buClr>
              <a:buSzPts val="2400"/>
              <a:buAutoNum type="arabicParenBoth"/>
            </a:pPr>
            <a:endParaRPr lang="en-US" b="1" dirty="0" smtClean="0"/>
          </a:p>
          <a:p>
            <a:pPr marL="457200" lvl="0" indent="-457200" algn="l" rtl="0">
              <a:lnSpc>
                <a:spcPct val="90000"/>
              </a:lnSpc>
              <a:spcBef>
                <a:spcPts val="1000"/>
              </a:spcBef>
              <a:spcAft>
                <a:spcPts val="0"/>
              </a:spcAft>
              <a:buClr>
                <a:schemeClr val="dk1"/>
              </a:buClr>
              <a:buSzPts val="2400"/>
              <a:buAutoNum type="arabicParenBoth"/>
            </a:pPr>
            <a:r>
              <a:rPr lang="en-US" b="1" dirty="0" smtClean="0"/>
              <a:t>4 </a:t>
            </a:r>
            <a:r>
              <a:rPr lang="en-US" b="1" dirty="0"/>
              <a:t>km/hr.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2) 6 km/hr.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3) 4.5 km/hr.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4) 5 km/hr. </a:t>
            </a:r>
            <a:endParaRPr dirty="0"/>
          </a:p>
          <a:p>
            <a:pPr marL="457200" lvl="0" indent="-457200" algn="l" rtl="0">
              <a:lnSpc>
                <a:spcPct val="90000"/>
              </a:lnSpc>
              <a:spcBef>
                <a:spcPts val="1000"/>
              </a:spcBef>
              <a:spcAft>
                <a:spcPts val="0"/>
              </a:spcAft>
              <a:buClr>
                <a:schemeClr val="dk1"/>
              </a:buClr>
              <a:buSzPts val="2400"/>
              <a:buNone/>
            </a:pPr>
            <a:r>
              <a:rPr lang="en-US" b="1" dirty="0"/>
              <a:t>(5) None of these</a:t>
            </a:r>
            <a:endParaRPr dirty="0"/>
          </a:p>
          <a:p>
            <a:pPr marL="228600" lvl="0" indent="-228600" algn="l" rtl="0">
              <a:lnSpc>
                <a:spcPct val="90000"/>
              </a:lnSpc>
              <a:spcBef>
                <a:spcPts val="1000"/>
              </a:spcBef>
              <a:spcAft>
                <a:spcPts val="0"/>
              </a:spcAft>
              <a:buClr>
                <a:schemeClr val="dk1"/>
              </a:buClr>
              <a:buSzPts val="2400"/>
              <a:buNone/>
            </a:pPr>
            <a:endParaRPr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Shape 221"/>
        <p:cNvGrpSpPr/>
        <p:nvPr/>
      </p:nvGrpSpPr>
      <p:grpSpPr>
        <a:xfrm>
          <a:off x="0" y="0"/>
          <a:ext cx="0" cy="0"/>
          <a:chOff x="0" y="0"/>
          <a:chExt cx="0" cy="0"/>
        </a:xfrm>
      </p:grpSpPr>
      <p:sp>
        <p:nvSpPr>
          <p:cNvPr id="222" name="Google Shape;222;p34"/>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223" name="Google Shape;223;p34"/>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BOAT AND STREAM</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21. A man can row at a speed of 4.5 km/hr. in still water to a certain upstream point and back to the starting point in a river which flows at 1.5 km/hr. Find his average speed for total journey. </a:t>
            </a:r>
            <a:endParaRPr dirty="0"/>
          </a:p>
          <a:p>
            <a:pPr marL="457200" lvl="0" indent="-457200" algn="l" rtl="0">
              <a:lnSpc>
                <a:spcPct val="90000"/>
              </a:lnSpc>
              <a:spcBef>
                <a:spcPts val="1000"/>
              </a:spcBef>
              <a:spcAft>
                <a:spcPts val="0"/>
              </a:spcAft>
              <a:buClr>
                <a:schemeClr val="dk1"/>
              </a:buClr>
              <a:buSzPts val="2400"/>
              <a:buAutoNum type="arabicParenBoth"/>
            </a:pPr>
            <a:endParaRPr lang="en-US" b="1" dirty="0" smtClean="0"/>
          </a:p>
          <a:p>
            <a:pPr marL="0" lvl="0" indent="0" algn="l" rtl="0">
              <a:lnSpc>
                <a:spcPct val="90000"/>
              </a:lnSpc>
              <a:spcBef>
                <a:spcPts val="1000"/>
              </a:spcBef>
              <a:spcAft>
                <a:spcPts val="0"/>
              </a:spcAft>
              <a:buClr>
                <a:schemeClr val="dk1"/>
              </a:buClr>
              <a:buSzPts val="2400"/>
              <a:buNone/>
            </a:pPr>
            <a:r>
              <a:rPr lang="en-US" b="1" dirty="0" smtClean="0">
                <a:solidFill>
                  <a:srgbClr val="FF0000"/>
                </a:solidFill>
              </a:rPr>
              <a:t>(1) 4 </a:t>
            </a:r>
            <a:r>
              <a:rPr lang="en-US" b="1" dirty="0">
                <a:solidFill>
                  <a:srgbClr val="FF0000"/>
                </a:solidFill>
              </a:rPr>
              <a:t>km/hr. </a:t>
            </a:r>
            <a:r>
              <a:rPr lang="en-US" b="1" dirty="0"/>
              <a:t>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2) 6 km/hr.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3) 4.5 km/hr.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4) 5 km/hr. </a:t>
            </a:r>
            <a:endParaRPr dirty="0"/>
          </a:p>
          <a:p>
            <a:pPr marL="457200" lvl="0" indent="-457200" algn="l" rtl="0">
              <a:lnSpc>
                <a:spcPct val="90000"/>
              </a:lnSpc>
              <a:spcBef>
                <a:spcPts val="1000"/>
              </a:spcBef>
              <a:spcAft>
                <a:spcPts val="0"/>
              </a:spcAft>
              <a:buClr>
                <a:schemeClr val="dk1"/>
              </a:buClr>
              <a:buSzPts val="2400"/>
              <a:buNone/>
            </a:pPr>
            <a:r>
              <a:rPr lang="en-US" b="1" dirty="0"/>
              <a:t>(5) None of these</a:t>
            </a:r>
            <a:endParaRPr dirty="0"/>
          </a:p>
          <a:p>
            <a:pPr marL="228600" lvl="0" indent="-228600" algn="l" rtl="0">
              <a:lnSpc>
                <a:spcPct val="90000"/>
              </a:lnSpc>
              <a:spcBef>
                <a:spcPts val="1000"/>
              </a:spcBef>
              <a:spcAft>
                <a:spcPts val="0"/>
              </a:spcAft>
              <a:buClr>
                <a:schemeClr val="dk1"/>
              </a:buClr>
              <a:buSzPts val="2400"/>
              <a:buNone/>
            </a:pPr>
            <a:endParaRPr dirty="0"/>
          </a:p>
        </p:txBody>
      </p:sp>
    </p:spTree>
    <p:extLst>
      <p:ext uri="{BB962C8B-B14F-4D97-AF65-F5344CB8AC3E}">
        <p14:creationId xmlns:p14="http://schemas.microsoft.com/office/powerpoint/2010/main" val="106786513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Shape 227"/>
        <p:cNvGrpSpPr/>
        <p:nvPr/>
      </p:nvGrpSpPr>
      <p:grpSpPr>
        <a:xfrm>
          <a:off x="0" y="0"/>
          <a:ext cx="0" cy="0"/>
          <a:chOff x="0" y="0"/>
          <a:chExt cx="0" cy="0"/>
        </a:xfrm>
      </p:grpSpPr>
      <p:sp>
        <p:nvSpPr>
          <p:cNvPr id="228" name="Google Shape;228;p35"/>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229" name="Google Shape;229;p35"/>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BOAT AND STREAM</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22. A man row at a speed of 8 km/hr. in still water to a certain distance upstream and back to the starting point in a river which flows at 4 km/hr. Find his average speed for total journey. </a:t>
            </a:r>
            <a:endParaRPr dirty="0"/>
          </a:p>
          <a:p>
            <a:pPr marL="457200" lvl="0" indent="-457200" algn="l" rtl="0">
              <a:lnSpc>
                <a:spcPct val="90000"/>
              </a:lnSpc>
              <a:spcBef>
                <a:spcPts val="1000"/>
              </a:spcBef>
              <a:spcAft>
                <a:spcPts val="0"/>
              </a:spcAft>
              <a:buClr>
                <a:schemeClr val="dk1"/>
              </a:buClr>
              <a:buSzPts val="2400"/>
              <a:buAutoNum type="arabicParenBoth"/>
            </a:pPr>
            <a:endParaRPr lang="en-US" b="1" dirty="0" smtClean="0"/>
          </a:p>
          <a:p>
            <a:pPr marL="457200" lvl="0" indent="-457200" algn="l" rtl="0">
              <a:lnSpc>
                <a:spcPct val="90000"/>
              </a:lnSpc>
              <a:spcBef>
                <a:spcPts val="1000"/>
              </a:spcBef>
              <a:spcAft>
                <a:spcPts val="0"/>
              </a:spcAft>
              <a:buClr>
                <a:schemeClr val="dk1"/>
              </a:buClr>
              <a:buSzPts val="2400"/>
              <a:buAutoNum type="arabicParenBoth"/>
            </a:pPr>
            <a:r>
              <a:rPr lang="en-US" b="1" dirty="0" smtClean="0"/>
              <a:t>8 </a:t>
            </a:r>
            <a:r>
              <a:rPr lang="en-US" b="1" dirty="0"/>
              <a:t>km/hr.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2) 6 km/hr.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3) 4 km/hr.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4) 10 km/hr. </a:t>
            </a:r>
            <a:endParaRPr dirty="0"/>
          </a:p>
          <a:p>
            <a:pPr marL="457200" lvl="0" indent="-457200" algn="l" rtl="0">
              <a:lnSpc>
                <a:spcPct val="90000"/>
              </a:lnSpc>
              <a:spcBef>
                <a:spcPts val="1000"/>
              </a:spcBef>
              <a:spcAft>
                <a:spcPts val="0"/>
              </a:spcAft>
              <a:buClr>
                <a:schemeClr val="dk1"/>
              </a:buClr>
              <a:buSzPts val="2400"/>
              <a:buNone/>
            </a:pPr>
            <a:r>
              <a:rPr lang="en-US" b="1" dirty="0"/>
              <a:t>(5) None of these</a:t>
            </a:r>
            <a:endParaRPr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Shape 227"/>
        <p:cNvGrpSpPr/>
        <p:nvPr/>
      </p:nvGrpSpPr>
      <p:grpSpPr>
        <a:xfrm>
          <a:off x="0" y="0"/>
          <a:ext cx="0" cy="0"/>
          <a:chOff x="0" y="0"/>
          <a:chExt cx="0" cy="0"/>
        </a:xfrm>
      </p:grpSpPr>
      <p:sp>
        <p:nvSpPr>
          <p:cNvPr id="228" name="Google Shape;228;p35"/>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229" name="Google Shape;229;p35"/>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BOAT AND STREAM</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22. A man row at a speed of 8 km/hr. in still water to a certain distance upstream and back to the starting point in a river which flows at 4 km/hr. Find his average speed for total journey. </a:t>
            </a:r>
            <a:endParaRPr dirty="0"/>
          </a:p>
          <a:p>
            <a:pPr marL="457200" lvl="0" indent="-457200" algn="l" rtl="0">
              <a:lnSpc>
                <a:spcPct val="90000"/>
              </a:lnSpc>
              <a:spcBef>
                <a:spcPts val="1000"/>
              </a:spcBef>
              <a:spcAft>
                <a:spcPts val="0"/>
              </a:spcAft>
              <a:buClr>
                <a:schemeClr val="dk1"/>
              </a:buClr>
              <a:buSzPts val="2400"/>
              <a:buAutoNum type="arabicParenBoth"/>
            </a:pPr>
            <a:endParaRPr lang="en-US" b="1" dirty="0" smtClean="0"/>
          </a:p>
          <a:p>
            <a:pPr marL="457200" lvl="0" indent="-457200" algn="l" rtl="0">
              <a:lnSpc>
                <a:spcPct val="90000"/>
              </a:lnSpc>
              <a:spcBef>
                <a:spcPts val="1000"/>
              </a:spcBef>
              <a:spcAft>
                <a:spcPts val="0"/>
              </a:spcAft>
              <a:buClr>
                <a:schemeClr val="dk1"/>
              </a:buClr>
              <a:buSzPts val="2400"/>
              <a:buAutoNum type="arabicParenBoth"/>
            </a:pPr>
            <a:r>
              <a:rPr lang="en-US" b="1" dirty="0" smtClean="0"/>
              <a:t>8 </a:t>
            </a:r>
            <a:r>
              <a:rPr lang="en-US" b="1" dirty="0"/>
              <a:t>km/hr.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solidFill>
                  <a:srgbClr val="FF0000"/>
                </a:solidFill>
              </a:rPr>
              <a:t>(</a:t>
            </a:r>
            <a:r>
              <a:rPr lang="en-US" b="1" dirty="0">
                <a:solidFill>
                  <a:srgbClr val="FF0000"/>
                </a:solidFill>
              </a:rPr>
              <a:t>2) 6 km/hr. </a:t>
            </a:r>
            <a:r>
              <a:rPr lang="en-US" b="1" dirty="0"/>
              <a:t>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3) 4 km/hr.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4) 10 km/hr. </a:t>
            </a:r>
            <a:endParaRPr dirty="0"/>
          </a:p>
          <a:p>
            <a:pPr marL="457200" lvl="0" indent="-457200" algn="l" rtl="0">
              <a:lnSpc>
                <a:spcPct val="90000"/>
              </a:lnSpc>
              <a:spcBef>
                <a:spcPts val="1000"/>
              </a:spcBef>
              <a:spcAft>
                <a:spcPts val="0"/>
              </a:spcAft>
              <a:buClr>
                <a:schemeClr val="dk1"/>
              </a:buClr>
              <a:buSzPts val="2400"/>
              <a:buNone/>
            </a:pPr>
            <a:r>
              <a:rPr lang="en-US" b="1" dirty="0"/>
              <a:t>(5) None of these</a:t>
            </a:r>
            <a:endParaRPr dirty="0"/>
          </a:p>
        </p:txBody>
      </p:sp>
    </p:spTree>
    <p:extLst>
      <p:ext uri="{BB962C8B-B14F-4D97-AF65-F5344CB8AC3E}">
        <p14:creationId xmlns:p14="http://schemas.microsoft.com/office/powerpoint/2010/main" val="252572301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Shape 233"/>
        <p:cNvGrpSpPr/>
        <p:nvPr/>
      </p:nvGrpSpPr>
      <p:grpSpPr>
        <a:xfrm>
          <a:off x="0" y="0"/>
          <a:ext cx="0" cy="0"/>
          <a:chOff x="0" y="0"/>
          <a:chExt cx="0" cy="0"/>
        </a:xfrm>
      </p:grpSpPr>
      <p:sp>
        <p:nvSpPr>
          <p:cNvPr id="234" name="Google Shape;234;p36"/>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235" name="Google Shape;235;p36"/>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BOAT AND STREAM</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23. A man can row 5 km/hr. in still water. If the river is running at 1 km/hr., it takes 2 hours more in upstream than to go downstream for the same distance. How far is the place? </a:t>
            </a:r>
            <a:endParaRPr dirty="0"/>
          </a:p>
          <a:p>
            <a:pPr marL="457200" lvl="0" indent="-457200" algn="l" rtl="0">
              <a:lnSpc>
                <a:spcPct val="90000"/>
              </a:lnSpc>
              <a:spcBef>
                <a:spcPts val="1000"/>
              </a:spcBef>
              <a:spcAft>
                <a:spcPts val="0"/>
              </a:spcAft>
              <a:buClr>
                <a:schemeClr val="dk1"/>
              </a:buClr>
              <a:buSzPts val="2400"/>
              <a:buAutoNum type="arabicParenBoth"/>
            </a:pPr>
            <a:endParaRPr lang="en-US" b="1" dirty="0" smtClean="0"/>
          </a:p>
          <a:p>
            <a:pPr marL="457200" lvl="0" indent="-457200" algn="l" rtl="0">
              <a:lnSpc>
                <a:spcPct val="90000"/>
              </a:lnSpc>
              <a:spcBef>
                <a:spcPts val="1000"/>
              </a:spcBef>
              <a:spcAft>
                <a:spcPts val="0"/>
              </a:spcAft>
              <a:buClr>
                <a:schemeClr val="dk1"/>
              </a:buClr>
              <a:buSzPts val="2400"/>
              <a:buAutoNum type="arabicParenBoth"/>
            </a:pPr>
            <a:r>
              <a:rPr lang="en-US" b="1" dirty="0" smtClean="0"/>
              <a:t>24 </a:t>
            </a:r>
            <a:r>
              <a:rPr lang="en-US" b="1" dirty="0"/>
              <a:t>km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2) 20 km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3) 18 km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4) 16 km </a:t>
            </a:r>
            <a:endParaRPr dirty="0"/>
          </a:p>
          <a:p>
            <a:pPr marL="457200" lvl="0" indent="-457200" algn="l" rtl="0">
              <a:lnSpc>
                <a:spcPct val="90000"/>
              </a:lnSpc>
              <a:spcBef>
                <a:spcPts val="1000"/>
              </a:spcBef>
              <a:spcAft>
                <a:spcPts val="0"/>
              </a:spcAft>
              <a:buClr>
                <a:schemeClr val="dk1"/>
              </a:buClr>
              <a:buSzPts val="2400"/>
              <a:buNone/>
            </a:pPr>
            <a:r>
              <a:rPr lang="en-US" b="1" dirty="0"/>
              <a:t>(5) None of these</a:t>
            </a:r>
            <a:endParaRPr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Shape 233"/>
        <p:cNvGrpSpPr/>
        <p:nvPr/>
      </p:nvGrpSpPr>
      <p:grpSpPr>
        <a:xfrm>
          <a:off x="0" y="0"/>
          <a:ext cx="0" cy="0"/>
          <a:chOff x="0" y="0"/>
          <a:chExt cx="0" cy="0"/>
        </a:xfrm>
      </p:grpSpPr>
      <p:sp>
        <p:nvSpPr>
          <p:cNvPr id="234" name="Google Shape;234;p36"/>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235" name="Google Shape;235;p36"/>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BOAT AND STREAM</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23. A man can row 5 km/hr. in still water. If the river is running at 1 km/hr., it takes 2 hours more in upstream than to go downstream for the same distance. How far is the place? </a:t>
            </a:r>
            <a:endParaRPr dirty="0"/>
          </a:p>
          <a:p>
            <a:pPr marL="457200" lvl="0" indent="-457200" algn="l" rtl="0">
              <a:lnSpc>
                <a:spcPct val="90000"/>
              </a:lnSpc>
              <a:spcBef>
                <a:spcPts val="1000"/>
              </a:spcBef>
              <a:spcAft>
                <a:spcPts val="0"/>
              </a:spcAft>
              <a:buClr>
                <a:schemeClr val="dk1"/>
              </a:buClr>
              <a:buSzPts val="2400"/>
              <a:buAutoNum type="arabicParenBoth"/>
            </a:pPr>
            <a:endParaRPr lang="en-US" b="1" dirty="0" smtClean="0"/>
          </a:p>
          <a:p>
            <a:pPr marL="0" lvl="0" indent="0" algn="l" rtl="0">
              <a:lnSpc>
                <a:spcPct val="90000"/>
              </a:lnSpc>
              <a:spcBef>
                <a:spcPts val="1000"/>
              </a:spcBef>
              <a:spcAft>
                <a:spcPts val="0"/>
              </a:spcAft>
              <a:buClr>
                <a:schemeClr val="dk1"/>
              </a:buClr>
              <a:buSzPts val="2400"/>
              <a:buNone/>
            </a:pPr>
            <a:r>
              <a:rPr lang="en-US" b="1" dirty="0" smtClean="0">
                <a:solidFill>
                  <a:srgbClr val="FF0000"/>
                </a:solidFill>
              </a:rPr>
              <a:t>(1) 24 </a:t>
            </a:r>
            <a:r>
              <a:rPr lang="en-US" b="1" dirty="0">
                <a:solidFill>
                  <a:srgbClr val="FF0000"/>
                </a:solidFill>
              </a:rPr>
              <a:t>km </a:t>
            </a:r>
            <a:r>
              <a:rPr lang="en-US" b="1" dirty="0"/>
              <a:t>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2) 20 km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3) 18 km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4) 16 km </a:t>
            </a:r>
            <a:endParaRPr dirty="0"/>
          </a:p>
          <a:p>
            <a:pPr marL="457200" lvl="0" indent="-457200" algn="l" rtl="0">
              <a:lnSpc>
                <a:spcPct val="90000"/>
              </a:lnSpc>
              <a:spcBef>
                <a:spcPts val="1000"/>
              </a:spcBef>
              <a:spcAft>
                <a:spcPts val="0"/>
              </a:spcAft>
              <a:buClr>
                <a:schemeClr val="dk1"/>
              </a:buClr>
              <a:buSzPts val="2400"/>
              <a:buNone/>
            </a:pPr>
            <a:r>
              <a:rPr lang="en-US" b="1" dirty="0"/>
              <a:t>(5) None of these</a:t>
            </a:r>
            <a:endParaRPr dirty="0"/>
          </a:p>
        </p:txBody>
      </p:sp>
    </p:spTree>
    <p:extLst>
      <p:ext uri="{BB962C8B-B14F-4D97-AF65-F5344CB8AC3E}">
        <p14:creationId xmlns:p14="http://schemas.microsoft.com/office/powerpoint/2010/main" val="8067752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Shape 100"/>
        <p:cNvGrpSpPr/>
        <p:nvPr/>
      </p:nvGrpSpPr>
      <p:grpSpPr>
        <a:xfrm>
          <a:off x="0" y="0"/>
          <a:ext cx="0" cy="0"/>
          <a:chOff x="0" y="0"/>
          <a:chExt cx="0" cy="0"/>
        </a:xfrm>
      </p:grpSpPr>
      <p:sp>
        <p:nvSpPr>
          <p:cNvPr id="101" name="Google Shape;101;p14"/>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02" name="Google Shape;102;p14"/>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BOAT AND STREAM</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1. The speed of a boat in still water is 2 km/hr. If its speed upstream be 1 km/hr., then speed of then stream is– </a:t>
            </a:r>
            <a:endParaRPr dirty="0"/>
          </a:p>
          <a:p>
            <a:pPr marL="228600" lvl="0" indent="-228600" algn="l" rtl="0">
              <a:lnSpc>
                <a:spcPct val="90000"/>
              </a:lnSpc>
              <a:spcBef>
                <a:spcPts val="1000"/>
              </a:spcBef>
              <a:spcAft>
                <a:spcPts val="0"/>
              </a:spcAft>
              <a:buClr>
                <a:schemeClr val="dk1"/>
              </a:buClr>
              <a:buSzPts val="2400"/>
              <a:buNone/>
            </a:pPr>
            <a:endParaRPr lang="en-US" b="1" dirty="0" smtClean="0"/>
          </a:p>
          <a:p>
            <a:pPr lvl="0" indent="-457200" algn="l" rtl="0">
              <a:lnSpc>
                <a:spcPct val="90000"/>
              </a:lnSpc>
              <a:spcBef>
                <a:spcPts val="1000"/>
              </a:spcBef>
              <a:spcAft>
                <a:spcPts val="0"/>
              </a:spcAft>
              <a:buClr>
                <a:schemeClr val="dk1"/>
              </a:buClr>
              <a:buSzPts val="2400"/>
              <a:buAutoNum type="arabicParenBoth"/>
            </a:pPr>
            <a:r>
              <a:rPr lang="en-US" b="1" dirty="0" smtClean="0"/>
              <a:t>2 </a:t>
            </a:r>
            <a:r>
              <a:rPr lang="en-US" b="1" dirty="0"/>
              <a:t>km/hr.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2) 3 km/hr.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solidFill>
                  <a:srgbClr val="FF0000"/>
                </a:solidFill>
              </a:rPr>
              <a:t>(</a:t>
            </a:r>
            <a:r>
              <a:rPr lang="en-US" b="1" dirty="0">
                <a:solidFill>
                  <a:srgbClr val="FF0000"/>
                </a:solidFill>
              </a:rPr>
              <a:t>3) 1 km/hr. </a:t>
            </a:r>
            <a:r>
              <a:rPr lang="en-US" b="1" dirty="0"/>
              <a:t>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4) 1.5 km/hr.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5) None of these</a:t>
            </a:r>
            <a:endParaRPr b="1" dirty="0"/>
          </a:p>
        </p:txBody>
      </p:sp>
    </p:spTree>
    <p:extLst>
      <p:ext uri="{BB962C8B-B14F-4D97-AF65-F5344CB8AC3E}">
        <p14:creationId xmlns:p14="http://schemas.microsoft.com/office/powerpoint/2010/main" val="144330719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Shape 239"/>
        <p:cNvGrpSpPr/>
        <p:nvPr/>
      </p:nvGrpSpPr>
      <p:grpSpPr>
        <a:xfrm>
          <a:off x="0" y="0"/>
          <a:ext cx="0" cy="0"/>
          <a:chOff x="0" y="0"/>
          <a:chExt cx="0" cy="0"/>
        </a:xfrm>
      </p:grpSpPr>
      <p:sp>
        <p:nvSpPr>
          <p:cNvPr id="240" name="Google Shape;240;p37"/>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241" name="Google Shape;241;p37"/>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BOAT AND STREAM</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24. A man can row 7 km/hr. in still water. If the river is running at 3 km/hr., it takes 6 hours more in upstream than to go downstream for the same distance. How far is the place? </a:t>
            </a:r>
            <a:endParaRPr dirty="0"/>
          </a:p>
          <a:p>
            <a:pPr marL="228600" lvl="0" indent="-228600" algn="l" rtl="0">
              <a:lnSpc>
                <a:spcPct val="90000"/>
              </a:lnSpc>
              <a:spcBef>
                <a:spcPts val="1000"/>
              </a:spcBef>
              <a:spcAft>
                <a:spcPts val="0"/>
              </a:spcAft>
              <a:buClr>
                <a:schemeClr val="dk1"/>
              </a:buClr>
              <a:buSzPts val="2400"/>
              <a:buNone/>
            </a:pPr>
            <a:endParaRPr lang="en-US" b="1" dirty="0" smtClean="0"/>
          </a:p>
          <a:p>
            <a:pPr lvl="0" indent="-457200" algn="l" rtl="0">
              <a:lnSpc>
                <a:spcPct val="90000"/>
              </a:lnSpc>
              <a:spcBef>
                <a:spcPts val="1000"/>
              </a:spcBef>
              <a:spcAft>
                <a:spcPts val="0"/>
              </a:spcAft>
              <a:buClr>
                <a:schemeClr val="dk1"/>
              </a:buClr>
              <a:buSzPts val="2400"/>
              <a:buAutoNum type="arabicParenBoth"/>
            </a:pPr>
            <a:r>
              <a:rPr lang="en-US" b="1" dirty="0" smtClean="0"/>
              <a:t>48 </a:t>
            </a:r>
            <a:r>
              <a:rPr lang="en-US" b="1" dirty="0"/>
              <a:t>km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2) 36 km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3) 42 km 	</a:t>
            </a:r>
            <a:endParaRPr lang="en-US" b="1" dirty="0" smtClean="0"/>
          </a:p>
          <a:p>
            <a:pPr marL="0" lvl="0" indent="0" algn="l" rtl="0">
              <a:lnSpc>
                <a:spcPct val="90000"/>
              </a:lnSpc>
              <a:spcBef>
                <a:spcPts val="1000"/>
              </a:spcBef>
              <a:spcAft>
                <a:spcPts val="0"/>
              </a:spcAft>
              <a:buClr>
                <a:schemeClr val="dk1"/>
              </a:buClr>
              <a:buSzPts val="2400"/>
              <a:buNone/>
            </a:pPr>
            <a:r>
              <a:rPr lang="en-US" b="1" smtClean="0"/>
              <a:t>(</a:t>
            </a:r>
            <a:r>
              <a:rPr lang="en-US" b="1"/>
              <a:t>4) 40 km 	</a:t>
            </a:r>
            <a:endParaRPr lang="en-US" b="1" smtClean="0"/>
          </a:p>
          <a:p>
            <a:pPr marL="0" lvl="0" indent="0" algn="l" rtl="0">
              <a:lnSpc>
                <a:spcPct val="90000"/>
              </a:lnSpc>
              <a:spcBef>
                <a:spcPts val="1000"/>
              </a:spcBef>
              <a:spcAft>
                <a:spcPts val="0"/>
              </a:spcAft>
              <a:buClr>
                <a:schemeClr val="dk1"/>
              </a:buClr>
              <a:buSzPts val="2400"/>
              <a:buNone/>
            </a:pPr>
            <a:r>
              <a:rPr lang="en-US" b="1" smtClean="0"/>
              <a:t>(</a:t>
            </a:r>
            <a:r>
              <a:rPr lang="en-US" b="1"/>
              <a:t>5) None of these</a:t>
            </a:r>
            <a:endParaRPr/>
          </a:p>
          <a:p>
            <a:pPr marL="228600" lvl="0" indent="-228600" algn="l" rtl="0">
              <a:lnSpc>
                <a:spcPct val="90000"/>
              </a:lnSpc>
              <a:spcBef>
                <a:spcPts val="1000"/>
              </a:spcBef>
              <a:spcAft>
                <a:spcPts val="0"/>
              </a:spcAft>
              <a:buClr>
                <a:schemeClr val="dk1"/>
              </a:buClr>
              <a:buSzPts val="2400"/>
              <a:buNone/>
            </a:pPr>
            <a:endParaRPr dirty="0"/>
          </a:p>
          <a:p>
            <a:pPr marL="228600" lvl="0" indent="-228600" algn="l" rtl="0">
              <a:lnSpc>
                <a:spcPct val="90000"/>
              </a:lnSpc>
              <a:spcBef>
                <a:spcPts val="1000"/>
              </a:spcBef>
              <a:spcAft>
                <a:spcPts val="0"/>
              </a:spcAft>
              <a:buClr>
                <a:schemeClr val="dk1"/>
              </a:buClr>
              <a:buSzPts val="2400"/>
              <a:buNone/>
            </a:pPr>
            <a:endParaRPr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Shape 239"/>
        <p:cNvGrpSpPr/>
        <p:nvPr/>
      </p:nvGrpSpPr>
      <p:grpSpPr>
        <a:xfrm>
          <a:off x="0" y="0"/>
          <a:ext cx="0" cy="0"/>
          <a:chOff x="0" y="0"/>
          <a:chExt cx="0" cy="0"/>
        </a:xfrm>
      </p:grpSpPr>
      <p:sp>
        <p:nvSpPr>
          <p:cNvPr id="240" name="Google Shape;240;p37"/>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241" name="Google Shape;241;p37"/>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BOAT AND STREAM</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24. A man can row 7 km/hr. in still water. If the river is running at 3 km/hr., it takes 6 hours more in upstream than to go downstream for the same distance. How far is the place? </a:t>
            </a:r>
            <a:endParaRPr dirty="0"/>
          </a:p>
          <a:p>
            <a:pPr marL="228600" lvl="0" indent="-228600" algn="l" rtl="0">
              <a:lnSpc>
                <a:spcPct val="90000"/>
              </a:lnSpc>
              <a:spcBef>
                <a:spcPts val="1000"/>
              </a:spcBef>
              <a:spcAft>
                <a:spcPts val="0"/>
              </a:spcAft>
              <a:buClr>
                <a:schemeClr val="dk1"/>
              </a:buClr>
              <a:buSzPts val="2400"/>
              <a:buNone/>
            </a:pPr>
            <a:endParaRPr lang="en-US" b="1" dirty="0" smtClean="0"/>
          </a:p>
          <a:p>
            <a:pPr lvl="0" indent="-457200" algn="l" rtl="0">
              <a:lnSpc>
                <a:spcPct val="90000"/>
              </a:lnSpc>
              <a:spcBef>
                <a:spcPts val="1000"/>
              </a:spcBef>
              <a:spcAft>
                <a:spcPts val="0"/>
              </a:spcAft>
              <a:buClr>
                <a:schemeClr val="dk1"/>
              </a:buClr>
              <a:buSzPts val="2400"/>
              <a:buAutoNum type="arabicParenBoth"/>
            </a:pPr>
            <a:r>
              <a:rPr lang="en-US" b="1" dirty="0" smtClean="0"/>
              <a:t>48 </a:t>
            </a:r>
            <a:r>
              <a:rPr lang="en-US" b="1" dirty="0"/>
              <a:t>km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2) 36 km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3) 42 km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solidFill>
                  <a:srgbClr val="FF0000"/>
                </a:solidFill>
              </a:rPr>
              <a:t>(</a:t>
            </a:r>
            <a:r>
              <a:rPr lang="en-US" b="1" dirty="0">
                <a:solidFill>
                  <a:srgbClr val="FF0000"/>
                </a:solidFill>
              </a:rPr>
              <a:t>4) 40 km </a:t>
            </a:r>
            <a:r>
              <a:rPr lang="en-US" b="1" dirty="0"/>
              <a:t>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5) None of these</a:t>
            </a:r>
            <a:endParaRPr dirty="0"/>
          </a:p>
          <a:p>
            <a:pPr marL="228600" lvl="0" indent="-228600" algn="l" rtl="0">
              <a:lnSpc>
                <a:spcPct val="90000"/>
              </a:lnSpc>
              <a:spcBef>
                <a:spcPts val="1000"/>
              </a:spcBef>
              <a:spcAft>
                <a:spcPts val="0"/>
              </a:spcAft>
              <a:buClr>
                <a:schemeClr val="dk1"/>
              </a:buClr>
              <a:buSzPts val="2400"/>
              <a:buNone/>
            </a:pPr>
            <a:endParaRPr dirty="0"/>
          </a:p>
          <a:p>
            <a:pPr marL="228600" lvl="0" indent="-228600" algn="l" rtl="0">
              <a:lnSpc>
                <a:spcPct val="90000"/>
              </a:lnSpc>
              <a:spcBef>
                <a:spcPts val="1000"/>
              </a:spcBef>
              <a:spcAft>
                <a:spcPts val="0"/>
              </a:spcAft>
              <a:buClr>
                <a:schemeClr val="dk1"/>
              </a:buClr>
              <a:buSzPts val="2400"/>
              <a:buNone/>
            </a:pPr>
            <a:endParaRPr dirty="0"/>
          </a:p>
        </p:txBody>
      </p:sp>
    </p:spTree>
    <p:extLst>
      <p:ext uri="{BB962C8B-B14F-4D97-AF65-F5344CB8AC3E}">
        <p14:creationId xmlns:p14="http://schemas.microsoft.com/office/powerpoint/2010/main" val="14650044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Shape 239"/>
        <p:cNvGrpSpPr/>
        <p:nvPr/>
      </p:nvGrpSpPr>
      <p:grpSpPr>
        <a:xfrm>
          <a:off x="0" y="0"/>
          <a:ext cx="0" cy="0"/>
          <a:chOff x="0" y="0"/>
          <a:chExt cx="0" cy="0"/>
        </a:xfrm>
      </p:grpSpPr>
      <p:sp>
        <p:nvSpPr>
          <p:cNvPr id="240" name="Google Shape;240;p37"/>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241" name="Google Shape;241;p37"/>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BOAT AND STREAM</a:t>
            </a:r>
            <a:endParaRPr dirty="0"/>
          </a:p>
          <a:p>
            <a:pPr marL="228600" lvl="0" indent="-228600" algn="l" rtl="0">
              <a:lnSpc>
                <a:spcPct val="90000"/>
              </a:lnSpc>
              <a:spcBef>
                <a:spcPts val="1000"/>
              </a:spcBef>
              <a:spcAft>
                <a:spcPts val="0"/>
              </a:spcAft>
              <a:buClr>
                <a:schemeClr val="dk1"/>
              </a:buClr>
              <a:buSzPts val="2400"/>
              <a:buNone/>
            </a:pPr>
            <a:r>
              <a:rPr lang="en-US" sz="5400" dirty="0" smtClean="0">
                <a:solidFill>
                  <a:srgbClr val="FF0000"/>
                </a:solidFill>
                <a:latin typeface="Arial Black" panose="020B0A04020102020204" pitchFamily="34" charset="0"/>
              </a:rPr>
              <a:t>     </a:t>
            </a:r>
          </a:p>
          <a:p>
            <a:pPr marL="228600" lvl="0" indent="-228600" algn="l" rtl="0">
              <a:lnSpc>
                <a:spcPct val="90000"/>
              </a:lnSpc>
              <a:spcBef>
                <a:spcPts val="1000"/>
              </a:spcBef>
              <a:spcAft>
                <a:spcPts val="0"/>
              </a:spcAft>
              <a:buClr>
                <a:schemeClr val="dk1"/>
              </a:buClr>
              <a:buSzPts val="2400"/>
              <a:buNone/>
            </a:pPr>
            <a:endParaRPr lang="en-US" sz="5400" dirty="0">
              <a:solidFill>
                <a:srgbClr val="FF0000"/>
              </a:solidFill>
              <a:latin typeface="Arial Black" panose="020B0A04020102020204" pitchFamily="34" charset="0"/>
            </a:endParaRPr>
          </a:p>
          <a:p>
            <a:pPr marL="228600" indent="-228600">
              <a:buNone/>
            </a:pPr>
            <a:r>
              <a:rPr lang="en-US" sz="5400" dirty="0">
                <a:solidFill>
                  <a:srgbClr val="FF0000"/>
                </a:solidFill>
                <a:latin typeface="Arial Black" panose="020B0A04020102020204" pitchFamily="34" charset="0"/>
              </a:rPr>
              <a:t> </a:t>
            </a:r>
            <a:r>
              <a:rPr lang="en-US" sz="5400" dirty="0" smtClean="0">
                <a:solidFill>
                  <a:srgbClr val="FF0000"/>
                </a:solidFill>
                <a:latin typeface="Arial Black" panose="020B0A04020102020204" pitchFamily="34" charset="0"/>
              </a:rPr>
              <a:t>                </a:t>
            </a:r>
            <a:r>
              <a:rPr lang="en-US" sz="5400" dirty="0">
                <a:solidFill>
                  <a:srgbClr val="FF0000"/>
                </a:solidFill>
                <a:latin typeface="Arial Black" panose="020B0A04020102020204" pitchFamily="34" charset="0"/>
              </a:rPr>
              <a:t>THANK YOU</a:t>
            </a:r>
          </a:p>
          <a:p>
            <a:pPr marL="228600" lvl="0" indent="-228600" algn="l" rtl="0">
              <a:lnSpc>
                <a:spcPct val="90000"/>
              </a:lnSpc>
              <a:spcBef>
                <a:spcPts val="1000"/>
              </a:spcBef>
              <a:spcAft>
                <a:spcPts val="0"/>
              </a:spcAft>
              <a:buClr>
                <a:schemeClr val="dk1"/>
              </a:buClr>
              <a:buSzPts val="2400"/>
              <a:buNone/>
            </a:pPr>
            <a:r>
              <a:rPr lang="en-US" sz="5400" dirty="0" smtClean="0">
                <a:solidFill>
                  <a:srgbClr val="FF0000"/>
                </a:solidFill>
                <a:latin typeface="Arial Black" panose="020B0A04020102020204" pitchFamily="34" charset="0"/>
              </a:rPr>
              <a:t>                                                                                        </a:t>
            </a:r>
            <a:endParaRPr dirty="0"/>
          </a:p>
        </p:txBody>
      </p:sp>
    </p:spTree>
    <p:extLst>
      <p:ext uri="{BB962C8B-B14F-4D97-AF65-F5344CB8AC3E}">
        <p14:creationId xmlns:p14="http://schemas.microsoft.com/office/powerpoint/2010/main" val="14447835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Shape 106"/>
        <p:cNvGrpSpPr/>
        <p:nvPr/>
      </p:nvGrpSpPr>
      <p:grpSpPr>
        <a:xfrm>
          <a:off x="0" y="0"/>
          <a:ext cx="0" cy="0"/>
          <a:chOff x="0" y="0"/>
          <a:chExt cx="0" cy="0"/>
        </a:xfrm>
      </p:grpSpPr>
      <p:sp>
        <p:nvSpPr>
          <p:cNvPr id="107" name="Google Shape;107;p15"/>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08" name="Google Shape;108;p15"/>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BOAT AND STREAM</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2. A boat goes 14 km upstream in 56 minutes. The speed of stream is 2 km/hr. The speed of boat in still water is– </a:t>
            </a:r>
            <a:endParaRPr dirty="0"/>
          </a:p>
          <a:p>
            <a:pPr marL="457200" lvl="0" indent="-457200" algn="l" rtl="0">
              <a:lnSpc>
                <a:spcPct val="90000"/>
              </a:lnSpc>
              <a:spcBef>
                <a:spcPts val="1000"/>
              </a:spcBef>
              <a:spcAft>
                <a:spcPts val="0"/>
              </a:spcAft>
              <a:buClr>
                <a:schemeClr val="dk1"/>
              </a:buClr>
              <a:buSzPts val="2400"/>
              <a:buAutoNum type="arabicParenBoth"/>
            </a:pPr>
            <a:endParaRPr lang="en-US" b="1" dirty="0" smtClean="0"/>
          </a:p>
          <a:p>
            <a:pPr marL="457200" lvl="0" indent="-457200" algn="l" rtl="0">
              <a:lnSpc>
                <a:spcPct val="90000"/>
              </a:lnSpc>
              <a:spcBef>
                <a:spcPts val="1000"/>
              </a:spcBef>
              <a:spcAft>
                <a:spcPts val="0"/>
              </a:spcAft>
              <a:buClr>
                <a:schemeClr val="dk1"/>
              </a:buClr>
              <a:buSzPts val="2400"/>
              <a:buAutoNum type="arabicParenBoth"/>
            </a:pPr>
            <a:r>
              <a:rPr lang="en-US" b="1" dirty="0" smtClean="0"/>
              <a:t>6 km/hr. 		</a:t>
            </a:r>
          </a:p>
          <a:p>
            <a:pPr marL="0" lvl="0" indent="0" algn="l" rtl="0">
              <a:lnSpc>
                <a:spcPct val="90000"/>
              </a:lnSpc>
              <a:spcBef>
                <a:spcPts val="1000"/>
              </a:spcBef>
              <a:spcAft>
                <a:spcPts val="0"/>
              </a:spcAft>
              <a:buClr>
                <a:schemeClr val="dk1"/>
              </a:buClr>
              <a:buSzPts val="2400"/>
              <a:buNone/>
            </a:pPr>
            <a:r>
              <a:rPr lang="en-US" b="1" dirty="0" smtClean="0"/>
              <a:t>(2) 15 km/hr. 	</a:t>
            </a:r>
          </a:p>
          <a:p>
            <a:pPr marL="0" lvl="0" indent="0" algn="l" rtl="0">
              <a:lnSpc>
                <a:spcPct val="90000"/>
              </a:lnSpc>
              <a:spcBef>
                <a:spcPts val="1000"/>
              </a:spcBef>
              <a:spcAft>
                <a:spcPts val="0"/>
              </a:spcAft>
              <a:buClr>
                <a:schemeClr val="dk1"/>
              </a:buClr>
              <a:buSzPts val="2400"/>
              <a:buNone/>
            </a:pPr>
            <a:r>
              <a:rPr lang="en-US" b="1" dirty="0" smtClean="0"/>
              <a:t>(3) 14 km/hr. 	</a:t>
            </a:r>
          </a:p>
          <a:p>
            <a:pPr marL="0" lvl="0" indent="0" algn="l" rtl="0">
              <a:lnSpc>
                <a:spcPct val="90000"/>
              </a:lnSpc>
              <a:spcBef>
                <a:spcPts val="1000"/>
              </a:spcBef>
              <a:spcAft>
                <a:spcPts val="0"/>
              </a:spcAft>
              <a:buClr>
                <a:schemeClr val="dk1"/>
              </a:buClr>
              <a:buSzPts val="2400"/>
              <a:buNone/>
            </a:pPr>
            <a:r>
              <a:rPr lang="en-US" b="1" dirty="0" smtClean="0"/>
              <a:t>(4) 17 km/hr. </a:t>
            </a:r>
            <a:endParaRPr dirty="0" smtClean="0"/>
          </a:p>
          <a:p>
            <a:pPr marL="457200" lvl="0" indent="-457200" algn="l" rtl="0">
              <a:lnSpc>
                <a:spcPct val="90000"/>
              </a:lnSpc>
              <a:spcBef>
                <a:spcPts val="1000"/>
              </a:spcBef>
              <a:spcAft>
                <a:spcPts val="0"/>
              </a:spcAft>
              <a:buClr>
                <a:schemeClr val="dk1"/>
              </a:buClr>
              <a:buSzPts val="2400"/>
              <a:buNone/>
            </a:pPr>
            <a:r>
              <a:rPr lang="en-US" b="1" dirty="0" smtClean="0"/>
              <a:t>(</a:t>
            </a:r>
            <a:r>
              <a:rPr lang="en-US" b="1" dirty="0"/>
              <a:t>5) None of these</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Shape 106"/>
        <p:cNvGrpSpPr/>
        <p:nvPr/>
      </p:nvGrpSpPr>
      <p:grpSpPr>
        <a:xfrm>
          <a:off x="0" y="0"/>
          <a:ext cx="0" cy="0"/>
          <a:chOff x="0" y="0"/>
          <a:chExt cx="0" cy="0"/>
        </a:xfrm>
      </p:grpSpPr>
      <p:sp>
        <p:nvSpPr>
          <p:cNvPr id="107" name="Google Shape;107;p15"/>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08" name="Google Shape;108;p15"/>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BOAT AND STREAM</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2. A boat goes 14 km upstream in 56 minutes. The speed of stream is 2 km/hr. The speed of boat in still water is– </a:t>
            </a:r>
            <a:endParaRPr dirty="0"/>
          </a:p>
          <a:p>
            <a:pPr marL="457200" lvl="0" indent="-457200" algn="l" rtl="0">
              <a:lnSpc>
                <a:spcPct val="90000"/>
              </a:lnSpc>
              <a:spcBef>
                <a:spcPts val="1000"/>
              </a:spcBef>
              <a:spcAft>
                <a:spcPts val="0"/>
              </a:spcAft>
              <a:buClr>
                <a:schemeClr val="dk1"/>
              </a:buClr>
              <a:buSzPts val="2400"/>
              <a:buAutoNum type="arabicParenBoth"/>
            </a:pPr>
            <a:endParaRPr lang="en-US" b="1" dirty="0" smtClean="0"/>
          </a:p>
          <a:p>
            <a:pPr marL="457200" lvl="0" indent="-457200" algn="l" rtl="0">
              <a:lnSpc>
                <a:spcPct val="90000"/>
              </a:lnSpc>
              <a:spcBef>
                <a:spcPts val="1000"/>
              </a:spcBef>
              <a:spcAft>
                <a:spcPts val="0"/>
              </a:spcAft>
              <a:buClr>
                <a:schemeClr val="dk1"/>
              </a:buClr>
              <a:buSzPts val="2400"/>
              <a:buAutoNum type="arabicParenBoth"/>
            </a:pPr>
            <a:r>
              <a:rPr lang="en-US" b="1" dirty="0" smtClean="0"/>
              <a:t>6 km/hr. 		</a:t>
            </a:r>
          </a:p>
          <a:p>
            <a:pPr marL="0" lvl="0" indent="0" algn="l" rtl="0">
              <a:lnSpc>
                <a:spcPct val="90000"/>
              </a:lnSpc>
              <a:spcBef>
                <a:spcPts val="1000"/>
              </a:spcBef>
              <a:spcAft>
                <a:spcPts val="0"/>
              </a:spcAft>
              <a:buClr>
                <a:schemeClr val="dk1"/>
              </a:buClr>
              <a:buSzPts val="2400"/>
              <a:buNone/>
            </a:pPr>
            <a:r>
              <a:rPr lang="en-US" b="1" dirty="0" smtClean="0"/>
              <a:t>(2) 15 km/hr. 	</a:t>
            </a:r>
          </a:p>
          <a:p>
            <a:pPr marL="0" lvl="0" indent="0" algn="l" rtl="0">
              <a:lnSpc>
                <a:spcPct val="90000"/>
              </a:lnSpc>
              <a:spcBef>
                <a:spcPts val="1000"/>
              </a:spcBef>
              <a:spcAft>
                <a:spcPts val="0"/>
              </a:spcAft>
              <a:buClr>
                <a:schemeClr val="dk1"/>
              </a:buClr>
              <a:buSzPts val="2400"/>
              <a:buNone/>
            </a:pPr>
            <a:r>
              <a:rPr lang="en-US" b="1" dirty="0" smtClean="0"/>
              <a:t>(3) 14 km/hr. 	</a:t>
            </a:r>
          </a:p>
          <a:p>
            <a:pPr marL="0" lvl="0" indent="0" algn="l" rtl="0">
              <a:lnSpc>
                <a:spcPct val="90000"/>
              </a:lnSpc>
              <a:spcBef>
                <a:spcPts val="1000"/>
              </a:spcBef>
              <a:spcAft>
                <a:spcPts val="0"/>
              </a:spcAft>
              <a:buClr>
                <a:schemeClr val="dk1"/>
              </a:buClr>
              <a:buSzPts val="2400"/>
              <a:buNone/>
            </a:pPr>
            <a:r>
              <a:rPr lang="en-US" b="1" dirty="0" smtClean="0">
                <a:solidFill>
                  <a:srgbClr val="FF0000"/>
                </a:solidFill>
              </a:rPr>
              <a:t>(4) 17 km/hr. </a:t>
            </a:r>
            <a:endParaRPr dirty="0" smtClean="0">
              <a:solidFill>
                <a:srgbClr val="FF0000"/>
              </a:solidFill>
            </a:endParaRPr>
          </a:p>
          <a:p>
            <a:pPr marL="457200" lvl="0" indent="-457200" algn="l" rtl="0">
              <a:lnSpc>
                <a:spcPct val="90000"/>
              </a:lnSpc>
              <a:spcBef>
                <a:spcPts val="1000"/>
              </a:spcBef>
              <a:spcAft>
                <a:spcPts val="0"/>
              </a:spcAft>
              <a:buClr>
                <a:schemeClr val="dk1"/>
              </a:buClr>
              <a:buSzPts val="2400"/>
              <a:buNone/>
            </a:pPr>
            <a:r>
              <a:rPr lang="en-US" b="1" dirty="0" smtClean="0"/>
              <a:t>(</a:t>
            </a:r>
            <a:r>
              <a:rPr lang="en-US" b="1" dirty="0"/>
              <a:t>5) None of these</a:t>
            </a:r>
            <a:endParaRPr dirty="0"/>
          </a:p>
        </p:txBody>
      </p:sp>
    </p:spTree>
    <p:extLst>
      <p:ext uri="{BB962C8B-B14F-4D97-AF65-F5344CB8AC3E}">
        <p14:creationId xmlns:p14="http://schemas.microsoft.com/office/powerpoint/2010/main" val="4919690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Shape 112"/>
        <p:cNvGrpSpPr/>
        <p:nvPr/>
      </p:nvGrpSpPr>
      <p:grpSpPr>
        <a:xfrm>
          <a:off x="0" y="0"/>
          <a:ext cx="0" cy="0"/>
          <a:chOff x="0" y="0"/>
          <a:chExt cx="0" cy="0"/>
        </a:xfrm>
      </p:grpSpPr>
      <p:sp>
        <p:nvSpPr>
          <p:cNvPr id="113" name="Google Shape;113;p16"/>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14" name="Google Shape;114;p16"/>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BOAT AND STREAM</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3. The speed of a boat in still water is 10 km/hr. If its speed downstream be 13 km/hr., then speed of the stream is : </a:t>
            </a:r>
            <a:endParaRPr dirty="0"/>
          </a:p>
          <a:p>
            <a:pPr marL="457200" lvl="0" indent="-457200" algn="l" rtl="0">
              <a:lnSpc>
                <a:spcPct val="90000"/>
              </a:lnSpc>
              <a:spcBef>
                <a:spcPts val="1000"/>
              </a:spcBef>
              <a:spcAft>
                <a:spcPts val="0"/>
              </a:spcAft>
              <a:buClr>
                <a:schemeClr val="dk1"/>
              </a:buClr>
              <a:buSzPts val="2400"/>
              <a:buAutoNum type="arabicParenBoth"/>
            </a:pPr>
            <a:endParaRPr lang="en-US" b="1" dirty="0" smtClean="0"/>
          </a:p>
          <a:p>
            <a:pPr marL="457200" lvl="0" indent="-457200" algn="l" rtl="0">
              <a:lnSpc>
                <a:spcPct val="90000"/>
              </a:lnSpc>
              <a:spcBef>
                <a:spcPts val="1000"/>
              </a:spcBef>
              <a:spcAft>
                <a:spcPts val="0"/>
              </a:spcAft>
              <a:buClr>
                <a:schemeClr val="dk1"/>
              </a:buClr>
              <a:buSzPts val="2400"/>
              <a:buAutoNum type="arabicParenBoth"/>
            </a:pPr>
            <a:r>
              <a:rPr lang="en-US" b="1" dirty="0" smtClean="0"/>
              <a:t>1.5 </a:t>
            </a:r>
            <a:r>
              <a:rPr lang="en-US" b="1" dirty="0"/>
              <a:t>km/hr.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2) 3 km/hr.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3) 11.5 km/hr.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4) 5.75 km/hr. </a:t>
            </a:r>
            <a:endParaRPr dirty="0"/>
          </a:p>
          <a:p>
            <a:pPr marL="457200" lvl="0" indent="-457200" algn="l" rtl="0">
              <a:lnSpc>
                <a:spcPct val="90000"/>
              </a:lnSpc>
              <a:spcBef>
                <a:spcPts val="1000"/>
              </a:spcBef>
              <a:spcAft>
                <a:spcPts val="0"/>
              </a:spcAft>
              <a:buClr>
                <a:schemeClr val="dk1"/>
              </a:buClr>
              <a:buSzPts val="2400"/>
              <a:buNone/>
            </a:pPr>
            <a:r>
              <a:rPr lang="en-US" b="1" dirty="0"/>
              <a:t>(5) None of these</a:t>
            </a:r>
            <a:endParaRPr dirty="0"/>
          </a:p>
          <a:p>
            <a:pPr marL="228600" lvl="0" indent="-228600" algn="l" rtl="0">
              <a:lnSpc>
                <a:spcPct val="90000"/>
              </a:lnSpc>
              <a:spcBef>
                <a:spcPts val="1000"/>
              </a:spcBef>
              <a:spcAft>
                <a:spcPts val="0"/>
              </a:spcAft>
              <a:buClr>
                <a:schemeClr val="dk1"/>
              </a:buClr>
              <a:buSzPts val="2400"/>
              <a:buNone/>
            </a:pP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Shape 112"/>
        <p:cNvGrpSpPr/>
        <p:nvPr/>
      </p:nvGrpSpPr>
      <p:grpSpPr>
        <a:xfrm>
          <a:off x="0" y="0"/>
          <a:ext cx="0" cy="0"/>
          <a:chOff x="0" y="0"/>
          <a:chExt cx="0" cy="0"/>
        </a:xfrm>
      </p:grpSpPr>
      <p:sp>
        <p:nvSpPr>
          <p:cNvPr id="113" name="Google Shape;113;p16"/>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14" name="Google Shape;114;p16"/>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BOAT AND STREAM</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3. The speed of a boat in still water is 10 km/hr. If its speed downstream be 13 km/hr., then speed of the stream is : </a:t>
            </a:r>
            <a:endParaRPr dirty="0"/>
          </a:p>
          <a:p>
            <a:pPr marL="457200" lvl="0" indent="-457200" algn="l" rtl="0">
              <a:lnSpc>
                <a:spcPct val="90000"/>
              </a:lnSpc>
              <a:spcBef>
                <a:spcPts val="1000"/>
              </a:spcBef>
              <a:spcAft>
                <a:spcPts val="0"/>
              </a:spcAft>
              <a:buClr>
                <a:schemeClr val="dk1"/>
              </a:buClr>
              <a:buSzPts val="2400"/>
              <a:buAutoNum type="arabicParenBoth"/>
            </a:pPr>
            <a:endParaRPr lang="en-US" b="1" dirty="0" smtClean="0"/>
          </a:p>
          <a:p>
            <a:pPr marL="457200" lvl="0" indent="-457200" algn="l" rtl="0">
              <a:lnSpc>
                <a:spcPct val="90000"/>
              </a:lnSpc>
              <a:spcBef>
                <a:spcPts val="1000"/>
              </a:spcBef>
              <a:spcAft>
                <a:spcPts val="0"/>
              </a:spcAft>
              <a:buClr>
                <a:schemeClr val="dk1"/>
              </a:buClr>
              <a:buSzPts val="2400"/>
              <a:buAutoNum type="arabicParenBoth"/>
            </a:pPr>
            <a:r>
              <a:rPr lang="en-US" b="1" dirty="0" smtClean="0"/>
              <a:t>1.5 </a:t>
            </a:r>
            <a:r>
              <a:rPr lang="en-US" b="1" dirty="0"/>
              <a:t>km/hr.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solidFill>
                  <a:srgbClr val="FF0000"/>
                </a:solidFill>
              </a:rPr>
              <a:t>(</a:t>
            </a:r>
            <a:r>
              <a:rPr lang="en-US" b="1" dirty="0">
                <a:solidFill>
                  <a:srgbClr val="FF0000"/>
                </a:solidFill>
              </a:rPr>
              <a:t>2) 3 km/hr. 	</a:t>
            </a:r>
            <a:r>
              <a:rPr lang="en-US" b="1" dirty="0"/>
              <a:t>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3) 11.5 km/hr.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4) 5.75 km/hr. </a:t>
            </a:r>
            <a:endParaRPr dirty="0"/>
          </a:p>
          <a:p>
            <a:pPr marL="457200" lvl="0" indent="-457200" algn="l" rtl="0">
              <a:lnSpc>
                <a:spcPct val="90000"/>
              </a:lnSpc>
              <a:spcBef>
                <a:spcPts val="1000"/>
              </a:spcBef>
              <a:spcAft>
                <a:spcPts val="0"/>
              </a:spcAft>
              <a:buClr>
                <a:schemeClr val="dk1"/>
              </a:buClr>
              <a:buSzPts val="2400"/>
              <a:buNone/>
            </a:pPr>
            <a:r>
              <a:rPr lang="en-US" b="1" dirty="0"/>
              <a:t>(5) None of these</a:t>
            </a:r>
            <a:endParaRPr dirty="0"/>
          </a:p>
          <a:p>
            <a:pPr marL="228600" lvl="0" indent="-228600" algn="l" rtl="0">
              <a:lnSpc>
                <a:spcPct val="90000"/>
              </a:lnSpc>
              <a:spcBef>
                <a:spcPts val="1000"/>
              </a:spcBef>
              <a:spcAft>
                <a:spcPts val="0"/>
              </a:spcAft>
              <a:buClr>
                <a:schemeClr val="dk1"/>
              </a:buClr>
              <a:buSzPts val="2400"/>
              <a:buNone/>
            </a:pPr>
            <a:endParaRPr dirty="0"/>
          </a:p>
        </p:txBody>
      </p:sp>
    </p:spTree>
    <p:extLst>
      <p:ext uri="{BB962C8B-B14F-4D97-AF65-F5344CB8AC3E}">
        <p14:creationId xmlns:p14="http://schemas.microsoft.com/office/powerpoint/2010/main" val="886754773"/>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TotalTime>
  <Words>54</Words>
  <Application>Microsoft Office PowerPoint</Application>
  <PresentationFormat>Widescreen</PresentationFormat>
  <Paragraphs>463</Paragraphs>
  <Slides>52</Slides>
  <Notes>52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52</vt:i4>
      </vt:variant>
    </vt:vector>
  </HeadingPairs>
  <TitlesOfParts>
    <vt:vector size="56" baseType="lpstr">
      <vt:lpstr>Arial</vt:lpstr>
      <vt:lpstr>Calibri</vt:lpstr>
      <vt:lpstr>Arial Black</vt:lpstr>
      <vt:lpstr>Office Theme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APTITUDE</dc:title>
  <cp:lastModifiedBy>DELL</cp:lastModifiedBy>
  <cp:revision>7</cp:revision>
  <dcterms:modified xsi:type="dcterms:W3CDTF">2023-04-17T05:55:52Z</dcterms:modified>
</cp:coreProperties>
</file>