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09" r:id="rId2"/>
    <p:sldId id="341" r:id="rId3"/>
    <p:sldId id="340" r:id="rId4"/>
    <p:sldId id="338" r:id="rId5"/>
    <p:sldId id="342" r:id="rId6"/>
    <p:sldId id="310" r:id="rId7"/>
    <p:sldId id="343" r:id="rId8"/>
    <p:sldId id="311" r:id="rId9"/>
    <p:sldId id="344" r:id="rId10"/>
    <p:sldId id="312" r:id="rId11"/>
    <p:sldId id="345" r:id="rId12"/>
    <p:sldId id="313" r:id="rId13"/>
    <p:sldId id="346" r:id="rId14"/>
    <p:sldId id="314" r:id="rId15"/>
    <p:sldId id="347" r:id="rId16"/>
    <p:sldId id="315" r:id="rId17"/>
    <p:sldId id="348" r:id="rId18"/>
    <p:sldId id="316" r:id="rId19"/>
    <p:sldId id="349" r:id="rId20"/>
    <p:sldId id="317" r:id="rId21"/>
    <p:sldId id="350" r:id="rId22"/>
    <p:sldId id="318" r:id="rId23"/>
    <p:sldId id="351" r:id="rId24"/>
    <p:sldId id="319" r:id="rId25"/>
    <p:sldId id="352" r:id="rId26"/>
    <p:sldId id="320" r:id="rId27"/>
    <p:sldId id="353" r:id="rId28"/>
    <p:sldId id="321" r:id="rId29"/>
    <p:sldId id="354" r:id="rId30"/>
    <p:sldId id="322" r:id="rId31"/>
    <p:sldId id="355" r:id="rId32"/>
    <p:sldId id="323" r:id="rId33"/>
    <p:sldId id="356" r:id="rId34"/>
    <p:sldId id="324" r:id="rId35"/>
    <p:sldId id="357" r:id="rId36"/>
    <p:sldId id="325" r:id="rId37"/>
    <p:sldId id="358" r:id="rId38"/>
    <p:sldId id="326" r:id="rId39"/>
    <p:sldId id="359" r:id="rId40"/>
    <p:sldId id="327" r:id="rId41"/>
    <p:sldId id="360" r:id="rId42"/>
    <p:sldId id="328" r:id="rId43"/>
    <p:sldId id="361" r:id="rId44"/>
    <p:sldId id="329" r:id="rId45"/>
    <p:sldId id="362" r:id="rId46"/>
    <p:sldId id="330" r:id="rId47"/>
    <p:sldId id="363" r:id="rId48"/>
    <p:sldId id="331" r:id="rId49"/>
    <p:sldId id="364" r:id="rId50"/>
    <p:sldId id="332" r:id="rId51"/>
    <p:sldId id="365" r:id="rId52"/>
    <p:sldId id="333" r:id="rId53"/>
    <p:sldId id="366" r:id="rId54"/>
    <p:sldId id="334" r:id="rId55"/>
    <p:sldId id="367" r:id="rId56"/>
    <p:sldId id="335" r:id="rId57"/>
    <p:sldId id="368" r:id="rId58"/>
    <p:sldId id="336" r:id="rId59"/>
    <p:sldId id="369" r:id="rId60"/>
    <p:sldId id="337" r:id="rId61"/>
    <p:sldId id="370" r:id="rId62"/>
    <p:sldId id="33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7" d="100"/>
          <a:sy n="87" d="100"/>
        </p:scale>
        <p:origin x="333" y="55"/>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4/15/2023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15-04-2023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15-04-2023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15-04-2023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818727" y="1134685"/>
            <a:ext cx="11733048" cy="5344511"/>
          </a:xfrm>
        </p:spPr>
        <p:txBody>
          <a:bodyPr>
            <a:normAutofit/>
          </a:bodyPr>
          <a:lstStyle/>
          <a:p>
            <a:pPr>
              <a:buNone/>
            </a:pPr>
            <a:r>
              <a:rPr lang="en-US" sz="6000" b="1" dirty="0">
                <a:solidFill>
                  <a:srgbClr val="FF0000"/>
                </a:solidFill>
                <a:latin typeface="Arial Black" pitchFamily="34" charset="0"/>
              </a:rPr>
              <a:t>			INPUT OUTPUT</a:t>
            </a:r>
            <a:endParaRPr lang="en-US" sz="4800" b="1" dirty="0">
              <a:solidFill>
                <a:srgbClr val="FF0000"/>
              </a:solidFill>
              <a:latin typeface="Arial Black" pitchFamily="34" charset="0"/>
            </a:endParaRPr>
          </a:p>
          <a:p>
            <a:pPr>
              <a:buNone/>
            </a:pPr>
            <a:r>
              <a:rPr lang="en-US" sz="6000" b="1" dirty="0">
                <a:solidFill>
                  <a:srgbClr val="FF0000"/>
                </a:solidFill>
                <a:latin typeface="Arial Black" pitchFamily="34" charset="0"/>
              </a:rPr>
              <a:t> </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4. </a:t>
            </a:r>
            <a:r>
              <a:rPr lang="en-US" b="1" dirty="0"/>
              <a:t>How many steps will be required foe getting the final output for the following input?</a:t>
            </a:r>
            <a:endParaRPr lang="en-US" dirty="0"/>
          </a:p>
          <a:p>
            <a:pPr>
              <a:buNone/>
            </a:pPr>
            <a:r>
              <a:rPr lang="en-US" b="1" dirty="0"/>
              <a:t>Input:	101	85	66	49	73	39	142	25	115	74</a:t>
            </a:r>
            <a:endParaRPr lang="en-US" dirty="0"/>
          </a:p>
          <a:p>
            <a:pPr>
              <a:buNone/>
            </a:pPr>
            <a:r>
              <a:rPr lang="en-US" b="1" dirty="0"/>
              <a:t>(a)	Five		(b) Six 		(c) Seven 	(d) Eight	(e) None of these</a:t>
            </a:r>
            <a:endParaRPr lang="en-US" dirty="0"/>
          </a:p>
          <a:p>
            <a:pPr>
              <a:buNone/>
            </a:pPr>
            <a:endParaRPr lang="en-US" b="1" dirty="0"/>
          </a:p>
          <a:p>
            <a:pPr>
              <a:buNone/>
            </a:pPr>
            <a:r>
              <a:rPr lang="en-US" b="1"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4. </a:t>
            </a:r>
            <a:r>
              <a:rPr lang="en-US" b="1" dirty="0"/>
              <a:t>How many steps will be required foe getting the final output for the following input?</a:t>
            </a:r>
            <a:endParaRPr lang="en-US" dirty="0"/>
          </a:p>
          <a:p>
            <a:pPr>
              <a:buNone/>
            </a:pPr>
            <a:r>
              <a:rPr lang="en-US" b="1" dirty="0"/>
              <a:t>Input:	101	85	66	49	73	39	142	25	115	74</a:t>
            </a:r>
            <a:endParaRPr lang="en-US" dirty="0"/>
          </a:p>
          <a:p>
            <a:pPr>
              <a:buNone/>
            </a:pPr>
            <a:r>
              <a:rPr lang="en-US" b="1" dirty="0"/>
              <a:t>(a)	Five		(b) Six 		(c) Seven 	</a:t>
            </a:r>
            <a:r>
              <a:rPr lang="en-US" b="1" dirty="0">
                <a:solidFill>
                  <a:srgbClr val="FF0000"/>
                </a:solidFill>
              </a:rPr>
              <a:t>(d) Eight</a:t>
            </a:r>
            <a:r>
              <a:rPr lang="en-US" b="1" dirty="0"/>
              <a:t>	(e) None of these</a:t>
            </a:r>
            <a:endParaRPr lang="en-US" dirty="0"/>
          </a:p>
          <a:p>
            <a:pPr>
              <a:buNone/>
            </a:pPr>
            <a:endParaRPr lang="en-US" b="1" dirty="0"/>
          </a:p>
          <a:p>
            <a:pPr>
              <a:buNone/>
            </a:pPr>
            <a:r>
              <a:rPr lang="en-US" b="1" dirty="0"/>
              <a:t> </a:t>
            </a:r>
          </a:p>
        </p:txBody>
      </p:sp>
    </p:spTree>
    <p:extLst>
      <p:ext uri="{BB962C8B-B14F-4D97-AF65-F5344CB8AC3E}">
        <p14:creationId xmlns:p14="http://schemas.microsoft.com/office/powerpoint/2010/main" val="316567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6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(5 to 7): Study the following information to answer the Questions given below:</a:t>
            </a:r>
            <a:endParaRPr lang="en-US" dirty="0"/>
          </a:p>
          <a:p>
            <a:pPr>
              <a:buNone/>
            </a:pPr>
            <a:r>
              <a:rPr lang="en-US" b="1" dirty="0"/>
              <a:t>A number arrangement machine when given an input of numbers, rearranges them following a particular rule in each step. The following is an illustration of input and steps of rearrangement.</a:t>
            </a:r>
            <a:endParaRPr lang="en-US" dirty="0"/>
          </a:p>
          <a:p>
            <a:pPr>
              <a:buNone/>
            </a:pPr>
            <a:r>
              <a:rPr lang="en-US" b="1" dirty="0"/>
              <a:t>Input:	48	245	182	26	99	542	378	297</a:t>
            </a:r>
            <a:endParaRPr lang="en-US" dirty="0"/>
          </a:p>
          <a:p>
            <a:pPr>
              <a:buNone/>
            </a:pPr>
            <a:r>
              <a:rPr lang="en-US" b="1" dirty="0"/>
              <a:t>Step I:	542	48	245	182	26	99	378	297</a:t>
            </a:r>
            <a:endParaRPr lang="en-US" dirty="0"/>
          </a:p>
          <a:p>
            <a:pPr>
              <a:buNone/>
            </a:pPr>
            <a:r>
              <a:rPr lang="en-US" b="1" dirty="0"/>
              <a:t>Step II:	542	26	48	245	182	99	378	297</a:t>
            </a:r>
            <a:endParaRPr lang="en-US" dirty="0"/>
          </a:p>
          <a:p>
            <a:pPr>
              <a:buNone/>
            </a:pPr>
            <a:r>
              <a:rPr lang="en-US" b="1" dirty="0"/>
              <a:t>Step III:	542	26	378	48	245	182	99	297</a:t>
            </a:r>
            <a:endParaRPr lang="en-US" dirty="0"/>
          </a:p>
          <a:p>
            <a:pPr>
              <a:buNone/>
            </a:pPr>
            <a:r>
              <a:rPr lang="en-US" b="1" dirty="0"/>
              <a:t>Step IV:	542	26	378	48	297	245	182	99</a:t>
            </a:r>
            <a:endParaRPr lang="en-US" dirty="0"/>
          </a:p>
          <a:p>
            <a:pPr>
              <a:buNone/>
            </a:pPr>
            <a:r>
              <a:rPr lang="en-US" b="1" dirty="0"/>
              <a:t>Step V:	542	26	378	48	297	99	245	182</a:t>
            </a:r>
            <a:endParaRPr lang="en-US" dirty="0"/>
          </a:p>
          <a:p>
            <a:pPr>
              <a:buNone/>
            </a:pPr>
            <a:r>
              <a:rPr lang="en-US" b="1" dirty="0"/>
              <a:t>This is the final arrangement and step V is the last step for this input.</a:t>
            </a:r>
            <a:endParaRPr lang="en-US" dirty="0"/>
          </a:p>
          <a:p>
            <a:pPr>
              <a:buNone/>
            </a:pPr>
            <a:r>
              <a:rPr lang="en-US" b="1" dirty="0"/>
              <a:t> </a:t>
            </a:r>
            <a:endParaRPr lang="en-US" dirty="0"/>
          </a:p>
          <a:p>
            <a:pPr>
              <a:buNone/>
            </a:pPr>
            <a:r>
              <a:rPr lang="en-US" b="1" dirty="0"/>
              <a:t>Q 5. What will be the fourth step for an input whose second step is given below?</a:t>
            </a:r>
            <a:endParaRPr lang="en-US" dirty="0"/>
          </a:p>
          <a:p>
            <a:pPr>
              <a:buNone/>
            </a:pPr>
            <a:r>
              <a:rPr lang="en-US" b="1" dirty="0"/>
              <a:t>Step II:	765	42	183	289	542	65	110	350</a:t>
            </a:r>
            <a:endParaRPr lang="en-US" dirty="0"/>
          </a:p>
          <a:p>
            <a:pPr>
              <a:buNone/>
            </a:pPr>
            <a:r>
              <a:rPr lang="en-US" b="1" dirty="0"/>
              <a:t>(a)765	42	542	65	183	289	110	350</a:t>
            </a:r>
            <a:endParaRPr lang="en-US" dirty="0"/>
          </a:p>
          <a:p>
            <a:pPr>
              <a:buNone/>
            </a:pPr>
            <a:r>
              <a:rPr lang="en-US" b="1" dirty="0"/>
              <a:t>(b)765	42	542	530	183	289	65	110</a:t>
            </a:r>
            <a:endParaRPr lang="en-US" dirty="0"/>
          </a:p>
          <a:p>
            <a:pPr>
              <a:buNone/>
            </a:pPr>
            <a:r>
              <a:rPr lang="en-US" b="1" dirty="0"/>
              <a:t>(c)765	42	542	65	110	183	289	350</a:t>
            </a:r>
            <a:endParaRPr lang="en-US" dirty="0"/>
          </a:p>
          <a:p>
            <a:pPr>
              <a:buNone/>
            </a:pPr>
            <a:r>
              <a:rPr lang="en-US" b="1" dirty="0"/>
              <a:t>(d) Cannot be determined</a:t>
            </a:r>
            <a:endParaRPr lang="en-US" dirty="0"/>
          </a:p>
          <a:p>
            <a:pPr>
              <a:buNone/>
            </a:pPr>
            <a:r>
              <a:rPr lang="en-US" b="1" dirty="0"/>
              <a:t>(e) None of these</a:t>
            </a:r>
            <a:endParaRPr lang="en-US" dirty="0"/>
          </a:p>
          <a:p>
            <a:pPr>
              <a:buNone/>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6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(5 to 7): Study the following information to answer the Questions given below:</a:t>
            </a:r>
            <a:endParaRPr lang="en-US" dirty="0"/>
          </a:p>
          <a:p>
            <a:pPr>
              <a:buNone/>
            </a:pPr>
            <a:r>
              <a:rPr lang="en-US" b="1" dirty="0"/>
              <a:t>A number arrangement machine when given an input of numbers, rearranges them following a particular rule in each step. The following is an illustration of input and steps of rearrangement.</a:t>
            </a:r>
            <a:endParaRPr lang="en-US" dirty="0"/>
          </a:p>
          <a:p>
            <a:pPr>
              <a:buNone/>
            </a:pPr>
            <a:r>
              <a:rPr lang="en-US" b="1" dirty="0"/>
              <a:t>Input:	48	245	182	26	99	542	378	297</a:t>
            </a:r>
            <a:endParaRPr lang="en-US" dirty="0"/>
          </a:p>
          <a:p>
            <a:pPr>
              <a:buNone/>
            </a:pPr>
            <a:r>
              <a:rPr lang="en-US" b="1" dirty="0"/>
              <a:t>Step I:	542	48	245	182	26	99	378	297</a:t>
            </a:r>
            <a:endParaRPr lang="en-US" dirty="0"/>
          </a:p>
          <a:p>
            <a:pPr>
              <a:buNone/>
            </a:pPr>
            <a:r>
              <a:rPr lang="en-US" b="1" dirty="0"/>
              <a:t>Step II:	542	26	48	245	182	99	378	297</a:t>
            </a:r>
            <a:endParaRPr lang="en-US" dirty="0"/>
          </a:p>
          <a:p>
            <a:pPr>
              <a:buNone/>
            </a:pPr>
            <a:r>
              <a:rPr lang="en-US" b="1" dirty="0"/>
              <a:t>Step III:	542	26	378	48	245	182	99	297</a:t>
            </a:r>
            <a:endParaRPr lang="en-US" dirty="0"/>
          </a:p>
          <a:p>
            <a:pPr>
              <a:buNone/>
            </a:pPr>
            <a:r>
              <a:rPr lang="en-US" b="1" dirty="0"/>
              <a:t>Step IV:	542	26	378	48	297	245	182	99</a:t>
            </a:r>
            <a:endParaRPr lang="en-US" dirty="0"/>
          </a:p>
          <a:p>
            <a:pPr>
              <a:buNone/>
            </a:pPr>
            <a:r>
              <a:rPr lang="en-US" b="1" dirty="0"/>
              <a:t>Step V:	542	26	378	48	297	99	245	182</a:t>
            </a:r>
            <a:endParaRPr lang="en-US" dirty="0"/>
          </a:p>
          <a:p>
            <a:pPr>
              <a:buNone/>
            </a:pPr>
            <a:r>
              <a:rPr lang="en-US" b="1" dirty="0"/>
              <a:t>This is the final arrangement and step V is the last step for this input.</a:t>
            </a:r>
            <a:endParaRPr lang="en-US" dirty="0"/>
          </a:p>
          <a:p>
            <a:pPr>
              <a:buNone/>
            </a:pPr>
            <a:r>
              <a:rPr lang="en-US" b="1" dirty="0"/>
              <a:t> </a:t>
            </a:r>
            <a:endParaRPr lang="en-US" dirty="0"/>
          </a:p>
          <a:p>
            <a:pPr>
              <a:buNone/>
            </a:pPr>
            <a:r>
              <a:rPr lang="en-US" b="1" dirty="0"/>
              <a:t>Q 5. What will be the fourth step for an input whose second step is given below?</a:t>
            </a:r>
            <a:endParaRPr lang="en-US" dirty="0"/>
          </a:p>
          <a:p>
            <a:pPr>
              <a:buNone/>
            </a:pPr>
            <a:r>
              <a:rPr lang="en-US" b="1" dirty="0"/>
              <a:t>Step II:	765	42	183	289	542	65	110	350</a:t>
            </a:r>
            <a:endParaRPr lang="en-US" dirty="0"/>
          </a:p>
          <a:p>
            <a:pPr>
              <a:buNone/>
            </a:pPr>
            <a:r>
              <a:rPr lang="en-US" b="1" dirty="0">
                <a:solidFill>
                  <a:srgbClr val="FF0000"/>
                </a:solidFill>
              </a:rPr>
              <a:t>(a)765	42	542	65	183	289	110	350</a:t>
            </a:r>
            <a:endParaRPr lang="en-US" dirty="0">
              <a:solidFill>
                <a:srgbClr val="FF0000"/>
              </a:solidFill>
            </a:endParaRPr>
          </a:p>
          <a:p>
            <a:pPr>
              <a:buNone/>
            </a:pPr>
            <a:r>
              <a:rPr lang="en-US" b="1" dirty="0"/>
              <a:t>(b)765	42	542	530	183	289	65	110</a:t>
            </a:r>
            <a:endParaRPr lang="en-US" dirty="0"/>
          </a:p>
          <a:p>
            <a:pPr>
              <a:buNone/>
            </a:pPr>
            <a:r>
              <a:rPr lang="en-US" b="1" dirty="0"/>
              <a:t>(c)765	42	542	65	110	183	289	350</a:t>
            </a:r>
            <a:endParaRPr lang="en-US" dirty="0"/>
          </a:p>
          <a:p>
            <a:pPr>
              <a:buNone/>
            </a:pPr>
            <a:r>
              <a:rPr lang="en-US" b="1" dirty="0"/>
              <a:t>(d) Cannot be determined</a:t>
            </a:r>
            <a:endParaRPr lang="en-US" dirty="0"/>
          </a:p>
          <a:p>
            <a:pPr>
              <a:buNone/>
            </a:pPr>
            <a:r>
              <a:rPr lang="en-US" b="1" dirty="0"/>
              <a:t>(e) None of these</a:t>
            </a:r>
            <a:endParaRPr lang="en-US" dirty="0"/>
          </a:p>
          <a:p>
            <a:pPr>
              <a:buNone/>
            </a:pPr>
            <a:endParaRPr lang="en-US" b="1" dirty="0"/>
          </a:p>
        </p:txBody>
      </p:sp>
    </p:spTree>
    <p:extLst>
      <p:ext uri="{BB962C8B-B14F-4D97-AF65-F5344CB8AC3E}">
        <p14:creationId xmlns:p14="http://schemas.microsoft.com/office/powerpoint/2010/main" val="153988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6.  </a:t>
            </a:r>
            <a:r>
              <a:rPr lang="en-US" b="1" dirty="0"/>
              <a:t>How many steps will be required to get the final output from the following input?</a:t>
            </a:r>
            <a:endParaRPr lang="en-US" dirty="0"/>
          </a:p>
          <a:p>
            <a:pPr>
              <a:buNone/>
            </a:pPr>
            <a:r>
              <a:rPr lang="en-US" b="1" dirty="0"/>
              <a:t>Input:	39	88	162	450	386	72	29</a:t>
            </a:r>
            <a:endParaRPr lang="en-US" dirty="0"/>
          </a:p>
          <a:p>
            <a:pPr>
              <a:buNone/>
            </a:pPr>
            <a:r>
              <a:rPr lang="en-US" b="1" dirty="0"/>
              <a:t>(a)Two 	(b) Three	(c) Four 	(d) Six	(e) None of these</a:t>
            </a:r>
            <a:endParaRPr lang="en-US" dirty="0"/>
          </a:p>
          <a:p>
            <a:pPr>
              <a:buNone/>
            </a:pPr>
            <a:r>
              <a:rPr lang="en-US" b="1" dirty="0"/>
              <a:t> </a:t>
            </a:r>
            <a:endParaRPr lang="en-US" dirty="0"/>
          </a:p>
          <a:p>
            <a:pPr>
              <a:buNone/>
            </a:pPr>
            <a:endParaRPr lang="en-US" b="1" dirty="0"/>
          </a:p>
          <a:p>
            <a:pPr>
              <a:buNone/>
            </a:pPr>
            <a:r>
              <a:rPr lang="en-US"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6.  </a:t>
            </a:r>
            <a:r>
              <a:rPr lang="en-US" b="1" dirty="0"/>
              <a:t>How many steps will be required to get the final output from the following input?</a:t>
            </a:r>
            <a:endParaRPr lang="en-US" dirty="0"/>
          </a:p>
          <a:p>
            <a:pPr>
              <a:buNone/>
            </a:pPr>
            <a:r>
              <a:rPr lang="en-US" b="1" dirty="0"/>
              <a:t>Input:	39	88	162	450	386	72	29</a:t>
            </a:r>
            <a:endParaRPr lang="en-US" dirty="0"/>
          </a:p>
          <a:p>
            <a:pPr>
              <a:buNone/>
            </a:pPr>
            <a:r>
              <a:rPr lang="en-US" b="1" dirty="0"/>
              <a:t>(a)Two 	(b) Three	(c) Four 	</a:t>
            </a:r>
            <a:r>
              <a:rPr lang="en-US" b="1" dirty="0">
                <a:solidFill>
                  <a:srgbClr val="FF0000"/>
                </a:solidFill>
              </a:rPr>
              <a:t>(d) Six</a:t>
            </a:r>
            <a:r>
              <a:rPr lang="en-US" b="1" dirty="0"/>
              <a:t>	(e) None of these</a:t>
            </a:r>
            <a:endParaRPr lang="en-US" dirty="0"/>
          </a:p>
          <a:p>
            <a:pPr>
              <a:buNone/>
            </a:pPr>
            <a:r>
              <a:rPr lang="en-US" b="1" dirty="0"/>
              <a:t> </a:t>
            </a:r>
            <a:endParaRPr lang="en-US" dirty="0"/>
          </a:p>
          <a:p>
            <a:pPr>
              <a:buNone/>
            </a:pPr>
            <a:endParaRPr lang="en-US" b="1" dirty="0"/>
          </a:p>
          <a:p>
            <a:pPr>
              <a:buNone/>
            </a:pPr>
            <a:r>
              <a:rPr lang="en-US" b="1" dirty="0"/>
              <a:t> </a:t>
            </a:r>
          </a:p>
        </p:txBody>
      </p:sp>
    </p:spTree>
    <p:extLst>
      <p:ext uri="{BB962C8B-B14F-4D97-AF65-F5344CB8AC3E}">
        <p14:creationId xmlns:p14="http://schemas.microsoft.com/office/powerpoint/2010/main" val="71555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7. </a:t>
            </a:r>
            <a:r>
              <a:rPr lang="en-US" b="1" dirty="0"/>
              <a:t>If the first step of an input is </a:t>
            </a:r>
          </a:p>
          <a:p>
            <a:pPr>
              <a:buNone/>
            </a:pPr>
            <a:r>
              <a:rPr lang="en-US" b="1" dirty="0"/>
              <a:t>‘785 	198 	32 	426 	373 	96 	49’, </a:t>
            </a:r>
          </a:p>
          <a:p>
            <a:pPr>
              <a:buNone/>
            </a:pPr>
            <a:r>
              <a:rPr lang="en-US" b="1" dirty="0"/>
              <a:t>then which of the following steps will be </a:t>
            </a:r>
          </a:p>
          <a:p>
            <a:pPr>
              <a:buNone/>
            </a:pPr>
            <a:r>
              <a:rPr lang="en-US" b="1" dirty="0"/>
              <a:t>‘785 	32 	465 	49 	198 	373 	96’?</a:t>
            </a:r>
            <a:endParaRPr lang="en-US" dirty="0"/>
          </a:p>
          <a:p>
            <a:pPr>
              <a:buNone/>
            </a:pPr>
            <a:r>
              <a:rPr lang="en-US" b="1" dirty="0"/>
              <a:t>(a)Second	(b) Third	(c) Fourth	(d) Fifth	(e) None of these</a:t>
            </a:r>
            <a:endParaRPr lang="en-US" dirty="0"/>
          </a:p>
          <a:p>
            <a:pPr>
              <a:buNone/>
            </a:pPr>
            <a:r>
              <a:rPr lang="en-US" b="1" dirty="0"/>
              <a:t> </a:t>
            </a: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7. </a:t>
            </a:r>
            <a:r>
              <a:rPr lang="en-US" b="1" dirty="0"/>
              <a:t>If the first step of an input is </a:t>
            </a:r>
          </a:p>
          <a:p>
            <a:pPr>
              <a:buNone/>
            </a:pPr>
            <a:r>
              <a:rPr lang="en-US" b="1" dirty="0"/>
              <a:t>‘785 	198 	32 	426 	373 	96 	49’, </a:t>
            </a:r>
          </a:p>
          <a:p>
            <a:pPr>
              <a:buNone/>
            </a:pPr>
            <a:r>
              <a:rPr lang="en-US" b="1" dirty="0"/>
              <a:t>then which of the following steps will be </a:t>
            </a:r>
          </a:p>
          <a:p>
            <a:pPr>
              <a:buNone/>
            </a:pPr>
            <a:r>
              <a:rPr lang="en-US" b="1" dirty="0"/>
              <a:t>‘785 	32 	465 	49 	198 	373 	96’?</a:t>
            </a:r>
            <a:endParaRPr lang="en-US" dirty="0"/>
          </a:p>
          <a:p>
            <a:pPr>
              <a:buNone/>
            </a:pPr>
            <a:r>
              <a:rPr lang="en-US" b="1" dirty="0"/>
              <a:t>(a)Second	(b) Third	</a:t>
            </a:r>
            <a:r>
              <a:rPr lang="en-US" b="1" dirty="0">
                <a:solidFill>
                  <a:srgbClr val="FF0000"/>
                </a:solidFill>
              </a:rPr>
              <a:t>(c) Fourth</a:t>
            </a:r>
            <a:r>
              <a:rPr lang="en-US" b="1" dirty="0"/>
              <a:t>	(d) Fifth	(e) None of these</a:t>
            </a:r>
            <a:endParaRPr lang="en-US" dirty="0"/>
          </a:p>
          <a:p>
            <a:pPr>
              <a:buNone/>
            </a:pPr>
            <a:r>
              <a:rPr lang="en-US" b="1" dirty="0"/>
              <a:t> </a:t>
            </a:r>
            <a:r>
              <a:rPr lang="en-US" b="1" dirty="0">
                <a:latin typeface="Arial Black" pitchFamily="34" charset="0"/>
              </a:rPr>
              <a:t> </a:t>
            </a:r>
            <a:r>
              <a:rPr lang="en-US" b="1" dirty="0"/>
              <a:t> </a:t>
            </a:r>
          </a:p>
          <a:p>
            <a:pPr>
              <a:buNone/>
            </a:pPr>
            <a:r>
              <a:rPr lang="en-US" b="1" dirty="0"/>
              <a:t> </a:t>
            </a:r>
          </a:p>
        </p:txBody>
      </p:sp>
    </p:spTree>
    <p:extLst>
      <p:ext uri="{BB962C8B-B14F-4D97-AF65-F5344CB8AC3E}">
        <p14:creationId xmlns:p14="http://schemas.microsoft.com/office/powerpoint/2010/main" val="337388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6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(8 to 11): Study the following information and answer the given Questions:</a:t>
            </a:r>
            <a:endParaRPr lang="en-US" dirty="0"/>
          </a:p>
          <a:p>
            <a:pPr>
              <a:buNone/>
            </a:pPr>
            <a:r>
              <a:rPr lang="en-US" b="1" dirty="0"/>
              <a:t>A word arrangement machine, when given an input line of words, rearranges them following a particular rule in each step. The following is an illustration of input and the steps of rearrangement:</a:t>
            </a:r>
            <a:endParaRPr lang="en-US" dirty="0"/>
          </a:p>
          <a:p>
            <a:pPr>
              <a:buNone/>
            </a:pPr>
            <a:r>
              <a:rPr lang="en-US" b="1" dirty="0"/>
              <a:t>Input: Go for to Though By easy To Access at</a:t>
            </a:r>
            <a:endParaRPr lang="en-US" dirty="0"/>
          </a:p>
          <a:p>
            <a:pPr>
              <a:buNone/>
            </a:pPr>
            <a:r>
              <a:rPr lang="en-US" b="1" dirty="0"/>
              <a:t>Step I: Access Go for to Though By easy To at</a:t>
            </a:r>
            <a:endParaRPr lang="en-US" dirty="0"/>
          </a:p>
          <a:p>
            <a:pPr>
              <a:buNone/>
            </a:pPr>
            <a:r>
              <a:rPr lang="en-US" b="1" dirty="0"/>
              <a:t>Step II: Access at Go for to Though By easy To</a:t>
            </a:r>
            <a:endParaRPr lang="en-US" dirty="0"/>
          </a:p>
          <a:p>
            <a:pPr>
              <a:buNone/>
            </a:pPr>
            <a:r>
              <a:rPr lang="en-US" b="1" dirty="0"/>
              <a:t>Step III: Access at By Go for </a:t>
            </a:r>
            <a:r>
              <a:rPr lang="en-US" b="1" dirty="0" err="1"/>
              <a:t>toThough</a:t>
            </a:r>
            <a:r>
              <a:rPr lang="en-US" b="1" dirty="0"/>
              <a:t> easy To</a:t>
            </a:r>
            <a:endParaRPr lang="en-US" dirty="0"/>
          </a:p>
          <a:p>
            <a:pPr>
              <a:buNone/>
            </a:pPr>
            <a:r>
              <a:rPr lang="en-US" b="1" dirty="0"/>
              <a:t>Step IV: Access at By easy Go for to Though To</a:t>
            </a:r>
            <a:endParaRPr lang="en-US" dirty="0"/>
          </a:p>
          <a:p>
            <a:pPr>
              <a:buNone/>
            </a:pPr>
            <a:r>
              <a:rPr lang="en-US" b="1" dirty="0"/>
              <a:t>Step V: Access at By easy for Go to Though To</a:t>
            </a:r>
            <a:endParaRPr lang="en-US" dirty="0"/>
          </a:p>
          <a:p>
            <a:pPr>
              <a:buNone/>
            </a:pPr>
            <a:r>
              <a:rPr lang="en-US" b="1" dirty="0"/>
              <a:t>Step VI: Access at By easy for Go Though to </a:t>
            </a:r>
            <a:r>
              <a:rPr lang="en-US" b="1" dirty="0" err="1"/>
              <a:t>To</a:t>
            </a:r>
            <a:endParaRPr lang="en-US" dirty="0"/>
          </a:p>
          <a:p>
            <a:pPr>
              <a:buNone/>
            </a:pPr>
            <a:r>
              <a:rPr lang="en-US" b="1" dirty="0"/>
              <a:t>Step VII: Access at By easy for Go Though To </a:t>
            </a:r>
            <a:r>
              <a:rPr lang="en-US" b="1" dirty="0" err="1"/>
              <a:t>to</a:t>
            </a:r>
            <a:endParaRPr lang="en-US" dirty="0"/>
          </a:p>
          <a:p>
            <a:pPr>
              <a:buNone/>
            </a:pPr>
            <a:r>
              <a:rPr lang="en-US" b="1" dirty="0"/>
              <a:t>And Step VII is the last step for this input</a:t>
            </a:r>
            <a:endParaRPr lang="en-US" dirty="0"/>
          </a:p>
          <a:p>
            <a:pPr>
              <a:buNone/>
            </a:pPr>
            <a:r>
              <a:rPr lang="en-US" b="1" dirty="0"/>
              <a:t>As per the rules followed in the above steps, find out in the given Questions the appropriate step for the given input.</a:t>
            </a:r>
            <a:endParaRPr lang="en-US" dirty="0"/>
          </a:p>
          <a:p>
            <a:pPr>
              <a:buNone/>
            </a:pPr>
            <a:r>
              <a:rPr lang="en-US" b="1" dirty="0"/>
              <a:t>Q 8.   Input: story For around on was He at</a:t>
            </a:r>
            <a:endParaRPr lang="en-US" dirty="0"/>
          </a:p>
          <a:p>
            <a:pPr>
              <a:buNone/>
            </a:pPr>
            <a:r>
              <a:rPr lang="en-US" b="1" dirty="0"/>
              <a:t>Which of the following will be Step IV for the given input?</a:t>
            </a:r>
            <a:endParaRPr lang="en-US" dirty="0"/>
          </a:p>
          <a:p>
            <a:pPr>
              <a:buNone/>
            </a:pPr>
            <a:r>
              <a:rPr lang="en-US" b="1" dirty="0"/>
              <a:t>a)	around at For He on was story		b) around at For He on story was</a:t>
            </a:r>
            <a:endParaRPr lang="en-US" dirty="0"/>
          </a:p>
          <a:p>
            <a:pPr>
              <a:buNone/>
            </a:pPr>
            <a:r>
              <a:rPr lang="en-US" b="1" dirty="0"/>
              <a:t>c)	around at For He story on was		d) around at He For story on was</a:t>
            </a:r>
            <a:endParaRPr lang="en-US" dirty="0"/>
          </a:p>
          <a:p>
            <a:pPr>
              <a:buNone/>
            </a:pPr>
            <a:r>
              <a:rPr lang="en-US" b="1" dirty="0"/>
              <a:t>e)	None of these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6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(8 to 11): Study the following information and answer the given Questions:</a:t>
            </a:r>
            <a:endParaRPr lang="en-US" dirty="0"/>
          </a:p>
          <a:p>
            <a:pPr>
              <a:buNone/>
            </a:pPr>
            <a:r>
              <a:rPr lang="en-US" b="1" dirty="0"/>
              <a:t>A word arrangement machine, when given an input line of words, rearranges them following a particular rule in each step. The following is an illustration of input and the steps of rearrangement:</a:t>
            </a:r>
            <a:endParaRPr lang="en-US" dirty="0"/>
          </a:p>
          <a:p>
            <a:pPr>
              <a:buNone/>
            </a:pPr>
            <a:r>
              <a:rPr lang="en-US" b="1" dirty="0"/>
              <a:t>Input: Go for to Though By easy To Access at</a:t>
            </a:r>
            <a:endParaRPr lang="en-US" dirty="0"/>
          </a:p>
          <a:p>
            <a:pPr>
              <a:buNone/>
            </a:pPr>
            <a:r>
              <a:rPr lang="en-US" b="1" dirty="0"/>
              <a:t>Step I: Access Go for to Though By easy To at</a:t>
            </a:r>
            <a:endParaRPr lang="en-US" dirty="0"/>
          </a:p>
          <a:p>
            <a:pPr>
              <a:buNone/>
            </a:pPr>
            <a:r>
              <a:rPr lang="en-US" b="1" dirty="0"/>
              <a:t>Step II: Access at Go for to Though By easy To</a:t>
            </a:r>
            <a:endParaRPr lang="en-US" dirty="0"/>
          </a:p>
          <a:p>
            <a:pPr>
              <a:buNone/>
            </a:pPr>
            <a:r>
              <a:rPr lang="en-US" b="1" dirty="0"/>
              <a:t>Step III: Access at By Go for </a:t>
            </a:r>
            <a:r>
              <a:rPr lang="en-US" b="1" dirty="0" err="1"/>
              <a:t>toThough</a:t>
            </a:r>
            <a:r>
              <a:rPr lang="en-US" b="1" dirty="0"/>
              <a:t> easy To</a:t>
            </a:r>
            <a:endParaRPr lang="en-US" dirty="0"/>
          </a:p>
          <a:p>
            <a:pPr>
              <a:buNone/>
            </a:pPr>
            <a:r>
              <a:rPr lang="en-US" b="1" dirty="0"/>
              <a:t>Step IV: Access at By easy Go for to Though To</a:t>
            </a:r>
            <a:endParaRPr lang="en-US" dirty="0"/>
          </a:p>
          <a:p>
            <a:pPr>
              <a:buNone/>
            </a:pPr>
            <a:r>
              <a:rPr lang="en-US" b="1" dirty="0"/>
              <a:t>Step V: Access at By easy for Go to Though To</a:t>
            </a:r>
            <a:endParaRPr lang="en-US" dirty="0"/>
          </a:p>
          <a:p>
            <a:pPr>
              <a:buNone/>
            </a:pPr>
            <a:r>
              <a:rPr lang="en-US" b="1" dirty="0"/>
              <a:t>Step VI: Access at By easy for Go Though to </a:t>
            </a:r>
            <a:r>
              <a:rPr lang="en-US" b="1" dirty="0" err="1"/>
              <a:t>To</a:t>
            </a:r>
            <a:endParaRPr lang="en-US" dirty="0"/>
          </a:p>
          <a:p>
            <a:pPr>
              <a:buNone/>
            </a:pPr>
            <a:r>
              <a:rPr lang="en-US" b="1" dirty="0"/>
              <a:t>Step VII: Access at By easy for Go Though To </a:t>
            </a:r>
            <a:r>
              <a:rPr lang="en-US" b="1" dirty="0" err="1"/>
              <a:t>to</a:t>
            </a:r>
            <a:endParaRPr lang="en-US" dirty="0"/>
          </a:p>
          <a:p>
            <a:pPr>
              <a:buNone/>
            </a:pPr>
            <a:r>
              <a:rPr lang="en-US" b="1" dirty="0"/>
              <a:t>And Step VII is the last step for this input</a:t>
            </a:r>
            <a:endParaRPr lang="en-US" dirty="0"/>
          </a:p>
          <a:p>
            <a:pPr>
              <a:buNone/>
            </a:pPr>
            <a:r>
              <a:rPr lang="en-US" b="1" dirty="0"/>
              <a:t>As per the rules followed in the above steps, find out in the given Questions the appropriate step for the given input.</a:t>
            </a:r>
            <a:endParaRPr lang="en-US" dirty="0"/>
          </a:p>
          <a:p>
            <a:pPr>
              <a:buNone/>
            </a:pPr>
            <a:r>
              <a:rPr lang="en-US" b="1" dirty="0"/>
              <a:t>Q 8.   Input: story For around on was He at</a:t>
            </a:r>
            <a:endParaRPr lang="en-US" dirty="0"/>
          </a:p>
          <a:p>
            <a:pPr>
              <a:buNone/>
            </a:pPr>
            <a:r>
              <a:rPr lang="en-US" b="1" dirty="0"/>
              <a:t>Which of the following will be Step IV for the given input?</a:t>
            </a:r>
            <a:endParaRPr lang="en-US" dirty="0"/>
          </a:p>
          <a:p>
            <a:pPr>
              <a:buNone/>
            </a:pPr>
            <a:r>
              <a:rPr lang="en-US" b="1" dirty="0"/>
              <a:t>a)	around at For He on was story		b) around at For He on story was</a:t>
            </a:r>
            <a:endParaRPr lang="en-US" dirty="0"/>
          </a:p>
          <a:p>
            <a:pPr>
              <a:buNone/>
            </a:pPr>
            <a:r>
              <a:rPr lang="en-US" b="1" dirty="0">
                <a:solidFill>
                  <a:srgbClr val="FF0000"/>
                </a:solidFill>
              </a:rPr>
              <a:t>c)	around at For He story on was</a:t>
            </a:r>
            <a:r>
              <a:rPr lang="en-US" b="1" dirty="0"/>
              <a:t>		d) around at He For story on was</a:t>
            </a:r>
            <a:endParaRPr lang="en-US" dirty="0"/>
          </a:p>
          <a:p>
            <a:pPr>
              <a:buNone/>
            </a:pPr>
            <a:r>
              <a:rPr lang="en-US" b="1" dirty="0"/>
              <a:t>e)	None of these</a:t>
            </a:r>
            <a:endParaRPr lang="en-US" dirty="0"/>
          </a:p>
        </p:txBody>
      </p:sp>
    </p:spTree>
    <p:extLst>
      <p:ext uri="{BB962C8B-B14F-4D97-AF65-F5344CB8AC3E}">
        <p14:creationId xmlns:p14="http://schemas.microsoft.com/office/powerpoint/2010/main" val="406523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pic>
        <p:nvPicPr>
          <p:cNvPr id="4" name="Content Placeholder 3">
            <a:extLst>
              <a:ext uri="{FF2B5EF4-FFF2-40B4-BE49-F238E27FC236}">
                <a16:creationId xmlns:a16="http://schemas.microsoft.com/office/drawing/2014/main" id="{A42A231A-E8A5-5DFB-A64B-ED977E44CC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408" t="21004" r="37948" b="19391"/>
          <a:stretch/>
        </p:blipFill>
        <p:spPr>
          <a:xfrm>
            <a:off x="1427966" y="861750"/>
            <a:ext cx="7860083" cy="5458389"/>
          </a:xfrm>
        </p:spPr>
      </p:pic>
    </p:spTree>
    <p:extLst>
      <p:ext uri="{BB962C8B-B14F-4D97-AF65-F5344CB8AC3E}">
        <p14:creationId xmlns:p14="http://schemas.microsoft.com/office/powerpoint/2010/main" val="147032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9. </a:t>
            </a:r>
            <a:r>
              <a:rPr lang="en-US" b="1" dirty="0"/>
              <a:t>Input: every and peer to an for</a:t>
            </a:r>
            <a:endParaRPr lang="en-US" dirty="0"/>
          </a:p>
          <a:p>
            <a:pPr>
              <a:buNone/>
            </a:pPr>
            <a:r>
              <a:rPr lang="en-US" b="1" dirty="0"/>
              <a:t>Which of the following steps would be ‘an and every for peer to’?</a:t>
            </a:r>
            <a:endParaRPr lang="en-US" dirty="0"/>
          </a:p>
          <a:p>
            <a:pPr>
              <a:buNone/>
            </a:pPr>
            <a:r>
              <a:rPr lang="en-US" b="1" dirty="0"/>
              <a:t>a)	II	b) III	c) IV	d) V	e) None of these</a:t>
            </a:r>
            <a:endParaRPr lang="en-US" dirty="0"/>
          </a:p>
          <a:p>
            <a:pPr>
              <a:buNone/>
            </a:pPr>
            <a:r>
              <a:rPr lang="en-US" b="1" dirty="0"/>
              <a:t> </a:t>
            </a:r>
            <a:endParaRPr lang="en-US" dirty="0"/>
          </a:p>
          <a:p>
            <a:pPr>
              <a:buNone/>
            </a:pPr>
            <a:r>
              <a:rPr lang="en-US"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9. </a:t>
            </a:r>
            <a:r>
              <a:rPr lang="en-US" b="1" dirty="0"/>
              <a:t>Input: every and peer to an for</a:t>
            </a:r>
            <a:endParaRPr lang="en-US" dirty="0"/>
          </a:p>
          <a:p>
            <a:pPr>
              <a:buNone/>
            </a:pPr>
            <a:r>
              <a:rPr lang="en-US" b="1" dirty="0"/>
              <a:t>Which of the following steps would be ‘an and every for peer to’?</a:t>
            </a:r>
            <a:endParaRPr lang="en-US" dirty="0"/>
          </a:p>
          <a:p>
            <a:pPr>
              <a:buNone/>
            </a:pPr>
            <a:r>
              <a:rPr lang="en-US" b="1" dirty="0"/>
              <a:t>a)	II	b) III	c) IV	d) V	</a:t>
            </a:r>
            <a:r>
              <a:rPr lang="en-US" b="1" dirty="0">
                <a:solidFill>
                  <a:srgbClr val="FF0000"/>
                </a:solidFill>
              </a:rPr>
              <a:t>e) None of these</a:t>
            </a:r>
            <a:endParaRPr lang="en-US" dirty="0">
              <a:solidFill>
                <a:srgbClr val="FF0000"/>
              </a:solidFill>
            </a:endParaRPr>
          </a:p>
          <a:p>
            <a:pPr>
              <a:buNone/>
            </a:pPr>
            <a:r>
              <a:rPr lang="en-US" b="1" dirty="0"/>
              <a:t> </a:t>
            </a:r>
            <a:endParaRPr lang="en-US" dirty="0"/>
          </a:p>
          <a:p>
            <a:pPr>
              <a:buNone/>
            </a:pPr>
            <a:r>
              <a:rPr lang="en-US" b="1" dirty="0"/>
              <a:t> </a:t>
            </a:r>
          </a:p>
        </p:txBody>
      </p:sp>
    </p:spTree>
    <p:extLst>
      <p:ext uri="{BB962C8B-B14F-4D97-AF65-F5344CB8AC3E}">
        <p14:creationId xmlns:p14="http://schemas.microsoft.com/office/powerpoint/2010/main" val="58807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10. </a:t>
            </a:r>
            <a:r>
              <a:rPr lang="en-US" b="1" dirty="0"/>
              <a:t>Input: Together over series on feast the so</a:t>
            </a:r>
            <a:endParaRPr lang="en-US" dirty="0"/>
          </a:p>
          <a:p>
            <a:pPr>
              <a:buNone/>
            </a:pPr>
            <a:r>
              <a:rPr lang="en-US" b="1" dirty="0"/>
              <a:t>Which of the following steps will be the last step of the above input?</a:t>
            </a:r>
            <a:endParaRPr lang="en-US" dirty="0"/>
          </a:p>
          <a:p>
            <a:pPr>
              <a:buNone/>
            </a:pPr>
            <a:r>
              <a:rPr lang="en-US" b="1" dirty="0"/>
              <a:t>a)	III	b) III	c) IV	d) V	e) None of these</a:t>
            </a:r>
            <a:endParaRPr lang="en-US" dirty="0"/>
          </a:p>
          <a:p>
            <a:pPr>
              <a:buNone/>
            </a:pPr>
            <a:r>
              <a:rPr lang="en-US" b="1" dirty="0"/>
              <a:t> </a:t>
            </a:r>
            <a:endParaRPr lang="en-US" dirty="0"/>
          </a:p>
          <a:p>
            <a:pPr>
              <a:buNone/>
            </a:pPr>
            <a:endParaRPr lang="en-US" b="1" dirty="0"/>
          </a:p>
          <a:p>
            <a:pPr>
              <a:buNone/>
            </a:pPr>
            <a:r>
              <a:rPr lang="en-US" b="1"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10. </a:t>
            </a:r>
            <a:r>
              <a:rPr lang="en-US" b="1" dirty="0"/>
              <a:t>Input: Together over series on feast the so</a:t>
            </a:r>
            <a:endParaRPr lang="en-US" dirty="0"/>
          </a:p>
          <a:p>
            <a:pPr>
              <a:buNone/>
            </a:pPr>
            <a:r>
              <a:rPr lang="en-US" b="1" dirty="0"/>
              <a:t>Which of the following steps will be the last step of the above input?</a:t>
            </a:r>
            <a:endParaRPr lang="en-US" dirty="0"/>
          </a:p>
          <a:p>
            <a:pPr>
              <a:buNone/>
            </a:pPr>
            <a:r>
              <a:rPr lang="en-US" b="1" dirty="0"/>
              <a:t>a)	III	b) III	c) IV	d) V	</a:t>
            </a:r>
            <a:r>
              <a:rPr lang="en-US" b="1" dirty="0">
                <a:solidFill>
                  <a:srgbClr val="FF0000"/>
                </a:solidFill>
              </a:rPr>
              <a:t>e) None of these</a:t>
            </a:r>
            <a:endParaRPr lang="en-US" dirty="0">
              <a:solidFill>
                <a:srgbClr val="FF0000"/>
              </a:solidFill>
            </a:endParaRPr>
          </a:p>
          <a:p>
            <a:pPr>
              <a:buNone/>
            </a:pPr>
            <a:r>
              <a:rPr lang="en-US" b="1" dirty="0"/>
              <a:t> </a:t>
            </a:r>
            <a:endParaRPr lang="en-US" dirty="0"/>
          </a:p>
          <a:p>
            <a:pPr>
              <a:buNone/>
            </a:pPr>
            <a:endParaRPr lang="en-US" b="1" dirty="0"/>
          </a:p>
          <a:p>
            <a:pPr>
              <a:buNone/>
            </a:pPr>
            <a:r>
              <a:rPr lang="en-US" b="1" dirty="0"/>
              <a:t> </a:t>
            </a:r>
          </a:p>
        </p:txBody>
      </p:sp>
    </p:spTree>
    <p:extLst>
      <p:ext uri="{BB962C8B-B14F-4D97-AF65-F5344CB8AC3E}">
        <p14:creationId xmlns:p14="http://schemas.microsoft.com/office/powerpoint/2010/main" val="3569047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11. </a:t>
            </a:r>
            <a:r>
              <a:rPr lang="en-US" b="1" dirty="0"/>
              <a:t>Input: Over Go For through at one</a:t>
            </a:r>
            <a:endParaRPr lang="en-US" dirty="0"/>
          </a:p>
          <a:p>
            <a:pPr>
              <a:buNone/>
            </a:pPr>
            <a:r>
              <a:rPr lang="en-US" b="1" dirty="0"/>
              <a:t>Which step will be the last step of the above input?</a:t>
            </a:r>
            <a:endParaRPr lang="en-US" dirty="0"/>
          </a:p>
          <a:p>
            <a:pPr>
              <a:buNone/>
            </a:pPr>
            <a:r>
              <a:rPr lang="en-US" b="1" dirty="0"/>
              <a:t>a)	III	b) V	c) VI	d) VII 	e) None of these</a:t>
            </a:r>
            <a:endParaRPr lang="en-US" dirty="0"/>
          </a:p>
          <a:p>
            <a:pPr>
              <a:buNone/>
            </a:pPr>
            <a:r>
              <a:rPr lang="en-US" b="1" dirty="0"/>
              <a:t> </a:t>
            </a:r>
            <a:endParaRPr lang="en-US" dirty="0"/>
          </a:p>
          <a:p>
            <a:pPr>
              <a:buNone/>
            </a:pPr>
            <a:r>
              <a:rPr lang="en-US" b="1" dirty="0"/>
              <a:t>  </a:t>
            </a:r>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11. </a:t>
            </a:r>
            <a:r>
              <a:rPr lang="en-US" b="1" dirty="0"/>
              <a:t>Input: Over Go For through at one</a:t>
            </a:r>
            <a:endParaRPr lang="en-US" dirty="0"/>
          </a:p>
          <a:p>
            <a:pPr>
              <a:buNone/>
            </a:pPr>
            <a:r>
              <a:rPr lang="en-US" b="1" dirty="0"/>
              <a:t>Which step will be the last step of the above input?</a:t>
            </a:r>
            <a:endParaRPr lang="en-US" dirty="0"/>
          </a:p>
          <a:p>
            <a:pPr>
              <a:buNone/>
            </a:pPr>
            <a:r>
              <a:rPr lang="en-US" b="1" dirty="0"/>
              <a:t>a)	III	b) V	</a:t>
            </a:r>
            <a:r>
              <a:rPr lang="en-US" b="1" dirty="0">
                <a:solidFill>
                  <a:srgbClr val="FF0000"/>
                </a:solidFill>
              </a:rPr>
              <a:t>c) VI</a:t>
            </a:r>
            <a:r>
              <a:rPr lang="en-US" b="1" dirty="0"/>
              <a:t>	d) VII 	e) None of these</a:t>
            </a:r>
            <a:endParaRPr lang="en-US" dirty="0"/>
          </a:p>
          <a:p>
            <a:pPr>
              <a:buNone/>
            </a:pPr>
            <a:r>
              <a:rPr lang="en-US" b="1" dirty="0"/>
              <a:t> </a:t>
            </a:r>
            <a:endParaRPr lang="en-US" dirty="0"/>
          </a:p>
          <a:p>
            <a:pPr>
              <a:buNone/>
            </a:pPr>
            <a:r>
              <a:rPr lang="en-US" b="1" dirty="0"/>
              <a:t>  </a:t>
            </a:r>
          </a:p>
          <a:p>
            <a:pPr>
              <a:buNone/>
            </a:pPr>
            <a:r>
              <a:rPr lang="en-US" b="1" dirty="0"/>
              <a:t> </a:t>
            </a:r>
          </a:p>
        </p:txBody>
      </p:sp>
    </p:spTree>
    <p:extLst>
      <p:ext uri="{BB962C8B-B14F-4D97-AF65-F5344CB8AC3E}">
        <p14:creationId xmlns:p14="http://schemas.microsoft.com/office/powerpoint/2010/main" val="564669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(12 to 15): Read the following information carefully to answer the given Questions:</a:t>
            </a:r>
            <a:endParaRPr lang="en-US" dirty="0"/>
          </a:p>
          <a:p>
            <a:pPr>
              <a:buNone/>
            </a:pPr>
            <a:r>
              <a:rPr lang="en-US" b="1" dirty="0"/>
              <a:t>A word and number arrangement machine when given an input line of words and numbers, rearranges them following a particular rule in each step. The following is an illustration of input and rearrangement.</a:t>
            </a:r>
            <a:endParaRPr lang="en-US" dirty="0"/>
          </a:p>
          <a:p>
            <a:pPr>
              <a:buNone/>
            </a:pPr>
            <a:r>
              <a:rPr lang="en-US" b="1" dirty="0"/>
              <a:t>Input:	goal	63	57	home	five	task	82	17</a:t>
            </a:r>
            <a:endParaRPr lang="en-US" dirty="0"/>
          </a:p>
          <a:p>
            <a:pPr>
              <a:buNone/>
            </a:pPr>
            <a:r>
              <a:rPr lang="en-US" b="1" dirty="0"/>
              <a:t>Step I:	82	Goal	63	57	home	five	task	17</a:t>
            </a:r>
            <a:endParaRPr lang="en-US" dirty="0"/>
          </a:p>
          <a:p>
            <a:pPr>
              <a:buNone/>
            </a:pPr>
            <a:r>
              <a:rPr lang="en-US" b="1" dirty="0"/>
              <a:t>Step II:	82	Five	goal	63	57	home	task	17</a:t>
            </a:r>
            <a:endParaRPr lang="en-US" dirty="0"/>
          </a:p>
          <a:p>
            <a:pPr>
              <a:buNone/>
            </a:pPr>
            <a:r>
              <a:rPr lang="en-US" b="1" dirty="0"/>
              <a:t>Step III:	82	Five	63	goal	57	home	task	17</a:t>
            </a:r>
            <a:endParaRPr lang="en-US" dirty="0"/>
          </a:p>
          <a:p>
            <a:pPr>
              <a:buNone/>
            </a:pPr>
            <a:r>
              <a:rPr lang="en-US" b="1" dirty="0"/>
              <a:t>Step IV:	82	Five	63	goal	57	home	17	task</a:t>
            </a:r>
            <a:endParaRPr lang="en-US" dirty="0"/>
          </a:p>
          <a:p>
            <a:pPr>
              <a:buNone/>
            </a:pPr>
            <a:r>
              <a:rPr lang="en-US" b="1" dirty="0"/>
              <a:t>And Step IV is the last output.</a:t>
            </a:r>
            <a:endParaRPr lang="en-US" dirty="0"/>
          </a:p>
          <a:p>
            <a:pPr>
              <a:buNone/>
            </a:pPr>
            <a:r>
              <a:rPr lang="en-US" b="1" dirty="0"/>
              <a:t>As per the rules followed in the above steps, find out in each of the following Questions the appropriate step for the given input.</a:t>
            </a:r>
            <a:endParaRPr lang="en-US" dirty="0"/>
          </a:p>
          <a:p>
            <a:pPr>
              <a:buNone/>
            </a:pPr>
            <a:r>
              <a:rPr lang="en-US" b="1" dirty="0"/>
              <a:t> </a:t>
            </a:r>
            <a:endParaRPr lang="en-US" dirty="0"/>
          </a:p>
          <a:p>
            <a:pPr>
              <a:buNone/>
            </a:pPr>
            <a:r>
              <a:rPr lang="en-US" b="1" dirty="0"/>
              <a:t>Q 12. Input: 	host 	15 	32 	page 	43 	over 	mother	92</a:t>
            </a:r>
            <a:endParaRPr lang="en-US" dirty="0"/>
          </a:p>
          <a:p>
            <a:pPr>
              <a:buNone/>
            </a:pPr>
            <a:r>
              <a:rPr lang="en-US" b="1" dirty="0"/>
              <a:t>Which of the following steps will be the last but one?</a:t>
            </a:r>
            <a:endParaRPr lang="en-US" dirty="0"/>
          </a:p>
          <a:p>
            <a:pPr>
              <a:buNone/>
            </a:pPr>
            <a:r>
              <a:rPr lang="en-US" b="1" dirty="0"/>
              <a:t>a)	IV	b) V	c) VI	d) VII	e) None of these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(12 to 15): Read the following information carefully to answer the given Questions:</a:t>
            </a:r>
            <a:endParaRPr lang="en-US" dirty="0"/>
          </a:p>
          <a:p>
            <a:pPr>
              <a:buNone/>
            </a:pPr>
            <a:r>
              <a:rPr lang="en-US" b="1" dirty="0"/>
              <a:t>A word and number arrangement machine when given an input line of words and numbers, rearranges them following a particular rule in each step. The following is an illustration of input and rearrangement.</a:t>
            </a:r>
            <a:endParaRPr lang="en-US" dirty="0"/>
          </a:p>
          <a:p>
            <a:pPr>
              <a:buNone/>
            </a:pPr>
            <a:r>
              <a:rPr lang="en-US" b="1" dirty="0"/>
              <a:t>Input:	goal	63	57	home	five	task	82	17</a:t>
            </a:r>
            <a:endParaRPr lang="en-US" dirty="0"/>
          </a:p>
          <a:p>
            <a:pPr>
              <a:buNone/>
            </a:pPr>
            <a:r>
              <a:rPr lang="en-US" b="1" dirty="0"/>
              <a:t>Step I:	82	Goal	63	57	home	five	task	17</a:t>
            </a:r>
            <a:endParaRPr lang="en-US" dirty="0"/>
          </a:p>
          <a:p>
            <a:pPr>
              <a:buNone/>
            </a:pPr>
            <a:r>
              <a:rPr lang="en-US" b="1" dirty="0"/>
              <a:t>Step II:	82	Five	goal	63	57	home	task	17</a:t>
            </a:r>
            <a:endParaRPr lang="en-US" dirty="0"/>
          </a:p>
          <a:p>
            <a:pPr>
              <a:buNone/>
            </a:pPr>
            <a:r>
              <a:rPr lang="en-US" b="1" dirty="0"/>
              <a:t>Step III:	82	Five	63	goal	57	home	task	17</a:t>
            </a:r>
            <a:endParaRPr lang="en-US" dirty="0"/>
          </a:p>
          <a:p>
            <a:pPr>
              <a:buNone/>
            </a:pPr>
            <a:r>
              <a:rPr lang="en-US" b="1" dirty="0"/>
              <a:t>Step IV:	82	Five	63	goal	57	home	17	task</a:t>
            </a:r>
            <a:endParaRPr lang="en-US" dirty="0"/>
          </a:p>
          <a:p>
            <a:pPr>
              <a:buNone/>
            </a:pPr>
            <a:r>
              <a:rPr lang="en-US" b="1" dirty="0"/>
              <a:t>And Step IV is the last output.</a:t>
            </a:r>
            <a:endParaRPr lang="en-US" dirty="0"/>
          </a:p>
          <a:p>
            <a:pPr>
              <a:buNone/>
            </a:pPr>
            <a:r>
              <a:rPr lang="en-US" b="1" dirty="0"/>
              <a:t>As per the rules followed in the above steps, find out in each of the following Questions the appropriate step for the given input.</a:t>
            </a:r>
            <a:endParaRPr lang="en-US" dirty="0"/>
          </a:p>
          <a:p>
            <a:pPr>
              <a:buNone/>
            </a:pPr>
            <a:r>
              <a:rPr lang="en-US" b="1" dirty="0"/>
              <a:t> </a:t>
            </a:r>
            <a:endParaRPr lang="en-US" dirty="0"/>
          </a:p>
          <a:p>
            <a:pPr>
              <a:buNone/>
            </a:pPr>
            <a:r>
              <a:rPr lang="en-US" b="1" dirty="0"/>
              <a:t>Q 12. Input: 	host 	15 	32 	page 	43 	over 	mother	92</a:t>
            </a:r>
            <a:endParaRPr lang="en-US" dirty="0"/>
          </a:p>
          <a:p>
            <a:pPr>
              <a:buNone/>
            </a:pPr>
            <a:r>
              <a:rPr lang="en-US" b="1" dirty="0"/>
              <a:t>Which of the following steps will be the last but one?</a:t>
            </a:r>
            <a:endParaRPr lang="en-US" dirty="0"/>
          </a:p>
          <a:p>
            <a:pPr>
              <a:buNone/>
            </a:pPr>
            <a:r>
              <a:rPr lang="en-US" b="1" dirty="0">
                <a:solidFill>
                  <a:srgbClr val="FF0000"/>
                </a:solidFill>
              </a:rPr>
              <a:t>a)	IV</a:t>
            </a:r>
            <a:r>
              <a:rPr lang="en-US" b="1" dirty="0"/>
              <a:t>	b) V	c) VI	d) VII	e) None of these</a:t>
            </a:r>
          </a:p>
        </p:txBody>
      </p:sp>
    </p:spTree>
    <p:extLst>
      <p:ext uri="{BB962C8B-B14F-4D97-AF65-F5344CB8AC3E}">
        <p14:creationId xmlns:p14="http://schemas.microsoft.com/office/powerpoint/2010/main" val="303569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 </a:t>
            </a:r>
            <a:r>
              <a:rPr lang="en-US" b="1" dirty="0"/>
              <a:t>Step II of an input is: 67 	cat 	12	25	dog 	fight	man	42</a:t>
            </a:r>
            <a:endParaRPr lang="en-US" dirty="0"/>
          </a:p>
          <a:p>
            <a:pPr>
              <a:buNone/>
            </a:pPr>
            <a:r>
              <a:rPr lang="en-US" b="1" dirty="0"/>
              <a:t>Which of the following will be Step V?</a:t>
            </a:r>
            <a:endParaRPr lang="en-US" dirty="0"/>
          </a:p>
          <a:p>
            <a:pPr>
              <a:buNone/>
            </a:pPr>
            <a:r>
              <a:rPr lang="en-US" b="1" dirty="0"/>
              <a:t>a)	67	cat	42	dog	25	fight	12	man</a:t>
            </a:r>
            <a:endParaRPr lang="en-US" dirty="0"/>
          </a:p>
          <a:p>
            <a:pPr>
              <a:buNone/>
            </a:pPr>
            <a:r>
              <a:rPr lang="en-US" b="1" dirty="0"/>
              <a:t>b)	67	cat	42	dog	25	12	fight	man</a:t>
            </a:r>
            <a:endParaRPr lang="en-US" dirty="0"/>
          </a:p>
          <a:p>
            <a:pPr>
              <a:buNone/>
            </a:pPr>
            <a:r>
              <a:rPr lang="en-US" b="1" dirty="0"/>
              <a:t>c)	67	cat	42	dog	12	25	fight	man</a:t>
            </a:r>
            <a:endParaRPr lang="en-US" dirty="0"/>
          </a:p>
          <a:p>
            <a:pPr>
              <a:buNone/>
            </a:pPr>
            <a:r>
              <a:rPr lang="en-US" b="1" dirty="0"/>
              <a:t>d)	67	cat	42	12	25	dog	fight	man</a:t>
            </a:r>
            <a:endParaRPr lang="en-US" dirty="0"/>
          </a:p>
          <a:p>
            <a:pPr>
              <a:buNone/>
            </a:pPr>
            <a:r>
              <a:rPr lang="en-US" b="1" dirty="0"/>
              <a:t>e)    None of these</a:t>
            </a:r>
            <a:endParaRPr lang="en-US" dirty="0"/>
          </a:p>
          <a:p>
            <a:pPr>
              <a:buNone/>
            </a:pPr>
            <a:r>
              <a:rPr lang="en-US" b="1" dirty="0"/>
              <a:t> </a:t>
            </a:r>
            <a:endParaRPr lang="en-US" dirty="0"/>
          </a:p>
          <a:p>
            <a:pPr>
              <a:buNone/>
            </a:pPr>
            <a:endParaRPr lang="en-US" b="1" dirty="0"/>
          </a:p>
          <a:p>
            <a:pPr>
              <a:buNone/>
            </a:pP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 </a:t>
            </a:r>
            <a:r>
              <a:rPr lang="en-US" b="1" dirty="0"/>
              <a:t>Step II of an input is: 67 	cat 	12	25	dog 	fight	man	42</a:t>
            </a:r>
            <a:endParaRPr lang="en-US" dirty="0"/>
          </a:p>
          <a:p>
            <a:pPr>
              <a:buNone/>
            </a:pPr>
            <a:r>
              <a:rPr lang="en-US" b="1" dirty="0"/>
              <a:t>Which of the following will be Step V?</a:t>
            </a:r>
            <a:endParaRPr lang="en-US" dirty="0"/>
          </a:p>
          <a:p>
            <a:pPr>
              <a:buNone/>
            </a:pPr>
            <a:r>
              <a:rPr lang="en-US" b="1" dirty="0"/>
              <a:t>a)	67	cat	42	dog	25	fight	12	man</a:t>
            </a:r>
            <a:endParaRPr lang="en-US" dirty="0"/>
          </a:p>
          <a:p>
            <a:pPr>
              <a:buNone/>
            </a:pPr>
            <a:r>
              <a:rPr lang="en-US" b="1" dirty="0">
                <a:solidFill>
                  <a:srgbClr val="FF0000"/>
                </a:solidFill>
              </a:rPr>
              <a:t>b)	67	cat	42	dog	25	12	fight	man</a:t>
            </a:r>
            <a:endParaRPr lang="en-US" dirty="0">
              <a:solidFill>
                <a:srgbClr val="FF0000"/>
              </a:solidFill>
            </a:endParaRPr>
          </a:p>
          <a:p>
            <a:pPr>
              <a:buNone/>
            </a:pPr>
            <a:r>
              <a:rPr lang="en-US" b="1" dirty="0"/>
              <a:t>c)	67	cat	42	dog	12	25	fight	man</a:t>
            </a:r>
            <a:endParaRPr lang="en-US" dirty="0"/>
          </a:p>
          <a:p>
            <a:pPr>
              <a:buNone/>
            </a:pPr>
            <a:r>
              <a:rPr lang="en-US" b="1" dirty="0"/>
              <a:t>d)	67	cat	42	12	25	dog	fight	man</a:t>
            </a:r>
            <a:endParaRPr lang="en-US" dirty="0"/>
          </a:p>
          <a:p>
            <a:pPr>
              <a:buNone/>
            </a:pPr>
            <a:r>
              <a:rPr lang="en-US" b="1" dirty="0"/>
              <a:t>e)    None of these</a:t>
            </a:r>
            <a:endParaRPr lang="en-US" dirty="0"/>
          </a:p>
          <a:p>
            <a:pPr>
              <a:buNone/>
            </a:pPr>
            <a:r>
              <a:rPr lang="en-US" b="1" dirty="0"/>
              <a:t> </a:t>
            </a:r>
            <a:endParaRPr lang="en-US" dirty="0"/>
          </a:p>
          <a:p>
            <a:pPr>
              <a:buNone/>
            </a:pPr>
            <a:endParaRPr lang="en-US" b="1" dirty="0"/>
          </a:p>
          <a:p>
            <a:pPr>
              <a:buNone/>
            </a:pPr>
            <a:r>
              <a:rPr lang="en-US" b="1" dirty="0"/>
              <a:t> </a:t>
            </a:r>
          </a:p>
        </p:txBody>
      </p:sp>
    </p:spTree>
    <p:extLst>
      <p:ext uri="{BB962C8B-B14F-4D97-AF65-F5344CB8AC3E}">
        <p14:creationId xmlns:p14="http://schemas.microsoft.com/office/powerpoint/2010/main" val="19184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pic>
        <p:nvPicPr>
          <p:cNvPr id="7" name="Content Placeholder 6">
            <a:extLst>
              <a:ext uri="{FF2B5EF4-FFF2-40B4-BE49-F238E27FC236}">
                <a16:creationId xmlns:a16="http://schemas.microsoft.com/office/drawing/2014/main" id="{4CF7C3D3-C11F-A9B5-B402-EBECC585C8F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054" t="35935" r="37086" b="20145"/>
          <a:stretch/>
        </p:blipFill>
        <p:spPr>
          <a:xfrm>
            <a:off x="456504" y="1114816"/>
            <a:ext cx="9601896" cy="4986147"/>
          </a:xfrm>
        </p:spPr>
      </p:pic>
    </p:spTree>
    <p:extLst>
      <p:ext uri="{BB962C8B-B14F-4D97-AF65-F5344CB8AC3E}">
        <p14:creationId xmlns:p14="http://schemas.microsoft.com/office/powerpoint/2010/main" val="3536998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 </a:t>
            </a:r>
            <a:r>
              <a:rPr lang="en-US" b="1" dirty="0"/>
              <a:t>Input: 	world	23	new	47	major	13	62	desk</a:t>
            </a:r>
            <a:endParaRPr lang="en-US" dirty="0"/>
          </a:p>
          <a:p>
            <a:pPr>
              <a:buNone/>
            </a:pPr>
            <a:r>
              <a:rPr lang="en-US" b="1" dirty="0"/>
              <a:t>Which of the following will be Step v for the above input?</a:t>
            </a:r>
            <a:endParaRPr lang="en-US" dirty="0"/>
          </a:p>
          <a:p>
            <a:pPr>
              <a:buNone/>
            </a:pPr>
            <a:r>
              <a:rPr lang="en-US" b="1" dirty="0"/>
              <a:t>a)	62	desk	47	major	world	23	new	13</a:t>
            </a:r>
            <a:endParaRPr lang="en-US" dirty="0"/>
          </a:p>
          <a:p>
            <a:pPr>
              <a:buNone/>
            </a:pPr>
            <a:r>
              <a:rPr lang="en-US" b="1" dirty="0"/>
              <a:t>b)	62	desk	47	world	23	new	major	13</a:t>
            </a:r>
            <a:endParaRPr lang="en-US" dirty="0"/>
          </a:p>
          <a:p>
            <a:pPr>
              <a:buNone/>
            </a:pPr>
            <a:r>
              <a:rPr lang="en-US" b="1" dirty="0"/>
              <a:t>c)	62	desk	47	major	23	world	new	13</a:t>
            </a:r>
            <a:endParaRPr lang="en-US" dirty="0"/>
          </a:p>
          <a:p>
            <a:pPr>
              <a:buNone/>
            </a:pPr>
            <a:r>
              <a:rPr lang="en-US" b="1" dirty="0"/>
              <a:t>d)	62	desk	47	major	23	new	world	13</a:t>
            </a:r>
            <a:endParaRPr lang="en-US" dirty="0"/>
          </a:p>
          <a:p>
            <a:pPr>
              <a:buNone/>
            </a:pPr>
            <a:r>
              <a:rPr lang="en-US" b="1" dirty="0"/>
              <a:t>e)	None of these</a:t>
            </a:r>
            <a:endParaRPr lang="en-US" dirty="0"/>
          </a:p>
          <a:p>
            <a:pPr>
              <a:buNone/>
            </a:pPr>
            <a:r>
              <a:rPr lang="en-US" b="1" dirty="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 </a:t>
            </a:r>
            <a:r>
              <a:rPr lang="en-US" b="1" dirty="0"/>
              <a:t>Input: 	world	23	new	47	major	13	62	desk</a:t>
            </a:r>
            <a:endParaRPr lang="en-US" dirty="0"/>
          </a:p>
          <a:p>
            <a:pPr>
              <a:buNone/>
            </a:pPr>
            <a:r>
              <a:rPr lang="en-US" b="1" dirty="0"/>
              <a:t>Which of the following will be Step v for the above input?</a:t>
            </a:r>
            <a:endParaRPr lang="en-US" dirty="0"/>
          </a:p>
          <a:p>
            <a:pPr>
              <a:buNone/>
            </a:pPr>
            <a:r>
              <a:rPr lang="en-US" b="1" dirty="0"/>
              <a:t>a)	62	desk	47	major	world	23	new	13</a:t>
            </a:r>
            <a:endParaRPr lang="en-US" dirty="0"/>
          </a:p>
          <a:p>
            <a:pPr>
              <a:buNone/>
            </a:pPr>
            <a:r>
              <a:rPr lang="en-US" b="1" dirty="0"/>
              <a:t>b)	62	desk	47	world	23	new	major	13</a:t>
            </a:r>
            <a:endParaRPr lang="en-US" dirty="0"/>
          </a:p>
          <a:p>
            <a:pPr>
              <a:buNone/>
            </a:pPr>
            <a:r>
              <a:rPr lang="en-US" b="1" dirty="0">
                <a:solidFill>
                  <a:srgbClr val="FF0000"/>
                </a:solidFill>
              </a:rPr>
              <a:t>c)	62	desk	47	major	23	world	new	13</a:t>
            </a:r>
            <a:endParaRPr lang="en-US" dirty="0">
              <a:solidFill>
                <a:srgbClr val="FF0000"/>
              </a:solidFill>
            </a:endParaRPr>
          </a:p>
          <a:p>
            <a:pPr>
              <a:buNone/>
            </a:pPr>
            <a:r>
              <a:rPr lang="en-US" b="1" dirty="0"/>
              <a:t>d)	62	desk	47	major	23	new	world	13</a:t>
            </a:r>
            <a:endParaRPr lang="en-US" dirty="0"/>
          </a:p>
          <a:p>
            <a:pPr>
              <a:buNone/>
            </a:pPr>
            <a:r>
              <a:rPr lang="en-US" b="1" dirty="0"/>
              <a:t>e)	None of these</a:t>
            </a:r>
            <a:endParaRPr lang="en-US" dirty="0"/>
          </a:p>
          <a:p>
            <a:pPr>
              <a:buNone/>
            </a:pPr>
            <a:r>
              <a:rPr lang="en-US" b="1" dirty="0"/>
              <a:t> </a:t>
            </a:r>
            <a:endParaRPr lang="en-US" dirty="0"/>
          </a:p>
        </p:txBody>
      </p:sp>
    </p:spTree>
    <p:extLst>
      <p:ext uri="{BB962C8B-B14F-4D97-AF65-F5344CB8AC3E}">
        <p14:creationId xmlns:p14="http://schemas.microsoft.com/office/powerpoint/2010/main" val="1773345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 </a:t>
            </a:r>
            <a:r>
              <a:rPr lang="en-US" b="1" dirty="0"/>
              <a:t>Step III of an input is: 81	boat	73  wheel   spike	dancer 32 59</a:t>
            </a:r>
            <a:endParaRPr lang="en-US" dirty="0"/>
          </a:p>
          <a:p>
            <a:pPr>
              <a:buNone/>
            </a:pPr>
            <a:r>
              <a:rPr lang="en-US" b="1" dirty="0"/>
              <a:t>How many more steps are required to complete the rearrangement?</a:t>
            </a:r>
            <a:endParaRPr lang="en-US" dirty="0"/>
          </a:p>
          <a:p>
            <a:pPr>
              <a:buNone/>
            </a:pPr>
            <a:r>
              <a:rPr lang="en-US" b="1" dirty="0"/>
              <a:t>a)Two 	b) Three	c) Four	d) Five	e) None of these</a:t>
            </a:r>
            <a:endParaRPr lang="en-US" dirty="0"/>
          </a:p>
          <a:p>
            <a:pPr>
              <a:buNone/>
            </a:pPr>
            <a:r>
              <a:rPr lang="en-US" b="1" dirty="0"/>
              <a:t>  </a:t>
            </a:r>
          </a:p>
          <a:p>
            <a:pPr>
              <a:buNone/>
            </a:pPr>
            <a:r>
              <a:rPr lang="en-US" b="1" dirty="0"/>
              <a:t> </a:t>
            </a:r>
          </a:p>
          <a:p>
            <a:pPr>
              <a:buNone/>
            </a:pPr>
            <a:r>
              <a:rPr lang="en-US" b="1" dirty="0"/>
              <a:t> </a:t>
            </a:r>
          </a:p>
          <a:p>
            <a:pPr>
              <a:buNone/>
            </a:pPr>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 </a:t>
            </a:r>
            <a:r>
              <a:rPr lang="en-US" b="1" dirty="0"/>
              <a:t>Step III of an input is: 81	boat	73  wheel   spike	dancer 32 59</a:t>
            </a:r>
            <a:endParaRPr lang="en-US" dirty="0"/>
          </a:p>
          <a:p>
            <a:pPr>
              <a:buNone/>
            </a:pPr>
            <a:r>
              <a:rPr lang="en-US" b="1" dirty="0"/>
              <a:t>How many more steps are required to complete the rearrangement?</a:t>
            </a:r>
            <a:endParaRPr lang="en-US" dirty="0"/>
          </a:p>
          <a:p>
            <a:pPr>
              <a:buNone/>
            </a:pPr>
            <a:r>
              <a:rPr lang="en-US" b="1" dirty="0"/>
              <a:t>a)Two 	b) Three	</a:t>
            </a:r>
            <a:r>
              <a:rPr lang="en-US" b="1" dirty="0">
                <a:solidFill>
                  <a:srgbClr val="FF0000"/>
                </a:solidFill>
              </a:rPr>
              <a:t>c) Four</a:t>
            </a:r>
            <a:r>
              <a:rPr lang="en-US" b="1" dirty="0"/>
              <a:t>	d) Five	e) None of these</a:t>
            </a:r>
            <a:endParaRPr lang="en-US" dirty="0"/>
          </a:p>
          <a:p>
            <a:pPr>
              <a:buNone/>
            </a:pPr>
            <a:r>
              <a:rPr lang="en-US" b="1" dirty="0"/>
              <a:t>  </a:t>
            </a:r>
          </a:p>
          <a:p>
            <a:pPr>
              <a:buNone/>
            </a:pPr>
            <a:r>
              <a:rPr lang="en-US" b="1" dirty="0"/>
              <a:t> </a:t>
            </a:r>
          </a:p>
          <a:p>
            <a:pPr>
              <a:buNone/>
            </a:pPr>
            <a:r>
              <a:rPr lang="en-US" b="1" dirty="0"/>
              <a:t> </a:t>
            </a:r>
          </a:p>
          <a:p>
            <a:pPr>
              <a:buNone/>
            </a:pPr>
            <a:r>
              <a:rPr lang="en-US" b="1" dirty="0"/>
              <a:t> </a:t>
            </a:r>
          </a:p>
        </p:txBody>
      </p:sp>
    </p:spTree>
    <p:extLst>
      <p:ext uri="{BB962C8B-B14F-4D97-AF65-F5344CB8AC3E}">
        <p14:creationId xmlns:p14="http://schemas.microsoft.com/office/powerpoint/2010/main" val="1899520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700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(16 to 19): Study the following information carefully and answer the given Questions:</a:t>
            </a:r>
            <a:endParaRPr lang="en-US" dirty="0"/>
          </a:p>
          <a:p>
            <a:pPr>
              <a:buNone/>
            </a:pPr>
            <a:r>
              <a:rPr lang="en-US" b="1" dirty="0"/>
              <a:t>A word and number arrangement machine when given an input line of words and numbers, rearranges them following a particular rule in each step. The following is an illustration of input and rearrangement.</a:t>
            </a:r>
            <a:endParaRPr lang="en-US" dirty="0"/>
          </a:p>
          <a:p>
            <a:pPr>
              <a:buNone/>
            </a:pPr>
            <a:r>
              <a:rPr lang="en-US" b="1" dirty="0"/>
              <a:t>Input:	quick	Fire	15	28	39	war	19	yellow</a:t>
            </a:r>
            <a:endParaRPr lang="en-US" dirty="0"/>
          </a:p>
          <a:p>
            <a:pPr>
              <a:buNone/>
            </a:pPr>
            <a:r>
              <a:rPr lang="en-US" b="1" dirty="0"/>
              <a:t>Step I:	yellow	Quick	fire	15	28	39	war	19</a:t>
            </a:r>
            <a:endParaRPr lang="en-US" dirty="0"/>
          </a:p>
          <a:p>
            <a:pPr>
              <a:buNone/>
            </a:pPr>
            <a:r>
              <a:rPr lang="en-US" b="1" dirty="0"/>
              <a:t>Step II:	yellow	15	quick	fire	28	39	war	19</a:t>
            </a:r>
            <a:endParaRPr lang="en-US" dirty="0"/>
          </a:p>
          <a:p>
            <a:pPr>
              <a:buNone/>
            </a:pPr>
            <a:r>
              <a:rPr lang="en-US" b="1" dirty="0"/>
              <a:t>Step III:	yellow	15	war	quick	fire	28	39	19</a:t>
            </a:r>
            <a:endParaRPr lang="en-US" dirty="0"/>
          </a:p>
          <a:p>
            <a:pPr>
              <a:buNone/>
            </a:pPr>
            <a:r>
              <a:rPr lang="en-US" b="1" dirty="0"/>
              <a:t>Step IV:	yellow	15	war	19	quick	fire	28	39</a:t>
            </a:r>
            <a:endParaRPr lang="en-US" dirty="0"/>
          </a:p>
          <a:p>
            <a:pPr>
              <a:buNone/>
            </a:pPr>
            <a:r>
              <a:rPr lang="en-US" b="1" dirty="0"/>
              <a:t>Step V:	yellow	15	war	19	quick	28	fire	39</a:t>
            </a:r>
            <a:endParaRPr lang="en-US" dirty="0"/>
          </a:p>
          <a:p>
            <a:pPr>
              <a:buNone/>
            </a:pPr>
            <a:r>
              <a:rPr lang="en-US" b="1" dirty="0"/>
              <a:t>And Step V is the last step of the above input.</a:t>
            </a:r>
            <a:endParaRPr lang="en-US" dirty="0"/>
          </a:p>
          <a:p>
            <a:pPr>
              <a:buNone/>
            </a:pPr>
            <a:r>
              <a:rPr lang="en-US" b="1" dirty="0"/>
              <a:t>As per the rules followed in the above steps, find out in each of the following Questions the appropriate step for the given input.</a:t>
            </a:r>
            <a:endParaRPr lang="en-US" dirty="0"/>
          </a:p>
          <a:p>
            <a:pPr>
              <a:buNone/>
            </a:pPr>
            <a:r>
              <a:rPr lang="en-US" b="1" dirty="0"/>
              <a:t> </a:t>
            </a:r>
            <a:endParaRPr lang="en-US" dirty="0"/>
          </a:p>
          <a:p>
            <a:pPr>
              <a:buNone/>
            </a:pPr>
            <a:r>
              <a:rPr lang="en-US" b="1" dirty="0"/>
              <a:t>Q 16. Step II of an input is: zebra	12	bank 	carriage	     46	31	29	dusk</a:t>
            </a:r>
            <a:endParaRPr lang="en-US" dirty="0"/>
          </a:p>
          <a:p>
            <a:pPr>
              <a:buNone/>
            </a:pPr>
            <a:r>
              <a:rPr lang="en-US" b="1" dirty="0"/>
              <a:t>Which of the following steps will be the last but one?</a:t>
            </a:r>
            <a:endParaRPr lang="en-US" dirty="0"/>
          </a:p>
          <a:p>
            <a:pPr>
              <a:buNone/>
            </a:pPr>
            <a:r>
              <a:rPr lang="en-US" b="1" dirty="0"/>
              <a:t>a)	V	b) VI 		c) VII		d) VIII		e) None of these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700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(16 to 19): Study the following information carefully and answer the given Questions:</a:t>
            </a:r>
            <a:endParaRPr lang="en-US" dirty="0"/>
          </a:p>
          <a:p>
            <a:pPr>
              <a:buNone/>
            </a:pPr>
            <a:r>
              <a:rPr lang="en-US" b="1" dirty="0"/>
              <a:t>A word and number arrangement machine when given an input line of words and numbers, rearranges them following a particular rule in each step. The following is an illustration of input and rearrangement.</a:t>
            </a:r>
            <a:endParaRPr lang="en-US" dirty="0"/>
          </a:p>
          <a:p>
            <a:pPr>
              <a:buNone/>
            </a:pPr>
            <a:r>
              <a:rPr lang="en-US" b="1" dirty="0"/>
              <a:t>Input:	quick	Fire	15	28	39	war	19	yellow</a:t>
            </a:r>
            <a:endParaRPr lang="en-US" dirty="0"/>
          </a:p>
          <a:p>
            <a:pPr>
              <a:buNone/>
            </a:pPr>
            <a:r>
              <a:rPr lang="en-US" b="1" dirty="0"/>
              <a:t>Step I:	yellow	Quick	fire	15	28	39	war	19</a:t>
            </a:r>
            <a:endParaRPr lang="en-US" dirty="0"/>
          </a:p>
          <a:p>
            <a:pPr>
              <a:buNone/>
            </a:pPr>
            <a:r>
              <a:rPr lang="en-US" b="1" dirty="0"/>
              <a:t>Step II:	yellow	15	quick	fire	28	39	war	19</a:t>
            </a:r>
            <a:endParaRPr lang="en-US" dirty="0"/>
          </a:p>
          <a:p>
            <a:pPr>
              <a:buNone/>
            </a:pPr>
            <a:r>
              <a:rPr lang="en-US" b="1" dirty="0"/>
              <a:t>Step III:	yellow	15	war	quick	fire	28	39	19</a:t>
            </a:r>
            <a:endParaRPr lang="en-US" dirty="0"/>
          </a:p>
          <a:p>
            <a:pPr>
              <a:buNone/>
            </a:pPr>
            <a:r>
              <a:rPr lang="en-US" b="1" dirty="0"/>
              <a:t>Step IV:	yellow	15	war	19	quick	fire	28	39</a:t>
            </a:r>
            <a:endParaRPr lang="en-US" dirty="0"/>
          </a:p>
          <a:p>
            <a:pPr>
              <a:buNone/>
            </a:pPr>
            <a:r>
              <a:rPr lang="en-US" b="1" dirty="0"/>
              <a:t>Step V:	yellow	15	war	19	quick	28	fire	39</a:t>
            </a:r>
            <a:endParaRPr lang="en-US" dirty="0"/>
          </a:p>
          <a:p>
            <a:pPr>
              <a:buNone/>
            </a:pPr>
            <a:r>
              <a:rPr lang="en-US" b="1" dirty="0"/>
              <a:t>And Step V is the last step of the above input.</a:t>
            </a:r>
            <a:endParaRPr lang="en-US" dirty="0"/>
          </a:p>
          <a:p>
            <a:pPr>
              <a:buNone/>
            </a:pPr>
            <a:r>
              <a:rPr lang="en-US" b="1" dirty="0"/>
              <a:t>As per the rules followed in the above steps, find out in each of the following Questions the appropriate step for the given input.</a:t>
            </a:r>
            <a:endParaRPr lang="en-US" dirty="0"/>
          </a:p>
          <a:p>
            <a:pPr>
              <a:buNone/>
            </a:pPr>
            <a:r>
              <a:rPr lang="en-US" b="1" dirty="0"/>
              <a:t> </a:t>
            </a:r>
            <a:endParaRPr lang="en-US" dirty="0"/>
          </a:p>
          <a:p>
            <a:pPr>
              <a:buNone/>
            </a:pPr>
            <a:r>
              <a:rPr lang="en-US" b="1" dirty="0"/>
              <a:t>Q 16. Step II of an input is: zebra	12	bank 	carriage	     46	31	29	dusk</a:t>
            </a:r>
            <a:endParaRPr lang="en-US" dirty="0"/>
          </a:p>
          <a:p>
            <a:pPr>
              <a:buNone/>
            </a:pPr>
            <a:r>
              <a:rPr lang="en-US" b="1" dirty="0"/>
              <a:t>Which of the following steps will be the last but one?</a:t>
            </a:r>
            <a:endParaRPr lang="en-US" dirty="0"/>
          </a:p>
          <a:p>
            <a:pPr>
              <a:buNone/>
            </a:pPr>
            <a:r>
              <a:rPr lang="en-US" b="1" dirty="0">
                <a:solidFill>
                  <a:srgbClr val="FF0000"/>
                </a:solidFill>
              </a:rPr>
              <a:t>a)	V</a:t>
            </a:r>
            <a:r>
              <a:rPr lang="en-US" b="1" dirty="0"/>
              <a:t>	b) VI 		c) VII		d) VIII		e) None of these</a:t>
            </a:r>
            <a:endParaRPr lang="en-US" dirty="0"/>
          </a:p>
        </p:txBody>
      </p:sp>
    </p:spTree>
    <p:extLst>
      <p:ext uri="{BB962C8B-B14F-4D97-AF65-F5344CB8AC3E}">
        <p14:creationId xmlns:p14="http://schemas.microsoft.com/office/powerpoint/2010/main" val="486408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 </a:t>
            </a:r>
            <a:r>
              <a:rPr lang="en-US" b="1" dirty="0"/>
              <a:t>Input: age	die	72	53	35	hold	goal	26</a:t>
            </a:r>
            <a:endParaRPr lang="en-US" dirty="0"/>
          </a:p>
          <a:p>
            <a:pPr>
              <a:buNone/>
            </a:pPr>
            <a:r>
              <a:rPr lang="en-US" b="1" dirty="0"/>
              <a:t>How many steps will be required to complete the rearrangement?</a:t>
            </a:r>
            <a:endParaRPr lang="en-US" dirty="0"/>
          </a:p>
          <a:p>
            <a:pPr>
              <a:buNone/>
            </a:pPr>
            <a:r>
              <a:rPr lang="en-US" b="1" dirty="0"/>
              <a:t> a)	V	b) VI 		c) VII		d) VIII		e) None of these</a:t>
            </a:r>
            <a:endParaRPr lang="en-US" dirty="0"/>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 </a:t>
            </a:r>
            <a:r>
              <a:rPr lang="en-US" b="1" dirty="0"/>
              <a:t>Input: age	die	72	53	35	hold	goal	26</a:t>
            </a:r>
            <a:endParaRPr lang="en-US" dirty="0"/>
          </a:p>
          <a:p>
            <a:pPr>
              <a:buNone/>
            </a:pPr>
            <a:r>
              <a:rPr lang="en-US" b="1" dirty="0"/>
              <a:t>How many steps will be required to complete the rearrangement?</a:t>
            </a:r>
            <a:endParaRPr lang="en-US" dirty="0"/>
          </a:p>
          <a:p>
            <a:pPr>
              <a:buNone/>
            </a:pPr>
            <a:r>
              <a:rPr lang="en-US" b="1" dirty="0"/>
              <a:t> a)	V	</a:t>
            </a:r>
            <a:r>
              <a:rPr lang="en-US" b="1" dirty="0">
                <a:solidFill>
                  <a:srgbClr val="FF0000"/>
                </a:solidFill>
              </a:rPr>
              <a:t>b) VI </a:t>
            </a:r>
            <a:r>
              <a:rPr lang="en-US" b="1" dirty="0"/>
              <a:t>		c) VII		d) VIII		e) None of these</a:t>
            </a:r>
            <a:endParaRPr lang="en-US" dirty="0"/>
          </a:p>
          <a:p>
            <a:pPr>
              <a:buNone/>
            </a:pPr>
            <a:endParaRPr lang="en-US" dirty="0"/>
          </a:p>
        </p:txBody>
      </p:sp>
    </p:spTree>
    <p:extLst>
      <p:ext uri="{BB962C8B-B14F-4D97-AF65-F5344CB8AC3E}">
        <p14:creationId xmlns:p14="http://schemas.microsoft.com/office/powerpoint/2010/main" val="2780722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 </a:t>
            </a:r>
            <a:r>
              <a:rPr lang="en-US" b="1" dirty="0"/>
              <a:t>Step II of an input is: win 	12	92	for	81	always	36	home</a:t>
            </a:r>
            <a:endParaRPr lang="en-US" dirty="0"/>
          </a:p>
          <a:p>
            <a:pPr>
              <a:buNone/>
            </a:pPr>
            <a:r>
              <a:rPr lang="en-US" b="1" dirty="0"/>
              <a:t>Which of the following will be Step VII?</a:t>
            </a:r>
            <a:endParaRPr lang="en-US" dirty="0"/>
          </a:p>
          <a:p>
            <a:pPr>
              <a:buNone/>
            </a:pPr>
            <a:r>
              <a:rPr lang="en-US" b="1" dirty="0"/>
              <a:t>a)	win	12	Home	36	92	for	81	always</a:t>
            </a:r>
            <a:endParaRPr lang="en-US" dirty="0"/>
          </a:p>
          <a:p>
            <a:pPr>
              <a:buNone/>
            </a:pPr>
            <a:r>
              <a:rPr lang="en-US" b="1" dirty="0"/>
              <a:t>b)	win	12	Home	36	for	92	always	81</a:t>
            </a:r>
            <a:endParaRPr lang="en-US" dirty="0"/>
          </a:p>
          <a:p>
            <a:pPr>
              <a:buNone/>
            </a:pPr>
            <a:r>
              <a:rPr lang="en-US" b="1" dirty="0"/>
              <a:t>c)	win	12	Home	92	for	81	always	36</a:t>
            </a:r>
            <a:endParaRPr lang="en-US" dirty="0"/>
          </a:p>
          <a:p>
            <a:pPr>
              <a:buNone/>
            </a:pPr>
            <a:r>
              <a:rPr lang="en-US" b="1" dirty="0"/>
              <a:t>d)	There will be no Step VII	</a:t>
            </a:r>
            <a:endParaRPr lang="en-US" dirty="0"/>
          </a:p>
          <a:p>
            <a:pPr>
              <a:buNone/>
            </a:pPr>
            <a:r>
              <a:rPr lang="en-US" b="1" dirty="0"/>
              <a:t>e)None of these</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 </a:t>
            </a:r>
            <a:r>
              <a:rPr lang="en-US" b="1" dirty="0"/>
              <a:t>Step II of an input is: win 	12	92	for	81	always	36	home</a:t>
            </a:r>
            <a:endParaRPr lang="en-US" dirty="0"/>
          </a:p>
          <a:p>
            <a:pPr>
              <a:buNone/>
            </a:pPr>
            <a:r>
              <a:rPr lang="en-US" b="1" dirty="0"/>
              <a:t>Which of the following will be Step VII?</a:t>
            </a:r>
            <a:endParaRPr lang="en-US" dirty="0"/>
          </a:p>
          <a:p>
            <a:pPr>
              <a:buNone/>
            </a:pPr>
            <a:r>
              <a:rPr lang="en-US" b="1" dirty="0"/>
              <a:t>a)	win	12	Home	36	92	for	81	always</a:t>
            </a:r>
            <a:endParaRPr lang="en-US" dirty="0"/>
          </a:p>
          <a:p>
            <a:pPr>
              <a:buNone/>
            </a:pPr>
            <a:r>
              <a:rPr lang="en-US" b="1" dirty="0"/>
              <a:t>b)	win	12	Home	36	for	92	always	81</a:t>
            </a:r>
            <a:endParaRPr lang="en-US" dirty="0"/>
          </a:p>
          <a:p>
            <a:pPr>
              <a:buNone/>
            </a:pPr>
            <a:r>
              <a:rPr lang="en-US" b="1" dirty="0"/>
              <a:t>c)	win	12	Home	92	for	81	always	36</a:t>
            </a:r>
            <a:endParaRPr lang="en-US" dirty="0"/>
          </a:p>
          <a:p>
            <a:pPr>
              <a:buNone/>
            </a:pPr>
            <a:r>
              <a:rPr lang="en-US" b="1" dirty="0">
                <a:solidFill>
                  <a:srgbClr val="FF0000"/>
                </a:solidFill>
              </a:rPr>
              <a:t>d)	There will be no Step VII	</a:t>
            </a:r>
            <a:endParaRPr lang="en-US" dirty="0">
              <a:solidFill>
                <a:srgbClr val="FF0000"/>
              </a:solidFill>
            </a:endParaRPr>
          </a:p>
          <a:p>
            <a:pPr>
              <a:buNone/>
            </a:pPr>
            <a:r>
              <a:rPr lang="en-US" b="1" dirty="0"/>
              <a:t>e)None of these</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p:txBody>
      </p:sp>
    </p:spTree>
    <p:extLst>
      <p:ext uri="{BB962C8B-B14F-4D97-AF65-F5344CB8AC3E}">
        <p14:creationId xmlns:p14="http://schemas.microsoft.com/office/powerpoint/2010/main" val="290440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550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 </a:t>
            </a:r>
            <a:r>
              <a:rPr lang="en-US" b="1" dirty="0"/>
              <a:t>Questions (1 to 4): Study the following information carefully to answer these Questions:</a:t>
            </a:r>
          </a:p>
          <a:p>
            <a:pPr>
              <a:buNone/>
            </a:pPr>
            <a:r>
              <a:rPr lang="en-US" b="1" dirty="0"/>
              <a:t>A number sorting machine when given an input of numbers, rearranges them in a particular manner step-by-step as indicated below till all the numbers are arranged. Given below is an illustration of this arrangement.</a:t>
            </a:r>
          </a:p>
          <a:p>
            <a:pPr>
              <a:buNone/>
            </a:pPr>
            <a:r>
              <a:rPr lang="en-US" b="1" dirty="0"/>
              <a:t>Input:	39	121	48	18	76	112	14	45	63	96</a:t>
            </a:r>
          </a:p>
          <a:p>
            <a:pPr>
              <a:buNone/>
            </a:pPr>
            <a:r>
              <a:rPr lang="en-US" b="1" dirty="0"/>
              <a:t>Step I:	14	39	121	48	18	76	112	45	63	96</a:t>
            </a:r>
          </a:p>
          <a:p>
            <a:pPr>
              <a:buNone/>
            </a:pPr>
            <a:r>
              <a:rPr lang="en-US" b="1" dirty="0"/>
              <a:t>Step II:	14	39	48	18	76	112	45	63	96	121</a:t>
            </a:r>
          </a:p>
          <a:p>
            <a:pPr>
              <a:buNone/>
            </a:pPr>
            <a:r>
              <a:rPr lang="en-US" b="1" dirty="0"/>
              <a:t>Step III:	14	18	39	48	76	112	45	63	96	121</a:t>
            </a:r>
          </a:p>
          <a:p>
            <a:pPr>
              <a:buNone/>
            </a:pPr>
            <a:r>
              <a:rPr lang="en-US" b="1" dirty="0"/>
              <a:t>Step IV:	14	18	39	48	76	45	63	96	112	121</a:t>
            </a:r>
          </a:p>
          <a:p>
            <a:pPr>
              <a:buNone/>
            </a:pPr>
            <a:r>
              <a:rPr lang="en-US" b="1" dirty="0"/>
              <a:t>Step V:	14	18	39	45	48	76	63	96	112	121</a:t>
            </a:r>
          </a:p>
          <a:p>
            <a:pPr>
              <a:buNone/>
            </a:pPr>
            <a:r>
              <a:rPr lang="en-US" b="1" dirty="0"/>
              <a:t>Step VI:	14	18	39	45	48	63	76	96	112	121</a:t>
            </a:r>
          </a:p>
          <a:p>
            <a:pPr>
              <a:buNone/>
            </a:pPr>
            <a:r>
              <a:rPr lang="en-US" b="1" dirty="0"/>
              <a:t>And Step VI is the last step for this input.</a:t>
            </a:r>
          </a:p>
          <a:p>
            <a:pPr>
              <a:buNone/>
            </a:pPr>
            <a:r>
              <a:rPr lang="en-US" b="1" dirty="0"/>
              <a:t> </a:t>
            </a:r>
          </a:p>
          <a:p>
            <a:pPr>
              <a:buNone/>
            </a:pPr>
            <a:r>
              <a:rPr lang="en-US" b="1" dirty="0"/>
              <a:t>Q 1. What will be step III for following input?</a:t>
            </a:r>
          </a:p>
          <a:p>
            <a:pPr>
              <a:buNone/>
            </a:pPr>
            <a:r>
              <a:rPr lang="en-US" b="1" dirty="0"/>
              <a:t>Input:	68	182	39	93	129	46	21	58</a:t>
            </a:r>
          </a:p>
          <a:p>
            <a:pPr>
              <a:buNone/>
            </a:pPr>
            <a:r>
              <a:rPr lang="en-US" b="1" dirty="0"/>
              <a:t>(a)		21	39	68	129	93	46	58	182</a:t>
            </a:r>
          </a:p>
          <a:p>
            <a:pPr>
              <a:buNone/>
            </a:pPr>
            <a:r>
              <a:rPr lang="en-US" b="1" dirty="0"/>
              <a:t>(b)		21	39	68	93	129	46	58	182</a:t>
            </a:r>
          </a:p>
          <a:p>
            <a:pPr>
              <a:buNone/>
            </a:pPr>
            <a:r>
              <a:rPr lang="en-US" b="1" dirty="0"/>
              <a:t>(c)		21	68	39	93	129	46	58	182</a:t>
            </a:r>
          </a:p>
          <a:p>
            <a:pPr>
              <a:buNone/>
            </a:pPr>
            <a:r>
              <a:rPr lang="en-US" b="1" dirty="0"/>
              <a:t>(d) Cannot be determined 		</a:t>
            </a:r>
          </a:p>
          <a:p>
            <a:pPr>
              <a:buNone/>
            </a:pPr>
            <a:r>
              <a:rPr lang="en-US" b="1" dirty="0"/>
              <a:t>(e) None of these</a:t>
            </a:r>
          </a:p>
        </p:txBody>
      </p:sp>
    </p:spTree>
    <p:extLst>
      <p:ext uri="{BB962C8B-B14F-4D97-AF65-F5344CB8AC3E}">
        <p14:creationId xmlns:p14="http://schemas.microsoft.com/office/powerpoint/2010/main" val="1855874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 </a:t>
            </a:r>
            <a:r>
              <a:rPr lang="en-US" b="1" dirty="0"/>
              <a:t>Step III of an input is: train 	23	star	61	32	fall	hard	53</a:t>
            </a:r>
            <a:endParaRPr lang="en-US" dirty="0"/>
          </a:p>
          <a:p>
            <a:pPr>
              <a:buNone/>
            </a:pPr>
            <a:r>
              <a:rPr lang="en-US" b="1" dirty="0"/>
              <a:t>Which of the following is definitely the input?</a:t>
            </a:r>
            <a:endParaRPr lang="en-US" dirty="0"/>
          </a:p>
          <a:p>
            <a:pPr>
              <a:buNone/>
            </a:pPr>
            <a:r>
              <a:rPr lang="en-US" b="1" dirty="0"/>
              <a:t>a)	23	star	61	train	32	fall	hard	53</a:t>
            </a:r>
            <a:endParaRPr lang="en-US" dirty="0"/>
          </a:p>
          <a:p>
            <a:pPr>
              <a:buNone/>
            </a:pPr>
            <a:r>
              <a:rPr lang="en-US" b="1" dirty="0"/>
              <a:t>b)	star	train	61	23	32	fall	hard	53</a:t>
            </a:r>
            <a:endParaRPr lang="en-US" dirty="0"/>
          </a:p>
          <a:p>
            <a:pPr>
              <a:buNone/>
            </a:pPr>
            <a:r>
              <a:rPr lang="en-US" b="1" dirty="0"/>
              <a:t>c)	61	star	23	train	32	fall	hard	53</a:t>
            </a:r>
            <a:endParaRPr lang="en-US" dirty="0"/>
          </a:p>
          <a:p>
            <a:pPr>
              <a:buNone/>
            </a:pPr>
            <a:r>
              <a:rPr lang="en-US" b="1" dirty="0"/>
              <a:t>d)    cannot be determined	</a:t>
            </a:r>
            <a:endParaRPr lang="en-US" dirty="0"/>
          </a:p>
          <a:p>
            <a:pPr>
              <a:buNone/>
            </a:pPr>
            <a:r>
              <a:rPr lang="en-US" b="1" dirty="0"/>
              <a:t>e) None of these</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 </a:t>
            </a:r>
            <a:r>
              <a:rPr lang="en-US" b="1" dirty="0"/>
              <a:t>Step III of an input is: train 	23	star	61	32	fall	hard	53</a:t>
            </a:r>
            <a:endParaRPr lang="en-US" dirty="0"/>
          </a:p>
          <a:p>
            <a:pPr>
              <a:buNone/>
            </a:pPr>
            <a:r>
              <a:rPr lang="en-US" b="1" dirty="0"/>
              <a:t>Which of the following is definitely the input?</a:t>
            </a:r>
            <a:endParaRPr lang="en-US" dirty="0"/>
          </a:p>
          <a:p>
            <a:pPr>
              <a:buNone/>
            </a:pPr>
            <a:r>
              <a:rPr lang="en-US" b="1" dirty="0"/>
              <a:t>a)	23	star	61	train	32	fall	hard	53</a:t>
            </a:r>
            <a:endParaRPr lang="en-US" dirty="0"/>
          </a:p>
          <a:p>
            <a:pPr>
              <a:buNone/>
            </a:pPr>
            <a:r>
              <a:rPr lang="en-US" b="1" dirty="0"/>
              <a:t>b)	star	train	61	23	32	fall	hard	53</a:t>
            </a:r>
            <a:endParaRPr lang="en-US" dirty="0"/>
          </a:p>
          <a:p>
            <a:pPr>
              <a:buNone/>
            </a:pPr>
            <a:r>
              <a:rPr lang="en-US" b="1" dirty="0"/>
              <a:t>c)	61	star	23	train	32	fall	hard	53</a:t>
            </a:r>
            <a:endParaRPr lang="en-US" dirty="0"/>
          </a:p>
          <a:p>
            <a:pPr>
              <a:buNone/>
            </a:pPr>
            <a:r>
              <a:rPr lang="en-US" b="1" dirty="0">
                <a:solidFill>
                  <a:srgbClr val="FF0000"/>
                </a:solidFill>
              </a:rPr>
              <a:t>d)    cannot be determined	</a:t>
            </a:r>
            <a:endParaRPr lang="en-US" dirty="0">
              <a:solidFill>
                <a:srgbClr val="FF0000"/>
              </a:solidFill>
            </a:endParaRPr>
          </a:p>
          <a:p>
            <a:pPr>
              <a:buNone/>
            </a:pPr>
            <a:r>
              <a:rPr lang="en-US" b="1" dirty="0"/>
              <a:t>e) None of these</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p:txBody>
      </p:sp>
    </p:spTree>
    <p:extLst>
      <p:ext uri="{BB962C8B-B14F-4D97-AF65-F5344CB8AC3E}">
        <p14:creationId xmlns:p14="http://schemas.microsoft.com/office/powerpoint/2010/main" val="1147239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(20 to 24): Study the following information and answer the Questions given below it:</a:t>
            </a:r>
            <a:endParaRPr lang="en-US" dirty="0"/>
          </a:p>
          <a:p>
            <a:pPr>
              <a:buNone/>
            </a:pPr>
            <a:r>
              <a:rPr lang="en-US" b="1" dirty="0"/>
              <a:t>The admission ticket foe an exhibition bears a password which is changed after every clock hour based on set of words chosen for each day. The following is an illustration of the code and steps of rearrangement for subsequent clock hours. The time is 9 a.m. to 3 p. m.</a:t>
            </a:r>
            <a:endParaRPr lang="en-US" dirty="0"/>
          </a:p>
          <a:p>
            <a:pPr>
              <a:buNone/>
            </a:pPr>
            <a:r>
              <a:rPr lang="en-US" b="1" dirty="0"/>
              <a:t>Batch I (9 a. m. to 10 a.m.): is not ready cloth simple harmony burning</a:t>
            </a:r>
            <a:endParaRPr lang="en-US" dirty="0"/>
          </a:p>
          <a:p>
            <a:pPr>
              <a:buNone/>
            </a:pPr>
            <a:r>
              <a:rPr lang="en-US" b="1" dirty="0"/>
              <a:t>Batch II (10 a.m. to 11 a. m.): ready not is cloth burning harmony simple</a:t>
            </a:r>
            <a:endParaRPr lang="en-US" dirty="0"/>
          </a:p>
          <a:p>
            <a:pPr>
              <a:buNone/>
            </a:pPr>
            <a:r>
              <a:rPr lang="en-US" b="1" dirty="0"/>
              <a:t>Batch III (11 a.m. to 12 noon): cloth is not ready simple harmony burning</a:t>
            </a:r>
            <a:endParaRPr lang="en-US" dirty="0"/>
          </a:p>
          <a:p>
            <a:pPr>
              <a:buNone/>
            </a:pPr>
            <a:r>
              <a:rPr lang="en-US" b="1" dirty="0"/>
              <a:t>Batch IV (12 a.m. to 1 p. m.): not is cloth ready burning harmony simple</a:t>
            </a:r>
            <a:endParaRPr lang="en-US" dirty="0"/>
          </a:p>
          <a:p>
            <a:pPr>
              <a:buNone/>
            </a:pPr>
            <a:r>
              <a:rPr lang="en-US" b="1" dirty="0"/>
              <a:t>Batch V (1 p. m. to 2 p. m.): ready cloth is not simple harmony burning and so on</a:t>
            </a:r>
            <a:endParaRPr lang="en-US" dirty="0"/>
          </a:p>
          <a:p>
            <a:pPr>
              <a:buNone/>
            </a:pPr>
            <a:r>
              <a:rPr lang="en-US" b="1" dirty="0"/>
              <a:t> </a:t>
            </a:r>
            <a:endParaRPr lang="en-US" dirty="0"/>
          </a:p>
          <a:p>
            <a:pPr>
              <a:buNone/>
            </a:pPr>
            <a:r>
              <a:rPr lang="en-US" b="1" dirty="0"/>
              <a:t>Q 20. If the password for Batch I was – ‘rate go long top we let have’, which batch will have the password – ‘go rate top long have let we’?</a:t>
            </a:r>
            <a:endParaRPr lang="en-US" dirty="0"/>
          </a:p>
          <a:p>
            <a:pPr>
              <a:buNone/>
            </a:pPr>
            <a:r>
              <a:rPr lang="en-US" b="1" dirty="0"/>
              <a:t>a)	II	b) III	c) IV	d) V	e) None of these </a:t>
            </a:r>
            <a:endParaRPr lang="en-US" dirty="0"/>
          </a:p>
          <a:p>
            <a:pPr>
              <a:buNone/>
            </a:pP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(20 to 24): Study the following information and answer the Questions given below it:</a:t>
            </a:r>
            <a:endParaRPr lang="en-US" dirty="0"/>
          </a:p>
          <a:p>
            <a:pPr>
              <a:buNone/>
            </a:pPr>
            <a:r>
              <a:rPr lang="en-US" b="1" dirty="0"/>
              <a:t>The admission ticket foe an exhibition bears a password which is changed after every clock hour based on set of words chosen for each day. The following is an illustration of the code and steps of rearrangement for subsequent clock hours. The time is 9 a.m. to 3 p. m.</a:t>
            </a:r>
            <a:endParaRPr lang="en-US" dirty="0"/>
          </a:p>
          <a:p>
            <a:pPr>
              <a:buNone/>
            </a:pPr>
            <a:r>
              <a:rPr lang="en-US" b="1" dirty="0"/>
              <a:t>Batch I (9 a. m. to 10 a.m.): is not ready cloth simple harmony burning</a:t>
            </a:r>
            <a:endParaRPr lang="en-US" dirty="0"/>
          </a:p>
          <a:p>
            <a:pPr>
              <a:buNone/>
            </a:pPr>
            <a:r>
              <a:rPr lang="en-US" b="1" dirty="0"/>
              <a:t>Batch II (10 a.m. to 11 a. m.): ready not is cloth burning harmony simple</a:t>
            </a:r>
            <a:endParaRPr lang="en-US" dirty="0"/>
          </a:p>
          <a:p>
            <a:pPr>
              <a:buNone/>
            </a:pPr>
            <a:r>
              <a:rPr lang="en-US" b="1" dirty="0"/>
              <a:t>Batch III (11 a.m. to 12 noon): cloth is not ready simple harmony burning</a:t>
            </a:r>
            <a:endParaRPr lang="en-US" dirty="0"/>
          </a:p>
          <a:p>
            <a:pPr>
              <a:buNone/>
            </a:pPr>
            <a:r>
              <a:rPr lang="en-US" b="1" dirty="0"/>
              <a:t>Batch IV (12 a.m. to 1 p. m.): not is cloth ready burning harmony simple</a:t>
            </a:r>
            <a:endParaRPr lang="en-US" dirty="0"/>
          </a:p>
          <a:p>
            <a:pPr>
              <a:buNone/>
            </a:pPr>
            <a:r>
              <a:rPr lang="en-US" b="1" dirty="0"/>
              <a:t>Batch V (1 p. m. to 2 p. m.): ready cloth is not simple harmony burning and so on</a:t>
            </a:r>
            <a:endParaRPr lang="en-US" dirty="0"/>
          </a:p>
          <a:p>
            <a:pPr>
              <a:buNone/>
            </a:pPr>
            <a:r>
              <a:rPr lang="en-US" b="1" dirty="0"/>
              <a:t> </a:t>
            </a:r>
            <a:endParaRPr lang="en-US" dirty="0"/>
          </a:p>
          <a:p>
            <a:pPr>
              <a:buNone/>
            </a:pPr>
            <a:r>
              <a:rPr lang="en-US" b="1" dirty="0"/>
              <a:t>Q 20. If the password for Batch I was – ‘rate go long top we let have’, which batch will have the password – ‘go rate top long have let we’?</a:t>
            </a:r>
            <a:endParaRPr lang="en-US" dirty="0"/>
          </a:p>
          <a:p>
            <a:pPr>
              <a:buNone/>
            </a:pPr>
            <a:r>
              <a:rPr lang="en-US" b="1" dirty="0">
                <a:solidFill>
                  <a:srgbClr val="FF0000"/>
                </a:solidFill>
              </a:rPr>
              <a:t>a)	II</a:t>
            </a:r>
            <a:r>
              <a:rPr lang="en-US" b="1" dirty="0"/>
              <a:t>	b) III	c) IV	d) V	e) None of these </a:t>
            </a:r>
            <a:endParaRPr lang="en-US" dirty="0"/>
          </a:p>
          <a:p>
            <a:pPr>
              <a:buNone/>
            </a:pPr>
            <a:endParaRPr lang="en-US" b="1" dirty="0"/>
          </a:p>
        </p:txBody>
      </p:sp>
    </p:spTree>
    <p:extLst>
      <p:ext uri="{BB962C8B-B14F-4D97-AF65-F5344CB8AC3E}">
        <p14:creationId xmlns:p14="http://schemas.microsoft.com/office/powerpoint/2010/main" val="3342344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r>
              <a:rPr lang="en-US" b="1" dirty="0">
                <a:latin typeface="Arial Black" pitchFamily="34" charset="0"/>
              </a:rPr>
              <a:t>Q 21. </a:t>
            </a:r>
            <a:r>
              <a:rPr lang="en-US" b="1" dirty="0"/>
              <a:t>Day’s first password – ‘camel road no toy say me not’. What will be the password for fourth batch, i.e., 12 noon to 1 p.m.?</a:t>
            </a:r>
            <a:endParaRPr lang="en-US" dirty="0"/>
          </a:p>
          <a:p>
            <a:pPr>
              <a:buNone/>
            </a:pPr>
            <a:r>
              <a:rPr lang="en-US" b="1" dirty="0"/>
              <a:t>a)	road camel toy no not me say</a:t>
            </a:r>
            <a:endParaRPr lang="en-US" dirty="0"/>
          </a:p>
          <a:p>
            <a:pPr>
              <a:buNone/>
            </a:pPr>
            <a:r>
              <a:rPr lang="en-US" b="1" dirty="0"/>
              <a:t>b)	no road camel toy not me say</a:t>
            </a:r>
            <a:endParaRPr lang="en-US" dirty="0"/>
          </a:p>
          <a:p>
            <a:pPr>
              <a:buNone/>
            </a:pPr>
            <a:r>
              <a:rPr lang="en-US" b="1" dirty="0"/>
              <a:t>c)	toy no road camel not me say</a:t>
            </a:r>
            <a:endParaRPr lang="en-US" dirty="0"/>
          </a:p>
          <a:p>
            <a:pPr>
              <a:buNone/>
            </a:pPr>
            <a:r>
              <a:rPr lang="en-US" b="1" dirty="0"/>
              <a:t>d)	toy camel road no say me not</a:t>
            </a:r>
            <a:endParaRPr lang="en-US" dirty="0"/>
          </a:p>
          <a:p>
            <a:pPr>
              <a:buNone/>
            </a:pPr>
            <a:r>
              <a:rPr lang="en-US" b="1" dirty="0"/>
              <a:t>e)	None of these</a:t>
            </a:r>
            <a:endParaRPr lang="en-US" dirty="0"/>
          </a:p>
          <a:p>
            <a:pPr>
              <a:buNone/>
            </a:pPr>
            <a:r>
              <a:rPr lang="en-US" b="1" dirty="0"/>
              <a:t> </a:t>
            </a:r>
            <a:endParaRPr lang="en-US" dirty="0"/>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r>
              <a:rPr lang="en-US" b="1" dirty="0">
                <a:latin typeface="Arial Black" pitchFamily="34" charset="0"/>
              </a:rPr>
              <a:t>Q 21. </a:t>
            </a:r>
            <a:r>
              <a:rPr lang="en-US" b="1" dirty="0"/>
              <a:t>Day’s first password – ‘camel road no toy say me not’. What will be the password for fourth batch, i.e., 12 noon to 1 p.m.?</a:t>
            </a:r>
            <a:endParaRPr lang="en-US" dirty="0"/>
          </a:p>
          <a:p>
            <a:pPr>
              <a:buNone/>
            </a:pPr>
            <a:r>
              <a:rPr lang="en-US" b="1" dirty="0">
                <a:solidFill>
                  <a:srgbClr val="FF0000"/>
                </a:solidFill>
              </a:rPr>
              <a:t>a)	road camel toy no not me say</a:t>
            </a:r>
            <a:endParaRPr lang="en-US" dirty="0">
              <a:solidFill>
                <a:srgbClr val="FF0000"/>
              </a:solidFill>
            </a:endParaRPr>
          </a:p>
          <a:p>
            <a:pPr>
              <a:buNone/>
            </a:pPr>
            <a:r>
              <a:rPr lang="en-US" b="1" dirty="0"/>
              <a:t>b)	no road camel toy not me say</a:t>
            </a:r>
            <a:endParaRPr lang="en-US" dirty="0"/>
          </a:p>
          <a:p>
            <a:pPr>
              <a:buNone/>
            </a:pPr>
            <a:r>
              <a:rPr lang="en-US" b="1" dirty="0"/>
              <a:t>c)	toy no road camel not me say</a:t>
            </a:r>
            <a:endParaRPr lang="en-US" dirty="0"/>
          </a:p>
          <a:p>
            <a:pPr>
              <a:buNone/>
            </a:pPr>
            <a:r>
              <a:rPr lang="en-US" b="1" dirty="0"/>
              <a:t>d)	toy camel road no say me not</a:t>
            </a:r>
            <a:endParaRPr lang="en-US" dirty="0"/>
          </a:p>
          <a:p>
            <a:pPr>
              <a:buNone/>
            </a:pPr>
            <a:r>
              <a:rPr lang="en-US" b="1" dirty="0"/>
              <a:t>e)	None of these</a:t>
            </a:r>
            <a:endParaRPr lang="en-US" dirty="0"/>
          </a:p>
          <a:p>
            <a:pPr>
              <a:buNone/>
            </a:pPr>
            <a:r>
              <a:rPr lang="en-US" b="1" dirty="0"/>
              <a:t> </a:t>
            </a:r>
            <a:endParaRPr lang="en-US" dirty="0"/>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07631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 </a:t>
            </a:r>
            <a:r>
              <a:rPr lang="en-US" b="1" dirty="0"/>
              <a:t>If Batch II has the password – ‘came along net or else key lot’, what could be the password for Batch IV i.e., 12 noon to 1 p. m.?</a:t>
            </a:r>
            <a:endParaRPr lang="en-US" dirty="0"/>
          </a:p>
          <a:p>
            <a:pPr>
              <a:buNone/>
            </a:pPr>
            <a:r>
              <a:rPr lang="en-US" b="1" dirty="0"/>
              <a:t>a)	net or came along else key lot</a:t>
            </a:r>
            <a:endParaRPr lang="en-US" dirty="0"/>
          </a:p>
          <a:p>
            <a:pPr>
              <a:buNone/>
            </a:pPr>
            <a:r>
              <a:rPr lang="en-US" b="1" dirty="0"/>
              <a:t>b)	came or net along lot key else</a:t>
            </a:r>
            <a:endParaRPr lang="en-US" dirty="0"/>
          </a:p>
          <a:p>
            <a:pPr>
              <a:buNone/>
            </a:pPr>
            <a:r>
              <a:rPr lang="en-US" b="1" dirty="0"/>
              <a:t>c)	or net along came lot key else</a:t>
            </a:r>
            <a:endParaRPr lang="en-US" dirty="0"/>
          </a:p>
          <a:p>
            <a:pPr>
              <a:buNone/>
            </a:pPr>
            <a:r>
              <a:rPr lang="en-US" b="1" dirty="0"/>
              <a:t>d)	along net or came else key lot</a:t>
            </a:r>
            <a:endParaRPr lang="en-US" dirty="0"/>
          </a:p>
          <a:p>
            <a:pPr>
              <a:buNone/>
            </a:pPr>
            <a:r>
              <a:rPr lang="en-US" b="1" dirty="0"/>
              <a:t>e)	None of these</a:t>
            </a:r>
            <a:endParaRPr lang="en-US" dirty="0"/>
          </a:p>
          <a:p>
            <a:pPr>
              <a:buNone/>
            </a:pPr>
            <a:r>
              <a:rPr lang="en-US" b="1" dirty="0"/>
              <a:t> </a:t>
            </a:r>
            <a:endParaRPr lang="en-US" dirty="0"/>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 </a:t>
            </a:r>
            <a:r>
              <a:rPr lang="en-US" b="1" dirty="0"/>
              <a:t>If Batch II has the password – ‘came along net or else key lot’, what could be the password for Batch IV i.e., 12 noon to 1 p. m.?</a:t>
            </a:r>
            <a:endParaRPr lang="en-US" dirty="0"/>
          </a:p>
          <a:p>
            <a:pPr>
              <a:buNone/>
            </a:pPr>
            <a:r>
              <a:rPr lang="en-US" b="1" dirty="0"/>
              <a:t>a)	net or came along else key lot</a:t>
            </a:r>
            <a:endParaRPr lang="en-US" dirty="0"/>
          </a:p>
          <a:p>
            <a:pPr>
              <a:buNone/>
            </a:pPr>
            <a:r>
              <a:rPr lang="en-US" b="1" dirty="0"/>
              <a:t>b)	came or net along lot key else</a:t>
            </a:r>
            <a:endParaRPr lang="en-US" dirty="0"/>
          </a:p>
          <a:p>
            <a:pPr>
              <a:buNone/>
            </a:pPr>
            <a:r>
              <a:rPr lang="en-US" b="1" dirty="0"/>
              <a:t>c)	or net along came lot key else</a:t>
            </a:r>
            <a:endParaRPr lang="en-US" dirty="0"/>
          </a:p>
          <a:p>
            <a:pPr>
              <a:buNone/>
            </a:pPr>
            <a:r>
              <a:rPr lang="en-US" b="1" dirty="0">
                <a:solidFill>
                  <a:srgbClr val="FF0000"/>
                </a:solidFill>
              </a:rPr>
              <a:t>d)	along net or came else key lot</a:t>
            </a:r>
            <a:endParaRPr lang="en-US" dirty="0">
              <a:solidFill>
                <a:srgbClr val="FF0000"/>
              </a:solidFill>
            </a:endParaRPr>
          </a:p>
          <a:p>
            <a:pPr>
              <a:buNone/>
            </a:pPr>
            <a:r>
              <a:rPr lang="en-US" b="1" dirty="0"/>
              <a:t>e)	None of these</a:t>
            </a:r>
            <a:endParaRPr lang="en-US" dirty="0"/>
          </a:p>
          <a:p>
            <a:pPr>
              <a:buNone/>
            </a:pPr>
            <a:r>
              <a:rPr lang="en-US" b="1" dirty="0"/>
              <a:t> </a:t>
            </a:r>
            <a:endParaRPr lang="en-US" dirty="0"/>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4330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23. </a:t>
            </a:r>
            <a:r>
              <a:rPr lang="en-US" b="1" dirty="0"/>
              <a:t>If the password for 11 a.m. to 12 noon was – ‘soap shy miss pen yet the she what was the password for Batch I?</a:t>
            </a:r>
            <a:endParaRPr lang="en-US" dirty="0"/>
          </a:p>
          <a:p>
            <a:pPr>
              <a:buNone/>
            </a:pPr>
            <a:r>
              <a:rPr lang="en-US" b="1" dirty="0"/>
              <a:t>a)	pen miss shy soap she the yet</a:t>
            </a:r>
            <a:endParaRPr lang="en-US" dirty="0"/>
          </a:p>
          <a:p>
            <a:pPr>
              <a:buNone/>
            </a:pPr>
            <a:r>
              <a:rPr lang="en-US" b="1" dirty="0"/>
              <a:t>b)	shy miss pen soap yet the she</a:t>
            </a:r>
            <a:endParaRPr lang="en-US" dirty="0"/>
          </a:p>
          <a:p>
            <a:pPr>
              <a:buNone/>
            </a:pPr>
            <a:r>
              <a:rPr lang="en-US" b="1" dirty="0"/>
              <a:t>c)	soap pen miss shy she the yet</a:t>
            </a:r>
            <a:endParaRPr lang="en-US" dirty="0"/>
          </a:p>
          <a:p>
            <a:pPr>
              <a:buNone/>
            </a:pPr>
            <a:r>
              <a:rPr lang="en-US" b="1" dirty="0"/>
              <a:t>d)	miss shy soap pen she the yet</a:t>
            </a:r>
            <a:endParaRPr lang="en-US" dirty="0"/>
          </a:p>
          <a:p>
            <a:pPr>
              <a:buNone/>
            </a:pPr>
            <a:r>
              <a:rPr lang="en-US" b="1" dirty="0"/>
              <a:t>e)	None of these</a:t>
            </a:r>
            <a:endParaRPr lang="en-US" dirty="0"/>
          </a:p>
          <a:p>
            <a:pPr>
              <a:buNone/>
            </a:pPr>
            <a:r>
              <a:rPr lang="en-US" b="1" dirty="0"/>
              <a:t> </a:t>
            </a:r>
            <a:endParaRPr lang="en-US" dirty="0"/>
          </a:p>
          <a:p>
            <a:pPr>
              <a:buNone/>
            </a:pPr>
            <a:endParaRPr lang="en-US" b="1" dirty="0"/>
          </a:p>
          <a:p>
            <a:pPr>
              <a:buNone/>
            </a:pPr>
            <a:r>
              <a:rPr lang="en-US" b="1" dirty="0"/>
              <a:t> </a:t>
            </a:r>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23. </a:t>
            </a:r>
            <a:r>
              <a:rPr lang="en-US" b="1" dirty="0"/>
              <a:t>If the password for 11 a.m. to 12 noon was – ‘soap shy miss pen yet the she what was the password for Batch I?</a:t>
            </a:r>
            <a:endParaRPr lang="en-US" dirty="0"/>
          </a:p>
          <a:p>
            <a:pPr>
              <a:buNone/>
            </a:pPr>
            <a:r>
              <a:rPr lang="en-US" b="1" dirty="0"/>
              <a:t>a)	pen miss shy soap she the yet</a:t>
            </a:r>
            <a:endParaRPr lang="en-US" dirty="0"/>
          </a:p>
          <a:p>
            <a:pPr>
              <a:buNone/>
            </a:pPr>
            <a:r>
              <a:rPr lang="en-US" b="1" dirty="0">
                <a:solidFill>
                  <a:srgbClr val="FF0000"/>
                </a:solidFill>
              </a:rPr>
              <a:t>b)	shy miss pen soap yet the she</a:t>
            </a:r>
            <a:endParaRPr lang="en-US" dirty="0">
              <a:solidFill>
                <a:srgbClr val="FF0000"/>
              </a:solidFill>
            </a:endParaRPr>
          </a:p>
          <a:p>
            <a:pPr>
              <a:buNone/>
            </a:pPr>
            <a:r>
              <a:rPr lang="en-US" b="1" dirty="0"/>
              <a:t>c)	soap pen miss shy she the yet</a:t>
            </a:r>
            <a:endParaRPr lang="en-US" dirty="0"/>
          </a:p>
          <a:p>
            <a:pPr>
              <a:buNone/>
            </a:pPr>
            <a:r>
              <a:rPr lang="en-US" b="1" dirty="0"/>
              <a:t>d)	miss shy soap pen she the yet</a:t>
            </a:r>
            <a:endParaRPr lang="en-US" dirty="0"/>
          </a:p>
          <a:p>
            <a:pPr>
              <a:buNone/>
            </a:pPr>
            <a:r>
              <a:rPr lang="en-US" b="1" dirty="0"/>
              <a:t>e)	None of these</a:t>
            </a:r>
            <a:endParaRPr lang="en-US" dirty="0"/>
          </a:p>
          <a:p>
            <a:pPr>
              <a:buNone/>
            </a:pPr>
            <a:r>
              <a:rPr lang="en-US" b="1" dirty="0"/>
              <a:t> </a:t>
            </a:r>
            <a:endParaRPr lang="en-US" dirty="0"/>
          </a:p>
          <a:p>
            <a:pPr>
              <a:buNone/>
            </a:pPr>
            <a:endParaRPr lang="en-US" b="1" dirty="0"/>
          </a:p>
          <a:p>
            <a:pPr>
              <a:buNone/>
            </a:pPr>
            <a:r>
              <a:rPr lang="en-US" b="1" dirty="0"/>
              <a:t> </a:t>
            </a:r>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0489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550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 </a:t>
            </a:r>
            <a:r>
              <a:rPr lang="en-US" b="1" dirty="0"/>
              <a:t>Questions (1 to 4): Study the following information carefully to answer these Questions:</a:t>
            </a:r>
          </a:p>
          <a:p>
            <a:pPr>
              <a:buNone/>
            </a:pPr>
            <a:r>
              <a:rPr lang="en-US" b="1" dirty="0"/>
              <a:t>A number sorting machine when given an input of numbers, rearranges them in a particular manner step-by-step as indicated below till all the numbers are arranged. Given below is an illustration of this arrangement.</a:t>
            </a:r>
          </a:p>
          <a:p>
            <a:pPr>
              <a:buNone/>
            </a:pPr>
            <a:r>
              <a:rPr lang="en-US" b="1" dirty="0"/>
              <a:t>Input:	39	121	48	18	76	112	14	45	63	96</a:t>
            </a:r>
          </a:p>
          <a:p>
            <a:pPr>
              <a:buNone/>
            </a:pPr>
            <a:r>
              <a:rPr lang="en-US" b="1" dirty="0"/>
              <a:t>Step I:	14	39	121	48	18	76	112	45	63	96</a:t>
            </a:r>
          </a:p>
          <a:p>
            <a:pPr>
              <a:buNone/>
            </a:pPr>
            <a:r>
              <a:rPr lang="en-US" b="1" dirty="0"/>
              <a:t>Step II:	14	39	48	18	76	112	45	63	96	121</a:t>
            </a:r>
          </a:p>
          <a:p>
            <a:pPr>
              <a:buNone/>
            </a:pPr>
            <a:r>
              <a:rPr lang="en-US" b="1" dirty="0"/>
              <a:t>Step III:	14	18	39	48	76	112	45	63	96	121</a:t>
            </a:r>
          </a:p>
          <a:p>
            <a:pPr>
              <a:buNone/>
            </a:pPr>
            <a:r>
              <a:rPr lang="en-US" b="1" dirty="0"/>
              <a:t>Step IV:	14	18	39	48	76	45	63	96	112	121</a:t>
            </a:r>
          </a:p>
          <a:p>
            <a:pPr>
              <a:buNone/>
            </a:pPr>
            <a:r>
              <a:rPr lang="en-US" b="1" dirty="0"/>
              <a:t>Step V:	14	18	39	45	48	76	63	96	112	121</a:t>
            </a:r>
          </a:p>
          <a:p>
            <a:pPr>
              <a:buNone/>
            </a:pPr>
            <a:r>
              <a:rPr lang="en-US" b="1" dirty="0"/>
              <a:t>Step VI:	14	18	39	45	48	63	76	96	112	121</a:t>
            </a:r>
          </a:p>
          <a:p>
            <a:pPr>
              <a:buNone/>
            </a:pPr>
            <a:r>
              <a:rPr lang="en-US" b="1" dirty="0"/>
              <a:t>And Step VI is the last step for this input.</a:t>
            </a:r>
          </a:p>
          <a:p>
            <a:pPr>
              <a:buNone/>
            </a:pPr>
            <a:r>
              <a:rPr lang="en-US" b="1" dirty="0"/>
              <a:t> </a:t>
            </a:r>
          </a:p>
          <a:p>
            <a:pPr>
              <a:buNone/>
            </a:pPr>
            <a:r>
              <a:rPr lang="en-US" b="1" dirty="0"/>
              <a:t>Q 1. What will be step III for following input?</a:t>
            </a:r>
          </a:p>
          <a:p>
            <a:pPr>
              <a:buNone/>
            </a:pPr>
            <a:r>
              <a:rPr lang="en-US" b="1" dirty="0"/>
              <a:t>Input:	68	182	39	93	129	46	21	58</a:t>
            </a:r>
          </a:p>
          <a:p>
            <a:pPr>
              <a:buNone/>
            </a:pPr>
            <a:r>
              <a:rPr lang="en-US" b="1" dirty="0"/>
              <a:t>(a)		21	39	68	129	93	46	58	182</a:t>
            </a:r>
          </a:p>
          <a:p>
            <a:pPr>
              <a:buNone/>
            </a:pPr>
            <a:r>
              <a:rPr lang="en-US" b="1" dirty="0">
                <a:solidFill>
                  <a:srgbClr val="FF0000"/>
                </a:solidFill>
              </a:rPr>
              <a:t>(b)		21	39	68	93	129	46	58	182</a:t>
            </a:r>
          </a:p>
          <a:p>
            <a:pPr>
              <a:buNone/>
            </a:pPr>
            <a:r>
              <a:rPr lang="en-US" b="1" dirty="0"/>
              <a:t>(c)		21	68	39	93	129	46	58	182</a:t>
            </a:r>
          </a:p>
          <a:p>
            <a:pPr>
              <a:buNone/>
            </a:pPr>
            <a:r>
              <a:rPr lang="en-US" b="1" dirty="0"/>
              <a:t>(d) Cannot be determined 		</a:t>
            </a:r>
          </a:p>
          <a:p>
            <a:pPr>
              <a:buNone/>
            </a:pPr>
            <a:r>
              <a:rPr lang="en-US" b="1" dirty="0"/>
              <a:t>(e) None of these</a:t>
            </a:r>
          </a:p>
        </p:txBody>
      </p:sp>
    </p:spTree>
    <p:extLst>
      <p:ext uri="{BB962C8B-B14F-4D97-AF65-F5344CB8AC3E}">
        <p14:creationId xmlns:p14="http://schemas.microsoft.com/office/powerpoint/2010/main" val="1701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 </a:t>
            </a:r>
            <a:r>
              <a:rPr lang="en-US" b="1" dirty="0"/>
              <a:t>If the password for Batch VI, i.e., 2 p.m. to 3 p. m. is – ‘are trap cut he but say lap’, what will be the password for Batch II, i.e. 10 to 11 a. m.?</a:t>
            </a:r>
            <a:endParaRPr lang="en-US" dirty="0"/>
          </a:p>
          <a:p>
            <a:pPr>
              <a:buNone/>
            </a:pPr>
            <a:r>
              <a:rPr lang="en-US" b="1" dirty="0"/>
              <a:t>a)	trap are he cut lap say nut</a:t>
            </a:r>
            <a:endParaRPr lang="en-US" dirty="0"/>
          </a:p>
          <a:p>
            <a:pPr>
              <a:buNone/>
            </a:pPr>
            <a:r>
              <a:rPr lang="en-US" b="1" dirty="0"/>
              <a:t>b)	he cut trap are lap say but</a:t>
            </a:r>
            <a:endParaRPr lang="en-US" dirty="0"/>
          </a:p>
          <a:p>
            <a:pPr>
              <a:buNone/>
            </a:pPr>
            <a:r>
              <a:rPr lang="en-US" b="1" dirty="0"/>
              <a:t>c)	cut he are trap but say lap</a:t>
            </a:r>
            <a:endParaRPr lang="en-US" dirty="0"/>
          </a:p>
          <a:p>
            <a:pPr>
              <a:buNone/>
            </a:pPr>
            <a:r>
              <a:rPr lang="en-US" b="1" dirty="0"/>
              <a:t>d)	are he cut trap lap say but</a:t>
            </a:r>
            <a:endParaRPr lang="en-US" dirty="0"/>
          </a:p>
          <a:p>
            <a:pPr>
              <a:buNone/>
            </a:pPr>
            <a:r>
              <a:rPr lang="en-US" b="1" dirty="0"/>
              <a:t>e)	None of these</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a:p>
            <a:pPr>
              <a:buNone/>
            </a:pPr>
            <a:r>
              <a:rPr lang="en-US" b="1" dirty="0"/>
              <a:t>  </a:t>
            </a:r>
          </a:p>
          <a:p>
            <a:pPr>
              <a:buNone/>
            </a:pPr>
            <a:r>
              <a:rPr lang="en-US" b="1" dirty="0"/>
              <a:t> </a:t>
            </a:r>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 </a:t>
            </a:r>
            <a:r>
              <a:rPr lang="en-US" b="1" dirty="0"/>
              <a:t>If the password for Batch VI, i.e., 2 p.m. to 3 p. m. is – ‘are trap cut he but say lap’, what will be the password for Batch II, i.e. 10 to 11 a. m.?</a:t>
            </a:r>
            <a:endParaRPr lang="en-US" dirty="0"/>
          </a:p>
          <a:p>
            <a:pPr>
              <a:buNone/>
            </a:pPr>
            <a:r>
              <a:rPr lang="en-US" b="1" dirty="0"/>
              <a:t>a)	trap are he cut lap say nut</a:t>
            </a:r>
            <a:endParaRPr lang="en-US" dirty="0"/>
          </a:p>
          <a:p>
            <a:pPr>
              <a:buNone/>
            </a:pPr>
            <a:r>
              <a:rPr lang="en-US" b="1" dirty="0">
                <a:solidFill>
                  <a:srgbClr val="FF0000"/>
                </a:solidFill>
              </a:rPr>
              <a:t>b)	he cut trap are lap say but</a:t>
            </a:r>
            <a:endParaRPr lang="en-US" dirty="0">
              <a:solidFill>
                <a:srgbClr val="FF0000"/>
              </a:solidFill>
            </a:endParaRPr>
          </a:p>
          <a:p>
            <a:pPr>
              <a:buNone/>
            </a:pPr>
            <a:r>
              <a:rPr lang="en-US" b="1" dirty="0"/>
              <a:t>c)	cut he are trap but say lap</a:t>
            </a:r>
            <a:endParaRPr lang="en-US" dirty="0"/>
          </a:p>
          <a:p>
            <a:pPr>
              <a:buNone/>
            </a:pPr>
            <a:r>
              <a:rPr lang="en-US" b="1" dirty="0"/>
              <a:t>d)	are he cut trap lap say but</a:t>
            </a:r>
            <a:endParaRPr lang="en-US" dirty="0"/>
          </a:p>
          <a:p>
            <a:pPr>
              <a:buNone/>
            </a:pPr>
            <a:r>
              <a:rPr lang="en-US" b="1" dirty="0"/>
              <a:t>e)	None of these</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a:p>
            <a:pPr>
              <a:buNone/>
            </a:pPr>
            <a:r>
              <a:rPr lang="en-US" b="1" dirty="0"/>
              <a:t>  </a:t>
            </a:r>
          </a:p>
          <a:p>
            <a:pPr>
              <a:buNone/>
            </a:pPr>
            <a:r>
              <a:rPr lang="en-US" b="1" dirty="0"/>
              <a:t> </a:t>
            </a:r>
          </a:p>
        </p:txBody>
      </p:sp>
      <p:graphicFrame>
        <p:nvGraphicFramePr>
          <p:cNvPr id="4" name="Table 3"/>
          <p:cNvGraphicFramePr>
            <a:graphicFrameLocks noGrp="1"/>
          </p:cNvGraphicFramePr>
          <p:nvPr/>
        </p:nvGraphicFramePr>
        <p:xfrm>
          <a:off x="7660284" y="2694385"/>
          <a:ext cx="4310999" cy="2560320"/>
        </p:xfrm>
        <a:graphic>
          <a:graphicData uri="http://schemas.openxmlformats.org/drawingml/2006/table">
            <a:tbl>
              <a:tblPr firstRow="1" bandRow="1">
                <a:tableStyleId>{5C22544A-7EE6-4342-B048-85BDC9FD1C3A}</a:tableStyleId>
              </a:tblPr>
              <a:tblGrid>
                <a:gridCol w="725217">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62">
                  <a:extLst>
                    <a:ext uri="{9D8B030D-6E8A-4147-A177-3AD203B41FA5}">
                      <a16:colId xmlns:a16="http://schemas.microsoft.com/office/drawing/2014/main" val="20002"/>
                    </a:ext>
                  </a:extLst>
                </a:gridCol>
                <a:gridCol w="551793">
                  <a:extLst>
                    <a:ext uri="{9D8B030D-6E8A-4147-A177-3AD203B41FA5}">
                      <a16:colId xmlns:a16="http://schemas.microsoft.com/office/drawing/2014/main" val="20003"/>
                    </a:ext>
                  </a:extLst>
                </a:gridCol>
                <a:gridCol w="439902">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698">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68698">
                <a:tc>
                  <a:txBody>
                    <a:bodyPr/>
                    <a:lstStyle/>
                    <a:p>
                      <a:r>
                        <a:rPr lang="en-US" dirty="0">
                          <a:solidFill>
                            <a:srgbClr val="FF0000"/>
                          </a:solidFill>
                        </a:rPr>
                        <a:t>9-10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1"/>
                  </a:ext>
                </a:extLst>
              </a:tr>
              <a:tr h="268698">
                <a:tc>
                  <a:txBody>
                    <a:bodyPr/>
                    <a:lstStyle/>
                    <a:p>
                      <a:r>
                        <a:rPr lang="en-US" dirty="0">
                          <a:solidFill>
                            <a:srgbClr val="FF0000"/>
                          </a:solidFill>
                        </a:rPr>
                        <a:t>10-11</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2"/>
                  </a:ext>
                </a:extLst>
              </a:tr>
              <a:tr h="268698">
                <a:tc>
                  <a:txBody>
                    <a:bodyPr/>
                    <a:lstStyle/>
                    <a:p>
                      <a:r>
                        <a:rPr lang="en-US" dirty="0">
                          <a:solidFill>
                            <a:srgbClr val="FF0000"/>
                          </a:solidFill>
                        </a:rPr>
                        <a:t>11-12</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3"/>
                  </a:ext>
                </a:extLst>
              </a:tr>
              <a:tr h="268698">
                <a:tc>
                  <a:txBody>
                    <a:bodyPr/>
                    <a:lstStyle/>
                    <a:p>
                      <a:r>
                        <a:rPr lang="en-US" dirty="0">
                          <a:solidFill>
                            <a:srgbClr val="FF0000"/>
                          </a:solidFill>
                        </a:rPr>
                        <a:t>12-1</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4"/>
                  </a:ext>
                </a:extLst>
              </a:tr>
              <a:tr h="268698">
                <a:tc>
                  <a:txBody>
                    <a:bodyPr/>
                    <a:lstStyle/>
                    <a:p>
                      <a:r>
                        <a:rPr lang="en-US" dirty="0">
                          <a:solidFill>
                            <a:srgbClr val="FF0000"/>
                          </a:solidFill>
                        </a:rPr>
                        <a:t>1-2</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2</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5"/>
                  </a:ext>
                </a:extLst>
              </a:tr>
              <a:tr h="268698">
                <a:tc>
                  <a:txBody>
                    <a:bodyPr/>
                    <a:lstStyle/>
                    <a:p>
                      <a:r>
                        <a:rPr lang="en-US" dirty="0">
                          <a:solidFill>
                            <a:srgbClr val="FF0000"/>
                          </a:solidFill>
                        </a:rPr>
                        <a:t>2-3</a:t>
                      </a:r>
                    </a:p>
                  </a:txBody>
                  <a:tcPr/>
                </a:tc>
                <a:tc>
                  <a:txBody>
                    <a:bodyPr/>
                    <a:lstStyle/>
                    <a:p>
                      <a:r>
                        <a:rPr lang="en-US" dirty="0"/>
                        <a:t>1</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2766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700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(25 to 29): Study the following information carefully and answer the Questions given below:</a:t>
            </a:r>
            <a:endParaRPr lang="en-US" dirty="0"/>
          </a:p>
          <a:p>
            <a:pPr>
              <a:buNone/>
            </a:pPr>
            <a:r>
              <a:rPr lang="en-US" b="1" dirty="0"/>
              <a:t>Given an input, a coding machine generates pass codes for six batches every day, as follows:</a:t>
            </a:r>
            <a:endParaRPr lang="en-US" dirty="0"/>
          </a:p>
          <a:p>
            <a:pPr>
              <a:buNone/>
            </a:pPr>
            <a:r>
              <a:rPr lang="en-US" b="1" dirty="0"/>
              <a:t>Input: see the little squirrels jumping here and there Pass code:</a:t>
            </a:r>
            <a:endParaRPr lang="en-US" dirty="0"/>
          </a:p>
          <a:p>
            <a:pPr>
              <a:buNone/>
            </a:pPr>
            <a:r>
              <a:rPr lang="en-US" b="1" dirty="0"/>
              <a:t>Batch I: jumping see here the and little there squirrels</a:t>
            </a:r>
            <a:endParaRPr lang="en-US" dirty="0"/>
          </a:p>
          <a:p>
            <a:pPr>
              <a:buNone/>
            </a:pPr>
            <a:r>
              <a:rPr lang="en-US" b="1" dirty="0"/>
              <a:t>Batch II: the and here little see there jumping squirrels</a:t>
            </a:r>
            <a:endParaRPr lang="en-US" dirty="0"/>
          </a:p>
          <a:p>
            <a:pPr>
              <a:buNone/>
            </a:pPr>
            <a:r>
              <a:rPr lang="en-US" b="1" dirty="0"/>
              <a:t>Batch III: see the there and jumping here squirrels little</a:t>
            </a:r>
            <a:endParaRPr lang="en-US" dirty="0"/>
          </a:p>
          <a:p>
            <a:pPr>
              <a:buNone/>
            </a:pPr>
            <a:r>
              <a:rPr lang="en-US" b="1" dirty="0"/>
              <a:t>Batch IV: and jumping there here the squirrels see little and so on.</a:t>
            </a:r>
            <a:endParaRPr lang="en-US" dirty="0"/>
          </a:p>
          <a:p>
            <a:pPr>
              <a:buNone/>
            </a:pPr>
            <a:r>
              <a:rPr lang="en-US" b="1" dirty="0"/>
              <a:t>The first batch timing is 10.00 a.m. and each batch is of one hour’s duration. There is a rest period of one hour after the work for the fourth batch is over.</a:t>
            </a:r>
            <a:endParaRPr lang="en-US" dirty="0"/>
          </a:p>
          <a:p>
            <a:pPr>
              <a:buNone/>
            </a:pPr>
            <a:r>
              <a:rPr lang="en-US" b="1" dirty="0"/>
              <a:t> </a:t>
            </a:r>
            <a:endParaRPr lang="en-US" dirty="0"/>
          </a:p>
          <a:p>
            <a:pPr>
              <a:buNone/>
            </a:pPr>
            <a:r>
              <a:rPr lang="en-US" b="1" dirty="0"/>
              <a:t>Q 25. If the pass code on a day for the second batch is ‘are of clouds transformed they </a:t>
            </a:r>
            <a:r>
              <a:rPr lang="en-US" b="1" dirty="0" err="1"/>
              <a:t>bhakti</a:t>
            </a:r>
            <a:r>
              <a:rPr lang="en-US" b="1" dirty="0"/>
              <a:t> the as’, what will be the pass code for the batch at 3.00 p. m. on that day?</a:t>
            </a:r>
            <a:endParaRPr lang="en-US" dirty="0"/>
          </a:p>
          <a:p>
            <a:pPr>
              <a:buNone/>
            </a:pPr>
            <a:r>
              <a:rPr lang="en-US" b="1" dirty="0"/>
              <a:t>a)	clouds are </a:t>
            </a:r>
            <a:r>
              <a:rPr lang="en-US" b="1" dirty="0" err="1"/>
              <a:t>bhakti</a:t>
            </a:r>
            <a:r>
              <a:rPr lang="en-US" b="1" dirty="0"/>
              <a:t> as the they of transformed</a:t>
            </a:r>
            <a:endParaRPr lang="en-US" dirty="0"/>
          </a:p>
          <a:p>
            <a:pPr>
              <a:buNone/>
            </a:pPr>
            <a:r>
              <a:rPr lang="en-US" b="1" dirty="0"/>
              <a:t>b)	of the </a:t>
            </a:r>
            <a:r>
              <a:rPr lang="en-US" b="1" dirty="0" err="1"/>
              <a:t>bhakti</a:t>
            </a:r>
            <a:r>
              <a:rPr lang="en-US" b="1" dirty="0"/>
              <a:t> clouds are as they transformed</a:t>
            </a:r>
            <a:endParaRPr lang="en-US" dirty="0"/>
          </a:p>
          <a:p>
            <a:pPr>
              <a:buNone/>
            </a:pPr>
            <a:r>
              <a:rPr lang="en-US" b="1" dirty="0"/>
              <a:t>c)	the they clouds are as </a:t>
            </a:r>
            <a:r>
              <a:rPr lang="en-US" b="1" dirty="0" err="1"/>
              <a:t>bhakti</a:t>
            </a:r>
            <a:r>
              <a:rPr lang="en-US" b="1" dirty="0"/>
              <a:t> transformed of</a:t>
            </a:r>
            <a:endParaRPr lang="en-US" dirty="0"/>
          </a:p>
          <a:p>
            <a:pPr>
              <a:buNone/>
            </a:pPr>
            <a:r>
              <a:rPr lang="en-US" b="1" dirty="0"/>
              <a:t>d)	are of as the they </a:t>
            </a:r>
            <a:r>
              <a:rPr lang="en-US" b="1" dirty="0" err="1"/>
              <a:t>bhakti</a:t>
            </a:r>
            <a:r>
              <a:rPr lang="en-US" b="1" dirty="0"/>
              <a:t> transformed clouds</a:t>
            </a:r>
            <a:endParaRPr lang="en-US" dirty="0"/>
          </a:p>
          <a:p>
            <a:pPr>
              <a:buNone/>
            </a:pPr>
            <a:r>
              <a:rPr lang="en-US" b="1" dirty="0"/>
              <a:t>e)	None of these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700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t>Questions (25 to 29): Study the following information carefully and answer the Questions given below:</a:t>
            </a:r>
            <a:endParaRPr lang="en-US" dirty="0"/>
          </a:p>
          <a:p>
            <a:pPr>
              <a:buNone/>
            </a:pPr>
            <a:r>
              <a:rPr lang="en-US" b="1" dirty="0"/>
              <a:t>Given an input, a coding machine generates pass codes for six batches every day, as follows:</a:t>
            </a:r>
            <a:endParaRPr lang="en-US" dirty="0"/>
          </a:p>
          <a:p>
            <a:pPr>
              <a:buNone/>
            </a:pPr>
            <a:r>
              <a:rPr lang="en-US" b="1" dirty="0"/>
              <a:t>Input: see the little squirrels jumping here and there Pass code:</a:t>
            </a:r>
            <a:endParaRPr lang="en-US" dirty="0"/>
          </a:p>
          <a:p>
            <a:pPr>
              <a:buNone/>
            </a:pPr>
            <a:r>
              <a:rPr lang="en-US" b="1" dirty="0"/>
              <a:t>Batch I: jumping see here the and little there squirrels</a:t>
            </a:r>
            <a:endParaRPr lang="en-US" dirty="0"/>
          </a:p>
          <a:p>
            <a:pPr>
              <a:buNone/>
            </a:pPr>
            <a:r>
              <a:rPr lang="en-US" b="1" dirty="0"/>
              <a:t>Batch II: the and here little see there jumping squirrels</a:t>
            </a:r>
            <a:endParaRPr lang="en-US" dirty="0"/>
          </a:p>
          <a:p>
            <a:pPr>
              <a:buNone/>
            </a:pPr>
            <a:r>
              <a:rPr lang="en-US" b="1" dirty="0"/>
              <a:t>Batch III: see the there and jumping here squirrels little</a:t>
            </a:r>
            <a:endParaRPr lang="en-US" dirty="0"/>
          </a:p>
          <a:p>
            <a:pPr>
              <a:buNone/>
            </a:pPr>
            <a:r>
              <a:rPr lang="en-US" b="1" dirty="0"/>
              <a:t>Batch IV: and jumping there here the squirrels see little and so on.</a:t>
            </a:r>
            <a:endParaRPr lang="en-US" dirty="0"/>
          </a:p>
          <a:p>
            <a:pPr>
              <a:buNone/>
            </a:pPr>
            <a:r>
              <a:rPr lang="en-US" b="1" dirty="0"/>
              <a:t>The first batch timing is 10.00 a.m. and each batch is of one hour’s duration. There is a rest period of one hour after the work for the fourth batch is over.</a:t>
            </a:r>
            <a:endParaRPr lang="en-US" dirty="0"/>
          </a:p>
          <a:p>
            <a:pPr>
              <a:buNone/>
            </a:pPr>
            <a:r>
              <a:rPr lang="en-US" b="1" dirty="0"/>
              <a:t> </a:t>
            </a:r>
            <a:endParaRPr lang="en-US" dirty="0"/>
          </a:p>
          <a:p>
            <a:pPr>
              <a:buNone/>
            </a:pPr>
            <a:r>
              <a:rPr lang="en-US" b="1" dirty="0"/>
              <a:t>Q 25. If the pass code on a day for the second batch is ‘are of clouds transformed they </a:t>
            </a:r>
            <a:r>
              <a:rPr lang="en-US" b="1" dirty="0" err="1"/>
              <a:t>bhakti</a:t>
            </a:r>
            <a:r>
              <a:rPr lang="en-US" b="1" dirty="0"/>
              <a:t> the as’, what will be the pass code for the batch at 3.00 p. m. on that day?</a:t>
            </a:r>
            <a:endParaRPr lang="en-US" dirty="0"/>
          </a:p>
          <a:p>
            <a:pPr>
              <a:buNone/>
            </a:pPr>
            <a:r>
              <a:rPr lang="en-US" b="1" dirty="0">
                <a:solidFill>
                  <a:srgbClr val="FF0000"/>
                </a:solidFill>
              </a:rPr>
              <a:t>a)	clouds are </a:t>
            </a:r>
            <a:r>
              <a:rPr lang="en-US" b="1" dirty="0" err="1">
                <a:solidFill>
                  <a:srgbClr val="FF0000"/>
                </a:solidFill>
              </a:rPr>
              <a:t>bhakti</a:t>
            </a:r>
            <a:r>
              <a:rPr lang="en-US" b="1" dirty="0">
                <a:solidFill>
                  <a:srgbClr val="FF0000"/>
                </a:solidFill>
              </a:rPr>
              <a:t> as the they of transformed</a:t>
            </a:r>
            <a:endParaRPr lang="en-US" dirty="0">
              <a:solidFill>
                <a:srgbClr val="FF0000"/>
              </a:solidFill>
            </a:endParaRPr>
          </a:p>
          <a:p>
            <a:pPr>
              <a:buNone/>
            </a:pPr>
            <a:r>
              <a:rPr lang="en-US" b="1" dirty="0"/>
              <a:t>b)	of the </a:t>
            </a:r>
            <a:r>
              <a:rPr lang="en-US" b="1" dirty="0" err="1"/>
              <a:t>bhakti</a:t>
            </a:r>
            <a:r>
              <a:rPr lang="en-US" b="1" dirty="0"/>
              <a:t> clouds are as they transformed</a:t>
            </a:r>
            <a:endParaRPr lang="en-US" dirty="0"/>
          </a:p>
          <a:p>
            <a:pPr>
              <a:buNone/>
            </a:pPr>
            <a:r>
              <a:rPr lang="en-US" b="1" dirty="0"/>
              <a:t>c)	the they clouds are as </a:t>
            </a:r>
            <a:r>
              <a:rPr lang="en-US" b="1" dirty="0" err="1"/>
              <a:t>bhakti</a:t>
            </a:r>
            <a:r>
              <a:rPr lang="en-US" b="1" dirty="0"/>
              <a:t> transformed of</a:t>
            </a:r>
            <a:endParaRPr lang="en-US" dirty="0"/>
          </a:p>
          <a:p>
            <a:pPr>
              <a:buNone/>
            </a:pPr>
            <a:r>
              <a:rPr lang="en-US" b="1" dirty="0"/>
              <a:t>d)	are of as the they </a:t>
            </a:r>
            <a:r>
              <a:rPr lang="en-US" b="1" dirty="0" err="1"/>
              <a:t>bhakti</a:t>
            </a:r>
            <a:r>
              <a:rPr lang="en-US" b="1" dirty="0"/>
              <a:t> transformed clouds</a:t>
            </a:r>
            <a:endParaRPr lang="en-US" dirty="0"/>
          </a:p>
          <a:p>
            <a:pPr>
              <a:buNone/>
            </a:pPr>
            <a:r>
              <a:rPr lang="en-US" b="1" dirty="0"/>
              <a:t>e)	None of these</a:t>
            </a:r>
            <a:endParaRPr lang="en-US" dirty="0"/>
          </a:p>
        </p:txBody>
      </p:sp>
    </p:spTree>
    <p:extLst>
      <p:ext uri="{BB962C8B-B14F-4D97-AF65-F5344CB8AC3E}">
        <p14:creationId xmlns:p14="http://schemas.microsoft.com/office/powerpoint/2010/main" val="3698461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26. </a:t>
            </a:r>
            <a:r>
              <a:rPr lang="en-US" b="1" dirty="0"/>
              <a:t>On a particular day, Mr. X was to begin the work in the batch at 11.00 a. m. with a pass code ‘he slowly recedes to his inner apartment intellect’. However, he came late on that day and hence joined the batch at 12 noon. What was his pass code then?</a:t>
            </a:r>
            <a:endParaRPr lang="en-US" dirty="0"/>
          </a:p>
          <a:p>
            <a:pPr>
              <a:buNone/>
            </a:pPr>
            <a:r>
              <a:rPr lang="en-US" sz="2000" b="1" dirty="0"/>
              <a:t>a) to intellect recedes apartment slowly inner he his</a:t>
            </a:r>
            <a:endParaRPr lang="en-US" sz="2000" dirty="0"/>
          </a:p>
          <a:p>
            <a:pPr>
              <a:buNone/>
            </a:pPr>
            <a:r>
              <a:rPr lang="en-US" sz="2000" b="1" dirty="0"/>
              <a:t>b) his he inner slowly apartment recedes intellect to</a:t>
            </a:r>
            <a:endParaRPr lang="en-US" sz="2000" dirty="0"/>
          </a:p>
          <a:p>
            <a:pPr>
              <a:buNone/>
            </a:pPr>
            <a:r>
              <a:rPr lang="en-US" sz="2000" b="1" dirty="0"/>
              <a:t>c) to his recedes inner slowly apartment he intellect</a:t>
            </a:r>
            <a:endParaRPr lang="en-US" sz="2000" dirty="0"/>
          </a:p>
          <a:p>
            <a:pPr>
              <a:buNone/>
            </a:pPr>
            <a:r>
              <a:rPr lang="en-US" sz="2000" b="1" dirty="0"/>
              <a:t>d) Cannot be determined </a:t>
            </a:r>
            <a:endParaRPr lang="en-US" sz="2000" dirty="0"/>
          </a:p>
          <a:p>
            <a:pPr>
              <a:buNone/>
            </a:pPr>
            <a:r>
              <a:rPr lang="en-US" sz="2000" b="1" dirty="0"/>
              <a:t>e) None of these</a:t>
            </a:r>
            <a:endParaRPr lang="en-US" sz="2000" dirty="0"/>
          </a:p>
          <a:p>
            <a:pPr>
              <a:buNone/>
            </a:pPr>
            <a:r>
              <a:rPr lang="en-US" b="1" dirty="0"/>
              <a:t> </a:t>
            </a:r>
            <a:endParaRPr lang="en-US" dirty="0"/>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26. </a:t>
            </a:r>
            <a:r>
              <a:rPr lang="en-US" b="1" dirty="0"/>
              <a:t>On a particular day, Mr. X was to begin the work in the batch at 11.00 a. m. with a pass code ‘he slowly recedes to his inner apartment intellect’. However, he came late on that day and hence joined the batch at 12 noon. What was his pass code then?</a:t>
            </a:r>
            <a:endParaRPr lang="en-US" dirty="0"/>
          </a:p>
          <a:p>
            <a:pPr>
              <a:buNone/>
            </a:pPr>
            <a:r>
              <a:rPr lang="en-US" sz="2000" b="1" dirty="0"/>
              <a:t>a) to intellect recedes apartment slowly inner he his</a:t>
            </a:r>
            <a:endParaRPr lang="en-US" sz="2000" dirty="0"/>
          </a:p>
          <a:p>
            <a:pPr>
              <a:buNone/>
            </a:pPr>
            <a:r>
              <a:rPr lang="en-US" sz="2000" b="1" dirty="0"/>
              <a:t>b) his he inner slowly apartment recedes intellect to</a:t>
            </a:r>
            <a:endParaRPr lang="en-US" sz="2000" dirty="0"/>
          </a:p>
          <a:p>
            <a:pPr>
              <a:buNone/>
            </a:pPr>
            <a:r>
              <a:rPr lang="en-US" sz="2000" b="1" dirty="0"/>
              <a:t>c) to his recedes inner slowly apartment he intellect</a:t>
            </a:r>
            <a:endParaRPr lang="en-US" sz="2000" dirty="0"/>
          </a:p>
          <a:p>
            <a:pPr>
              <a:buNone/>
            </a:pPr>
            <a:r>
              <a:rPr lang="en-US" sz="2000" b="1" dirty="0"/>
              <a:t>d) Cannot be determined </a:t>
            </a:r>
            <a:endParaRPr lang="en-US" sz="2000" dirty="0"/>
          </a:p>
          <a:p>
            <a:pPr>
              <a:buNone/>
            </a:pPr>
            <a:r>
              <a:rPr lang="en-US" sz="2000" b="1" dirty="0"/>
              <a:t>e) None of these</a:t>
            </a:r>
            <a:endParaRPr lang="en-US" sz="2000" dirty="0"/>
          </a:p>
          <a:p>
            <a:pPr>
              <a:buNone/>
            </a:pPr>
            <a:r>
              <a:rPr lang="en-US" b="1" dirty="0"/>
              <a:t> </a:t>
            </a:r>
            <a:endParaRPr lang="en-US" dirty="0"/>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3400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27. </a:t>
            </a:r>
            <a:r>
              <a:rPr lang="en-US" b="1" dirty="0"/>
              <a:t>If the pass code on a day for the batch at 3.00 p. m. was ‘it is only the mind that creates problems’. What was the pass code for the batch at 1.00 p. m.?</a:t>
            </a:r>
            <a:endParaRPr lang="en-US" dirty="0"/>
          </a:p>
          <a:p>
            <a:pPr>
              <a:buNone/>
            </a:pPr>
            <a:r>
              <a:rPr lang="en-US" b="1" dirty="0"/>
              <a:t>a) mind it the problems creates only is that</a:t>
            </a:r>
            <a:endParaRPr lang="en-US" dirty="0"/>
          </a:p>
          <a:p>
            <a:pPr>
              <a:buNone/>
            </a:pPr>
            <a:r>
              <a:rPr lang="en-US" b="1" dirty="0"/>
              <a:t>b) is the that problems it only mind creates</a:t>
            </a:r>
            <a:endParaRPr lang="en-US" dirty="0"/>
          </a:p>
          <a:p>
            <a:pPr>
              <a:buNone/>
            </a:pPr>
            <a:r>
              <a:rPr lang="en-US" b="1" dirty="0"/>
              <a:t>c) creates mind only it is the that problems</a:t>
            </a:r>
            <a:endParaRPr lang="en-US" dirty="0"/>
          </a:p>
          <a:p>
            <a:pPr>
              <a:buNone/>
            </a:pPr>
            <a:r>
              <a:rPr lang="en-US" b="1" dirty="0"/>
              <a:t>d) mind it that is the problems only creates</a:t>
            </a:r>
            <a:endParaRPr lang="en-US" dirty="0"/>
          </a:p>
          <a:p>
            <a:pPr>
              <a:buNone/>
            </a:pPr>
            <a:r>
              <a:rPr lang="en-US" b="1" dirty="0"/>
              <a:t>e) None of these</a:t>
            </a:r>
            <a:endParaRPr lang="en-US" dirty="0"/>
          </a:p>
          <a:p>
            <a:pPr>
              <a:buNone/>
            </a:pPr>
            <a:r>
              <a:rPr lang="en-US" b="1" dirty="0"/>
              <a:t> </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a:p>
            <a:pPr>
              <a:buNone/>
            </a:pPr>
            <a:r>
              <a:rPr lang="en-US" b="1" dirty="0"/>
              <a:t> </a:t>
            </a:r>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27. </a:t>
            </a:r>
            <a:r>
              <a:rPr lang="en-US" b="1" dirty="0"/>
              <a:t>If the pass code on a day for the batch at 3.00 p. m. was ‘it is only the mind that creates problems’. What was the pass code for the batch at 1.00 p. m.?</a:t>
            </a:r>
            <a:endParaRPr lang="en-US" dirty="0"/>
          </a:p>
          <a:p>
            <a:pPr>
              <a:buNone/>
            </a:pPr>
            <a:r>
              <a:rPr lang="en-US" b="1" dirty="0"/>
              <a:t>a) mind it the problems creates only is that</a:t>
            </a:r>
            <a:endParaRPr lang="en-US" dirty="0"/>
          </a:p>
          <a:p>
            <a:pPr>
              <a:buNone/>
            </a:pPr>
            <a:r>
              <a:rPr lang="en-US" b="1" dirty="0"/>
              <a:t>b) is the that problems it only mind creates</a:t>
            </a:r>
            <a:endParaRPr lang="en-US" dirty="0"/>
          </a:p>
          <a:p>
            <a:pPr>
              <a:buNone/>
            </a:pPr>
            <a:r>
              <a:rPr lang="en-US" b="1" dirty="0"/>
              <a:t>c) creates mind only it is the that problems</a:t>
            </a:r>
            <a:endParaRPr lang="en-US" dirty="0"/>
          </a:p>
          <a:p>
            <a:pPr>
              <a:buNone/>
            </a:pPr>
            <a:r>
              <a:rPr lang="en-US" b="1" dirty="0"/>
              <a:t>d) mind it that is the problems only creates</a:t>
            </a:r>
            <a:endParaRPr lang="en-US" dirty="0"/>
          </a:p>
          <a:p>
            <a:pPr>
              <a:buNone/>
            </a:pPr>
            <a:r>
              <a:rPr lang="en-US" b="1" dirty="0"/>
              <a:t>e) None of these</a:t>
            </a:r>
            <a:endParaRPr lang="en-US" dirty="0"/>
          </a:p>
          <a:p>
            <a:pPr>
              <a:buNone/>
            </a:pPr>
            <a:r>
              <a:rPr lang="en-US" b="1" dirty="0"/>
              <a:t> </a:t>
            </a:r>
            <a:endParaRPr lang="en-US" dirty="0"/>
          </a:p>
          <a:p>
            <a:pPr>
              <a:buNone/>
            </a:pPr>
            <a:r>
              <a:rPr lang="en-US" b="1" dirty="0"/>
              <a:t> </a:t>
            </a:r>
            <a:endParaRPr lang="en-US" dirty="0"/>
          </a:p>
          <a:p>
            <a:pPr>
              <a:buNone/>
            </a:pPr>
            <a:r>
              <a:rPr lang="en-US" b="1" dirty="0"/>
              <a:t> </a:t>
            </a:r>
          </a:p>
          <a:p>
            <a:pPr>
              <a:buNone/>
            </a:pPr>
            <a:r>
              <a:rPr lang="en-US" b="1" dirty="0"/>
              <a:t> </a:t>
            </a:r>
          </a:p>
          <a:p>
            <a:pPr>
              <a:buNone/>
            </a:pPr>
            <a:r>
              <a:rPr lang="en-US" b="1" dirty="0"/>
              <a:t> </a:t>
            </a:r>
          </a:p>
          <a:p>
            <a:pPr>
              <a:buNone/>
            </a:pPr>
            <a:r>
              <a:rPr lang="en-US" b="1" dirty="0"/>
              <a:t> </a:t>
            </a:r>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044717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28. </a:t>
            </a:r>
            <a:r>
              <a:rPr lang="en-US" b="1" dirty="0"/>
              <a:t>On a day, the pass code for the first batch was ‘nobody can help us in solving our problems’. Write the input for the day in the reverse order of its words.</a:t>
            </a:r>
            <a:endParaRPr lang="en-US" dirty="0"/>
          </a:p>
          <a:p>
            <a:pPr>
              <a:buNone/>
            </a:pPr>
            <a:r>
              <a:rPr lang="en-US" sz="2000" b="1" dirty="0"/>
              <a:t>a) our in help nobody can us solving problems</a:t>
            </a:r>
            <a:endParaRPr lang="en-US" sz="2000" dirty="0"/>
          </a:p>
          <a:p>
            <a:pPr>
              <a:buNone/>
            </a:pPr>
            <a:r>
              <a:rPr lang="en-US" sz="2000" b="1" dirty="0"/>
              <a:t>b) can us solving problems nobody help in our</a:t>
            </a:r>
            <a:endParaRPr lang="en-US" sz="2000" dirty="0"/>
          </a:p>
          <a:p>
            <a:pPr>
              <a:buNone/>
            </a:pPr>
            <a:r>
              <a:rPr lang="en-US" sz="2000" b="1" dirty="0"/>
              <a:t>c) our in help nobody problems solving us can</a:t>
            </a:r>
            <a:endParaRPr lang="en-US" sz="2000" dirty="0"/>
          </a:p>
          <a:p>
            <a:pPr>
              <a:buNone/>
            </a:pPr>
            <a:r>
              <a:rPr lang="en-US" sz="2000" b="1" dirty="0"/>
              <a:t>d) problems solving us can nobody help in our</a:t>
            </a:r>
            <a:endParaRPr lang="en-US" sz="2000" dirty="0"/>
          </a:p>
          <a:p>
            <a:pPr>
              <a:buNone/>
            </a:pPr>
            <a:r>
              <a:rPr lang="en-US" b="1" dirty="0"/>
              <a:t> </a:t>
            </a:r>
            <a:endParaRPr lang="en-US" dirty="0"/>
          </a:p>
          <a:p>
            <a:pPr>
              <a:buNone/>
            </a:pPr>
            <a:endParaRPr lang="en-US" b="1" dirty="0"/>
          </a:p>
          <a:p>
            <a:pPr>
              <a:buNone/>
            </a:pPr>
            <a:r>
              <a:rPr lang="en-US" b="1" dirty="0"/>
              <a:t> </a:t>
            </a:r>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28. </a:t>
            </a:r>
            <a:r>
              <a:rPr lang="en-US" b="1" dirty="0"/>
              <a:t>On a day, the pass code for the first batch was ‘nobody can help us in solving our problems’. Write the input for the day in the reverse order of its words.</a:t>
            </a:r>
            <a:endParaRPr lang="en-US" dirty="0"/>
          </a:p>
          <a:p>
            <a:pPr>
              <a:buNone/>
            </a:pPr>
            <a:r>
              <a:rPr lang="en-US" sz="2000" b="1" dirty="0"/>
              <a:t>a) our in help nobody can us solving problems</a:t>
            </a:r>
            <a:endParaRPr lang="en-US" sz="2000" dirty="0"/>
          </a:p>
          <a:p>
            <a:pPr>
              <a:buNone/>
            </a:pPr>
            <a:r>
              <a:rPr lang="en-US" sz="2000" b="1" dirty="0"/>
              <a:t>b) can us solving problems nobody help in our</a:t>
            </a:r>
            <a:endParaRPr lang="en-US" sz="2000" dirty="0"/>
          </a:p>
          <a:p>
            <a:pPr>
              <a:buNone/>
            </a:pPr>
            <a:r>
              <a:rPr lang="en-US" sz="2000" b="1" dirty="0">
                <a:solidFill>
                  <a:srgbClr val="FF0000"/>
                </a:solidFill>
              </a:rPr>
              <a:t>c) our in help nobody problems solving us can</a:t>
            </a:r>
            <a:endParaRPr lang="en-US" sz="2000" dirty="0">
              <a:solidFill>
                <a:srgbClr val="FF0000"/>
              </a:solidFill>
            </a:endParaRPr>
          </a:p>
          <a:p>
            <a:pPr>
              <a:buNone/>
            </a:pPr>
            <a:r>
              <a:rPr lang="en-US" sz="2000" b="1" dirty="0"/>
              <a:t>d) problems solving us can nobody help in our</a:t>
            </a:r>
            <a:endParaRPr lang="en-US" sz="2000" dirty="0"/>
          </a:p>
          <a:p>
            <a:pPr>
              <a:buNone/>
            </a:pPr>
            <a:r>
              <a:rPr lang="en-US" b="1" dirty="0"/>
              <a:t> </a:t>
            </a:r>
            <a:endParaRPr lang="en-US" dirty="0"/>
          </a:p>
          <a:p>
            <a:pPr>
              <a:buNone/>
            </a:pPr>
            <a:endParaRPr lang="en-US" b="1" dirty="0"/>
          </a:p>
          <a:p>
            <a:pPr>
              <a:buNone/>
            </a:pPr>
            <a:r>
              <a:rPr lang="en-US" b="1" dirty="0"/>
              <a:t> </a:t>
            </a:r>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05459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 </a:t>
            </a:r>
            <a:r>
              <a:rPr lang="en-US" b="1" dirty="0"/>
              <a:t>Given below is the fifth step of an input. What will be the third step?</a:t>
            </a:r>
            <a:endParaRPr lang="en-US" dirty="0"/>
          </a:p>
          <a:p>
            <a:pPr>
              <a:buNone/>
            </a:pPr>
            <a:r>
              <a:rPr lang="en-US" b="1" dirty="0"/>
              <a:t>Step V:	17	32	43	82	69	93	49	56	99	106</a:t>
            </a:r>
            <a:endParaRPr lang="en-US" dirty="0"/>
          </a:p>
          <a:p>
            <a:pPr>
              <a:buNone/>
            </a:pPr>
            <a:r>
              <a:rPr lang="en-US" b="1" dirty="0"/>
              <a:t>(a)	17	32	82	43	69	93	49	56	99	106</a:t>
            </a:r>
            <a:endParaRPr lang="en-US" dirty="0"/>
          </a:p>
          <a:p>
            <a:pPr>
              <a:buNone/>
            </a:pPr>
            <a:r>
              <a:rPr lang="en-US" b="1" dirty="0"/>
              <a:t>(b)	17	32	82	69	43	93	49	56	99	106</a:t>
            </a:r>
            <a:endParaRPr lang="en-US" dirty="0"/>
          </a:p>
          <a:p>
            <a:pPr>
              <a:buNone/>
            </a:pPr>
            <a:r>
              <a:rPr lang="en-US" b="1" dirty="0"/>
              <a:t>(c)	17	32	82	69	93	43	49	56	99	106</a:t>
            </a:r>
            <a:endParaRPr lang="en-US" dirty="0"/>
          </a:p>
          <a:p>
            <a:pPr>
              <a:buNone/>
            </a:pPr>
            <a:r>
              <a:rPr lang="en-US" b="1" dirty="0"/>
              <a:t>(d)	17	32	82	69	43	93	56	49	99	106</a:t>
            </a:r>
            <a:endParaRPr lang="en-US" dirty="0"/>
          </a:p>
          <a:p>
            <a:pPr>
              <a:buNone/>
            </a:pPr>
            <a:r>
              <a:rPr lang="en-US" b="1" dirty="0"/>
              <a:t>(e) Cannot be determined </a:t>
            </a:r>
          </a:p>
          <a:p>
            <a:pPr>
              <a:buNone/>
            </a:pPr>
            <a:r>
              <a:rPr lang="en-US" b="1"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29. </a:t>
            </a:r>
            <a:r>
              <a:rPr lang="en-US" b="1" dirty="0"/>
              <a:t>The pass code for the batch immediately before the rest hour was ‘there is no permanent solution for mental problems’. What was the input for the pass code on that day?</a:t>
            </a:r>
            <a:endParaRPr lang="en-US" dirty="0"/>
          </a:p>
          <a:p>
            <a:pPr>
              <a:buNone/>
            </a:pPr>
            <a:r>
              <a:rPr lang="en-US" sz="2000" b="1" dirty="0"/>
              <a:t>a)	 mental solution permanent for is problems there no</a:t>
            </a:r>
            <a:endParaRPr lang="en-US" sz="2000" dirty="0"/>
          </a:p>
          <a:p>
            <a:pPr>
              <a:buNone/>
            </a:pPr>
            <a:r>
              <a:rPr lang="en-US" sz="2000" b="1" dirty="0"/>
              <a:t>b) mental solution problems is for permanent there no</a:t>
            </a:r>
            <a:endParaRPr lang="en-US" sz="2000" dirty="0"/>
          </a:p>
          <a:p>
            <a:pPr>
              <a:buNone/>
            </a:pPr>
            <a:r>
              <a:rPr lang="en-US" sz="2000" b="1" dirty="0"/>
              <a:t>c)	is mental permanent solution there problems no for</a:t>
            </a:r>
            <a:endParaRPr lang="en-US" sz="2000" dirty="0"/>
          </a:p>
          <a:p>
            <a:pPr>
              <a:buNone/>
            </a:pPr>
            <a:r>
              <a:rPr lang="en-US" sz="2000" b="1" dirty="0"/>
              <a:t>d) is mental permanent there solutions no for problems</a:t>
            </a:r>
            <a:endParaRPr lang="en-US" sz="2000" dirty="0"/>
          </a:p>
          <a:p>
            <a:pPr>
              <a:buNone/>
            </a:pPr>
            <a:r>
              <a:rPr lang="en-US" sz="2000" b="1" dirty="0"/>
              <a:t>e)	None of these </a:t>
            </a:r>
          </a:p>
          <a:p>
            <a:pPr>
              <a:buNone/>
            </a:pPr>
            <a:r>
              <a:rPr lang="en-US" b="1" dirty="0"/>
              <a:t> </a:t>
            </a:r>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29. </a:t>
            </a:r>
            <a:r>
              <a:rPr lang="en-US" b="1" dirty="0"/>
              <a:t>The pass code for the batch immediately before the rest hour was ‘there is no permanent solution for mental problems’. What was the input for the pass code on that day?</a:t>
            </a:r>
            <a:endParaRPr lang="en-US" dirty="0"/>
          </a:p>
          <a:p>
            <a:pPr>
              <a:buNone/>
            </a:pPr>
            <a:r>
              <a:rPr lang="en-US" sz="2000" b="1" dirty="0"/>
              <a:t>a)	 mental solution permanent for is problems there no</a:t>
            </a:r>
            <a:endParaRPr lang="en-US" sz="2000" dirty="0"/>
          </a:p>
          <a:p>
            <a:pPr>
              <a:buNone/>
            </a:pPr>
            <a:r>
              <a:rPr lang="en-US" sz="2000" b="1" dirty="0">
                <a:solidFill>
                  <a:srgbClr val="FF0000"/>
                </a:solidFill>
              </a:rPr>
              <a:t>b) mental solution problems is for permanent there no</a:t>
            </a:r>
            <a:endParaRPr lang="en-US" sz="2000" dirty="0">
              <a:solidFill>
                <a:srgbClr val="FF0000"/>
              </a:solidFill>
            </a:endParaRPr>
          </a:p>
          <a:p>
            <a:pPr>
              <a:buNone/>
            </a:pPr>
            <a:r>
              <a:rPr lang="en-US" sz="2000" b="1" dirty="0"/>
              <a:t>c)	is mental permanent solution there problems no for</a:t>
            </a:r>
            <a:endParaRPr lang="en-US" sz="2000" dirty="0"/>
          </a:p>
          <a:p>
            <a:pPr>
              <a:buNone/>
            </a:pPr>
            <a:r>
              <a:rPr lang="en-US" sz="2000" b="1" dirty="0"/>
              <a:t>d) is mental permanent there solutions no for problems</a:t>
            </a:r>
            <a:endParaRPr lang="en-US" sz="2000" dirty="0"/>
          </a:p>
          <a:p>
            <a:pPr>
              <a:buNone/>
            </a:pPr>
            <a:r>
              <a:rPr lang="en-US" sz="2000" b="1" dirty="0"/>
              <a:t>e)	None of these </a:t>
            </a:r>
          </a:p>
          <a:p>
            <a:pPr>
              <a:buNone/>
            </a:pPr>
            <a:r>
              <a:rPr lang="en-US" b="1" dirty="0"/>
              <a:t> </a:t>
            </a:r>
          </a:p>
        </p:txBody>
      </p:sp>
      <p:graphicFrame>
        <p:nvGraphicFramePr>
          <p:cNvPr id="4" name="Table 3"/>
          <p:cNvGraphicFramePr>
            <a:graphicFrameLocks noGrp="1"/>
          </p:cNvGraphicFramePr>
          <p:nvPr/>
        </p:nvGraphicFramePr>
        <p:xfrm>
          <a:off x="7083968" y="2506715"/>
          <a:ext cx="4840018" cy="3333031"/>
        </p:xfrm>
        <a:graphic>
          <a:graphicData uri="http://schemas.openxmlformats.org/drawingml/2006/table">
            <a:tbl>
              <a:tblPr firstRow="1" bandRow="1">
                <a:tableStyleId>{5C22544A-7EE6-4342-B048-85BDC9FD1C3A}</a:tableStyleId>
              </a:tblPr>
              <a:tblGrid>
                <a:gridCol w="742413">
                  <a:extLst>
                    <a:ext uri="{9D8B030D-6E8A-4147-A177-3AD203B41FA5}">
                      <a16:colId xmlns:a16="http://schemas.microsoft.com/office/drawing/2014/main" val="20000"/>
                    </a:ext>
                  </a:extLst>
                </a:gridCol>
                <a:gridCol w="333546">
                  <a:extLst>
                    <a:ext uri="{9D8B030D-6E8A-4147-A177-3AD203B41FA5}">
                      <a16:colId xmlns:a16="http://schemas.microsoft.com/office/drawing/2014/main" val="20001"/>
                    </a:ext>
                  </a:extLst>
                </a:gridCol>
                <a:gridCol w="473421">
                  <a:extLst>
                    <a:ext uri="{9D8B030D-6E8A-4147-A177-3AD203B41FA5}">
                      <a16:colId xmlns:a16="http://schemas.microsoft.com/office/drawing/2014/main" val="20002"/>
                    </a:ext>
                  </a:extLst>
                </a:gridCol>
                <a:gridCol w="502114">
                  <a:extLst>
                    <a:ext uri="{9D8B030D-6E8A-4147-A177-3AD203B41FA5}">
                      <a16:colId xmlns:a16="http://schemas.microsoft.com/office/drawing/2014/main" val="20003"/>
                    </a:ext>
                  </a:extLst>
                </a:gridCol>
                <a:gridCol w="400295">
                  <a:extLst>
                    <a:ext uri="{9D8B030D-6E8A-4147-A177-3AD203B41FA5}">
                      <a16:colId xmlns:a16="http://schemas.microsoft.com/office/drawing/2014/main" val="20004"/>
                    </a:ext>
                  </a:extLst>
                </a:gridCol>
                <a:gridCol w="490357">
                  <a:extLst>
                    <a:ext uri="{9D8B030D-6E8A-4147-A177-3AD203B41FA5}">
                      <a16:colId xmlns:a16="http://schemas.microsoft.com/office/drawing/2014/main" val="20005"/>
                    </a:ext>
                  </a:extLst>
                </a:gridCol>
                <a:gridCol w="490357">
                  <a:extLst>
                    <a:ext uri="{9D8B030D-6E8A-4147-A177-3AD203B41FA5}">
                      <a16:colId xmlns:a16="http://schemas.microsoft.com/office/drawing/2014/main" val="20006"/>
                    </a:ext>
                  </a:extLst>
                </a:gridCol>
                <a:gridCol w="553917">
                  <a:extLst>
                    <a:ext uri="{9D8B030D-6E8A-4147-A177-3AD203B41FA5}">
                      <a16:colId xmlns:a16="http://schemas.microsoft.com/office/drawing/2014/main" val="20007"/>
                    </a:ext>
                  </a:extLst>
                </a:gridCol>
                <a:gridCol w="426799">
                  <a:extLst>
                    <a:ext uri="{9D8B030D-6E8A-4147-A177-3AD203B41FA5}">
                      <a16:colId xmlns:a16="http://schemas.microsoft.com/office/drawing/2014/main" val="20008"/>
                    </a:ext>
                  </a:extLst>
                </a:gridCol>
                <a:gridCol w="426799">
                  <a:extLst>
                    <a:ext uri="{9D8B030D-6E8A-4147-A177-3AD203B41FA5}">
                      <a16:colId xmlns:a16="http://schemas.microsoft.com/office/drawing/2014/main" val="20009"/>
                    </a:ext>
                  </a:extLst>
                </a:gridCol>
              </a:tblGrid>
              <a:tr h="359035">
                <a:tc>
                  <a:txBody>
                    <a:bodyPr/>
                    <a:lstStyle/>
                    <a:p>
                      <a:pPr algn="ctr"/>
                      <a:r>
                        <a:rPr lang="en-US" dirty="0"/>
                        <a:t>batch</a:t>
                      </a:r>
                    </a:p>
                  </a:txBody>
                  <a:tcPr/>
                </a:tc>
                <a:tc gridSpan="7">
                  <a:txBody>
                    <a:bodyPr/>
                    <a:lstStyle/>
                    <a:p>
                      <a:pPr algn="ctr"/>
                      <a:r>
                        <a:rPr lang="en-US" dirty="0"/>
                        <a:t>Code table</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0"/>
                  </a:ext>
                </a:extLst>
              </a:tr>
              <a:tr h="359035">
                <a:tc>
                  <a:txBody>
                    <a:bodyPr/>
                    <a:lstStyle/>
                    <a:p>
                      <a:r>
                        <a:rPr lang="en-US" sz="1600" dirty="0">
                          <a:solidFill>
                            <a:srgbClr val="FF0000"/>
                          </a:solidFill>
                        </a:rPr>
                        <a:t>INPUT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A</a:t>
                      </a:r>
                    </a:p>
                  </a:txBody>
                  <a:tcPr/>
                </a:tc>
                <a:extLst>
                  <a:ext uri="{0D108BD9-81ED-4DB2-BD59-A6C34878D82A}">
                    <a16:rowId xmlns:a16="http://schemas.microsoft.com/office/drawing/2014/main" val="10001"/>
                  </a:ext>
                </a:extLst>
              </a:tr>
              <a:tr h="359035">
                <a:tc>
                  <a:txBody>
                    <a:bodyPr/>
                    <a:lstStyle/>
                    <a:p>
                      <a:r>
                        <a:rPr lang="en-US" dirty="0">
                          <a:solidFill>
                            <a:srgbClr val="FF0000"/>
                          </a:solidFill>
                        </a:rPr>
                        <a:t>10-11</a:t>
                      </a:r>
                    </a:p>
                  </a:txBody>
                  <a:tcPr/>
                </a:tc>
                <a:tc>
                  <a:txBody>
                    <a:bodyPr/>
                    <a:lstStyle/>
                    <a:p>
                      <a:r>
                        <a:rPr lang="en-US" dirty="0"/>
                        <a:t>5</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7</a:t>
                      </a:r>
                    </a:p>
                  </a:txBody>
                  <a:tcPr/>
                </a:tc>
                <a:tc>
                  <a:txBody>
                    <a:bodyPr/>
                    <a:lstStyle/>
                    <a:p>
                      <a:r>
                        <a:rPr lang="en-US" dirty="0"/>
                        <a:t>3</a:t>
                      </a:r>
                    </a:p>
                  </a:txBody>
                  <a:tcPr/>
                </a:tc>
                <a:tc>
                  <a:txBody>
                    <a:bodyPr/>
                    <a:lstStyle/>
                    <a:p>
                      <a:r>
                        <a:rPr lang="en-US" dirty="0"/>
                        <a:t>8</a:t>
                      </a:r>
                    </a:p>
                  </a:txBody>
                  <a:tcPr/>
                </a:tc>
                <a:tc>
                  <a:txBody>
                    <a:bodyPr/>
                    <a:lstStyle/>
                    <a:p>
                      <a:r>
                        <a:rPr lang="en-US" dirty="0"/>
                        <a:t>4</a:t>
                      </a:r>
                    </a:p>
                  </a:txBody>
                  <a:tcPr/>
                </a:tc>
                <a:tc>
                  <a:txBody>
                    <a:bodyPr/>
                    <a:lstStyle/>
                    <a:p>
                      <a:r>
                        <a:rPr lang="en-US" dirty="0"/>
                        <a:t>B</a:t>
                      </a:r>
                    </a:p>
                  </a:txBody>
                  <a:tcPr/>
                </a:tc>
                <a:extLst>
                  <a:ext uri="{0D108BD9-81ED-4DB2-BD59-A6C34878D82A}">
                    <a16:rowId xmlns:a16="http://schemas.microsoft.com/office/drawing/2014/main" val="10002"/>
                  </a:ext>
                </a:extLst>
              </a:tr>
              <a:tr h="359035">
                <a:tc>
                  <a:txBody>
                    <a:bodyPr/>
                    <a:lstStyle/>
                    <a:p>
                      <a:r>
                        <a:rPr lang="en-US" dirty="0">
                          <a:solidFill>
                            <a:srgbClr val="FF0000"/>
                          </a:solidFill>
                        </a:rPr>
                        <a:t>11-12</a:t>
                      </a:r>
                    </a:p>
                  </a:txBody>
                  <a:tcPr/>
                </a:tc>
                <a:tc>
                  <a:txBody>
                    <a:bodyPr/>
                    <a:lstStyle/>
                    <a:p>
                      <a:r>
                        <a:rPr lang="en-US" dirty="0"/>
                        <a:t>2</a:t>
                      </a:r>
                    </a:p>
                  </a:txBody>
                  <a:tcPr/>
                </a:tc>
                <a:tc>
                  <a:txBody>
                    <a:bodyPr/>
                    <a:lstStyle/>
                    <a:p>
                      <a:r>
                        <a:rPr lang="en-US" dirty="0"/>
                        <a:t>7</a:t>
                      </a:r>
                    </a:p>
                  </a:txBody>
                  <a:tcPr/>
                </a:tc>
                <a:tc>
                  <a:txBody>
                    <a:bodyPr/>
                    <a:lstStyle/>
                    <a:p>
                      <a:r>
                        <a:rPr lang="en-US" dirty="0"/>
                        <a:t>6</a:t>
                      </a:r>
                    </a:p>
                  </a:txBody>
                  <a:tcPr/>
                </a:tc>
                <a:tc>
                  <a:txBody>
                    <a:bodyPr/>
                    <a:lstStyle/>
                    <a:p>
                      <a:r>
                        <a:rPr lang="en-US" dirty="0"/>
                        <a:t>3</a:t>
                      </a:r>
                    </a:p>
                  </a:txBody>
                  <a:tcPr/>
                </a:tc>
                <a:tc>
                  <a:txBody>
                    <a:bodyPr/>
                    <a:lstStyle/>
                    <a:p>
                      <a:r>
                        <a:rPr lang="en-US" dirty="0"/>
                        <a:t>1</a:t>
                      </a:r>
                    </a:p>
                  </a:txBody>
                  <a:tcPr/>
                </a:tc>
                <a:tc>
                  <a:txBody>
                    <a:bodyPr/>
                    <a:lstStyle/>
                    <a:p>
                      <a:r>
                        <a:rPr lang="en-US" dirty="0"/>
                        <a:t>8</a:t>
                      </a:r>
                    </a:p>
                  </a:txBody>
                  <a:tcPr/>
                </a:tc>
                <a:tc>
                  <a:txBody>
                    <a:bodyPr/>
                    <a:lstStyle/>
                    <a:p>
                      <a:r>
                        <a:rPr lang="en-US" dirty="0"/>
                        <a:t>5</a:t>
                      </a:r>
                    </a:p>
                  </a:txBody>
                  <a:tcPr/>
                </a:tc>
                <a:tc>
                  <a:txBody>
                    <a:bodyPr/>
                    <a:lstStyle/>
                    <a:p>
                      <a:r>
                        <a:rPr lang="en-US" dirty="0"/>
                        <a:t>4</a:t>
                      </a:r>
                    </a:p>
                  </a:txBody>
                  <a:tcPr/>
                </a:tc>
                <a:tc>
                  <a:txBody>
                    <a:bodyPr/>
                    <a:lstStyle/>
                    <a:p>
                      <a:r>
                        <a:rPr lang="en-US" dirty="0"/>
                        <a:t>A</a:t>
                      </a:r>
                    </a:p>
                  </a:txBody>
                  <a:tcPr/>
                </a:tc>
                <a:extLst>
                  <a:ext uri="{0D108BD9-81ED-4DB2-BD59-A6C34878D82A}">
                    <a16:rowId xmlns:a16="http://schemas.microsoft.com/office/drawing/2014/main" val="10003"/>
                  </a:ext>
                </a:extLst>
              </a:tr>
              <a:tr h="406951">
                <a:tc>
                  <a:txBody>
                    <a:bodyPr/>
                    <a:lstStyle/>
                    <a:p>
                      <a:r>
                        <a:rPr lang="en-US" dirty="0">
                          <a:solidFill>
                            <a:srgbClr val="FF0000"/>
                          </a:solidFill>
                        </a:rPr>
                        <a:t>12-1</a:t>
                      </a:r>
                    </a:p>
                  </a:txBody>
                  <a:tcPr/>
                </a:tc>
                <a:tc>
                  <a:txBody>
                    <a:bodyPr/>
                    <a:lstStyle/>
                    <a:p>
                      <a:r>
                        <a:rPr lang="en-US" dirty="0"/>
                        <a:t>1</a:t>
                      </a:r>
                    </a:p>
                  </a:txBody>
                  <a:tcPr/>
                </a:tc>
                <a:tc>
                  <a:txBody>
                    <a:bodyPr/>
                    <a:lstStyle/>
                    <a:p>
                      <a:r>
                        <a:rPr lang="en-US" dirty="0"/>
                        <a:t>2</a:t>
                      </a:r>
                    </a:p>
                  </a:txBody>
                  <a:tcPr/>
                </a:tc>
                <a:tc>
                  <a:txBody>
                    <a:bodyPr/>
                    <a:lstStyle/>
                    <a:p>
                      <a:r>
                        <a:rPr lang="en-US" dirty="0"/>
                        <a:t>8</a:t>
                      </a:r>
                    </a:p>
                  </a:txBody>
                  <a:tcPr/>
                </a:tc>
                <a:tc>
                  <a:txBody>
                    <a:bodyPr/>
                    <a:lstStyle/>
                    <a:p>
                      <a:r>
                        <a:rPr lang="en-US" dirty="0"/>
                        <a:t>7</a:t>
                      </a:r>
                    </a:p>
                  </a:txBody>
                  <a:tcPr/>
                </a:tc>
                <a:tc>
                  <a:txBody>
                    <a:bodyPr/>
                    <a:lstStyle/>
                    <a:p>
                      <a:r>
                        <a:rPr lang="en-US" dirty="0"/>
                        <a:t>5</a:t>
                      </a:r>
                    </a:p>
                  </a:txBody>
                  <a:tcPr/>
                </a:tc>
                <a:tc>
                  <a:txBody>
                    <a:bodyPr/>
                    <a:lstStyle/>
                    <a:p>
                      <a:r>
                        <a:rPr lang="en-US" dirty="0"/>
                        <a:t>6</a:t>
                      </a:r>
                    </a:p>
                  </a:txBody>
                  <a:tcPr/>
                </a:tc>
                <a:tc>
                  <a:txBody>
                    <a:bodyPr/>
                    <a:lstStyle/>
                    <a:p>
                      <a:r>
                        <a:rPr lang="en-US" dirty="0"/>
                        <a:t>4</a:t>
                      </a:r>
                    </a:p>
                  </a:txBody>
                  <a:tcPr/>
                </a:tc>
                <a:tc>
                  <a:txBody>
                    <a:bodyPr/>
                    <a:lstStyle/>
                    <a:p>
                      <a:r>
                        <a:rPr lang="en-US" dirty="0"/>
                        <a:t>3</a:t>
                      </a:r>
                    </a:p>
                  </a:txBody>
                  <a:tcPr/>
                </a:tc>
                <a:tc>
                  <a:txBody>
                    <a:bodyPr/>
                    <a:lstStyle/>
                    <a:p>
                      <a:r>
                        <a:rPr lang="en-US" dirty="0"/>
                        <a:t>B</a:t>
                      </a:r>
                    </a:p>
                  </a:txBody>
                  <a:tcPr/>
                </a:tc>
                <a:extLst>
                  <a:ext uri="{0D108BD9-81ED-4DB2-BD59-A6C34878D82A}">
                    <a16:rowId xmlns:a16="http://schemas.microsoft.com/office/drawing/2014/main" val="10004"/>
                  </a:ext>
                </a:extLst>
              </a:tr>
              <a:tr h="359035">
                <a:tc>
                  <a:txBody>
                    <a:bodyPr/>
                    <a:lstStyle/>
                    <a:p>
                      <a:r>
                        <a:rPr lang="en-US" dirty="0">
                          <a:solidFill>
                            <a:srgbClr val="FF0000"/>
                          </a:solidFill>
                        </a:rPr>
                        <a:t>1-2</a:t>
                      </a:r>
                    </a:p>
                  </a:txBody>
                  <a:tcPr/>
                </a:tc>
                <a:tc>
                  <a:txBody>
                    <a:bodyPr/>
                    <a:lstStyle/>
                    <a:p>
                      <a:r>
                        <a:rPr lang="en-US" dirty="0"/>
                        <a:t>7</a:t>
                      </a:r>
                    </a:p>
                  </a:txBody>
                  <a:tcPr/>
                </a:tc>
                <a:tc>
                  <a:txBody>
                    <a:bodyPr/>
                    <a:lstStyle/>
                    <a:p>
                      <a:r>
                        <a:rPr lang="en-US" dirty="0"/>
                        <a:t>5</a:t>
                      </a:r>
                    </a:p>
                  </a:txBody>
                  <a:tcPr/>
                </a:tc>
                <a:tc>
                  <a:txBody>
                    <a:bodyPr/>
                    <a:lstStyle/>
                    <a:p>
                      <a:r>
                        <a:rPr lang="en-US" dirty="0"/>
                        <a:t>8</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A</a:t>
                      </a:r>
                    </a:p>
                  </a:txBody>
                  <a:tcPr/>
                </a:tc>
                <a:extLst>
                  <a:ext uri="{0D108BD9-81ED-4DB2-BD59-A6C34878D82A}">
                    <a16:rowId xmlns:a16="http://schemas.microsoft.com/office/drawing/2014/main" val="10005"/>
                  </a:ext>
                </a:extLst>
              </a:tr>
              <a:tr h="359035">
                <a:tc gridSpan="10">
                  <a:txBody>
                    <a:bodyPr/>
                    <a:lstStyle/>
                    <a:p>
                      <a:pPr marL="0" algn="ctr" defTabSz="914400" rtl="0" eaLnBrk="1" latinLnBrk="0" hangingPunct="1"/>
                      <a:r>
                        <a:rPr lang="en-US" sz="1800" b="1" kern="1200" dirty="0">
                          <a:solidFill>
                            <a:srgbClr val="FF0000"/>
                          </a:solidFill>
                          <a:latin typeface="+mn-lt"/>
                          <a:ea typeface="+mn-ea"/>
                          <a:cs typeface="+mn-cs"/>
                        </a:rPr>
                        <a:t>REST  TIME</a:t>
                      </a: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tc hMerge="1">
                  <a:txBody>
                    <a:bodyPr/>
                    <a:lstStyle/>
                    <a:p>
                      <a:pPr marL="0" algn="ctr" defTabSz="914400" rtl="0" eaLnBrk="1" latinLnBrk="0" hangingPunct="1"/>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6"/>
                  </a:ext>
                </a:extLst>
              </a:tr>
              <a:tr h="359035">
                <a:tc>
                  <a:txBody>
                    <a:bodyPr/>
                    <a:lstStyle/>
                    <a:p>
                      <a:r>
                        <a:rPr lang="en-US" dirty="0">
                          <a:solidFill>
                            <a:srgbClr val="FF0000"/>
                          </a:solidFill>
                        </a:rPr>
                        <a:t>2-3</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1</a:t>
                      </a:r>
                    </a:p>
                  </a:txBody>
                  <a:tcPr/>
                </a:tc>
                <a:tc>
                  <a:txBody>
                    <a:bodyPr/>
                    <a:lstStyle/>
                    <a:p>
                      <a:r>
                        <a:rPr lang="en-US" dirty="0"/>
                        <a:t>8</a:t>
                      </a:r>
                    </a:p>
                  </a:txBody>
                  <a:tcPr/>
                </a:tc>
                <a:tc>
                  <a:txBody>
                    <a:bodyPr/>
                    <a:lstStyle/>
                    <a:p>
                      <a:r>
                        <a:rPr lang="en-US" dirty="0"/>
                        <a:t>3</a:t>
                      </a:r>
                    </a:p>
                  </a:txBody>
                  <a:tcPr/>
                </a:tc>
                <a:tc>
                  <a:txBody>
                    <a:bodyPr/>
                    <a:lstStyle/>
                    <a:p>
                      <a:r>
                        <a:rPr lang="en-US" dirty="0"/>
                        <a:t>6</a:t>
                      </a:r>
                    </a:p>
                  </a:txBody>
                  <a:tcPr/>
                </a:tc>
                <a:tc>
                  <a:txBody>
                    <a:bodyPr/>
                    <a:lstStyle/>
                    <a:p>
                      <a:r>
                        <a:rPr lang="en-US" dirty="0"/>
                        <a:t>B</a:t>
                      </a:r>
                    </a:p>
                  </a:txBody>
                  <a:tcPr/>
                </a:tc>
                <a:extLst>
                  <a:ext uri="{0D108BD9-81ED-4DB2-BD59-A6C34878D82A}">
                    <a16:rowId xmlns:a16="http://schemas.microsoft.com/office/drawing/2014/main" val="10007"/>
                  </a:ext>
                </a:extLst>
              </a:tr>
              <a:tr h="359035">
                <a:tc>
                  <a:txBody>
                    <a:bodyPr/>
                    <a:lstStyle/>
                    <a:p>
                      <a:r>
                        <a:rPr lang="en-US" dirty="0">
                          <a:solidFill>
                            <a:srgbClr val="FF0000"/>
                          </a:solidFill>
                        </a:rPr>
                        <a:t>3-4</a:t>
                      </a:r>
                    </a:p>
                  </a:txBody>
                  <a:tcPr/>
                </a:tc>
                <a:tc>
                  <a:txBody>
                    <a:bodyPr/>
                    <a:lstStyle/>
                    <a:p>
                      <a:r>
                        <a:rPr lang="en-US" dirty="0"/>
                        <a:t>5</a:t>
                      </a:r>
                    </a:p>
                  </a:txBody>
                  <a:tcPr/>
                </a:tc>
                <a:tc>
                  <a:txBody>
                    <a:bodyPr/>
                    <a:lstStyle/>
                    <a:p>
                      <a:r>
                        <a:rPr lang="en-US" dirty="0"/>
                        <a:t>1</a:t>
                      </a:r>
                    </a:p>
                  </a:txBody>
                  <a:tcPr/>
                </a:tc>
                <a:tc>
                  <a:txBody>
                    <a:bodyPr/>
                    <a:lstStyle/>
                    <a:p>
                      <a:r>
                        <a:rPr lang="en-US" dirty="0"/>
                        <a:t>4</a:t>
                      </a:r>
                    </a:p>
                  </a:txBody>
                  <a:tcPr/>
                </a:tc>
                <a:tc>
                  <a:txBody>
                    <a:bodyPr/>
                    <a:lstStyle/>
                    <a:p>
                      <a:r>
                        <a:rPr lang="en-US" dirty="0"/>
                        <a:t>8</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tc>
                  <a:txBody>
                    <a:bodyPr/>
                    <a:lstStyle/>
                    <a:p>
                      <a:r>
                        <a:rPr lang="en-US" dirty="0"/>
                        <a:t>6</a:t>
                      </a:r>
                    </a:p>
                  </a:txBody>
                  <a:tcPr/>
                </a:tc>
                <a:tc>
                  <a:txBody>
                    <a:bodyPr/>
                    <a:lstStyle/>
                    <a:p>
                      <a:r>
                        <a:rPr lang="en-US" dirty="0"/>
                        <a:t>A</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45559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3561927" y="2161820"/>
            <a:ext cx="11733048" cy="5344511"/>
          </a:xfrm>
        </p:spPr>
        <p:txBody>
          <a:bodyPr>
            <a:normAutofit/>
          </a:bodyPr>
          <a:lstStyle/>
          <a:p>
            <a:pPr>
              <a:buNone/>
            </a:pPr>
            <a:r>
              <a:rPr lang="en-US" sz="6000" b="1" dirty="0">
                <a:solidFill>
                  <a:srgbClr val="FF0000"/>
                </a:solidFill>
                <a:latin typeface="Arial Black" pitchFamily="34" charset="0"/>
              </a:rPr>
              <a:t>Thank you</a:t>
            </a:r>
            <a:endParaRPr lang="en-US" sz="6000" b="1" dirty="0">
              <a:solidFill>
                <a:srgbClr val="FF0000"/>
              </a:solidFill>
            </a:endParaRPr>
          </a:p>
        </p:txBody>
      </p:sp>
    </p:spTree>
    <p:extLst>
      <p:ext uri="{BB962C8B-B14F-4D97-AF65-F5344CB8AC3E}">
        <p14:creationId xmlns:p14="http://schemas.microsoft.com/office/powerpoint/2010/main" val="169195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 </a:t>
            </a:r>
            <a:r>
              <a:rPr lang="en-US" b="1" dirty="0"/>
              <a:t>Given below is the fifth step of an input. What will be the third step?</a:t>
            </a:r>
            <a:endParaRPr lang="en-US" dirty="0"/>
          </a:p>
          <a:p>
            <a:pPr>
              <a:buNone/>
            </a:pPr>
            <a:r>
              <a:rPr lang="en-US" b="1" dirty="0"/>
              <a:t>Step V:	17	32	43	82	69	93	49	56	99	106</a:t>
            </a:r>
            <a:endParaRPr lang="en-US" dirty="0"/>
          </a:p>
          <a:p>
            <a:pPr>
              <a:buNone/>
            </a:pPr>
            <a:r>
              <a:rPr lang="en-US" b="1" dirty="0"/>
              <a:t>(a)	17	32	82	43	69	93	49	56	99	106</a:t>
            </a:r>
            <a:endParaRPr lang="en-US" dirty="0"/>
          </a:p>
          <a:p>
            <a:pPr>
              <a:buNone/>
            </a:pPr>
            <a:r>
              <a:rPr lang="en-US" b="1" dirty="0"/>
              <a:t>(b)	17	32	82	69	43	93	49	56	99	106</a:t>
            </a:r>
            <a:endParaRPr lang="en-US" dirty="0"/>
          </a:p>
          <a:p>
            <a:pPr>
              <a:buNone/>
            </a:pPr>
            <a:r>
              <a:rPr lang="en-US" b="1" dirty="0"/>
              <a:t>(c)	17	32	82	69	93	43	49	56	99	106</a:t>
            </a:r>
            <a:endParaRPr lang="en-US" dirty="0"/>
          </a:p>
          <a:p>
            <a:pPr>
              <a:buNone/>
            </a:pPr>
            <a:r>
              <a:rPr lang="en-US" b="1" dirty="0"/>
              <a:t>(d)	17	32	82	69	43	93	56	49	99	106</a:t>
            </a:r>
            <a:endParaRPr lang="en-US" dirty="0"/>
          </a:p>
          <a:p>
            <a:pPr>
              <a:buNone/>
            </a:pPr>
            <a:r>
              <a:rPr lang="en-US" b="1" dirty="0">
                <a:solidFill>
                  <a:srgbClr val="FF0000"/>
                </a:solidFill>
              </a:rPr>
              <a:t>(e) Cannot be determined </a:t>
            </a:r>
          </a:p>
          <a:p>
            <a:pPr>
              <a:buNone/>
            </a:pPr>
            <a:r>
              <a:rPr lang="en-US" b="1" dirty="0"/>
              <a:t> </a:t>
            </a:r>
          </a:p>
        </p:txBody>
      </p:sp>
    </p:spTree>
    <p:extLst>
      <p:ext uri="{BB962C8B-B14F-4D97-AF65-F5344CB8AC3E}">
        <p14:creationId xmlns:p14="http://schemas.microsoft.com/office/powerpoint/2010/main" val="126733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 </a:t>
            </a:r>
            <a:r>
              <a:rPr lang="en-US" b="1" dirty="0"/>
              <a:t>What will be the last step for the following input?</a:t>
            </a:r>
            <a:endParaRPr lang="en-US" dirty="0"/>
          </a:p>
          <a:p>
            <a:pPr>
              <a:buNone/>
            </a:pPr>
            <a:r>
              <a:rPr lang="en-US" b="1" dirty="0"/>
              <a:t>Input:	138	63	49	93	89	122	32	71</a:t>
            </a:r>
            <a:endParaRPr lang="en-US" dirty="0"/>
          </a:p>
          <a:p>
            <a:pPr>
              <a:buNone/>
            </a:pPr>
            <a:r>
              <a:rPr lang="en-US" b="1" dirty="0"/>
              <a:t>(a)	32	49	63	71	89	93	122	138</a:t>
            </a:r>
            <a:endParaRPr lang="en-US" dirty="0"/>
          </a:p>
          <a:p>
            <a:pPr>
              <a:buNone/>
            </a:pPr>
            <a:r>
              <a:rPr lang="en-US" b="1" dirty="0"/>
              <a:t>(b)	32	49	71	63	89	93	122	138</a:t>
            </a:r>
            <a:endParaRPr lang="en-US" dirty="0"/>
          </a:p>
          <a:p>
            <a:pPr>
              <a:buNone/>
            </a:pPr>
            <a:r>
              <a:rPr lang="en-US" b="1" dirty="0"/>
              <a:t>(c)	32	49	63	71	93	89	122	138</a:t>
            </a:r>
            <a:endParaRPr lang="en-US" dirty="0"/>
          </a:p>
          <a:p>
            <a:pPr>
              <a:buNone/>
            </a:pPr>
            <a:r>
              <a:rPr lang="en-US" b="1" dirty="0"/>
              <a:t>(d) Cannot be determined</a:t>
            </a:r>
            <a:endParaRPr lang="en-US" dirty="0"/>
          </a:p>
          <a:p>
            <a:pPr>
              <a:buNone/>
            </a:pPr>
            <a:r>
              <a:rPr lang="en-US" b="1" dirty="0"/>
              <a:t>(e) None of these</a:t>
            </a:r>
            <a:endParaRPr lang="en-US" dirty="0"/>
          </a:p>
          <a:p>
            <a:pPr>
              <a:buNone/>
            </a:pPr>
            <a:r>
              <a:rPr lang="en-US" b="1" dirty="0"/>
              <a:t> </a:t>
            </a:r>
          </a:p>
          <a:p>
            <a:pPr>
              <a:buNone/>
            </a:pPr>
            <a:r>
              <a:rPr lang="en-US" b="1"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INPUT OUTPUT</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 </a:t>
            </a:r>
            <a:r>
              <a:rPr lang="en-US" b="1" dirty="0"/>
              <a:t>What will be the last step for the following input?</a:t>
            </a:r>
            <a:endParaRPr lang="en-US" dirty="0"/>
          </a:p>
          <a:p>
            <a:pPr>
              <a:buNone/>
            </a:pPr>
            <a:r>
              <a:rPr lang="en-US" b="1" dirty="0"/>
              <a:t>Input:	138	63	49	93	89	122	32	71</a:t>
            </a:r>
            <a:endParaRPr lang="en-US" dirty="0"/>
          </a:p>
          <a:p>
            <a:pPr>
              <a:buNone/>
            </a:pPr>
            <a:r>
              <a:rPr lang="en-US" b="1" dirty="0">
                <a:solidFill>
                  <a:srgbClr val="FF0000"/>
                </a:solidFill>
              </a:rPr>
              <a:t>(a)	32	49	63	71	89	93	122	138</a:t>
            </a:r>
            <a:endParaRPr lang="en-US" dirty="0">
              <a:solidFill>
                <a:srgbClr val="FF0000"/>
              </a:solidFill>
            </a:endParaRPr>
          </a:p>
          <a:p>
            <a:pPr>
              <a:buNone/>
            </a:pPr>
            <a:r>
              <a:rPr lang="en-US" b="1" dirty="0"/>
              <a:t>(b)	32	49	71	63	89	93	122	138</a:t>
            </a:r>
            <a:endParaRPr lang="en-US" dirty="0"/>
          </a:p>
          <a:p>
            <a:pPr>
              <a:buNone/>
            </a:pPr>
            <a:r>
              <a:rPr lang="en-US" b="1" dirty="0"/>
              <a:t>(c)	32	49	63	71	93	89	122	138</a:t>
            </a:r>
            <a:endParaRPr lang="en-US" dirty="0"/>
          </a:p>
          <a:p>
            <a:pPr>
              <a:buNone/>
            </a:pPr>
            <a:r>
              <a:rPr lang="en-US" b="1" dirty="0"/>
              <a:t>(d) Cannot be determined</a:t>
            </a:r>
            <a:endParaRPr lang="en-US" dirty="0"/>
          </a:p>
          <a:p>
            <a:pPr>
              <a:buNone/>
            </a:pPr>
            <a:r>
              <a:rPr lang="en-US" b="1" dirty="0"/>
              <a:t>(e) None of these</a:t>
            </a:r>
            <a:endParaRPr lang="en-US" dirty="0"/>
          </a:p>
          <a:p>
            <a:pPr>
              <a:buNone/>
            </a:pPr>
            <a:r>
              <a:rPr lang="en-US" b="1" dirty="0"/>
              <a:t> </a:t>
            </a:r>
          </a:p>
          <a:p>
            <a:pPr>
              <a:buNone/>
            </a:pPr>
            <a:r>
              <a:rPr lang="en-US" b="1" dirty="0"/>
              <a:t> </a:t>
            </a:r>
          </a:p>
        </p:txBody>
      </p:sp>
    </p:spTree>
    <p:extLst>
      <p:ext uri="{BB962C8B-B14F-4D97-AF65-F5344CB8AC3E}">
        <p14:creationId xmlns:p14="http://schemas.microsoft.com/office/powerpoint/2010/main" val="3662349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1147</TotalTime>
  <Words>8876</Words>
  <Application>Microsoft Office PowerPoint</Application>
  <PresentationFormat>Widescreen</PresentationFormat>
  <Paragraphs>1657</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Arial Black</vt:lpstr>
      <vt:lpstr>Calibri</vt:lpstr>
      <vt:lpstr>Calibri Light</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Bineesh Soni</cp:lastModifiedBy>
  <cp:revision>165</cp:revision>
  <dcterms:created xsi:type="dcterms:W3CDTF">2020-02-23T06:37:57Z</dcterms:created>
  <dcterms:modified xsi:type="dcterms:W3CDTF">2023-04-15T08:08:47Z</dcterms:modified>
</cp:coreProperties>
</file>