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6"/>
  </p:notesMasterIdLst>
  <p:sldIdLst>
    <p:sldId id="256" r:id="rId2"/>
    <p:sldId id="257" r:id="rId3"/>
    <p:sldId id="258" r:id="rId4"/>
    <p:sldId id="259" r:id="rId5"/>
    <p:sldId id="260" r:id="rId6"/>
    <p:sldId id="297" r:id="rId7"/>
    <p:sldId id="261" r:id="rId8"/>
    <p:sldId id="298" r:id="rId9"/>
    <p:sldId id="262" r:id="rId10"/>
    <p:sldId id="299" r:id="rId11"/>
    <p:sldId id="263" r:id="rId12"/>
    <p:sldId id="300" r:id="rId13"/>
    <p:sldId id="264" r:id="rId14"/>
    <p:sldId id="301" r:id="rId15"/>
    <p:sldId id="265" r:id="rId16"/>
    <p:sldId id="302" r:id="rId17"/>
    <p:sldId id="266" r:id="rId18"/>
    <p:sldId id="312" r:id="rId19"/>
    <p:sldId id="267" r:id="rId20"/>
    <p:sldId id="313" r:id="rId21"/>
    <p:sldId id="268" r:id="rId22"/>
    <p:sldId id="314" r:id="rId23"/>
    <p:sldId id="269" r:id="rId24"/>
    <p:sldId id="315" r:id="rId25"/>
    <p:sldId id="270" r:id="rId26"/>
    <p:sldId id="316" r:id="rId27"/>
    <p:sldId id="296" r:id="rId28"/>
    <p:sldId id="317" r:id="rId29"/>
    <p:sldId id="271" r:id="rId30"/>
    <p:sldId id="318" r:id="rId31"/>
    <p:sldId id="272" r:id="rId32"/>
    <p:sldId id="319" r:id="rId33"/>
    <p:sldId id="273" r:id="rId34"/>
    <p:sldId id="320" r:id="rId35"/>
    <p:sldId id="274" r:id="rId36"/>
    <p:sldId id="325" r:id="rId37"/>
    <p:sldId id="275" r:id="rId38"/>
    <p:sldId id="326" r:id="rId39"/>
    <p:sldId id="276" r:id="rId40"/>
    <p:sldId id="327" r:id="rId41"/>
    <p:sldId id="277" r:id="rId42"/>
    <p:sldId id="328" r:id="rId43"/>
    <p:sldId id="278" r:id="rId44"/>
    <p:sldId id="324" r:id="rId45"/>
    <p:sldId id="279" r:id="rId46"/>
    <p:sldId id="323" r:id="rId47"/>
    <p:sldId id="280" r:id="rId48"/>
    <p:sldId id="321" r:id="rId49"/>
    <p:sldId id="281" r:id="rId50"/>
    <p:sldId id="322" r:id="rId51"/>
    <p:sldId id="282" r:id="rId52"/>
    <p:sldId id="329" r:id="rId53"/>
    <p:sldId id="283" r:id="rId54"/>
    <p:sldId id="330" r:id="rId55"/>
    <p:sldId id="284" r:id="rId56"/>
    <p:sldId id="311" r:id="rId57"/>
    <p:sldId id="285" r:id="rId58"/>
    <p:sldId id="310" r:id="rId59"/>
    <p:sldId id="286" r:id="rId60"/>
    <p:sldId id="309" r:id="rId61"/>
    <p:sldId id="287" r:id="rId62"/>
    <p:sldId id="308" r:id="rId63"/>
    <p:sldId id="288" r:id="rId64"/>
    <p:sldId id="307" r:id="rId65"/>
    <p:sldId id="289" r:id="rId66"/>
    <p:sldId id="306" r:id="rId67"/>
    <p:sldId id="290" r:id="rId68"/>
    <p:sldId id="305" r:id="rId69"/>
    <p:sldId id="291" r:id="rId70"/>
    <p:sldId id="304" r:id="rId71"/>
    <p:sldId id="292" r:id="rId72"/>
    <p:sldId id="331" r:id="rId73"/>
    <p:sldId id="293" r:id="rId74"/>
    <p:sldId id="303" r:id="rId75"/>
  </p:sldIdLst>
  <p:sldSz cx="12192000" cy="6858000"/>
  <p:notesSz cx="6858000" cy="9144000"/>
  <p:embeddedFontLst>
    <p:embeddedFont>
      <p:font typeface="Cambria Math" panose="02040503050406030204" pitchFamily="18" charset="0"/>
      <p:regular r:id="rId77"/>
    </p:embeddedFont>
    <p:embeddedFont>
      <p:font typeface="Calibri" panose="020F0502020204030204" pitchFamily="34" charset="0"/>
      <p:regular r:id="rId78"/>
      <p:bold r:id="rId79"/>
      <p:italic r:id="rId80"/>
      <p:boldItalic r:id="rId81"/>
    </p:embeddedFont>
    <p:embeddedFont>
      <p:font typeface="Arial Black" panose="020B0A04020102020204" pitchFamily="34" charset="0"/>
      <p:regular r:id="rId82"/>
      <p:bold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4" roundtripDataSignature="AMtx7mi0T0rbVQax8dUOZlmXtDJEgNru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3883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300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624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389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78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43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627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6210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541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8577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046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5352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3186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3610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8475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1975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60267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36714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53519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709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19840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2434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1048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5886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08955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3497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02515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48928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18581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10672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50174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22890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63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1283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42"/>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42"/>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42"/>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42"/>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2"/>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42"/>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42"/>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42"/>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42"/>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42"/>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1"/>
          <p:cNvSpPr>
            <a:spLocks noGrp="1"/>
          </p:cNvSpPr>
          <p:nvPr>
            <p:ph type="pic" idx="2"/>
          </p:nvPr>
        </p:nvSpPr>
        <p:spPr>
          <a:xfrm>
            <a:off x="5183188" y="987425"/>
            <a:ext cx="6172200" cy="4873625"/>
          </a:xfrm>
          <a:prstGeom prst="rect">
            <a:avLst/>
          </a:prstGeom>
          <a:noFill/>
          <a:ln>
            <a:noFill/>
          </a:ln>
        </p:spPr>
      </p:sp>
      <p:sp>
        <p:nvSpPr>
          <p:cNvPr id="81" name="Google Shape;81;p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5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5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5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4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4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4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4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4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4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4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4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r>
              <a:rPr lang="en-US" sz="5400" b="1" dirty="0">
                <a:solidFill>
                  <a:srgbClr val="FF0000"/>
                </a:solidFill>
                <a:latin typeface="Arial Black" panose="020B0A04020102020204" pitchFamily="34" charset="0"/>
                <a:sym typeface="Arial Black"/>
              </a:rPr>
              <a:t>PROBABILITY</a:t>
            </a:r>
          </a:p>
        </p:txBody>
      </p:sp>
      <p:sp>
        <p:nvSpPr>
          <p:cNvPr id="103" name="Google Shape;103;p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0" name="Google Shape;140;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a:t>
            </a:r>
            <a:r>
              <a:rPr lang="en-US" b="1" dirty="0"/>
              <a:t>. If a coin is tossed two times, what is the probability of getting ‘head’ at least once ? 	</a:t>
            </a:r>
            <a:endParaRPr dirty="0"/>
          </a:p>
          <a:p>
            <a:pPr marL="0" lvl="0" indent="0">
              <a:buNone/>
            </a:pPr>
            <a:r>
              <a:rPr lang="en-IN" b="1" dirty="0"/>
              <a:t>A.  1/2</a:t>
            </a:r>
          </a:p>
          <a:p>
            <a:pPr marL="0" lvl="0" indent="0">
              <a:buNone/>
            </a:pPr>
            <a:r>
              <a:rPr lang="en-IN" b="1" dirty="0"/>
              <a:t>B.  1/4</a:t>
            </a:r>
          </a:p>
          <a:p>
            <a:pPr marL="0" lvl="0" indent="0">
              <a:buNone/>
            </a:pPr>
            <a:r>
              <a:rPr lang="en-IN" b="1" dirty="0"/>
              <a:t>C.  1</a:t>
            </a:r>
          </a:p>
          <a:p>
            <a:pPr marL="0" lvl="0" indent="0">
              <a:buNone/>
            </a:pPr>
            <a:r>
              <a:rPr lang="en-IN" b="1" dirty="0">
                <a:solidFill>
                  <a:srgbClr val="FF0000"/>
                </a:solidFill>
              </a:rPr>
              <a:t>D. </a:t>
            </a:r>
            <a:r>
              <a:rPr lang="en-IN" b="1" dirty="0" smtClean="0">
                <a:solidFill>
                  <a:srgbClr val="FF0000"/>
                </a:solidFill>
              </a:rPr>
              <a:t> 3/4</a:t>
            </a:r>
            <a:endParaRPr lang="en-IN" b="1" dirty="0">
              <a:solidFill>
                <a:srgbClr val="FF0000"/>
              </a:solidFill>
            </a:endParaRPr>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344619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6" name="Google Shape;146;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Black"/>
                <a:ea typeface="Arial Black"/>
                <a:cs typeface="Arial Black"/>
                <a:sym typeface="Arial Black"/>
              </a:rPr>
              <a:t>Q 4</a:t>
            </a:r>
            <a:r>
              <a:rPr lang="en-US" b="1" dirty="0"/>
              <a:t>.</a:t>
            </a:r>
            <a:r>
              <a:rPr lang="en-US" dirty="0"/>
              <a:t>  </a:t>
            </a:r>
            <a:r>
              <a:rPr lang="en-US" b="1" dirty="0"/>
              <a:t>On tossing three coins simultaneously, find the probability of getting -</a:t>
            </a:r>
            <a:endParaRPr lang="en-US" dirty="0"/>
          </a:p>
          <a:p>
            <a:pPr marL="76200" indent="0">
              <a:buNone/>
            </a:pPr>
            <a:r>
              <a:rPr lang="en-US" b="1" dirty="0"/>
              <a:t>(</a:t>
            </a:r>
            <a:r>
              <a:rPr lang="en-US" b="1" dirty="0" err="1"/>
              <a:t>i</a:t>
            </a:r>
            <a:r>
              <a:rPr lang="en-US" b="1" dirty="0"/>
              <a:t>) 3 tails </a:t>
            </a:r>
            <a:endParaRPr lang="en-US" dirty="0"/>
          </a:p>
          <a:p>
            <a:pPr marL="76200" indent="0">
              <a:buNone/>
            </a:pPr>
            <a:r>
              <a:rPr lang="en-US" b="1" dirty="0"/>
              <a:t>(ii) 2 tails</a:t>
            </a:r>
            <a:endParaRPr lang="en-US" dirty="0"/>
          </a:p>
          <a:p>
            <a:pPr marL="76200" indent="0">
              <a:buNone/>
            </a:pPr>
            <a:r>
              <a:rPr lang="en-US" b="1" dirty="0"/>
              <a:t>(iii) No tail </a:t>
            </a:r>
            <a:endParaRPr lang="en-US" dirty="0"/>
          </a:p>
          <a:p>
            <a:pPr marL="76200" indent="0">
              <a:buNone/>
            </a:pPr>
            <a:r>
              <a:rPr lang="en-US" b="1" dirty="0"/>
              <a:t>(iv) 2 heads and 1 tail </a:t>
            </a:r>
            <a:endParaRPr lang="en-US" dirty="0"/>
          </a:p>
          <a:p>
            <a:pPr marL="76200" indent="0">
              <a:buNone/>
            </a:pPr>
            <a:r>
              <a:rPr lang="en-US" b="1" dirty="0"/>
              <a:t>(v) at least one head</a:t>
            </a:r>
            <a:endParaRPr lang="en-US" dirty="0"/>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6" name="Google Shape;146;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Black"/>
                <a:ea typeface="Arial Black"/>
                <a:cs typeface="Arial Black"/>
                <a:sym typeface="Arial Black"/>
              </a:rPr>
              <a:t>Q 4</a:t>
            </a:r>
            <a:r>
              <a:rPr lang="en-US" b="1" dirty="0"/>
              <a:t>.</a:t>
            </a:r>
            <a:r>
              <a:rPr lang="en-US" dirty="0"/>
              <a:t>  </a:t>
            </a:r>
            <a:r>
              <a:rPr lang="en-US" b="1" dirty="0"/>
              <a:t>On tossing three coins simultaneously, find the probability of getting -</a:t>
            </a:r>
            <a:endParaRPr lang="en-US" dirty="0"/>
          </a:p>
          <a:p>
            <a:pPr marL="76200" indent="0">
              <a:buNone/>
            </a:pPr>
            <a:r>
              <a:rPr lang="en-US" b="1" dirty="0"/>
              <a:t>(</a:t>
            </a:r>
            <a:r>
              <a:rPr lang="en-US" b="1" dirty="0" err="1"/>
              <a:t>i</a:t>
            </a:r>
            <a:r>
              <a:rPr lang="en-US" b="1" dirty="0"/>
              <a:t>) 3 tails </a:t>
            </a:r>
            <a:r>
              <a:rPr lang="en-US" b="1" dirty="0" smtClean="0"/>
              <a:t>– </a:t>
            </a:r>
            <a:r>
              <a:rPr lang="en-US" b="1" dirty="0" smtClean="0">
                <a:solidFill>
                  <a:srgbClr val="FF0000"/>
                </a:solidFill>
              </a:rPr>
              <a:t>1/8</a:t>
            </a:r>
            <a:endParaRPr lang="en-US" dirty="0">
              <a:solidFill>
                <a:srgbClr val="FF0000"/>
              </a:solidFill>
            </a:endParaRPr>
          </a:p>
          <a:p>
            <a:pPr marL="76200" indent="0">
              <a:buNone/>
            </a:pPr>
            <a:r>
              <a:rPr lang="en-US" b="1" dirty="0"/>
              <a:t>(ii) 2 </a:t>
            </a:r>
            <a:r>
              <a:rPr lang="en-US" b="1" dirty="0" smtClean="0"/>
              <a:t>tails-  </a:t>
            </a:r>
            <a:r>
              <a:rPr lang="en-US" b="1" dirty="0" smtClean="0">
                <a:solidFill>
                  <a:srgbClr val="FF0000"/>
                </a:solidFill>
              </a:rPr>
              <a:t>3/8</a:t>
            </a:r>
            <a:endParaRPr lang="en-US" dirty="0">
              <a:solidFill>
                <a:srgbClr val="FF0000"/>
              </a:solidFill>
            </a:endParaRPr>
          </a:p>
          <a:p>
            <a:pPr marL="76200" indent="0">
              <a:buNone/>
            </a:pPr>
            <a:r>
              <a:rPr lang="en-US" b="1" dirty="0"/>
              <a:t>(iii) No tail </a:t>
            </a:r>
            <a:r>
              <a:rPr lang="en-US" b="1" dirty="0" smtClean="0"/>
              <a:t>– </a:t>
            </a:r>
            <a:r>
              <a:rPr lang="en-US" b="1" dirty="0" smtClean="0">
                <a:solidFill>
                  <a:srgbClr val="FF0000"/>
                </a:solidFill>
              </a:rPr>
              <a:t>1/8</a:t>
            </a:r>
            <a:endParaRPr lang="en-US" dirty="0">
              <a:solidFill>
                <a:srgbClr val="FF0000"/>
              </a:solidFill>
            </a:endParaRPr>
          </a:p>
          <a:p>
            <a:pPr marL="76200" indent="0">
              <a:buNone/>
            </a:pPr>
            <a:r>
              <a:rPr lang="en-US" b="1" dirty="0"/>
              <a:t>(iv) 2 heads and 1 tail </a:t>
            </a:r>
            <a:r>
              <a:rPr lang="en-US" b="1" dirty="0" smtClean="0"/>
              <a:t>– </a:t>
            </a:r>
            <a:r>
              <a:rPr lang="en-US" b="1" dirty="0" smtClean="0">
                <a:solidFill>
                  <a:srgbClr val="FF0000"/>
                </a:solidFill>
              </a:rPr>
              <a:t>1/4</a:t>
            </a:r>
            <a:endParaRPr lang="en-US" dirty="0">
              <a:solidFill>
                <a:srgbClr val="FF0000"/>
              </a:solidFill>
            </a:endParaRPr>
          </a:p>
          <a:p>
            <a:pPr marL="76200" indent="0">
              <a:buNone/>
            </a:pPr>
            <a:r>
              <a:rPr lang="en-US" b="1" dirty="0"/>
              <a:t>(v) at least one </a:t>
            </a:r>
            <a:r>
              <a:rPr lang="en-US" b="1" dirty="0" smtClean="0"/>
              <a:t>head – </a:t>
            </a:r>
            <a:r>
              <a:rPr lang="en-US" b="1" dirty="0" smtClean="0">
                <a:solidFill>
                  <a:srgbClr val="FF0000"/>
                </a:solidFill>
              </a:rPr>
              <a:t>7/8</a:t>
            </a:r>
            <a:endParaRPr lang="en-US" dirty="0">
              <a:solidFill>
                <a:srgbClr val="FF0000"/>
              </a:solidFill>
            </a:endParaRPr>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351692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2" name="Google Shape;152;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t>Q.5. </a:t>
            </a:r>
            <a:r>
              <a:rPr lang="en-US" dirty="0"/>
              <a:t>A coin is tossed twice. What are the possible outcomes ?</a:t>
            </a:r>
          </a:p>
          <a:p>
            <a:pPr marL="0" lvl="0" indent="0">
              <a:buNone/>
            </a:pPr>
            <a:r>
              <a:rPr lang="en-US" b="1" dirty="0"/>
              <a:t> </a:t>
            </a:r>
            <a:endParaRPr lang="en-US" b="1" dirty="0" smtClean="0"/>
          </a:p>
          <a:p>
            <a:pPr marL="0" lvl="0" indent="0">
              <a:buNone/>
            </a:pPr>
            <a:r>
              <a:rPr lang="en-IN" b="1" dirty="0" smtClean="0"/>
              <a:t>A</a:t>
            </a:r>
            <a:r>
              <a:rPr lang="en-IN" b="1" dirty="0"/>
              <a:t>.  </a:t>
            </a:r>
            <a:r>
              <a:rPr lang="en-IN" b="1" dirty="0" smtClean="0"/>
              <a:t>1</a:t>
            </a:r>
            <a:r>
              <a:rPr lang="en-IN" b="1" dirty="0"/>
              <a:t>6</a:t>
            </a:r>
          </a:p>
          <a:p>
            <a:pPr marL="0" lvl="0" indent="0">
              <a:buNone/>
            </a:pPr>
            <a:r>
              <a:rPr lang="en-IN" b="1" dirty="0"/>
              <a:t>B.  8</a:t>
            </a:r>
          </a:p>
          <a:p>
            <a:pPr marL="0" lvl="0" indent="0">
              <a:buNone/>
            </a:pPr>
            <a:r>
              <a:rPr lang="en-IN" b="1" dirty="0"/>
              <a:t>C.  1</a:t>
            </a:r>
          </a:p>
          <a:p>
            <a:pPr marL="0" lvl="0" indent="0">
              <a:buNone/>
            </a:pPr>
            <a:r>
              <a:rPr lang="en-IN" b="1" dirty="0">
                <a:solidFill>
                  <a:schemeClr val="tx1"/>
                </a:solidFill>
              </a:rPr>
              <a:t>D.  </a:t>
            </a:r>
            <a:r>
              <a:rPr lang="en-IN" b="1" dirty="0" smtClean="0">
                <a:solidFill>
                  <a:schemeClr val="tx1"/>
                </a:solidFill>
              </a:rPr>
              <a:t>4</a:t>
            </a:r>
            <a:endParaRPr lang="en-IN" b="1" dirty="0">
              <a:solidFill>
                <a:schemeClr val="tx1"/>
              </a:solidFill>
            </a:endParaRPr>
          </a:p>
          <a:p>
            <a:pPr marL="7620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2" name="Google Shape;152;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t>Q.5. </a:t>
            </a:r>
            <a:r>
              <a:rPr lang="en-US" dirty="0"/>
              <a:t>A coin is tossed twice. What are the possible outcomes ?</a:t>
            </a:r>
          </a:p>
          <a:p>
            <a:pPr marL="0" lvl="0" indent="0">
              <a:buNone/>
            </a:pPr>
            <a:r>
              <a:rPr lang="en-US" b="1" dirty="0"/>
              <a:t> </a:t>
            </a:r>
            <a:endParaRPr lang="en-US" b="1" dirty="0" smtClean="0"/>
          </a:p>
          <a:p>
            <a:pPr marL="0" lvl="0" indent="0">
              <a:buNone/>
            </a:pPr>
            <a:r>
              <a:rPr lang="en-IN" b="1" dirty="0" smtClean="0"/>
              <a:t>A</a:t>
            </a:r>
            <a:r>
              <a:rPr lang="en-IN" b="1" dirty="0"/>
              <a:t>.  </a:t>
            </a:r>
            <a:r>
              <a:rPr lang="en-IN" b="1" dirty="0" smtClean="0"/>
              <a:t>16</a:t>
            </a:r>
            <a:endParaRPr lang="en-IN" b="1" dirty="0"/>
          </a:p>
          <a:p>
            <a:pPr marL="0" lvl="0" indent="0">
              <a:buNone/>
            </a:pPr>
            <a:r>
              <a:rPr lang="en-IN" b="1" dirty="0"/>
              <a:t>B.  8</a:t>
            </a:r>
          </a:p>
          <a:p>
            <a:pPr marL="0" lvl="0" indent="0">
              <a:buNone/>
            </a:pPr>
            <a:r>
              <a:rPr lang="en-IN" b="1" dirty="0"/>
              <a:t>C.  1</a:t>
            </a:r>
          </a:p>
          <a:p>
            <a:pPr marL="0" lvl="0" indent="0">
              <a:buNone/>
            </a:pPr>
            <a:r>
              <a:rPr lang="en-IN" b="1" dirty="0">
                <a:solidFill>
                  <a:srgbClr val="FF0000"/>
                </a:solidFill>
              </a:rPr>
              <a:t>D. </a:t>
            </a:r>
            <a:r>
              <a:rPr lang="en-IN" b="1" dirty="0" smtClean="0">
                <a:solidFill>
                  <a:srgbClr val="FF0000"/>
                </a:solidFill>
              </a:rPr>
              <a:t> 4</a:t>
            </a:r>
            <a:endParaRPr lang="en-IN" b="1" dirty="0">
              <a:solidFill>
                <a:srgbClr val="FF0000"/>
              </a:solidFill>
            </a:endParaRPr>
          </a:p>
          <a:p>
            <a:pPr marL="76200" indent="0">
              <a:buNone/>
            </a:pPr>
            <a:r>
              <a:rPr lang="en-US" dirty="0"/>
              <a:t/>
            </a:r>
            <a:br>
              <a:rPr lang="en-US" dirty="0"/>
            </a:br>
            <a:endParaRPr b="1" dirty="0"/>
          </a:p>
        </p:txBody>
      </p:sp>
    </p:spTree>
    <p:extLst>
      <p:ext uri="{BB962C8B-B14F-4D97-AF65-F5344CB8AC3E}">
        <p14:creationId xmlns:p14="http://schemas.microsoft.com/office/powerpoint/2010/main" val="239632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8" name="Google Shape;158;p10"/>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b="1" dirty="0">
                <a:latin typeface="Arial Black"/>
                <a:ea typeface="Arial Black"/>
                <a:cs typeface="Arial Black"/>
                <a:sym typeface="Arial Black"/>
              </a:rPr>
              <a:t>Q 6</a:t>
            </a:r>
            <a:r>
              <a:rPr lang="en-US" b="1" dirty="0"/>
              <a:t>. </a:t>
            </a:r>
            <a:r>
              <a:rPr lang="en-US" dirty="0"/>
              <a:t>Two coins are tossed simultaneously. What is the probability of getting two tails ?</a:t>
            </a:r>
          </a:p>
          <a:p>
            <a:pPr marL="76200" indent="0">
              <a:buNone/>
            </a:pPr>
            <a:r>
              <a:rPr lang="en-US" dirty="0"/>
              <a:t> </a:t>
            </a:r>
          </a:p>
          <a:p>
            <a:pPr marL="0" lvl="0" indent="0">
              <a:buNone/>
            </a:pPr>
            <a:r>
              <a:rPr lang="en-IN" b="1" dirty="0"/>
              <a:t>A.  1/2</a:t>
            </a:r>
          </a:p>
          <a:p>
            <a:pPr marL="0" lvl="0" indent="0">
              <a:buNone/>
            </a:pPr>
            <a:r>
              <a:rPr lang="en-IN" b="1" dirty="0"/>
              <a:t>B.  1/4</a:t>
            </a:r>
          </a:p>
          <a:p>
            <a:pPr marL="0" lvl="0" indent="0">
              <a:buNone/>
            </a:pPr>
            <a:r>
              <a:rPr lang="en-IN" b="1" dirty="0"/>
              <a:t>C.  1</a:t>
            </a:r>
          </a:p>
          <a:p>
            <a:pPr marL="0" lvl="0" indent="0">
              <a:buNone/>
            </a:pPr>
            <a:r>
              <a:rPr lang="en-IN" b="1" dirty="0">
                <a:solidFill>
                  <a:schemeClr val="tx1"/>
                </a:solidFill>
              </a:rPr>
              <a:t>D. </a:t>
            </a:r>
            <a:r>
              <a:rPr lang="en-IN" b="1" dirty="0" smtClean="0">
                <a:solidFill>
                  <a:schemeClr val="tx1"/>
                </a:solidFill>
              </a:rPr>
              <a:t> 3/4</a:t>
            </a:r>
            <a:endParaRPr lang="en-IN" b="1" dirty="0">
              <a:solidFill>
                <a:schemeClr val="tx1"/>
              </a:solidFill>
            </a:endParaRPr>
          </a:p>
          <a:p>
            <a:pPr marL="76200" indent="0">
              <a:buNone/>
            </a:pPr>
            <a:r>
              <a:rPr lang="en-US" dirty="0"/>
              <a:t/>
            </a:r>
            <a:br>
              <a:rPr lang="en-US" dirty="0"/>
            </a:br>
            <a:endParaRPr dirty="0"/>
          </a:p>
          <a:p>
            <a:pPr marL="228600" lvl="0" indent="-228600" algn="l" rtl="0">
              <a:lnSpc>
                <a:spcPct val="10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8" name="Google Shape;158;p10"/>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b="1" dirty="0">
                <a:latin typeface="Arial Black"/>
                <a:ea typeface="Arial Black"/>
                <a:cs typeface="Arial Black"/>
                <a:sym typeface="Arial Black"/>
              </a:rPr>
              <a:t>Q 6</a:t>
            </a:r>
            <a:r>
              <a:rPr lang="en-US" b="1" dirty="0"/>
              <a:t>. </a:t>
            </a:r>
            <a:r>
              <a:rPr lang="en-US" dirty="0"/>
              <a:t>Two coins are tossed simultaneously. What is the probability of getting two tails ?</a:t>
            </a:r>
          </a:p>
          <a:p>
            <a:pPr marL="76200" indent="0">
              <a:buNone/>
            </a:pPr>
            <a:r>
              <a:rPr lang="en-US" dirty="0"/>
              <a:t> </a:t>
            </a:r>
          </a:p>
          <a:p>
            <a:pPr marL="0" lvl="0" indent="0">
              <a:buNone/>
            </a:pPr>
            <a:r>
              <a:rPr lang="en-IN" b="1" dirty="0"/>
              <a:t>A.  1/2</a:t>
            </a:r>
          </a:p>
          <a:p>
            <a:pPr marL="0" lvl="0" indent="0">
              <a:buNone/>
            </a:pPr>
            <a:r>
              <a:rPr lang="en-IN" b="1" dirty="0">
                <a:solidFill>
                  <a:srgbClr val="FF0000"/>
                </a:solidFill>
              </a:rPr>
              <a:t>B.  1/4</a:t>
            </a:r>
          </a:p>
          <a:p>
            <a:pPr marL="0" lvl="0" indent="0">
              <a:buNone/>
            </a:pPr>
            <a:r>
              <a:rPr lang="en-IN" b="1" dirty="0"/>
              <a:t>C.  1</a:t>
            </a:r>
          </a:p>
          <a:p>
            <a:pPr marL="0" lvl="0" indent="0">
              <a:buNone/>
            </a:pPr>
            <a:r>
              <a:rPr lang="en-IN" b="1" dirty="0">
                <a:solidFill>
                  <a:schemeClr val="tx1"/>
                </a:solidFill>
              </a:rPr>
              <a:t>D. </a:t>
            </a:r>
            <a:r>
              <a:rPr lang="en-IN" b="1" dirty="0" smtClean="0">
                <a:solidFill>
                  <a:schemeClr val="tx1"/>
                </a:solidFill>
              </a:rPr>
              <a:t> 3/4</a:t>
            </a:r>
            <a:endParaRPr lang="en-IN" b="1" dirty="0">
              <a:solidFill>
                <a:schemeClr val="tx1"/>
              </a:solidFill>
            </a:endParaRPr>
          </a:p>
          <a:p>
            <a:pPr marL="76200" indent="0">
              <a:buNone/>
            </a:pPr>
            <a:r>
              <a:rPr lang="en-US" dirty="0"/>
              <a:t/>
            </a:r>
            <a:br>
              <a:rPr lang="en-US" dirty="0"/>
            </a:br>
            <a:endParaRPr dirty="0"/>
          </a:p>
          <a:p>
            <a:pPr marL="228600" lvl="0" indent="-228600" algn="l" rtl="0">
              <a:lnSpc>
                <a:spcPct val="10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365738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4" name="Google Shape;164;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Black"/>
                <a:ea typeface="Arial Black"/>
                <a:cs typeface="Arial Black"/>
                <a:sym typeface="Arial Black"/>
              </a:rPr>
              <a:t>Q 7</a:t>
            </a:r>
            <a:r>
              <a:rPr lang="en-US" b="1" dirty="0"/>
              <a:t>. </a:t>
            </a:r>
            <a:r>
              <a:rPr lang="en-US" dirty="0"/>
              <a:t>Two dice are thrown simultaneously. What is the probability of getting sum of the </a:t>
            </a:r>
            <a:r>
              <a:rPr lang="en-US" dirty="0" smtClean="0"/>
              <a:t>numbers </a:t>
            </a:r>
            <a:r>
              <a:rPr lang="en-US" dirty="0"/>
              <a:t>2 ?</a:t>
            </a:r>
          </a:p>
          <a:p>
            <a:pPr marL="0" lvl="0" indent="0">
              <a:buNone/>
            </a:pPr>
            <a:r>
              <a:rPr lang="en-IN" b="1" dirty="0"/>
              <a:t>A.  1/2</a:t>
            </a:r>
          </a:p>
          <a:p>
            <a:pPr marL="0" lvl="0" indent="0">
              <a:buNone/>
            </a:pPr>
            <a:r>
              <a:rPr lang="en-IN" b="1" dirty="0">
                <a:solidFill>
                  <a:schemeClr val="tx1"/>
                </a:solidFill>
              </a:rPr>
              <a:t>B.  1/4</a:t>
            </a:r>
          </a:p>
          <a:p>
            <a:pPr marL="0" lvl="0" indent="0">
              <a:buNone/>
            </a:pPr>
            <a:r>
              <a:rPr lang="en-IN" b="1" dirty="0"/>
              <a:t>C.  1</a:t>
            </a:r>
          </a:p>
          <a:p>
            <a:pPr marL="0" lvl="0" indent="0">
              <a:buNone/>
            </a:pPr>
            <a:r>
              <a:rPr lang="en-IN" b="1" dirty="0">
                <a:solidFill>
                  <a:schemeClr val="tx1"/>
                </a:solidFill>
              </a:rPr>
              <a:t>D. </a:t>
            </a:r>
            <a:r>
              <a:rPr lang="en-IN" b="1" dirty="0" smtClean="0">
                <a:solidFill>
                  <a:schemeClr val="tx1"/>
                </a:solidFill>
              </a:rPr>
              <a:t> 3/4</a:t>
            </a:r>
            <a:endParaRPr lang="en-IN" b="1" dirty="0">
              <a:solidFill>
                <a:schemeClr val="tx1"/>
              </a:solidFill>
            </a:endParaRPr>
          </a:p>
          <a:p>
            <a:pPr marL="76200" indent="0">
              <a:buNone/>
            </a:pPr>
            <a:r>
              <a:rPr lang="en-US" dirty="0"/>
              <a:t/>
            </a:r>
            <a:br>
              <a:rPr lang="en-US" dirty="0"/>
            </a:br>
            <a:r>
              <a:rPr lang="en-US"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4" name="Google Shape;164;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Black"/>
                <a:ea typeface="Arial Black"/>
                <a:cs typeface="Arial Black"/>
                <a:sym typeface="Arial Black"/>
              </a:rPr>
              <a:t>Q 7</a:t>
            </a:r>
            <a:r>
              <a:rPr lang="en-US" b="1" dirty="0"/>
              <a:t>. </a:t>
            </a:r>
            <a:r>
              <a:rPr lang="en-US" dirty="0"/>
              <a:t>Two dice are thrown simultaneously. What is the probability of getting sum of the </a:t>
            </a:r>
            <a:r>
              <a:rPr lang="en-US" dirty="0" smtClean="0"/>
              <a:t>numbers </a:t>
            </a:r>
            <a:r>
              <a:rPr lang="en-US" dirty="0"/>
              <a:t>2 ?</a:t>
            </a:r>
          </a:p>
          <a:p>
            <a:pPr marL="0" lvl="0" indent="0">
              <a:buNone/>
            </a:pPr>
            <a:r>
              <a:rPr lang="en-IN" b="1" dirty="0"/>
              <a:t>A.  1/2</a:t>
            </a:r>
          </a:p>
          <a:p>
            <a:pPr marL="0" lvl="0" indent="0">
              <a:buNone/>
            </a:pPr>
            <a:r>
              <a:rPr lang="en-IN" b="1" dirty="0">
                <a:solidFill>
                  <a:srgbClr val="FF0000"/>
                </a:solidFill>
              </a:rPr>
              <a:t>B.  1/4</a:t>
            </a:r>
          </a:p>
          <a:p>
            <a:pPr marL="0" lvl="0" indent="0">
              <a:buNone/>
            </a:pPr>
            <a:r>
              <a:rPr lang="en-IN" b="1" dirty="0"/>
              <a:t>C.  1</a:t>
            </a:r>
          </a:p>
          <a:p>
            <a:pPr marL="0" lvl="0" indent="0">
              <a:buNone/>
            </a:pPr>
            <a:r>
              <a:rPr lang="en-IN" b="1" dirty="0">
                <a:solidFill>
                  <a:schemeClr val="tx1"/>
                </a:solidFill>
              </a:rPr>
              <a:t>D. </a:t>
            </a:r>
            <a:r>
              <a:rPr lang="en-IN" b="1" dirty="0" smtClean="0">
                <a:solidFill>
                  <a:schemeClr val="tx1"/>
                </a:solidFill>
              </a:rPr>
              <a:t> 3/4</a:t>
            </a:r>
            <a:endParaRPr lang="en-IN" b="1" dirty="0">
              <a:solidFill>
                <a:schemeClr val="tx1"/>
              </a:solidFill>
            </a:endParaRPr>
          </a:p>
          <a:p>
            <a:pPr marL="76200" indent="0">
              <a:buNone/>
            </a:pPr>
            <a:r>
              <a:rPr lang="en-US" dirty="0"/>
              <a:t/>
            </a:r>
            <a:br>
              <a:rPr lang="en-US" dirty="0"/>
            </a:br>
            <a:r>
              <a:rPr lang="en-US"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23642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0" name="Google Shape;170;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Black"/>
                <a:ea typeface="Arial Black"/>
                <a:cs typeface="Arial Black"/>
                <a:sym typeface="Arial Black"/>
              </a:rPr>
              <a:t>Q 8</a:t>
            </a:r>
            <a:r>
              <a:rPr lang="en-US" b="1" dirty="0"/>
              <a:t>.	 </a:t>
            </a:r>
            <a:r>
              <a:rPr lang="en-US" dirty="0"/>
              <a:t>Rashmi has a die whose six faces show the letters as given below :</a:t>
            </a:r>
          </a:p>
          <a:p>
            <a:pPr marL="76200" indent="0">
              <a:buNone/>
            </a:pPr>
            <a:r>
              <a:rPr lang="en-US" dirty="0"/>
              <a:t>She throws the die once. What is the probability of getting.</a:t>
            </a:r>
          </a:p>
          <a:p>
            <a:pPr marL="590550" indent="-514350">
              <a:buAutoNum type="romanLcParenBoth"/>
            </a:pPr>
            <a:r>
              <a:rPr lang="en-US" dirty="0" smtClean="0"/>
              <a:t>A </a:t>
            </a:r>
            <a:r>
              <a:rPr lang="en-US" dirty="0"/>
              <a:t>? </a:t>
            </a:r>
            <a:endParaRPr lang="en-US" dirty="0" smtClean="0"/>
          </a:p>
          <a:p>
            <a:pPr marL="76200" indent="0">
              <a:buNone/>
            </a:pPr>
            <a:r>
              <a:rPr lang="en-US" dirty="0" smtClean="0"/>
              <a:t>(</a:t>
            </a:r>
            <a:r>
              <a:rPr lang="en-US" dirty="0"/>
              <a:t>ii) </a:t>
            </a:r>
            <a:r>
              <a:rPr lang="en-US" dirty="0" smtClean="0"/>
              <a:t> B </a:t>
            </a:r>
            <a:r>
              <a:rPr lang="en-US" dirty="0"/>
              <a:t>?</a:t>
            </a:r>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mc:AlternateContent xmlns:mc="http://schemas.openxmlformats.org/markup-compatibility/2006" xmlns:a14="http://schemas.microsoft.com/office/drawing/2010/main">
        <mc:Choice Requires="a14">
          <p:sp>
            <p:nvSpPr>
              <p:cNvPr id="110" name="Google Shape;110;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r"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lang="en-US"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solidFill>
                      <a:srgbClr val="FF0000"/>
                    </a:solidFill>
                    <a:latin typeface="Arial Black"/>
                    <a:sym typeface="Arial Black"/>
                  </a:rPr>
                  <a:t>                            </a:t>
                </a:r>
                <a:r>
                  <a:rPr lang="en-US" sz="3200" b="1" dirty="0">
                    <a:solidFill>
                      <a:srgbClr val="FF0000"/>
                    </a:solidFill>
                    <a:latin typeface="Arial Black" panose="020B0A04020102020204" pitchFamily="34" charset="0"/>
                    <a:sym typeface="Arial Black"/>
                  </a:rPr>
                  <a:t>                                                    					P(E)</a:t>
                </a:r>
                <a14:m>
                  <m:oMath xmlns:m="http://schemas.openxmlformats.org/officeDocument/2006/math">
                    <m:r>
                      <a:rPr lang="en-US" sz="4800" b="1" dirty="0">
                        <a:solidFill>
                          <a:srgbClr val="FF0000"/>
                        </a:solidFill>
                        <a:latin typeface="Cambria Math" panose="02040503050406030204" pitchFamily="18" charset="0"/>
                        <a:sym typeface="Arial Black"/>
                      </a:rPr>
                      <m:t>=</m:t>
                    </m:r>
                    <m:f>
                      <m:fPr>
                        <m:ctrlPr>
                          <a:rPr lang="ar-AE" sz="4800" b="1" i="1" dirty="0">
                            <a:solidFill>
                              <a:srgbClr val="FF0000"/>
                            </a:solidFill>
                            <a:latin typeface="Cambria Math" panose="02040503050406030204" pitchFamily="18" charset="0"/>
                            <a:sym typeface="Arial Black"/>
                          </a:rPr>
                        </m:ctrlPr>
                      </m:fPr>
                      <m:num>
                        <m:r>
                          <a:rPr lang="ar-AE" sz="4800" b="1" i="0" dirty="0" smtClean="0">
                            <a:solidFill>
                              <a:srgbClr val="FF0000"/>
                            </a:solidFill>
                            <a:latin typeface="Cambria Math" panose="02040503050406030204" pitchFamily="18" charset="0"/>
                            <a:sym typeface="Arial Black"/>
                          </a:rPr>
                          <m:t>𝐒</m:t>
                        </m:r>
                        <m:r>
                          <a:rPr lang="en-US" sz="4800" b="1" i="0" dirty="0" smtClean="0">
                            <a:solidFill>
                              <a:srgbClr val="FF0000"/>
                            </a:solidFill>
                            <a:latin typeface="Cambria Math" panose="02040503050406030204" pitchFamily="18" charset="0"/>
                            <a:sym typeface="Arial Black"/>
                          </a:rPr>
                          <m:t>𝐀𝐌𝐏𝐋𝐄</m:t>
                        </m:r>
                        <m:r>
                          <a:rPr lang="en-US" sz="4800" b="1" i="0" dirty="0" smtClean="0">
                            <a:solidFill>
                              <a:srgbClr val="FF0000"/>
                            </a:solidFill>
                            <a:latin typeface="Cambria Math" panose="02040503050406030204" pitchFamily="18" charset="0"/>
                            <a:sym typeface="Arial Black"/>
                          </a:rPr>
                          <m:t> </m:t>
                        </m:r>
                        <m:r>
                          <a:rPr lang="en-US" sz="4800" b="1" i="0" dirty="0" smtClean="0">
                            <a:solidFill>
                              <a:srgbClr val="FF0000"/>
                            </a:solidFill>
                            <a:latin typeface="Cambria Math" panose="02040503050406030204" pitchFamily="18" charset="0"/>
                            <a:sym typeface="Arial Black"/>
                          </a:rPr>
                          <m:t>𝐏𝐎𝐈𝐍𝐓𝐒</m:t>
                        </m:r>
                        <m:r>
                          <a:rPr lang="en-US" sz="4800" b="1" i="0" dirty="0" smtClean="0">
                            <a:solidFill>
                              <a:srgbClr val="FF0000"/>
                            </a:solidFill>
                            <a:latin typeface="Cambria Math" panose="02040503050406030204" pitchFamily="18" charset="0"/>
                            <a:sym typeface="Arial Black"/>
                          </a:rPr>
                          <m:t>(</m:t>
                        </m:r>
                        <m:r>
                          <a:rPr lang="en-US" sz="4800" b="1" i="0" dirty="0" smtClean="0">
                            <a:solidFill>
                              <a:srgbClr val="FF0000"/>
                            </a:solidFill>
                            <a:latin typeface="Cambria Math" panose="02040503050406030204" pitchFamily="18" charset="0"/>
                            <a:sym typeface="Arial Black"/>
                          </a:rPr>
                          <m:t>𝐒𝐏</m:t>
                        </m:r>
                        <m:r>
                          <a:rPr lang="en-US" sz="4800" b="1" i="0" dirty="0" smtClean="0">
                            <a:solidFill>
                              <a:srgbClr val="FF0000"/>
                            </a:solidFill>
                            <a:latin typeface="Cambria Math" panose="02040503050406030204" pitchFamily="18" charset="0"/>
                            <a:sym typeface="Arial Black"/>
                          </a:rPr>
                          <m:t>)</m:t>
                        </m:r>
                      </m:num>
                      <m:den>
                        <m:r>
                          <a:rPr lang="en-US" sz="4800" b="1" i="0" dirty="0" smtClean="0">
                            <a:solidFill>
                              <a:srgbClr val="FF0000"/>
                            </a:solidFill>
                            <a:latin typeface="Cambria Math" panose="02040503050406030204" pitchFamily="18" charset="0"/>
                            <a:sym typeface="Arial Black"/>
                          </a:rPr>
                          <m:t>𝐒𝐀𝐌𝐏𝐋𝐄</m:t>
                        </m:r>
                        <m:r>
                          <a:rPr lang="en-US" sz="4800" b="1" i="0" dirty="0" smtClean="0">
                            <a:solidFill>
                              <a:srgbClr val="FF0000"/>
                            </a:solidFill>
                            <a:latin typeface="Cambria Math" panose="02040503050406030204" pitchFamily="18" charset="0"/>
                            <a:sym typeface="Arial Black"/>
                          </a:rPr>
                          <m:t> </m:t>
                        </m:r>
                        <m:r>
                          <a:rPr lang="en-US" sz="4800" b="1" i="0" dirty="0" smtClean="0">
                            <a:solidFill>
                              <a:srgbClr val="FF0000"/>
                            </a:solidFill>
                            <a:latin typeface="Cambria Math" panose="02040503050406030204" pitchFamily="18" charset="0"/>
                            <a:sym typeface="Arial Black"/>
                          </a:rPr>
                          <m:t>𝐒𝐏𝐀𝐂𝐄</m:t>
                        </m:r>
                        <m:r>
                          <a:rPr lang="en-US" sz="4800" b="1" i="0" dirty="0" smtClean="0">
                            <a:solidFill>
                              <a:srgbClr val="FF0000"/>
                            </a:solidFill>
                            <a:latin typeface="Cambria Math" panose="02040503050406030204" pitchFamily="18" charset="0"/>
                            <a:sym typeface="Arial Black"/>
                          </a:rPr>
                          <m:t>(</m:t>
                        </m:r>
                        <m:r>
                          <a:rPr lang="en-US" sz="4800" b="1" i="0" dirty="0" smtClean="0">
                            <a:solidFill>
                              <a:srgbClr val="FF0000"/>
                            </a:solidFill>
                            <a:latin typeface="Cambria Math" panose="02040503050406030204" pitchFamily="18" charset="0"/>
                            <a:sym typeface="Arial Black"/>
                          </a:rPr>
                          <m:t>𝐒𝐒</m:t>
                        </m:r>
                        <m:r>
                          <a:rPr lang="en-US" sz="4800" b="1" i="0" dirty="0" smtClean="0">
                            <a:solidFill>
                              <a:srgbClr val="FF0000"/>
                            </a:solidFill>
                            <a:latin typeface="Cambria Math" panose="02040503050406030204" pitchFamily="18" charset="0"/>
                            <a:sym typeface="Arial Black"/>
                          </a:rPr>
                          <m:t>)</m:t>
                        </m:r>
                      </m:den>
                    </m:f>
                  </m:oMath>
                </a14:m>
                <a:endParaRPr lang="en-US" sz="4800" b="1" dirty="0">
                  <a:solidFill>
                    <a:srgbClr val="FF0000"/>
                  </a:solidFill>
                  <a:latin typeface="Arial Black" panose="020B0A04020102020204" pitchFamily="34" charset="0"/>
                  <a:sym typeface="Arial Black"/>
                </a:endParaRPr>
              </a:p>
              <a:p>
                <a:pPr marL="228600" lvl="0" indent="-228600" algn="l" rtl="0">
                  <a:lnSpc>
                    <a:spcPct val="90000"/>
                  </a:lnSpc>
                  <a:spcBef>
                    <a:spcPts val="1000"/>
                  </a:spcBef>
                  <a:spcAft>
                    <a:spcPts val="0"/>
                  </a:spcAft>
                  <a:buClr>
                    <a:schemeClr val="dk1"/>
                  </a:buClr>
                  <a:buSzPts val="2400"/>
                  <a:buNone/>
                </a:pPr>
                <a:endParaRPr lang="en-US" sz="4800" b="1" dirty="0">
                  <a:solidFill>
                    <a:srgbClr val="FF0000"/>
                  </a:solidFill>
                  <a:latin typeface="Arial Black" panose="020B0A040201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sz="3200" b="1" dirty="0">
                    <a:solidFill>
                      <a:srgbClr val="FF0000"/>
                    </a:solidFill>
                    <a:latin typeface="+mn-lt"/>
                    <a:sym typeface="Arial Black"/>
                  </a:rPr>
                  <a:t>NOTE:-</a:t>
                </a:r>
                <a:r>
                  <a:rPr lang="en-US" sz="3200" b="1" dirty="0">
                    <a:solidFill>
                      <a:schemeClr val="tx1"/>
                    </a:solidFill>
                    <a:latin typeface="+mn-lt"/>
                    <a:sym typeface="Arial Black"/>
                  </a:rPr>
                  <a:t> The set of all possible out comes of an experiment is called the sample space. Every out comes (Element) of the sample space is called sample points.</a:t>
                </a:r>
                <a:endParaRPr lang="en-US" sz="3200" b="1" dirty="0">
                  <a:solidFill>
                    <a:srgbClr val="FF0000"/>
                  </a:solidFill>
                  <a:latin typeface="+mn-lt"/>
                  <a:sym typeface="Arial Black"/>
                </a:endParaRPr>
              </a:p>
            </p:txBody>
          </p:sp>
        </mc:Choice>
        <mc:Fallback xmlns="">
          <p:sp>
            <p:nvSpPr>
              <p:cNvPr id="110" name="Google Shape;110;p2"/>
              <p:cNvSpPr txBox="1">
                <a:spLocks noGrp="1" noRot="1" noChangeAspect="1" noMove="1" noResize="1" noEditPoints="1" noAdjustHandles="1" noChangeArrowheads="1" noChangeShapeType="1" noTextEdit="1"/>
              </p:cNvSpPr>
              <p:nvPr>
                <p:ph type="body" idx="1"/>
              </p:nvPr>
            </p:nvSpPr>
            <p:spPr>
              <a:xfrm>
                <a:off x="204952" y="1072055"/>
                <a:ext cx="11733048" cy="5344511"/>
              </a:xfrm>
              <a:prstGeom prst="rect">
                <a:avLst/>
              </a:prstGeom>
              <a:blipFill>
                <a:blip r:embed="rId3"/>
                <a:stretch>
                  <a:fillRect l="-1351"/>
                </a:stretch>
              </a:blipFill>
              <a:ln>
                <a:noFill/>
              </a:ln>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0" name="Google Shape;170;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Black"/>
                <a:ea typeface="Arial Black"/>
                <a:cs typeface="Arial Black"/>
                <a:sym typeface="Arial Black"/>
              </a:rPr>
              <a:t>Q 8</a:t>
            </a:r>
            <a:r>
              <a:rPr lang="en-US" b="1" dirty="0"/>
              <a:t>.	 Rashmi has a die whose six faces show the letters as given below :</a:t>
            </a:r>
          </a:p>
          <a:p>
            <a:pPr marL="76200" indent="0">
              <a:buNone/>
            </a:pPr>
            <a:r>
              <a:rPr lang="en-US" b="1" dirty="0"/>
              <a:t>She throws the die once. What is the probability of getting.</a:t>
            </a:r>
          </a:p>
          <a:p>
            <a:pPr marL="590550" indent="-514350">
              <a:buAutoNum type="romanLcParenBoth"/>
            </a:pPr>
            <a:r>
              <a:rPr lang="en-US" b="1" dirty="0" smtClean="0"/>
              <a:t>A –  </a:t>
            </a:r>
            <a:r>
              <a:rPr lang="en-US" b="1" dirty="0" smtClean="0">
                <a:solidFill>
                  <a:srgbClr val="FF0000"/>
                </a:solidFill>
              </a:rPr>
              <a:t>1/6</a:t>
            </a:r>
          </a:p>
          <a:p>
            <a:pPr marL="76200" indent="0">
              <a:buNone/>
            </a:pPr>
            <a:r>
              <a:rPr lang="en-US" b="1" dirty="0" smtClean="0"/>
              <a:t>(</a:t>
            </a:r>
            <a:r>
              <a:rPr lang="en-US" b="1" dirty="0"/>
              <a:t>ii) </a:t>
            </a:r>
            <a:r>
              <a:rPr lang="en-US" b="1" dirty="0" smtClean="0"/>
              <a:t> B –  </a:t>
            </a:r>
            <a:r>
              <a:rPr lang="en-US" b="1" dirty="0" smtClean="0">
                <a:solidFill>
                  <a:srgbClr val="FF0000"/>
                </a:solidFill>
              </a:rPr>
              <a:t>1/6</a:t>
            </a:r>
            <a:endParaRPr lang="en-US" b="1" dirty="0">
              <a:solidFill>
                <a:srgbClr val="FF0000"/>
              </a:solidFill>
            </a:endParaRPr>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550322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6" name="Google Shape;176;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buSzPts val="2000"/>
              <a:buNone/>
            </a:pPr>
            <a:r>
              <a:rPr lang="en-US" b="1" dirty="0">
                <a:latin typeface="Arial Black"/>
                <a:ea typeface="Arial Black"/>
                <a:cs typeface="Arial Black"/>
                <a:sym typeface="Arial Black"/>
              </a:rPr>
              <a:t>Q 9.</a:t>
            </a:r>
            <a:r>
              <a:rPr lang="en-US" dirty="0"/>
              <a:t> If a die is thrown once, then what is the probability of getting </a:t>
            </a:r>
          </a:p>
          <a:p>
            <a:pPr marL="228600" lvl="0" indent="-228600">
              <a:buSzPts val="2000"/>
              <a:buNone/>
            </a:pPr>
            <a:r>
              <a:rPr lang="en-US" b="1" dirty="0"/>
              <a:t>	</a:t>
            </a:r>
            <a:r>
              <a:rPr lang="en-US" dirty="0"/>
              <a:t>(</a:t>
            </a:r>
            <a:r>
              <a:rPr lang="en-US" dirty="0" err="1"/>
              <a:t>i</a:t>
            </a:r>
            <a:r>
              <a:rPr lang="en-US" dirty="0"/>
              <a:t>) an even number ?</a:t>
            </a:r>
          </a:p>
          <a:p>
            <a:pPr marL="228600" lvl="0" indent="-228600">
              <a:buSzPts val="2000"/>
              <a:buNone/>
            </a:pPr>
            <a:r>
              <a:rPr lang="en-US" dirty="0"/>
              <a:t>	(ii) a prime number less than 5 ?</a:t>
            </a:r>
          </a:p>
          <a:p>
            <a:pPr marL="228600" lvl="0" indent="-228600">
              <a:buSzPts val="2000"/>
              <a:buNone/>
            </a:pPr>
            <a:r>
              <a:rPr lang="en-US" dirty="0"/>
              <a:t>	(iii) a number between 3 and 5 ?</a:t>
            </a:r>
          </a:p>
          <a:p>
            <a:pPr marL="228600" lvl="0" indent="-228600">
              <a:buSzPts val="2000"/>
              <a:buNone/>
            </a:pPr>
            <a:r>
              <a:rPr lang="en-US" dirty="0"/>
              <a:t>	(iv) a number divisible by 3 ?</a:t>
            </a:r>
          </a:p>
          <a:p>
            <a:pPr marL="228600" lvl="0" indent="-228600">
              <a:buSzPts val="2000"/>
              <a:buNone/>
            </a:pPr>
            <a:r>
              <a:rPr lang="en-US" dirty="0"/>
              <a:t> </a:t>
            </a: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6" name="Google Shape;176;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buSzPts val="2000"/>
              <a:buNone/>
            </a:pPr>
            <a:r>
              <a:rPr lang="en-US" b="1" dirty="0">
                <a:latin typeface="Arial Black"/>
                <a:ea typeface="Arial Black"/>
                <a:cs typeface="Arial Black"/>
                <a:sym typeface="Arial Black"/>
              </a:rPr>
              <a:t>Q 9.</a:t>
            </a:r>
            <a:r>
              <a:rPr lang="en-US" dirty="0"/>
              <a:t> If a die is thrown once, then what is the probability of getting </a:t>
            </a:r>
          </a:p>
          <a:p>
            <a:pPr marL="228600" lvl="0" indent="-228600">
              <a:buSzPts val="2000"/>
              <a:buNone/>
            </a:pPr>
            <a:r>
              <a:rPr lang="en-US" b="1" dirty="0"/>
              <a:t>	</a:t>
            </a:r>
            <a:r>
              <a:rPr lang="en-US" dirty="0"/>
              <a:t>(</a:t>
            </a:r>
            <a:r>
              <a:rPr lang="en-US" dirty="0" err="1"/>
              <a:t>i</a:t>
            </a:r>
            <a:r>
              <a:rPr lang="en-US" dirty="0"/>
              <a:t>) an even number </a:t>
            </a:r>
            <a:r>
              <a:rPr lang="en-US" dirty="0" smtClean="0"/>
              <a:t>– </a:t>
            </a:r>
            <a:r>
              <a:rPr lang="en-US" dirty="0" smtClean="0">
                <a:solidFill>
                  <a:srgbClr val="FF0000"/>
                </a:solidFill>
              </a:rPr>
              <a:t>1/2</a:t>
            </a:r>
            <a:endParaRPr lang="en-US" dirty="0">
              <a:solidFill>
                <a:srgbClr val="FF0000"/>
              </a:solidFill>
            </a:endParaRPr>
          </a:p>
          <a:p>
            <a:pPr marL="228600" lvl="0" indent="-228600">
              <a:buSzPts val="2000"/>
              <a:buNone/>
            </a:pPr>
            <a:r>
              <a:rPr lang="en-US" dirty="0"/>
              <a:t>	(ii) a prime number less than 5 </a:t>
            </a:r>
            <a:r>
              <a:rPr lang="en-US" dirty="0" smtClean="0"/>
              <a:t>– </a:t>
            </a:r>
            <a:r>
              <a:rPr lang="en-US" dirty="0" smtClean="0">
                <a:solidFill>
                  <a:srgbClr val="FF0000"/>
                </a:solidFill>
              </a:rPr>
              <a:t>1/3</a:t>
            </a:r>
            <a:endParaRPr lang="en-US" dirty="0">
              <a:solidFill>
                <a:srgbClr val="FF0000"/>
              </a:solidFill>
            </a:endParaRPr>
          </a:p>
          <a:p>
            <a:pPr marL="228600" lvl="0" indent="-228600">
              <a:buSzPts val="2000"/>
              <a:buNone/>
            </a:pPr>
            <a:r>
              <a:rPr lang="en-US" dirty="0"/>
              <a:t>	(iii) a number between 3 and 5 </a:t>
            </a:r>
            <a:r>
              <a:rPr lang="en-US" dirty="0" smtClean="0"/>
              <a:t>– </a:t>
            </a:r>
            <a:r>
              <a:rPr lang="en-US" dirty="0" smtClean="0">
                <a:solidFill>
                  <a:srgbClr val="FF0000"/>
                </a:solidFill>
              </a:rPr>
              <a:t>1/6</a:t>
            </a:r>
            <a:endParaRPr lang="en-US" dirty="0">
              <a:solidFill>
                <a:srgbClr val="FF0000"/>
              </a:solidFill>
            </a:endParaRPr>
          </a:p>
          <a:p>
            <a:pPr marL="228600" lvl="0" indent="-228600">
              <a:buSzPts val="2000"/>
              <a:buNone/>
            </a:pPr>
            <a:r>
              <a:rPr lang="en-US" dirty="0"/>
              <a:t>	(iv) a number divisible by 3 </a:t>
            </a:r>
            <a:r>
              <a:rPr lang="en-US" dirty="0" smtClean="0"/>
              <a:t>– </a:t>
            </a:r>
            <a:r>
              <a:rPr lang="en-US" dirty="0" smtClean="0">
                <a:solidFill>
                  <a:srgbClr val="FF0000"/>
                </a:solidFill>
              </a:rPr>
              <a:t>1/3</a:t>
            </a:r>
            <a:endParaRPr lang="en-US" dirty="0">
              <a:solidFill>
                <a:srgbClr val="FF0000"/>
              </a:solidFill>
            </a:endParaRPr>
          </a:p>
          <a:p>
            <a:pPr marL="228600" lvl="0" indent="-228600">
              <a:buSzPts val="2000"/>
              <a:buNone/>
            </a:pPr>
            <a:r>
              <a:rPr lang="en-US" dirty="0"/>
              <a:t> </a:t>
            </a: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06880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2" name="Google Shape;18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10</a:t>
            </a:r>
            <a:r>
              <a:rPr lang="en-US" sz="2000" b="1" dirty="0"/>
              <a:t>.</a:t>
            </a:r>
            <a:r>
              <a:rPr lang="en-US" dirty="0"/>
              <a:t> Two dice are thrown once. What is the number of possible outcomes ?</a:t>
            </a:r>
            <a:endParaRPr lang="en-US" sz="2000" dirty="0"/>
          </a:p>
          <a:p>
            <a:pPr marL="76200" indent="0">
              <a:buNone/>
            </a:pPr>
            <a:r>
              <a:rPr lang="en-US" dirty="0"/>
              <a:t> </a:t>
            </a:r>
            <a:endParaRPr lang="en-US" sz="2000" dirty="0"/>
          </a:p>
          <a:p>
            <a:pPr marL="0" lvl="0" indent="0">
              <a:buNone/>
            </a:pPr>
            <a:r>
              <a:rPr lang="en-IN" sz="2000" b="1" dirty="0"/>
              <a:t>A.  </a:t>
            </a:r>
            <a:r>
              <a:rPr lang="en-IN" sz="2000" b="1" dirty="0" smtClean="0"/>
              <a:t>1</a:t>
            </a:r>
            <a:endParaRPr lang="en-IN" sz="2000" b="1" dirty="0"/>
          </a:p>
          <a:p>
            <a:pPr marL="0" lvl="0" indent="0">
              <a:buNone/>
            </a:pPr>
            <a:r>
              <a:rPr lang="en-IN" sz="2000" b="1" dirty="0"/>
              <a:t>B.  2</a:t>
            </a:r>
          </a:p>
          <a:p>
            <a:pPr marL="0" lvl="0" indent="0">
              <a:buNone/>
            </a:pPr>
            <a:r>
              <a:rPr lang="en-IN" sz="2000" b="1" dirty="0"/>
              <a:t>C.  </a:t>
            </a:r>
            <a:r>
              <a:rPr lang="en-IN" sz="2000" b="1" dirty="0" smtClean="0"/>
              <a:t>3</a:t>
            </a:r>
            <a:endParaRPr lang="en-IN" sz="2000" b="1" dirty="0"/>
          </a:p>
          <a:p>
            <a:pPr marL="0" lvl="0" indent="0">
              <a:buNone/>
            </a:pPr>
            <a:r>
              <a:rPr lang="en-IN" sz="2000" b="1" dirty="0">
                <a:solidFill>
                  <a:schemeClr val="tx1"/>
                </a:solidFill>
              </a:rPr>
              <a:t>D. </a:t>
            </a:r>
            <a:r>
              <a:rPr lang="en-IN" sz="2000" b="1" dirty="0" smtClean="0">
                <a:solidFill>
                  <a:schemeClr val="tx1"/>
                </a:solidFill>
              </a:rPr>
              <a:t> 4</a:t>
            </a:r>
            <a:endParaRPr lang="en-IN" sz="2000" b="1" dirty="0">
              <a:solidFill>
                <a:schemeClr val="tx1"/>
              </a:solidFill>
            </a:endParaRPr>
          </a:p>
          <a:p>
            <a:pPr marL="76200" indent="0">
              <a:buNone/>
            </a:pPr>
            <a:r>
              <a:rPr lang="en-US" sz="2000" dirty="0"/>
              <a:t/>
            </a:r>
            <a:br>
              <a:rPr lang="en-US" sz="2000" dirty="0"/>
            </a:b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2" name="Google Shape;18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10</a:t>
            </a:r>
            <a:r>
              <a:rPr lang="en-US" sz="2000" b="1" dirty="0"/>
              <a:t>.</a:t>
            </a:r>
            <a:r>
              <a:rPr lang="en-US" dirty="0"/>
              <a:t> Two dice are thrown once. What is the number of possible outcomes ?</a:t>
            </a:r>
            <a:endParaRPr lang="en-US" sz="2000" dirty="0"/>
          </a:p>
          <a:p>
            <a:pPr marL="76200" indent="0">
              <a:buNone/>
            </a:pPr>
            <a:r>
              <a:rPr lang="en-US" dirty="0"/>
              <a:t> </a:t>
            </a:r>
            <a:endParaRPr lang="en-US" sz="2000" dirty="0"/>
          </a:p>
          <a:p>
            <a:pPr marL="0" lvl="0" indent="0">
              <a:buNone/>
            </a:pPr>
            <a:r>
              <a:rPr lang="en-IN" sz="2000" b="1" dirty="0"/>
              <a:t>A.  1</a:t>
            </a:r>
          </a:p>
          <a:p>
            <a:pPr marL="0" lvl="0" indent="0">
              <a:buNone/>
            </a:pPr>
            <a:r>
              <a:rPr lang="en-IN" sz="2000" b="1" dirty="0"/>
              <a:t>B.  2</a:t>
            </a:r>
          </a:p>
          <a:p>
            <a:pPr marL="0" lvl="0" indent="0">
              <a:buNone/>
            </a:pPr>
            <a:r>
              <a:rPr lang="en-IN" sz="2000" b="1" dirty="0"/>
              <a:t>C.  3</a:t>
            </a:r>
          </a:p>
          <a:p>
            <a:pPr marL="0" lvl="0" indent="0">
              <a:buNone/>
            </a:pPr>
            <a:r>
              <a:rPr lang="en-IN" sz="2000" b="1" dirty="0">
                <a:solidFill>
                  <a:srgbClr val="FF0000"/>
                </a:solidFill>
              </a:rPr>
              <a:t>D.  4</a:t>
            </a:r>
          </a:p>
          <a:p>
            <a:pPr marL="76200" indent="0">
              <a:buNone/>
            </a:pPr>
            <a:r>
              <a:rPr lang="en-US" sz="2000" dirty="0"/>
              <a:t/>
            </a:r>
            <a:br>
              <a:rPr lang="en-US" sz="2000" dirty="0"/>
            </a:b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000184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8" name="Google Shape;18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b="1" dirty="0">
                <a:latin typeface="Arial Black"/>
                <a:ea typeface="Arial Black"/>
                <a:cs typeface="Arial Black"/>
                <a:sym typeface="Arial Black"/>
              </a:rPr>
              <a:t>Q 11</a:t>
            </a:r>
            <a:r>
              <a:rPr lang="en-US" b="1" dirty="0"/>
              <a:t>.</a:t>
            </a:r>
            <a:r>
              <a:rPr lang="en-US" dirty="0"/>
              <a:t>  </a:t>
            </a:r>
            <a:r>
              <a:rPr lang="en-US" b="1" dirty="0"/>
              <a:t>A card is drawn from a pack of 52 cards. What is the probability of getting an ace ?</a:t>
            </a:r>
            <a:endParaRPr lang="en-US" dirty="0"/>
          </a:p>
          <a:p>
            <a:pPr marL="0" lvl="0" indent="0">
              <a:buNone/>
            </a:pPr>
            <a:r>
              <a:rPr lang="en-US" dirty="0"/>
              <a:t/>
            </a:r>
            <a:br>
              <a:rPr lang="en-US" dirty="0"/>
            </a:br>
            <a:r>
              <a:rPr lang="en-IN" b="1" dirty="0"/>
              <a:t>A.  </a:t>
            </a:r>
            <a:r>
              <a:rPr lang="en-IN" b="1" dirty="0" smtClean="0"/>
              <a:t>1/2</a:t>
            </a:r>
            <a:endParaRPr lang="en-IN" b="1" dirty="0"/>
          </a:p>
          <a:p>
            <a:pPr marL="0" lvl="0" indent="0">
              <a:buNone/>
            </a:pPr>
            <a:r>
              <a:rPr lang="en-IN" b="1" dirty="0"/>
              <a:t>B.  </a:t>
            </a:r>
            <a:r>
              <a:rPr lang="en-IN" b="1" dirty="0" smtClean="0"/>
              <a:t>1/13</a:t>
            </a:r>
            <a:endParaRPr lang="en-IN" b="1" dirty="0"/>
          </a:p>
          <a:p>
            <a:pPr marL="0" lvl="0" indent="0">
              <a:buNone/>
            </a:pPr>
            <a:r>
              <a:rPr lang="en-IN" b="1" dirty="0"/>
              <a:t>C.  </a:t>
            </a:r>
            <a:r>
              <a:rPr lang="en-IN" b="1" dirty="0" smtClean="0"/>
              <a:t>1/7</a:t>
            </a:r>
            <a:endParaRPr lang="en-IN" b="1" dirty="0"/>
          </a:p>
          <a:p>
            <a:pPr marL="0" lvl="0" indent="0">
              <a:buNone/>
            </a:pPr>
            <a:r>
              <a:rPr lang="en-IN" b="1" dirty="0">
                <a:solidFill>
                  <a:schemeClr val="tx1"/>
                </a:solidFill>
              </a:rPr>
              <a:t>D.  </a:t>
            </a:r>
            <a:r>
              <a:rPr lang="en-IN" b="1" dirty="0" smtClean="0">
                <a:solidFill>
                  <a:schemeClr val="tx1"/>
                </a:solidFill>
              </a:rPr>
              <a:t>1/4</a:t>
            </a:r>
            <a:endParaRPr lang="en-IN" b="1" dirty="0">
              <a:solidFill>
                <a:schemeClr val="tx1"/>
              </a:solidFill>
            </a:endParaRPr>
          </a:p>
          <a:p>
            <a:pPr marL="76200" indent="0">
              <a:buNone/>
            </a:pPr>
            <a:r>
              <a:rPr lang="en-US" b="1" dirty="0"/>
              <a:t>	</a:t>
            </a:r>
            <a:r>
              <a:rPr lang="en-US"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8" name="Google Shape;18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b="1" dirty="0">
                <a:latin typeface="Arial Black"/>
                <a:ea typeface="Arial Black"/>
                <a:cs typeface="Arial Black"/>
                <a:sym typeface="Arial Black"/>
              </a:rPr>
              <a:t>Q 11</a:t>
            </a:r>
            <a:r>
              <a:rPr lang="en-US" b="1" dirty="0"/>
              <a:t>.</a:t>
            </a:r>
            <a:r>
              <a:rPr lang="en-US" dirty="0"/>
              <a:t>  </a:t>
            </a:r>
            <a:r>
              <a:rPr lang="en-US" b="1" dirty="0"/>
              <a:t>A card is drawn from a pack of 52 cards. What is the probability of getting an ace ?</a:t>
            </a:r>
            <a:endParaRPr lang="en-US" dirty="0"/>
          </a:p>
          <a:p>
            <a:pPr marL="0" lvl="0" indent="0">
              <a:buNone/>
            </a:pPr>
            <a:r>
              <a:rPr lang="en-US" dirty="0"/>
              <a:t/>
            </a:r>
            <a:br>
              <a:rPr lang="en-US" dirty="0"/>
            </a:br>
            <a:r>
              <a:rPr lang="en-IN" b="1" dirty="0"/>
              <a:t>A.  </a:t>
            </a:r>
            <a:r>
              <a:rPr lang="en-IN" b="1" dirty="0" smtClean="0"/>
              <a:t>1/2</a:t>
            </a:r>
            <a:endParaRPr lang="en-IN" b="1" dirty="0"/>
          </a:p>
          <a:p>
            <a:pPr marL="0" lvl="0" indent="0">
              <a:buNone/>
            </a:pPr>
            <a:r>
              <a:rPr lang="en-IN" b="1" dirty="0">
                <a:solidFill>
                  <a:srgbClr val="FF0000"/>
                </a:solidFill>
              </a:rPr>
              <a:t>B.  </a:t>
            </a:r>
            <a:r>
              <a:rPr lang="en-IN" b="1" dirty="0" smtClean="0">
                <a:solidFill>
                  <a:srgbClr val="FF0000"/>
                </a:solidFill>
              </a:rPr>
              <a:t>1/13</a:t>
            </a:r>
            <a:endParaRPr lang="en-IN" b="1" dirty="0">
              <a:solidFill>
                <a:srgbClr val="FF0000"/>
              </a:solidFill>
            </a:endParaRPr>
          </a:p>
          <a:p>
            <a:pPr marL="0" lvl="0" indent="0">
              <a:buNone/>
            </a:pPr>
            <a:r>
              <a:rPr lang="en-IN" b="1" dirty="0"/>
              <a:t>C.  </a:t>
            </a:r>
            <a:r>
              <a:rPr lang="en-IN" b="1" dirty="0" smtClean="0"/>
              <a:t>1/7</a:t>
            </a:r>
            <a:endParaRPr lang="en-IN" b="1" dirty="0"/>
          </a:p>
          <a:p>
            <a:pPr marL="0" lvl="0" indent="0">
              <a:buNone/>
            </a:pPr>
            <a:r>
              <a:rPr lang="en-IN" b="1" dirty="0">
                <a:solidFill>
                  <a:schemeClr val="tx1"/>
                </a:solidFill>
              </a:rPr>
              <a:t>D.  </a:t>
            </a:r>
            <a:r>
              <a:rPr lang="en-IN" b="1" dirty="0" smtClean="0">
                <a:solidFill>
                  <a:schemeClr val="tx1"/>
                </a:solidFill>
              </a:rPr>
              <a:t>1/4</a:t>
            </a:r>
            <a:endParaRPr lang="en-IN" b="1" dirty="0">
              <a:solidFill>
                <a:schemeClr val="tx1"/>
              </a:solidFill>
            </a:endParaRPr>
          </a:p>
          <a:p>
            <a:pPr marL="76200" indent="0">
              <a:buNone/>
            </a:pPr>
            <a:r>
              <a:rPr lang="en-US" b="1" dirty="0"/>
              <a:t>	</a:t>
            </a:r>
            <a:r>
              <a:rPr lang="en-US"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392793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BC520B-F1EE-41F9-8AF4-64F06057CE15}"/>
              </a:ext>
            </a:extLst>
          </p:cNvPr>
          <p:cNvSpPr>
            <a:spLocks noGrp="1"/>
          </p:cNvSpPr>
          <p:nvPr>
            <p:ph type="body" idx="1"/>
          </p:nvPr>
        </p:nvSpPr>
        <p:spPr>
          <a:xfrm>
            <a:off x="0" y="768351"/>
            <a:ext cx="12192000" cy="5998210"/>
          </a:xfrm>
        </p:spPr>
        <p:txBody>
          <a:bodyPr>
            <a:normAutofit lnSpcReduction="10000"/>
          </a:bodyPr>
          <a:lstStyle/>
          <a:p>
            <a:r>
              <a:rPr lang="en-US" dirty="0"/>
              <a:t>Q12. In a simultaneous throw of a pair of dice, find the probability of getting</a:t>
            </a:r>
          </a:p>
          <a:p>
            <a:r>
              <a:rPr lang="en-US" dirty="0"/>
              <a:t>(</a:t>
            </a:r>
            <a:r>
              <a:rPr lang="en-US" dirty="0" err="1"/>
              <a:t>i</a:t>
            </a:r>
            <a:r>
              <a:rPr lang="en-US" dirty="0"/>
              <a:t>) 8 as the sum </a:t>
            </a:r>
          </a:p>
          <a:p>
            <a:r>
              <a:rPr lang="en-US" dirty="0"/>
              <a:t>(ii)  A doublet</a:t>
            </a:r>
          </a:p>
          <a:p>
            <a:r>
              <a:rPr lang="en-US" dirty="0"/>
              <a:t>(iii) A doublet of prime numbers</a:t>
            </a:r>
          </a:p>
          <a:p>
            <a:r>
              <a:rPr lang="en-US" dirty="0"/>
              <a:t>(iv) A doublet of odd numbers</a:t>
            </a:r>
          </a:p>
          <a:p>
            <a:r>
              <a:rPr lang="en-US" dirty="0"/>
              <a:t>(v) A sum greater than 9</a:t>
            </a:r>
          </a:p>
          <a:p>
            <a:r>
              <a:rPr lang="en-US" dirty="0"/>
              <a:t>(vi) An even number on first</a:t>
            </a:r>
          </a:p>
          <a:p>
            <a:r>
              <a:rPr lang="en-US" dirty="0"/>
              <a:t>(vii) An even number on one and a multiple of  3 on the other</a:t>
            </a:r>
          </a:p>
          <a:p>
            <a:r>
              <a:rPr lang="en-US" dirty="0"/>
              <a:t>(viii) Neither 9 nor 11 as the sum of the numbers on the faces</a:t>
            </a:r>
          </a:p>
          <a:p>
            <a:r>
              <a:rPr lang="en-US" dirty="0"/>
              <a:t>(ix) A sum less than 6</a:t>
            </a:r>
          </a:p>
          <a:p>
            <a:r>
              <a:rPr lang="en-US" dirty="0"/>
              <a:t>(x)  A sum less than 7</a:t>
            </a:r>
          </a:p>
          <a:p>
            <a:r>
              <a:rPr lang="en-US" dirty="0"/>
              <a:t>(xi) A sum more than 7</a:t>
            </a:r>
          </a:p>
          <a:p>
            <a:r>
              <a:rPr lang="en-US" dirty="0"/>
              <a:t/>
            </a:r>
            <a:br>
              <a:rPr lang="en-US" dirty="0"/>
            </a:br>
            <a:endParaRPr lang="en-US" dirty="0"/>
          </a:p>
        </p:txBody>
      </p:sp>
    </p:spTree>
    <p:extLst>
      <p:ext uri="{BB962C8B-B14F-4D97-AF65-F5344CB8AC3E}">
        <p14:creationId xmlns:p14="http://schemas.microsoft.com/office/powerpoint/2010/main" val="161646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BC520B-F1EE-41F9-8AF4-64F06057CE15}"/>
              </a:ext>
            </a:extLst>
          </p:cNvPr>
          <p:cNvSpPr>
            <a:spLocks noGrp="1"/>
          </p:cNvSpPr>
          <p:nvPr>
            <p:ph type="body" idx="1"/>
          </p:nvPr>
        </p:nvSpPr>
        <p:spPr>
          <a:xfrm>
            <a:off x="0" y="768351"/>
            <a:ext cx="12192000" cy="5998210"/>
          </a:xfrm>
        </p:spPr>
        <p:txBody>
          <a:bodyPr>
            <a:normAutofit lnSpcReduction="10000"/>
          </a:bodyPr>
          <a:lstStyle/>
          <a:p>
            <a:r>
              <a:rPr lang="en-US" dirty="0"/>
              <a:t>Q12. In a simultaneous throw of a pair of dice, find the probability of getting</a:t>
            </a:r>
          </a:p>
          <a:p>
            <a:r>
              <a:rPr lang="en-US" dirty="0"/>
              <a:t>(</a:t>
            </a:r>
            <a:r>
              <a:rPr lang="en-US" dirty="0" err="1"/>
              <a:t>i</a:t>
            </a:r>
            <a:r>
              <a:rPr lang="en-US" dirty="0"/>
              <a:t>) 8 as the sum </a:t>
            </a:r>
            <a:r>
              <a:rPr lang="en-US" dirty="0" smtClean="0"/>
              <a:t>– </a:t>
            </a:r>
            <a:r>
              <a:rPr lang="en-US" dirty="0" smtClean="0">
                <a:solidFill>
                  <a:srgbClr val="FF0000"/>
                </a:solidFill>
              </a:rPr>
              <a:t>5/36</a:t>
            </a:r>
            <a:endParaRPr lang="en-US" dirty="0">
              <a:solidFill>
                <a:srgbClr val="FF0000"/>
              </a:solidFill>
            </a:endParaRPr>
          </a:p>
          <a:p>
            <a:r>
              <a:rPr lang="en-US" dirty="0"/>
              <a:t>(ii)  A </a:t>
            </a:r>
            <a:r>
              <a:rPr lang="en-US" dirty="0" smtClean="0"/>
              <a:t>doublet- </a:t>
            </a:r>
            <a:r>
              <a:rPr lang="en-US" dirty="0" smtClean="0">
                <a:solidFill>
                  <a:srgbClr val="FF0000"/>
                </a:solidFill>
              </a:rPr>
              <a:t>1/6</a:t>
            </a:r>
            <a:endParaRPr lang="en-US" dirty="0">
              <a:solidFill>
                <a:srgbClr val="FF0000"/>
              </a:solidFill>
            </a:endParaRPr>
          </a:p>
          <a:p>
            <a:r>
              <a:rPr lang="en-US" dirty="0"/>
              <a:t>(iii) A doublet of prime </a:t>
            </a:r>
            <a:r>
              <a:rPr lang="en-US" dirty="0" smtClean="0"/>
              <a:t>numbers – </a:t>
            </a:r>
            <a:r>
              <a:rPr lang="en-US" dirty="0" smtClean="0">
                <a:solidFill>
                  <a:srgbClr val="FF0000"/>
                </a:solidFill>
              </a:rPr>
              <a:t>1/12</a:t>
            </a:r>
            <a:endParaRPr lang="en-US" dirty="0">
              <a:solidFill>
                <a:srgbClr val="FF0000"/>
              </a:solidFill>
            </a:endParaRPr>
          </a:p>
          <a:p>
            <a:r>
              <a:rPr lang="en-US" dirty="0"/>
              <a:t>(iv) A doublet of odd </a:t>
            </a:r>
            <a:r>
              <a:rPr lang="en-US" dirty="0" smtClean="0"/>
              <a:t>numbers – </a:t>
            </a:r>
            <a:r>
              <a:rPr lang="en-US" dirty="0" smtClean="0">
                <a:solidFill>
                  <a:srgbClr val="FF0000"/>
                </a:solidFill>
              </a:rPr>
              <a:t>1/12</a:t>
            </a:r>
            <a:endParaRPr lang="en-US" dirty="0">
              <a:solidFill>
                <a:srgbClr val="FF0000"/>
              </a:solidFill>
            </a:endParaRPr>
          </a:p>
          <a:p>
            <a:r>
              <a:rPr lang="en-US" dirty="0"/>
              <a:t>(v) A sum greater than </a:t>
            </a:r>
            <a:r>
              <a:rPr lang="en-US" dirty="0" smtClean="0"/>
              <a:t>9 – </a:t>
            </a:r>
            <a:r>
              <a:rPr lang="en-US" dirty="0" smtClean="0">
                <a:solidFill>
                  <a:srgbClr val="FF0000"/>
                </a:solidFill>
              </a:rPr>
              <a:t>1/6</a:t>
            </a:r>
            <a:endParaRPr lang="en-US" dirty="0">
              <a:solidFill>
                <a:srgbClr val="FF0000"/>
              </a:solidFill>
            </a:endParaRPr>
          </a:p>
          <a:p>
            <a:r>
              <a:rPr lang="en-US" dirty="0"/>
              <a:t>(vi) An even number on </a:t>
            </a:r>
            <a:r>
              <a:rPr lang="en-US" dirty="0" smtClean="0"/>
              <a:t>first – </a:t>
            </a:r>
            <a:r>
              <a:rPr lang="en-US" dirty="0" smtClean="0">
                <a:solidFill>
                  <a:srgbClr val="FF0000"/>
                </a:solidFill>
              </a:rPr>
              <a:t>1/2</a:t>
            </a:r>
            <a:endParaRPr lang="en-US" dirty="0">
              <a:solidFill>
                <a:srgbClr val="FF0000"/>
              </a:solidFill>
            </a:endParaRPr>
          </a:p>
          <a:p>
            <a:r>
              <a:rPr lang="en-US" dirty="0"/>
              <a:t>(vii) An even number on one and a multiple of  3 on the </a:t>
            </a:r>
            <a:r>
              <a:rPr lang="en-US" dirty="0" smtClean="0"/>
              <a:t>other – </a:t>
            </a:r>
            <a:r>
              <a:rPr lang="en-US" dirty="0" smtClean="0">
                <a:solidFill>
                  <a:srgbClr val="FF0000"/>
                </a:solidFill>
              </a:rPr>
              <a:t>1/36</a:t>
            </a:r>
            <a:endParaRPr lang="en-US" dirty="0">
              <a:solidFill>
                <a:srgbClr val="FF0000"/>
              </a:solidFill>
            </a:endParaRPr>
          </a:p>
          <a:p>
            <a:r>
              <a:rPr lang="en-US" dirty="0"/>
              <a:t>(viii) Neither 9 nor 11 as the sum of the numbers on the </a:t>
            </a:r>
            <a:r>
              <a:rPr lang="en-US" dirty="0" smtClean="0"/>
              <a:t>faces – </a:t>
            </a:r>
            <a:r>
              <a:rPr lang="en-US" dirty="0" smtClean="0">
                <a:solidFill>
                  <a:srgbClr val="FF0000"/>
                </a:solidFill>
              </a:rPr>
              <a:t>5/6</a:t>
            </a:r>
            <a:endParaRPr lang="en-US" dirty="0">
              <a:solidFill>
                <a:srgbClr val="FF0000"/>
              </a:solidFill>
            </a:endParaRPr>
          </a:p>
          <a:p>
            <a:r>
              <a:rPr lang="en-US" dirty="0"/>
              <a:t>(ix) A sum less than </a:t>
            </a:r>
            <a:r>
              <a:rPr lang="en-US" dirty="0" smtClean="0"/>
              <a:t>6- </a:t>
            </a:r>
            <a:r>
              <a:rPr lang="en-US" dirty="0" smtClean="0">
                <a:solidFill>
                  <a:srgbClr val="FF0000"/>
                </a:solidFill>
              </a:rPr>
              <a:t>5/18</a:t>
            </a:r>
            <a:endParaRPr lang="en-US" dirty="0">
              <a:solidFill>
                <a:srgbClr val="FF0000"/>
              </a:solidFill>
            </a:endParaRPr>
          </a:p>
          <a:p>
            <a:r>
              <a:rPr lang="en-US" dirty="0"/>
              <a:t>(x)  A sum less than </a:t>
            </a:r>
            <a:r>
              <a:rPr lang="en-US" dirty="0" smtClean="0"/>
              <a:t>7 – </a:t>
            </a:r>
            <a:r>
              <a:rPr lang="en-US" dirty="0" smtClean="0">
                <a:solidFill>
                  <a:srgbClr val="FF0000"/>
                </a:solidFill>
              </a:rPr>
              <a:t>5/12</a:t>
            </a:r>
            <a:endParaRPr lang="en-US" dirty="0">
              <a:solidFill>
                <a:srgbClr val="FF0000"/>
              </a:solidFill>
            </a:endParaRPr>
          </a:p>
          <a:p>
            <a:r>
              <a:rPr lang="en-US" dirty="0"/>
              <a:t>(xi) A sum more than </a:t>
            </a:r>
            <a:r>
              <a:rPr lang="en-US" dirty="0" smtClean="0"/>
              <a:t>7 – </a:t>
            </a:r>
            <a:r>
              <a:rPr lang="en-US" dirty="0" smtClean="0">
                <a:solidFill>
                  <a:srgbClr val="FF0000"/>
                </a:solidFill>
              </a:rPr>
              <a:t>5/12</a:t>
            </a:r>
            <a:endParaRPr lang="en-US" dirty="0">
              <a:solidFill>
                <a:srgbClr val="FF0000"/>
              </a:solidFill>
            </a:endParaRPr>
          </a:p>
          <a:p>
            <a:r>
              <a:rPr lang="en-US" dirty="0"/>
              <a:t/>
            </a:r>
            <a:br>
              <a:rPr lang="en-US" dirty="0"/>
            </a:br>
            <a:endParaRPr lang="en-US" dirty="0"/>
          </a:p>
        </p:txBody>
      </p:sp>
    </p:spTree>
    <p:extLst>
      <p:ext uri="{BB962C8B-B14F-4D97-AF65-F5344CB8AC3E}">
        <p14:creationId xmlns:p14="http://schemas.microsoft.com/office/powerpoint/2010/main" val="1237875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4" name="Google Shape;194;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b="1" dirty="0">
                <a:latin typeface="Arial Black"/>
                <a:ea typeface="Arial Black"/>
                <a:cs typeface="Arial Black"/>
                <a:sym typeface="Arial Black"/>
              </a:rPr>
              <a:t>Q 13</a:t>
            </a:r>
            <a:r>
              <a:rPr lang="en-US" b="1" dirty="0"/>
              <a:t>.</a:t>
            </a:r>
            <a:r>
              <a:rPr lang="en-US" sz="1800" b="1" dirty="0"/>
              <a:t> </a:t>
            </a:r>
            <a:r>
              <a:rPr lang="en-US" dirty="0"/>
              <a:t> </a:t>
            </a:r>
            <a:r>
              <a:rPr lang="en-US" b="1" dirty="0"/>
              <a:t>When a card is drawn from a pack of 52 cards. Find the probability that it may be either a king or a queen.</a:t>
            </a:r>
            <a:endParaRPr lang="en-US" dirty="0"/>
          </a:p>
          <a:p>
            <a:pPr marL="0" lvl="0" indent="0">
              <a:buNone/>
            </a:pPr>
            <a:r>
              <a:rPr lang="en-IN" b="1" dirty="0"/>
              <a:t>A.  1/2</a:t>
            </a:r>
          </a:p>
          <a:p>
            <a:pPr marL="0" lvl="0" indent="0">
              <a:buNone/>
            </a:pPr>
            <a:r>
              <a:rPr lang="en-IN" b="1" dirty="0">
                <a:solidFill>
                  <a:schemeClr val="tx1"/>
                </a:solidFill>
              </a:rPr>
              <a:t>B.  </a:t>
            </a:r>
            <a:r>
              <a:rPr lang="en-IN" b="1" dirty="0" smtClean="0">
                <a:solidFill>
                  <a:schemeClr val="tx1"/>
                </a:solidFill>
              </a:rPr>
              <a:t>2/13</a:t>
            </a:r>
            <a:endParaRPr lang="en-IN" b="1" dirty="0">
              <a:solidFill>
                <a:schemeClr val="tx1"/>
              </a:solidFill>
            </a:endParaRPr>
          </a:p>
          <a:p>
            <a:pPr marL="0" lvl="0" indent="0">
              <a:buNone/>
            </a:pPr>
            <a:r>
              <a:rPr lang="en-IN" b="1" dirty="0"/>
              <a:t>C.  1</a:t>
            </a:r>
          </a:p>
          <a:p>
            <a:pPr marL="0" lvl="0" indent="0">
              <a:buNone/>
            </a:pPr>
            <a:r>
              <a:rPr lang="en-IN" b="1" dirty="0">
                <a:solidFill>
                  <a:schemeClr val="tx1"/>
                </a:solidFill>
              </a:rPr>
              <a:t>D. </a:t>
            </a:r>
            <a:r>
              <a:rPr lang="en-IN" b="1" dirty="0" smtClean="0">
                <a:solidFill>
                  <a:schemeClr val="tx1"/>
                </a:solidFill>
              </a:rPr>
              <a:t>1/13</a:t>
            </a:r>
            <a:endParaRPr lang="en-IN" b="1" dirty="0">
              <a:solidFill>
                <a:schemeClr val="tx1"/>
              </a:solidFill>
            </a:endParaRPr>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6" name="Google Shape;116;p3"/>
          <p:cNvSpPr txBox="1">
            <a:spLocks noGrp="1"/>
          </p:cNvSpPr>
          <p:nvPr>
            <p:ph type="body" idx="1"/>
          </p:nvPr>
        </p:nvSpPr>
        <p:spPr>
          <a:xfrm>
            <a:off x="0" y="717453"/>
            <a:ext cx="12192000" cy="5699114"/>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2400"/>
              <a:buNone/>
            </a:pPr>
            <a:r>
              <a:rPr lang="en-US" sz="3600" dirty="0">
                <a:latin typeface="Arial Black" panose="020B0A04020102020204" pitchFamily="34" charset="0"/>
              </a:rPr>
              <a:t>SAMPLE SPACE AND SAMPLE POINTS</a:t>
            </a:r>
            <a:endParaRPr sz="3600" dirty="0">
              <a:latin typeface="Arial Black" panose="020B0A04020102020204" pitchFamily="34" charset="0"/>
            </a:endParaRPr>
          </a:p>
          <a:p>
            <a:pPr marL="228600" lvl="0" indent="-228600" algn="l" rtl="0">
              <a:lnSpc>
                <a:spcPct val="90000"/>
              </a:lnSpc>
              <a:spcBef>
                <a:spcPts val="1000"/>
              </a:spcBef>
              <a:spcAft>
                <a:spcPts val="0"/>
              </a:spcAft>
              <a:buClr>
                <a:schemeClr val="dk1"/>
              </a:buClr>
              <a:buSzPts val="2400"/>
              <a:buNone/>
            </a:pPr>
            <a:endParaRPr lang="en-US" dirty="0"/>
          </a:p>
          <a:p>
            <a:pPr marL="228600" lvl="0" indent="-228600" rtl="0">
              <a:lnSpc>
                <a:spcPct val="90000"/>
              </a:lnSpc>
              <a:spcBef>
                <a:spcPts val="1000"/>
              </a:spcBef>
              <a:spcAft>
                <a:spcPts val="0"/>
              </a:spcAft>
              <a:buClr>
                <a:schemeClr val="dk1"/>
              </a:buClr>
              <a:buSzPts val="2400"/>
              <a:buNone/>
            </a:pPr>
            <a:r>
              <a:rPr lang="en-US" dirty="0"/>
              <a:t>1 COIN</a:t>
            </a:r>
            <a:endParaRPr dirty="0"/>
          </a:p>
        </p:txBody>
      </p:sp>
      <p:sp>
        <p:nvSpPr>
          <p:cNvPr id="2" name="Rectangle 1">
            <a:extLst>
              <a:ext uri="{FF2B5EF4-FFF2-40B4-BE49-F238E27FC236}">
                <a16:creationId xmlns:a16="http://schemas.microsoft.com/office/drawing/2014/main" id="{71CF2D1E-DB95-44E7-89C8-8818AD5FEF88}"/>
              </a:ext>
            </a:extLst>
          </p:cNvPr>
          <p:cNvSpPr/>
          <p:nvPr/>
        </p:nvSpPr>
        <p:spPr>
          <a:xfrm>
            <a:off x="254000" y="2236763"/>
            <a:ext cx="1448191" cy="407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COIN</a:t>
            </a:r>
          </a:p>
        </p:txBody>
      </p:sp>
      <p:cxnSp>
        <p:nvCxnSpPr>
          <p:cNvPr id="4" name="Straight Arrow Connector 3">
            <a:extLst>
              <a:ext uri="{FF2B5EF4-FFF2-40B4-BE49-F238E27FC236}">
                <a16:creationId xmlns:a16="http://schemas.microsoft.com/office/drawing/2014/main" id="{29B601AE-70BC-4EFB-8C80-32C75D987697}"/>
              </a:ext>
            </a:extLst>
          </p:cNvPr>
          <p:cNvCxnSpPr>
            <a:stCxn id="2" idx="3"/>
          </p:cNvCxnSpPr>
          <p:nvPr/>
        </p:nvCxnSpPr>
        <p:spPr>
          <a:xfrm flipV="1">
            <a:off x="1702191" y="2440744"/>
            <a:ext cx="7737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0C775F3-FE2A-4665-AFC1-2A0015B8614A}"/>
              </a:ext>
            </a:extLst>
          </p:cNvPr>
          <p:cNvSpPr/>
          <p:nvPr/>
        </p:nvSpPr>
        <p:spPr>
          <a:xfrm>
            <a:off x="2686929" y="2169387"/>
            <a:ext cx="4332849" cy="7737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C51FBB99-81BF-484D-8FA0-3378F787A349}"/>
              </a:ext>
            </a:extLst>
          </p:cNvPr>
          <p:cNvSpPr/>
          <p:nvPr/>
        </p:nvSpPr>
        <p:spPr>
          <a:xfrm>
            <a:off x="3559126" y="2236763"/>
            <a:ext cx="1237957" cy="5064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rial Black" panose="020B0A04020102020204" pitchFamily="34" charset="0"/>
              </a:rPr>
              <a:t>H</a:t>
            </a:r>
          </a:p>
        </p:txBody>
      </p:sp>
      <p:sp>
        <p:nvSpPr>
          <p:cNvPr id="8" name="Oval 7">
            <a:extLst>
              <a:ext uri="{FF2B5EF4-FFF2-40B4-BE49-F238E27FC236}">
                <a16:creationId xmlns:a16="http://schemas.microsoft.com/office/drawing/2014/main" id="{BB3DB9A6-78D8-4736-B17D-A5BE94C6F583}"/>
              </a:ext>
            </a:extLst>
          </p:cNvPr>
          <p:cNvSpPr/>
          <p:nvPr/>
        </p:nvSpPr>
        <p:spPr>
          <a:xfrm>
            <a:off x="5205046" y="2236763"/>
            <a:ext cx="1055077" cy="5064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rial Black" panose="020B0A04020102020204" pitchFamily="34" charset="0"/>
              </a:rPr>
              <a:t>T</a:t>
            </a:r>
          </a:p>
        </p:txBody>
      </p:sp>
      <p:sp>
        <p:nvSpPr>
          <p:cNvPr id="9" name="Oval 8">
            <a:extLst>
              <a:ext uri="{FF2B5EF4-FFF2-40B4-BE49-F238E27FC236}">
                <a16:creationId xmlns:a16="http://schemas.microsoft.com/office/drawing/2014/main" id="{773A9E97-F041-47AF-9674-80049EF3590B}"/>
              </a:ext>
            </a:extLst>
          </p:cNvPr>
          <p:cNvSpPr/>
          <p:nvPr/>
        </p:nvSpPr>
        <p:spPr>
          <a:xfrm>
            <a:off x="9181514" y="2236763"/>
            <a:ext cx="1308295" cy="7737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rial Black" panose="020B0A04020102020204" pitchFamily="34" charset="0"/>
              </a:rPr>
              <a:t>S. </a:t>
            </a:r>
            <a:r>
              <a:rPr lang="en-US" sz="2400" dirty="0" err="1">
                <a:latin typeface="Arial Black" panose="020B0A04020102020204" pitchFamily="34" charset="0"/>
              </a:rPr>
              <a:t>S</a:t>
            </a:r>
            <a:endParaRPr lang="en-US" sz="2400" dirty="0">
              <a:latin typeface="Arial Black" panose="020B0A04020102020204" pitchFamily="34" charset="0"/>
            </a:endParaRPr>
          </a:p>
        </p:txBody>
      </p:sp>
      <p:cxnSp>
        <p:nvCxnSpPr>
          <p:cNvPr id="11" name="Straight Arrow Connector 10">
            <a:extLst>
              <a:ext uri="{FF2B5EF4-FFF2-40B4-BE49-F238E27FC236}">
                <a16:creationId xmlns:a16="http://schemas.microsoft.com/office/drawing/2014/main" id="{E6625AE2-F6D9-4714-B772-A5E2B0B0B67C}"/>
              </a:ext>
            </a:extLst>
          </p:cNvPr>
          <p:cNvCxnSpPr/>
          <p:nvPr/>
        </p:nvCxnSpPr>
        <p:spPr>
          <a:xfrm flipH="1">
            <a:off x="7019778" y="2623622"/>
            <a:ext cx="21617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C34D851-C5BB-43DC-AE27-24832B299DF7}"/>
              </a:ext>
            </a:extLst>
          </p:cNvPr>
          <p:cNvSpPr/>
          <p:nvPr/>
        </p:nvSpPr>
        <p:spPr>
          <a:xfrm>
            <a:off x="4079630" y="3378850"/>
            <a:ext cx="1547446" cy="8897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rial Black" panose="020B0A04020102020204" pitchFamily="34" charset="0"/>
              </a:rPr>
              <a:t>S .P</a:t>
            </a:r>
          </a:p>
        </p:txBody>
      </p:sp>
      <p:cxnSp>
        <p:nvCxnSpPr>
          <p:cNvPr id="15" name="Straight Arrow Connector 14">
            <a:extLst>
              <a:ext uri="{FF2B5EF4-FFF2-40B4-BE49-F238E27FC236}">
                <a16:creationId xmlns:a16="http://schemas.microsoft.com/office/drawing/2014/main" id="{463C4EF8-CA3B-4282-B399-0ADBC62B4269}"/>
              </a:ext>
            </a:extLst>
          </p:cNvPr>
          <p:cNvCxnSpPr>
            <a:endCxn id="13" idx="0"/>
          </p:cNvCxnSpPr>
          <p:nvPr/>
        </p:nvCxnSpPr>
        <p:spPr>
          <a:xfrm>
            <a:off x="4360985" y="2943105"/>
            <a:ext cx="492368" cy="435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95D5ADC-FCAF-4523-BBC6-2853C1DFD8A9}"/>
              </a:ext>
            </a:extLst>
          </p:cNvPr>
          <p:cNvCxnSpPr/>
          <p:nvPr/>
        </p:nvCxnSpPr>
        <p:spPr>
          <a:xfrm flipH="1">
            <a:off x="4951828" y="2943105"/>
            <a:ext cx="450166" cy="435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C55EBDD-CD21-4903-863B-FFC0680AADD4}"/>
              </a:ext>
            </a:extLst>
          </p:cNvPr>
          <p:cNvSpPr/>
          <p:nvPr/>
        </p:nvSpPr>
        <p:spPr>
          <a:xfrm>
            <a:off x="759655" y="4670474"/>
            <a:ext cx="942536" cy="407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 COINS</a:t>
            </a:r>
          </a:p>
        </p:txBody>
      </p:sp>
      <p:sp>
        <p:nvSpPr>
          <p:cNvPr id="19" name="Rectangle 18">
            <a:extLst>
              <a:ext uri="{FF2B5EF4-FFF2-40B4-BE49-F238E27FC236}">
                <a16:creationId xmlns:a16="http://schemas.microsoft.com/office/drawing/2014/main" id="{9E4C57FC-6F6E-49AD-8682-03C965540B0B}"/>
              </a:ext>
            </a:extLst>
          </p:cNvPr>
          <p:cNvSpPr/>
          <p:nvPr/>
        </p:nvSpPr>
        <p:spPr>
          <a:xfrm>
            <a:off x="759655" y="5430129"/>
            <a:ext cx="942536" cy="52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Dice</a:t>
            </a:r>
          </a:p>
        </p:txBody>
      </p:sp>
      <p:cxnSp>
        <p:nvCxnSpPr>
          <p:cNvPr id="21" name="Straight Arrow Connector 20">
            <a:extLst>
              <a:ext uri="{FF2B5EF4-FFF2-40B4-BE49-F238E27FC236}">
                <a16:creationId xmlns:a16="http://schemas.microsoft.com/office/drawing/2014/main" id="{7A95F68A-7ADD-4E2C-A4D1-399F0EA107CB}"/>
              </a:ext>
            </a:extLst>
          </p:cNvPr>
          <p:cNvCxnSpPr>
            <a:stCxn id="18" idx="3"/>
          </p:cNvCxnSpPr>
          <p:nvPr/>
        </p:nvCxnSpPr>
        <p:spPr>
          <a:xfrm>
            <a:off x="1702191" y="4874456"/>
            <a:ext cx="478301" cy="7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72EB725-88D0-4E1B-A115-01C2BD55E12F}"/>
              </a:ext>
            </a:extLst>
          </p:cNvPr>
          <p:cNvCxnSpPr>
            <a:cxnSpLocks/>
            <a:stCxn id="19" idx="3"/>
          </p:cNvCxnSpPr>
          <p:nvPr/>
        </p:nvCxnSpPr>
        <p:spPr>
          <a:xfrm flipV="1">
            <a:off x="1702191" y="5683349"/>
            <a:ext cx="478301" cy="7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EDADCAB-0C0C-466E-91BD-325329B44AB4}"/>
              </a:ext>
            </a:extLst>
          </p:cNvPr>
          <p:cNvSpPr/>
          <p:nvPr/>
        </p:nvSpPr>
        <p:spPr>
          <a:xfrm>
            <a:off x="2180492" y="4670474"/>
            <a:ext cx="4332849" cy="14066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a:t>
            </a:r>
          </a:p>
          <a:p>
            <a:endParaRPr lang="en-US" dirty="0"/>
          </a:p>
          <a:p>
            <a:r>
              <a:rPr lang="en-US" sz="2400" dirty="0">
                <a:latin typeface="Arial Black" panose="020B0A04020102020204" pitchFamily="34" charset="0"/>
              </a:rPr>
              <a:t>HH   TT   HT   TH </a:t>
            </a:r>
            <a:endParaRPr lang="en-US" sz="2800" dirty="0">
              <a:latin typeface="Arial Black" panose="020B0A04020102020204" pitchFamily="34" charset="0"/>
            </a:endParaRPr>
          </a:p>
          <a:p>
            <a:endParaRPr lang="en-US" sz="2800" dirty="0">
              <a:latin typeface="Arial Black" panose="020B0A04020102020204" pitchFamily="34" charset="0"/>
            </a:endParaRPr>
          </a:p>
          <a:p>
            <a:r>
              <a:rPr lang="en-US" sz="2800" dirty="0">
                <a:latin typeface="Arial Black" panose="020B0A04020102020204" pitchFamily="34" charset="0"/>
              </a:rPr>
              <a:t>1   2   3     4     5     6 </a:t>
            </a:r>
          </a:p>
          <a:p>
            <a:endParaRPr lang="en-US" dirty="0"/>
          </a:p>
          <a:p>
            <a:endParaRPr lang="en-US" dirty="0"/>
          </a:p>
        </p:txBody>
      </p:sp>
      <p:cxnSp>
        <p:nvCxnSpPr>
          <p:cNvPr id="7" name="Straight Arrow Connector 6">
            <a:extLst>
              <a:ext uri="{FF2B5EF4-FFF2-40B4-BE49-F238E27FC236}">
                <a16:creationId xmlns:a16="http://schemas.microsoft.com/office/drawing/2014/main" id="{39BF49D9-4D4C-43A3-994D-E301864CBD05}"/>
              </a:ext>
            </a:extLst>
          </p:cNvPr>
          <p:cNvCxnSpPr>
            <a:cxnSpLocks/>
            <a:stCxn id="25" idx="3"/>
          </p:cNvCxnSpPr>
          <p:nvPr/>
        </p:nvCxnSpPr>
        <p:spPr>
          <a:xfrm flipV="1">
            <a:off x="6513341" y="5373780"/>
            <a:ext cx="9706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D1E700D-DC00-47D6-AB2C-8130FB0D7A6A}"/>
              </a:ext>
            </a:extLst>
          </p:cNvPr>
          <p:cNvSpPr/>
          <p:nvPr/>
        </p:nvSpPr>
        <p:spPr>
          <a:xfrm>
            <a:off x="7484012" y="4572009"/>
            <a:ext cx="1308295" cy="15050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Arial Black" panose="020B0A04020102020204" pitchFamily="34" charset="0"/>
              </a:rPr>
              <a:t>S .S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4" name="Google Shape;194;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b="1" dirty="0">
                <a:latin typeface="Arial Black"/>
                <a:ea typeface="Arial Black"/>
                <a:cs typeface="Arial Black"/>
                <a:sym typeface="Arial Black"/>
              </a:rPr>
              <a:t>Q 13</a:t>
            </a:r>
            <a:r>
              <a:rPr lang="en-US" b="1" dirty="0"/>
              <a:t>.</a:t>
            </a:r>
            <a:r>
              <a:rPr lang="en-US" sz="1800" b="1" dirty="0"/>
              <a:t> </a:t>
            </a:r>
            <a:r>
              <a:rPr lang="en-US" dirty="0"/>
              <a:t> </a:t>
            </a:r>
            <a:r>
              <a:rPr lang="en-US" b="1" dirty="0"/>
              <a:t>When a card is drawn from a pack of 52 cards. Find the probability that it may be either a king or a queen.</a:t>
            </a:r>
            <a:endParaRPr lang="en-US" dirty="0"/>
          </a:p>
          <a:p>
            <a:pPr marL="0" lvl="0" indent="0">
              <a:buNone/>
            </a:pPr>
            <a:r>
              <a:rPr lang="en-IN" b="1" dirty="0"/>
              <a:t>A.  1/2</a:t>
            </a:r>
          </a:p>
          <a:p>
            <a:pPr marL="0" lvl="0" indent="0">
              <a:buNone/>
            </a:pPr>
            <a:r>
              <a:rPr lang="en-IN" b="1" dirty="0">
                <a:solidFill>
                  <a:srgbClr val="FF0000"/>
                </a:solidFill>
              </a:rPr>
              <a:t>B.  </a:t>
            </a:r>
            <a:r>
              <a:rPr lang="en-IN" b="1" dirty="0" smtClean="0">
                <a:solidFill>
                  <a:srgbClr val="FF0000"/>
                </a:solidFill>
              </a:rPr>
              <a:t>2/13</a:t>
            </a:r>
            <a:endParaRPr lang="en-IN" b="1" dirty="0">
              <a:solidFill>
                <a:srgbClr val="FF0000"/>
              </a:solidFill>
            </a:endParaRPr>
          </a:p>
          <a:p>
            <a:pPr marL="0" lvl="0" indent="0">
              <a:buNone/>
            </a:pPr>
            <a:r>
              <a:rPr lang="en-IN" b="1" dirty="0"/>
              <a:t>C.  1</a:t>
            </a:r>
          </a:p>
          <a:p>
            <a:pPr marL="0" lvl="0" indent="0">
              <a:buNone/>
            </a:pPr>
            <a:r>
              <a:rPr lang="en-IN" b="1" dirty="0">
                <a:solidFill>
                  <a:schemeClr val="tx1"/>
                </a:solidFill>
              </a:rPr>
              <a:t>D. </a:t>
            </a:r>
            <a:r>
              <a:rPr lang="en-IN" b="1" dirty="0" smtClean="0">
                <a:solidFill>
                  <a:schemeClr val="tx1"/>
                </a:solidFill>
              </a:rPr>
              <a:t>1/13</a:t>
            </a:r>
            <a:endParaRPr lang="en-IN" b="1" dirty="0">
              <a:solidFill>
                <a:schemeClr val="tx1"/>
              </a:solidFill>
            </a:endParaRPr>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280714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0" name="Google Shape;200;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228600" lvl="0" indent="-228600">
              <a:buNone/>
            </a:pPr>
            <a:r>
              <a:rPr lang="en-US" b="1" dirty="0">
                <a:latin typeface="Arial Black"/>
                <a:ea typeface="Arial Black"/>
                <a:cs typeface="Arial Black"/>
                <a:sym typeface="Arial Black"/>
              </a:rPr>
              <a:t>Q 14</a:t>
            </a:r>
            <a:r>
              <a:rPr lang="en-US" b="1" dirty="0"/>
              <a:t>.	 One card is drawn from a pack of 52 cards. Find the probability that the card drawn is red or king.  </a:t>
            </a:r>
            <a:endParaRPr dirty="0"/>
          </a:p>
          <a:p>
            <a:pPr marL="228600" lvl="0" indent="-228600" algn="l" rtl="0">
              <a:lnSpc>
                <a:spcPct val="90000"/>
              </a:lnSpc>
              <a:spcBef>
                <a:spcPts val="1000"/>
              </a:spcBef>
              <a:spcAft>
                <a:spcPts val="0"/>
              </a:spcAft>
              <a:buClr>
                <a:schemeClr val="dk1"/>
              </a:buClr>
              <a:buSzPts val="2000"/>
              <a:buNone/>
            </a:pPr>
            <a:endParaRPr sz="2000" b="1" dirty="0"/>
          </a:p>
          <a:p>
            <a:pPr marL="0" lvl="0" indent="0">
              <a:buNone/>
            </a:pPr>
            <a:r>
              <a:rPr lang="en-IN" b="1" dirty="0"/>
              <a:t>A.  1/2</a:t>
            </a:r>
          </a:p>
          <a:p>
            <a:pPr marL="0" lvl="0" indent="0">
              <a:buNone/>
            </a:pPr>
            <a:r>
              <a:rPr lang="en-IN" b="1" dirty="0">
                <a:solidFill>
                  <a:schemeClr val="tx1"/>
                </a:solidFill>
              </a:rPr>
              <a:t>B.  </a:t>
            </a:r>
            <a:r>
              <a:rPr lang="en-IN" b="1" dirty="0" smtClean="0">
                <a:solidFill>
                  <a:schemeClr val="tx1"/>
                </a:solidFill>
              </a:rPr>
              <a:t>1/26</a:t>
            </a:r>
            <a:endParaRPr lang="en-IN" b="1" dirty="0">
              <a:solidFill>
                <a:schemeClr val="tx1"/>
              </a:solidFill>
            </a:endParaRPr>
          </a:p>
          <a:p>
            <a:pPr marL="0" lvl="0" indent="0">
              <a:buNone/>
            </a:pPr>
            <a:r>
              <a:rPr lang="en-IN" b="1" dirty="0"/>
              <a:t>C.  1</a:t>
            </a:r>
          </a:p>
          <a:p>
            <a:pPr marL="0" lvl="0" indent="0">
              <a:buNone/>
            </a:pPr>
            <a:r>
              <a:rPr lang="en-IN" b="1" dirty="0">
                <a:solidFill>
                  <a:schemeClr val="tx1"/>
                </a:solidFill>
              </a:rPr>
              <a:t>D. </a:t>
            </a:r>
            <a:r>
              <a:rPr lang="en-IN" b="1" dirty="0" smtClean="0">
                <a:solidFill>
                  <a:schemeClr val="tx1"/>
                </a:solidFill>
              </a:rPr>
              <a:t> 1/13</a:t>
            </a:r>
            <a:endParaRPr lang="en-IN" b="1" dirty="0">
              <a:solidFill>
                <a:schemeClr val="tx1"/>
              </a:solidFill>
            </a:endParaRPr>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0" name="Google Shape;200;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228600" lvl="0" indent="-228600">
              <a:buNone/>
            </a:pPr>
            <a:r>
              <a:rPr lang="en-US" b="1" dirty="0">
                <a:latin typeface="Arial Black"/>
                <a:ea typeface="Arial Black"/>
                <a:cs typeface="Arial Black"/>
                <a:sym typeface="Arial Black"/>
              </a:rPr>
              <a:t>Q 14</a:t>
            </a:r>
            <a:r>
              <a:rPr lang="en-US" b="1" dirty="0"/>
              <a:t>.	 One card is drawn from a pack of 52 cards. Find the probability that the card drawn is red or king.  </a:t>
            </a:r>
            <a:endParaRPr dirty="0"/>
          </a:p>
          <a:p>
            <a:pPr marL="228600" lvl="0" indent="-228600" algn="l" rtl="0">
              <a:lnSpc>
                <a:spcPct val="90000"/>
              </a:lnSpc>
              <a:spcBef>
                <a:spcPts val="1000"/>
              </a:spcBef>
              <a:spcAft>
                <a:spcPts val="0"/>
              </a:spcAft>
              <a:buClr>
                <a:schemeClr val="dk1"/>
              </a:buClr>
              <a:buSzPts val="2000"/>
              <a:buNone/>
            </a:pPr>
            <a:endParaRPr sz="2000" b="1" dirty="0"/>
          </a:p>
          <a:p>
            <a:pPr marL="0" lvl="0" indent="0">
              <a:buNone/>
            </a:pPr>
            <a:r>
              <a:rPr lang="en-IN" b="1" dirty="0"/>
              <a:t>A.  1/2</a:t>
            </a:r>
          </a:p>
          <a:p>
            <a:pPr marL="0" lvl="0" indent="0">
              <a:buNone/>
            </a:pPr>
            <a:r>
              <a:rPr lang="en-IN" b="1" dirty="0">
                <a:solidFill>
                  <a:srgbClr val="FF0000"/>
                </a:solidFill>
              </a:rPr>
              <a:t>B.  </a:t>
            </a:r>
            <a:r>
              <a:rPr lang="en-IN" b="1" dirty="0" smtClean="0">
                <a:solidFill>
                  <a:srgbClr val="FF0000"/>
                </a:solidFill>
              </a:rPr>
              <a:t>1/26</a:t>
            </a:r>
            <a:endParaRPr lang="en-IN" b="1" dirty="0">
              <a:solidFill>
                <a:srgbClr val="FF0000"/>
              </a:solidFill>
            </a:endParaRPr>
          </a:p>
          <a:p>
            <a:pPr marL="0" lvl="0" indent="0">
              <a:buNone/>
            </a:pPr>
            <a:r>
              <a:rPr lang="en-IN" b="1" dirty="0"/>
              <a:t>C.  1</a:t>
            </a:r>
          </a:p>
          <a:p>
            <a:pPr marL="0" lvl="0" indent="0">
              <a:buNone/>
            </a:pPr>
            <a:r>
              <a:rPr lang="en-IN" b="1" dirty="0">
                <a:solidFill>
                  <a:schemeClr val="tx1"/>
                </a:solidFill>
              </a:rPr>
              <a:t>D. </a:t>
            </a:r>
            <a:r>
              <a:rPr lang="en-IN" b="1" dirty="0" smtClean="0">
                <a:solidFill>
                  <a:schemeClr val="tx1"/>
                </a:solidFill>
              </a:rPr>
              <a:t> 1/13</a:t>
            </a:r>
            <a:endParaRPr lang="en-IN" b="1" dirty="0">
              <a:solidFill>
                <a:schemeClr val="tx1"/>
              </a:solidFill>
            </a:endParaRPr>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12351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6" name="Google Shape;206;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sz="1900" b="1" dirty="0">
                <a:latin typeface="Arial Black"/>
                <a:ea typeface="Arial Black"/>
                <a:cs typeface="Arial Black"/>
                <a:sym typeface="Arial Black"/>
              </a:rPr>
              <a:t>Q 15</a:t>
            </a:r>
            <a:r>
              <a:rPr lang="en-US" sz="1900" b="1" dirty="0"/>
              <a:t>. </a:t>
            </a:r>
            <a:r>
              <a:rPr lang="en-US" b="1" dirty="0"/>
              <a:t>A card is drawn at random from a pack of 52 cards. Find the probability that the card drawn is </a:t>
            </a:r>
            <a:endParaRPr lang="en-US" dirty="0"/>
          </a:p>
          <a:p>
            <a:pPr marL="76200" indent="0">
              <a:buNone/>
            </a:pPr>
            <a:r>
              <a:rPr lang="en-US" b="1" dirty="0"/>
              <a:t>(</a:t>
            </a:r>
            <a:r>
              <a:rPr lang="en-US" b="1" dirty="0" err="1"/>
              <a:t>i</a:t>
            </a:r>
            <a:r>
              <a:rPr lang="en-US" b="1" dirty="0"/>
              <a:t>) A black king</a:t>
            </a:r>
            <a:endParaRPr lang="en-US" dirty="0"/>
          </a:p>
          <a:p>
            <a:pPr marL="76200" indent="0">
              <a:buNone/>
            </a:pPr>
            <a:r>
              <a:rPr lang="en-US" b="1" dirty="0"/>
              <a:t>(ii) Either a black card or a king</a:t>
            </a:r>
            <a:endParaRPr lang="en-US" dirty="0"/>
          </a:p>
          <a:p>
            <a:pPr marL="76200" indent="0">
              <a:buNone/>
            </a:pPr>
            <a:r>
              <a:rPr lang="en-US" b="1" dirty="0"/>
              <a:t>(iii) Black and a king</a:t>
            </a:r>
            <a:endParaRPr lang="en-US" dirty="0"/>
          </a:p>
          <a:p>
            <a:pPr marL="76200" indent="0">
              <a:buNone/>
            </a:pPr>
            <a:r>
              <a:rPr lang="en-US" b="1" dirty="0"/>
              <a:t>(iv) A jack, queen or a king</a:t>
            </a:r>
            <a:endParaRPr lang="en-US" dirty="0"/>
          </a:p>
          <a:p>
            <a:pPr marL="76200" indent="0">
              <a:buNone/>
            </a:pPr>
            <a:r>
              <a:rPr lang="en-US" b="1" dirty="0"/>
              <a:t>(v) Neither a heart nor a king</a:t>
            </a:r>
            <a:endParaRPr lang="en-US" dirty="0"/>
          </a:p>
          <a:p>
            <a:pPr marL="76200" indent="0">
              <a:buNone/>
            </a:pPr>
            <a:r>
              <a:rPr lang="en-US" b="1" dirty="0"/>
              <a:t>(vi) Spade or an ace</a:t>
            </a:r>
            <a:endParaRPr lang="en-US" dirty="0"/>
          </a:p>
          <a:p>
            <a:pPr marL="76200" indent="0">
              <a:buNone/>
            </a:pPr>
            <a:r>
              <a:rPr lang="en-US" b="1" dirty="0"/>
              <a:t>(vii) Neither an ace nor a king.</a:t>
            </a:r>
            <a:endParaRPr lang="en-US" dirty="0"/>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1900"/>
              <a:buNone/>
            </a:pPr>
            <a:r>
              <a:rPr lang="en-US" sz="1900"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6" name="Google Shape;206;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sz="1900" b="1" dirty="0">
                <a:latin typeface="Arial Black"/>
                <a:ea typeface="Arial Black"/>
                <a:cs typeface="Arial Black"/>
                <a:sym typeface="Arial Black"/>
              </a:rPr>
              <a:t>Q 15</a:t>
            </a:r>
            <a:r>
              <a:rPr lang="en-US" sz="1900" b="1" dirty="0"/>
              <a:t>. </a:t>
            </a:r>
            <a:r>
              <a:rPr lang="en-US" b="1" dirty="0"/>
              <a:t>A card is drawn at random from a pack of 52 cards. Find the probability that the card drawn is </a:t>
            </a:r>
            <a:endParaRPr lang="en-US" dirty="0"/>
          </a:p>
          <a:p>
            <a:pPr marL="76200" indent="0">
              <a:buNone/>
            </a:pPr>
            <a:r>
              <a:rPr lang="en-US" b="1" dirty="0"/>
              <a:t>(</a:t>
            </a:r>
            <a:r>
              <a:rPr lang="en-US" b="1" dirty="0" err="1"/>
              <a:t>i</a:t>
            </a:r>
            <a:r>
              <a:rPr lang="en-US" b="1" dirty="0"/>
              <a:t>) A black </a:t>
            </a:r>
            <a:r>
              <a:rPr lang="en-US" b="1" dirty="0" smtClean="0"/>
              <a:t>king – </a:t>
            </a:r>
            <a:r>
              <a:rPr lang="en-US" b="1" dirty="0" smtClean="0">
                <a:solidFill>
                  <a:srgbClr val="FF0000"/>
                </a:solidFill>
              </a:rPr>
              <a:t>1/13</a:t>
            </a:r>
            <a:endParaRPr lang="en-US" dirty="0">
              <a:solidFill>
                <a:srgbClr val="FF0000"/>
              </a:solidFill>
            </a:endParaRPr>
          </a:p>
          <a:p>
            <a:pPr marL="76200" indent="0">
              <a:buNone/>
            </a:pPr>
            <a:r>
              <a:rPr lang="en-US" b="1" dirty="0"/>
              <a:t>(ii) Either a black card or a </a:t>
            </a:r>
            <a:r>
              <a:rPr lang="en-US" b="1" dirty="0" smtClean="0"/>
              <a:t>king – </a:t>
            </a:r>
            <a:r>
              <a:rPr lang="en-US" b="1" dirty="0" smtClean="0">
                <a:solidFill>
                  <a:srgbClr val="FF0000"/>
                </a:solidFill>
              </a:rPr>
              <a:t>7/13</a:t>
            </a:r>
            <a:endParaRPr lang="en-US" dirty="0">
              <a:solidFill>
                <a:srgbClr val="FF0000"/>
              </a:solidFill>
            </a:endParaRPr>
          </a:p>
          <a:p>
            <a:pPr marL="76200" indent="0">
              <a:buNone/>
            </a:pPr>
            <a:r>
              <a:rPr lang="en-US" b="1" dirty="0"/>
              <a:t>(iii) Black and a </a:t>
            </a:r>
            <a:r>
              <a:rPr lang="en-US" b="1" dirty="0" smtClean="0"/>
              <a:t>king- </a:t>
            </a:r>
            <a:r>
              <a:rPr lang="en-US" b="1" dirty="0" smtClean="0">
                <a:solidFill>
                  <a:srgbClr val="FF0000"/>
                </a:solidFill>
              </a:rPr>
              <a:t>1/26</a:t>
            </a:r>
            <a:endParaRPr lang="en-US" dirty="0">
              <a:solidFill>
                <a:srgbClr val="FF0000"/>
              </a:solidFill>
            </a:endParaRPr>
          </a:p>
          <a:p>
            <a:pPr marL="76200" indent="0">
              <a:buNone/>
            </a:pPr>
            <a:r>
              <a:rPr lang="en-US" b="1" dirty="0"/>
              <a:t>(iv) A jack, queen or a </a:t>
            </a:r>
            <a:r>
              <a:rPr lang="en-US" b="1" dirty="0" smtClean="0"/>
              <a:t>king- </a:t>
            </a:r>
            <a:r>
              <a:rPr lang="en-US" b="1" dirty="0" smtClean="0">
                <a:solidFill>
                  <a:srgbClr val="FF0000"/>
                </a:solidFill>
              </a:rPr>
              <a:t>3/13</a:t>
            </a:r>
            <a:endParaRPr lang="en-US" dirty="0">
              <a:solidFill>
                <a:srgbClr val="FF0000"/>
              </a:solidFill>
            </a:endParaRPr>
          </a:p>
          <a:p>
            <a:pPr marL="76200" indent="0">
              <a:buNone/>
            </a:pPr>
            <a:r>
              <a:rPr lang="en-US" b="1" dirty="0"/>
              <a:t>(v) Neither a heart nor a </a:t>
            </a:r>
            <a:r>
              <a:rPr lang="en-US" b="1" dirty="0" smtClean="0"/>
              <a:t>king – </a:t>
            </a:r>
            <a:r>
              <a:rPr lang="en-US" b="1" dirty="0" smtClean="0">
                <a:solidFill>
                  <a:srgbClr val="FF0000"/>
                </a:solidFill>
              </a:rPr>
              <a:t>9/13</a:t>
            </a:r>
            <a:endParaRPr lang="en-US" dirty="0">
              <a:solidFill>
                <a:srgbClr val="FF0000"/>
              </a:solidFill>
            </a:endParaRPr>
          </a:p>
          <a:p>
            <a:pPr marL="76200" indent="0">
              <a:buNone/>
            </a:pPr>
            <a:r>
              <a:rPr lang="en-US" b="1" dirty="0"/>
              <a:t>(vi) Spade or an </a:t>
            </a:r>
            <a:r>
              <a:rPr lang="en-US" b="1" dirty="0" smtClean="0"/>
              <a:t>ace- </a:t>
            </a:r>
            <a:r>
              <a:rPr lang="en-US" b="1" dirty="0" smtClean="0">
                <a:solidFill>
                  <a:srgbClr val="FF0000"/>
                </a:solidFill>
              </a:rPr>
              <a:t>4/13</a:t>
            </a:r>
            <a:endParaRPr lang="en-US" dirty="0">
              <a:solidFill>
                <a:srgbClr val="FF0000"/>
              </a:solidFill>
            </a:endParaRPr>
          </a:p>
          <a:p>
            <a:pPr marL="76200" indent="0">
              <a:buNone/>
            </a:pPr>
            <a:r>
              <a:rPr lang="en-US" b="1" dirty="0"/>
              <a:t>(vii) Neither an ace nor a king</a:t>
            </a:r>
            <a:r>
              <a:rPr lang="en-US" b="1" dirty="0" smtClean="0"/>
              <a:t>.-</a:t>
            </a:r>
            <a:r>
              <a:rPr lang="en-US" b="1" dirty="0" smtClean="0">
                <a:solidFill>
                  <a:srgbClr val="FF0000"/>
                </a:solidFill>
              </a:rPr>
              <a:t>11/13</a:t>
            </a:r>
            <a:endParaRPr lang="en-US" dirty="0">
              <a:solidFill>
                <a:srgbClr val="FF0000"/>
              </a:solidFill>
            </a:endParaRPr>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1900"/>
              <a:buNone/>
            </a:pPr>
            <a:r>
              <a:rPr lang="en-US" sz="1900"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231648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2" name="Google Shape;212;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indent="-228600">
              <a:buSzPts val="2000"/>
              <a:buNone/>
            </a:pPr>
            <a:r>
              <a:rPr lang="en-US" sz="2000" b="1" dirty="0">
                <a:latin typeface="Arial Black"/>
                <a:ea typeface="Arial Black"/>
                <a:cs typeface="Arial Black"/>
                <a:sym typeface="Arial Black"/>
              </a:rPr>
              <a:t>Q 16</a:t>
            </a:r>
            <a:r>
              <a:rPr lang="en-US" sz="2000" b="1" dirty="0"/>
              <a:t>.</a:t>
            </a:r>
            <a:r>
              <a:rPr lang="en-US" dirty="0"/>
              <a:t> What are equally likely events ?</a:t>
            </a:r>
            <a:endParaRPr lang="en-US" b="1" dirty="0"/>
          </a:p>
          <a:p>
            <a:pPr marL="228600" lvl="0" indent="-228600" algn="l" rtl="0">
              <a:lnSpc>
                <a:spcPct val="90000"/>
              </a:lnSpc>
              <a:spcBef>
                <a:spcPts val="1000"/>
              </a:spcBef>
              <a:spcAft>
                <a:spcPts val="0"/>
              </a:spcAft>
              <a:buClr>
                <a:schemeClr val="dk1"/>
              </a:buClr>
              <a:buSzPts val="20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2" name="Google Shape;212;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indent="-228600">
              <a:buSzPts val="2000"/>
              <a:buNone/>
            </a:pPr>
            <a:r>
              <a:rPr lang="en-US" sz="2000" b="1" dirty="0">
                <a:latin typeface="Arial Black"/>
                <a:ea typeface="Arial Black"/>
                <a:cs typeface="Arial Black"/>
                <a:sym typeface="Arial Black"/>
              </a:rPr>
              <a:t>Q 16</a:t>
            </a:r>
            <a:r>
              <a:rPr lang="en-US" sz="2000" b="1" dirty="0"/>
              <a:t>.</a:t>
            </a:r>
            <a:r>
              <a:rPr lang="en-US" dirty="0"/>
              <a:t> What are equally likely events ?</a:t>
            </a:r>
            <a:endParaRPr lang="en-US" b="1" dirty="0"/>
          </a:p>
          <a:p>
            <a:pPr marL="228600" lvl="0" indent="-228600" algn="l" rtl="0">
              <a:lnSpc>
                <a:spcPct val="90000"/>
              </a:lnSpc>
              <a:spcBef>
                <a:spcPts val="1000"/>
              </a:spcBef>
              <a:spcAft>
                <a:spcPts val="0"/>
              </a:spcAft>
              <a:buClr>
                <a:schemeClr val="dk1"/>
              </a:buClr>
              <a:buSzPts val="2000"/>
              <a:buNone/>
            </a:pPr>
            <a:endParaRPr dirty="0"/>
          </a:p>
          <a:p>
            <a:pPr marL="228600" lvl="0" indent="-228600">
              <a:buNone/>
            </a:pPr>
            <a:r>
              <a:rPr lang="en-US" dirty="0" smtClean="0"/>
              <a:t>   </a:t>
            </a:r>
            <a:r>
              <a:rPr lang="en-US" dirty="0" smtClean="0">
                <a:solidFill>
                  <a:srgbClr val="FF0000"/>
                </a:solidFill>
              </a:rPr>
              <a:t>Equally </a:t>
            </a:r>
            <a:r>
              <a:rPr lang="en-US" dirty="0">
                <a:solidFill>
                  <a:srgbClr val="FF0000"/>
                </a:solidFill>
              </a:rPr>
              <a:t>likely means that each outcome of an experiment occurs with equal probability. For example, if you toss a fair, six-sided die, each face (1, 2, 3, 4, 5, or 6) is as likely to occur as any other face. If you toss a fair coin, a Head (H) and a Tail (T) are equally likely to occur.</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11274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8" name="Google Shape;218;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228600" lvl="0" indent="-228600" algn="l" rtl="0">
              <a:lnSpc>
                <a:spcPct val="90000"/>
              </a:lnSpc>
              <a:spcBef>
                <a:spcPts val="1000"/>
              </a:spcBef>
              <a:spcAft>
                <a:spcPts val="0"/>
              </a:spcAft>
              <a:buClr>
                <a:schemeClr val="dk1"/>
              </a:buClr>
              <a:buSzPts val="2000"/>
              <a:buNone/>
            </a:pPr>
            <a:r>
              <a:rPr lang="en-US" sz="2000" b="1" dirty="0">
                <a:latin typeface="Arial Black"/>
                <a:ea typeface="Arial Black"/>
                <a:cs typeface="Arial Black"/>
                <a:sym typeface="Arial Black"/>
              </a:rPr>
              <a:t>Q 17</a:t>
            </a:r>
            <a:r>
              <a:rPr lang="en-US" sz="2000" b="1" dirty="0"/>
              <a:t>.  </a:t>
            </a:r>
            <a:r>
              <a:rPr lang="en-US" sz="2000" dirty="0"/>
              <a:t>What is the probability of an impossible event?</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8" name="Google Shape;218;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228600" lvl="0" indent="-228600" algn="l" rtl="0">
              <a:lnSpc>
                <a:spcPct val="90000"/>
              </a:lnSpc>
              <a:spcBef>
                <a:spcPts val="1000"/>
              </a:spcBef>
              <a:spcAft>
                <a:spcPts val="0"/>
              </a:spcAft>
              <a:buClr>
                <a:schemeClr val="dk1"/>
              </a:buClr>
              <a:buSzPts val="2000"/>
              <a:buNone/>
            </a:pPr>
            <a:r>
              <a:rPr lang="en-US" sz="2000" b="1" dirty="0">
                <a:latin typeface="Arial Black"/>
                <a:ea typeface="Arial Black"/>
                <a:cs typeface="Arial Black"/>
                <a:sym typeface="Arial Black"/>
              </a:rPr>
              <a:t>Q 17</a:t>
            </a:r>
            <a:r>
              <a:rPr lang="en-US" sz="2000" b="1" dirty="0"/>
              <a:t>.  </a:t>
            </a:r>
            <a:r>
              <a:rPr lang="en-US" dirty="0"/>
              <a:t>What is the probability of an impossible event?</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buNone/>
            </a:pPr>
            <a:r>
              <a:rPr lang="en-US" dirty="0" smtClean="0"/>
              <a:t>   </a:t>
            </a:r>
            <a:r>
              <a:rPr lang="en-US" dirty="0" smtClean="0">
                <a:solidFill>
                  <a:srgbClr val="FF0000"/>
                </a:solidFill>
              </a:rPr>
              <a:t>An </a:t>
            </a:r>
            <a:r>
              <a:rPr lang="en-US" dirty="0">
                <a:solidFill>
                  <a:srgbClr val="FF0000"/>
                </a:solidFill>
              </a:rPr>
              <a:t>example of an impossible event will be getting a number greater than 6 when a die is rolled.</a:t>
            </a:r>
            <a:endParaRPr b="1" dirty="0">
              <a:solidFill>
                <a:srgbClr val="FF0000"/>
              </a:solidFill>
            </a:endParaRPr>
          </a:p>
        </p:txBody>
      </p:sp>
    </p:spTree>
    <p:extLst>
      <p:ext uri="{BB962C8B-B14F-4D97-AF65-F5344CB8AC3E}">
        <p14:creationId xmlns:p14="http://schemas.microsoft.com/office/powerpoint/2010/main" val="4059536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4" name="Google Shape;224;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sz="2000" b="1" dirty="0">
                <a:latin typeface="Arial Black"/>
                <a:ea typeface="Arial Black"/>
                <a:cs typeface="Arial Black"/>
                <a:sym typeface="Arial Black"/>
              </a:rPr>
              <a:t>Q 18</a:t>
            </a:r>
            <a:r>
              <a:rPr lang="en-US" sz="2000" b="1" dirty="0"/>
              <a:t>.	</a:t>
            </a:r>
            <a:r>
              <a:rPr lang="en-US" sz="2000" dirty="0"/>
              <a:t>What is the probability of sure event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2" name="Google Shape;122;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ELEMENTARY PROPERTIES OF PROBABILITY</a:t>
            </a:r>
          </a:p>
          <a:p>
            <a:pPr marL="228600" lvl="0" indent="-228600" algn="l" rtl="0">
              <a:lnSpc>
                <a:spcPct val="90000"/>
              </a:lnSpc>
              <a:spcBef>
                <a:spcPts val="0"/>
              </a:spcBef>
              <a:spcAft>
                <a:spcPts val="0"/>
              </a:spcAft>
              <a:buClr>
                <a:srgbClr val="0C0C0C"/>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
        <p:nvSpPr>
          <p:cNvPr id="2" name="Rectangle: Rounded Corners 1">
            <a:extLst>
              <a:ext uri="{FF2B5EF4-FFF2-40B4-BE49-F238E27FC236}">
                <a16:creationId xmlns:a16="http://schemas.microsoft.com/office/drawing/2014/main" id="{4D9E293F-A09F-4E84-B609-B11072C1764E}"/>
              </a:ext>
            </a:extLst>
          </p:cNvPr>
          <p:cNvSpPr/>
          <p:nvPr/>
        </p:nvSpPr>
        <p:spPr>
          <a:xfrm>
            <a:off x="2079674" y="1758462"/>
            <a:ext cx="8032652" cy="44735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dirty="0">
                <a:latin typeface="Arial Black" panose="020B0A04020102020204" pitchFamily="34" charset="0"/>
              </a:rPr>
              <a:t>P(©) = 0</a:t>
            </a:r>
          </a:p>
          <a:p>
            <a:endParaRPr lang="en-US" sz="2800" dirty="0">
              <a:latin typeface="Arial Black" panose="020B0A04020102020204" pitchFamily="34" charset="0"/>
            </a:endParaRPr>
          </a:p>
          <a:p>
            <a:r>
              <a:rPr lang="en-US" sz="2800" dirty="0">
                <a:latin typeface="Arial Black" panose="020B0A04020102020204" pitchFamily="34" charset="0"/>
              </a:rPr>
              <a:t>P(S) = 1</a:t>
            </a:r>
          </a:p>
          <a:p>
            <a:endParaRPr lang="en-US" sz="2800" dirty="0">
              <a:latin typeface="Arial Black" panose="020B0A04020102020204" pitchFamily="34" charset="0"/>
            </a:endParaRPr>
          </a:p>
          <a:p>
            <a:r>
              <a:rPr lang="en-US" sz="2800" dirty="0">
                <a:latin typeface="Arial Black" panose="020B0A04020102020204" pitchFamily="34" charset="0"/>
              </a:rPr>
              <a:t>0 ≤ P(E) ≤ 1</a:t>
            </a:r>
          </a:p>
          <a:p>
            <a:endParaRPr lang="en-US" sz="2800" dirty="0">
              <a:latin typeface="Arial Black" panose="020B0A04020102020204" pitchFamily="34" charset="0"/>
            </a:endParaRPr>
          </a:p>
          <a:p>
            <a:r>
              <a:rPr lang="en-US" sz="2800" dirty="0">
                <a:latin typeface="Arial Black" panose="020B0A04020102020204" pitchFamily="34" charset="0"/>
              </a:rPr>
              <a:t>P(E)</a:t>
            </a:r>
            <a:r>
              <a:rPr lang="en-US" sz="2800" baseline="54000" dirty="0">
                <a:latin typeface="Arial Black" panose="020B0A04020102020204" pitchFamily="34" charset="0"/>
              </a:rPr>
              <a:t>+</a:t>
            </a:r>
            <a:r>
              <a:rPr lang="en-US" sz="2800" dirty="0">
                <a:latin typeface="Arial Black" panose="020B0A04020102020204" pitchFamily="34" charset="0"/>
              </a:rPr>
              <a:t> + P(E)</a:t>
            </a:r>
            <a:r>
              <a:rPr lang="en-US" sz="2800" baseline="54000" dirty="0">
                <a:latin typeface="Arial Black" panose="020B0A04020102020204" pitchFamily="34" charset="0"/>
              </a:rPr>
              <a:t>-</a:t>
            </a:r>
            <a:r>
              <a:rPr lang="en-US" sz="2800" dirty="0">
                <a:latin typeface="Arial Black" panose="020B0A04020102020204" pitchFamily="34" charset="0"/>
              </a:rPr>
              <a:t> =1</a:t>
            </a:r>
          </a:p>
          <a:p>
            <a:endParaRPr lang="en-US" sz="2800" dirty="0">
              <a:latin typeface="Arial Black" panose="020B0A04020102020204" pitchFamily="34" charset="0"/>
            </a:endParaRPr>
          </a:p>
        </p:txBody>
      </p:sp>
      <p:sp>
        <p:nvSpPr>
          <p:cNvPr id="3" name="TextBox 2">
            <a:extLst>
              <a:ext uri="{FF2B5EF4-FFF2-40B4-BE49-F238E27FC236}">
                <a16:creationId xmlns:a16="http://schemas.microsoft.com/office/drawing/2014/main" id="{0D9E435D-3C97-4558-984D-55EF22EFACE9}"/>
              </a:ext>
            </a:extLst>
          </p:cNvPr>
          <p:cNvSpPr txBox="1"/>
          <p:nvPr/>
        </p:nvSpPr>
        <p:spPr>
          <a:xfrm>
            <a:off x="3137095" y="2180492"/>
            <a:ext cx="45719" cy="307777"/>
          </a:xfrm>
          <a:prstGeom prst="rect">
            <a:avLst/>
          </a:prstGeom>
          <a:noFill/>
        </p:spPr>
        <p:txBody>
          <a:bodyPr wrap="square" rtlCol="0">
            <a:spAutoFit/>
          </a:bodyPr>
          <a:lstStyle/>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4" name="Google Shape;224;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sz="2000" b="1" dirty="0">
                <a:latin typeface="Arial Black"/>
                <a:ea typeface="Arial Black"/>
                <a:cs typeface="Arial Black"/>
                <a:sym typeface="Arial Black"/>
              </a:rPr>
              <a:t>Q 18</a:t>
            </a:r>
            <a:r>
              <a:rPr lang="en-US" sz="2000" b="1" dirty="0"/>
              <a:t>.	</a:t>
            </a:r>
            <a:r>
              <a:rPr lang="en-US" dirty="0"/>
              <a:t>What is the probability of sure event ?</a:t>
            </a:r>
            <a:endParaRPr dirty="0"/>
          </a:p>
          <a:p>
            <a:pPr marL="228600" lvl="0" indent="-228600">
              <a:buSzPts val="2000"/>
              <a:buNone/>
            </a:pPr>
            <a:r>
              <a:rPr lang="en-US" sz="2000" dirty="0"/>
              <a:t> </a:t>
            </a:r>
            <a:r>
              <a:rPr lang="en-US" sz="2000" dirty="0" smtClean="0"/>
              <a:t>  </a:t>
            </a:r>
            <a:r>
              <a:rPr lang="en-US" dirty="0" smtClean="0">
                <a:solidFill>
                  <a:srgbClr val="FF0000"/>
                </a:solidFill>
              </a:rPr>
              <a:t>A </a:t>
            </a:r>
            <a:r>
              <a:rPr lang="en-US" dirty="0">
                <a:solidFill>
                  <a:srgbClr val="FF0000"/>
                </a:solidFill>
              </a:rPr>
              <a:t>sure event is defined as the event that always happens. Example of a sure vent, The probability of getting a number when a die is thrown is a sure event.</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163399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0" name="Google Shape;230;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228600" lvl="0" indent="-228600" algn="l" rtl="0">
              <a:lnSpc>
                <a:spcPct val="90000"/>
              </a:lnSpc>
              <a:spcBef>
                <a:spcPts val="1000"/>
              </a:spcBef>
              <a:spcAft>
                <a:spcPts val="0"/>
              </a:spcAft>
              <a:buClr>
                <a:schemeClr val="dk1"/>
              </a:buClr>
              <a:buSzPts val="2000"/>
              <a:buNone/>
            </a:pPr>
            <a:r>
              <a:rPr lang="en-US" sz="2000" b="1" dirty="0">
                <a:latin typeface="Arial Black"/>
                <a:ea typeface="Arial Black"/>
                <a:cs typeface="Arial Black"/>
                <a:sym typeface="Arial Black"/>
              </a:rPr>
              <a:t>Q 19</a:t>
            </a:r>
            <a:r>
              <a:rPr lang="en-US" sz="2000" b="1" dirty="0"/>
              <a:t>.  </a:t>
            </a:r>
            <a:r>
              <a:rPr lang="en-US" sz="2000" dirty="0"/>
              <a:t>What is a sample space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0" name="Google Shape;230;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228600" lvl="0" indent="-228600" algn="l" rtl="0">
              <a:lnSpc>
                <a:spcPct val="90000"/>
              </a:lnSpc>
              <a:spcBef>
                <a:spcPts val="1000"/>
              </a:spcBef>
              <a:spcAft>
                <a:spcPts val="0"/>
              </a:spcAft>
              <a:buClr>
                <a:schemeClr val="dk1"/>
              </a:buClr>
              <a:buSzPts val="2000"/>
              <a:buNone/>
            </a:pPr>
            <a:r>
              <a:rPr lang="en-US" sz="2000" b="1" dirty="0">
                <a:latin typeface="Arial Black"/>
                <a:ea typeface="Arial Black"/>
                <a:cs typeface="Arial Black"/>
                <a:sym typeface="Arial Black"/>
              </a:rPr>
              <a:t>Q 19</a:t>
            </a:r>
            <a:r>
              <a:rPr lang="en-US" sz="2000" b="1" dirty="0"/>
              <a:t>.  </a:t>
            </a:r>
            <a:r>
              <a:rPr lang="en-US" sz="2000" dirty="0"/>
              <a:t>What is a sample space ?</a:t>
            </a:r>
            <a:endParaRPr dirty="0"/>
          </a:p>
          <a:p>
            <a:pPr marL="228600" lvl="0" indent="-228600">
              <a:buSzPts val="2000"/>
              <a:buNone/>
            </a:pPr>
            <a:r>
              <a:rPr lang="en-US" sz="2000" dirty="0">
                <a:solidFill>
                  <a:srgbClr val="FF0000"/>
                </a:solidFill>
              </a:rPr>
              <a:t> </a:t>
            </a:r>
            <a:r>
              <a:rPr lang="en-US" sz="2000" dirty="0" smtClean="0">
                <a:solidFill>
                  <a:srgbClr val="FF0000"/>
                </a:solidFill>
              </a:rPr>
              <a:t>  </a:t>
            </a:r>
            <a:r>
              <a:rPr lang="en-US" dirty="0" smtClean="0">
                <a:solidFill>
                  <a:srgbClr val="FF0000"/>
                </a:solidFill>
              </a:rPr>
              <a:t>A </a:t>
            </a:r>
            <a:r>
              <a:rPr lang="en-US" dirty="0">
                <a:solidFill>
                  <a:srgbClr val="FF0000"/>
                </a:solidFill>
              </a:rPr>
              <a:t>sample space is a collection or a set of possible outcomes of a random experiment. The sample space is represented using the symbol, “S”. The subset of possible outcomes of an experiment is called events. A sample space may contain a number of outcomes that depends on the experiment. If it contains a finite number of outcomes, then it is known as discrete or finite sample spaces.</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6239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6" name="Google Shape;236;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dirty="0">
                <a:latin typeface="Arial Black"/>
                <a:ea typeface="Arial Black"/>
                <a:cs typeface="Arial Black"/>
                <a:sym typeface="Arial Black"/>
              </a:rPr>
              <a:t>Q 20</a:t>
            </a:r>
            <a:r>
              <a:rPr lang="en-US" dirty="0"/>
              <a:t>.  </a:t>
            </a:r>
            <a:r>
              <a:rPr lang="en-US" b="1" dirty="0"/>
              <a:t>What is an elementary event ?</a:t>
            </a:r>
            <a:endParaRPr b="1"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6" name="Google Shape;236;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dirty="0">
                <a:latin typeface="Arial Black"/>
                <a:ea typeface="Arial Black"/>
                <a:cs typeface="Arial Black"/>
                <a:sym typeface="Arial Black"/>
              </a:rPr>
              <a:t>Q 20</a:t>
            </a:r>
            <a:r>
              <a:rPr lang="en-US" dirty="0"/>
              <a:t>.  </a:t>
            </a:r>
            <a:r>
              <a:rPr lang="en-US" b="1" dirty="0"/>
              <a:t>What is an elementary event ?</a:t>
            </a:r>
            <a:endParaRPr b="1" dirty="0"/>
          </a:p>
          <a:p>
            <a:pPr marL="228600" lvl="0" indent="-228600">
              <a:buSzPts val="2000"/>
              <a:buNone/>
            </a:pPr>
            <a:r>
              <a:rPr lang="en-US" sz="2000" dirty="0"/>
              <a:t> </a:t>
            </a:r>
            <a:r>
              <a:rPr lang="en-US" sz="2000" dirty="0"/>
              <a:t> </a:t>
            </a:r>
            <a:r>
              <a:rPr lang="en-US" sz="2000" dirty="0">
                <a:solidFill>
                  <a:srgbClr val="FF0000"/>
                </a:solidFill>
              </a:rPr>
              <a:t>An event having only one outcome or any single outcome of a trial/experiment is called an elementary event. The sum of the probabilities of all the elementary events of an experiment is </a:t>
            </a:r>
          </a:p>
          <a:p>
            <a:pPr marL="228600" lvl="0" indent="-228600">
              <a:buSzPts val="2000"/>
              <a:buNone/>
            </a:pPr>
            <a:r>
              <a:rPr lang="en-US" sz="2000" dirty="0" smtClean="0">
                <a:solidFill>
                  <a:srgbClr val="FF0000"/>
                </a:solidFill>
              </a:rPr>
              <a:t>1. For </a:t>
            </a:r>
            <a:r>
              <a:rPr lang="en-US" sz="2000" dirty="0">
                <a:solidFill>
                  <a:srgbClr val="FF0000"/>
                </a:solidFill>
              </a:rPr>
              <a:t>example: On rolling a dice, the outcome of getting </a:t>
            </a:r>
          </a:p>
          <a:p>
            <a:pPr marL="228600" lvl="0" indent="-228600">
              <a:buSzPts val="2000"/>
              <a:buNone/>
            </a:pPr>
            <a:r>
              <a:rPr lang="en-US" sz="2000" dirty="0" smtClean="0">
                <a:solidFill>
                  <a:srgbClr val="FF0000"/>
                </a:solidFill>
              </a:rPr>
              <a:t>2.  </a:t>
            </a:r>
            <a:r>
              <a:rPr lang="en-US" sz="2000" dirty="0">
                <a:solidFill>
                  <a:srgbClr val="FF0000"/>
                </a:solidFill>
              </a:rPr>
              <a:t>is an elementary event.</a:t>
            </a:r>
            <a:endParaRPr dirty="0">
              <a:solidFill>
                <a:srgbClr val="FF0000"/>
              </a:solidFill>
            </a:endParaRPr>
          </a:p>
        </p:txBody>
      </p:sp>
    </p:spTree>
    <p:extLst>
      <p:ext uri="{BB962C8B-B14F-4D97-AF65-F5344CB8AC3E}">
        <p14:creationId xmlns:p14="http://schemas.microsoft.com/office/powerpoint/2010/main" val="1944897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2" name="Google Shape;242;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dirty="0" smtClean="0">
                <a:latin typeface="+mn-lt"/>
                <a:ea typeface="Arial Black"/>
                <a:cs typeface="Arial Black"/>
                <a:sym typeface="Arial Black"/>
              </a:rPr>
              <a:t>Q 21</a:t>
            </a:r>
            <a:r>
              <a:rPr lang="en-US" dirty="0" smtClean="0">
                <a:latin typeface="+mn-lt"/>
              </a:rPr>
              <a:t>.  </a:t>
            </a:r>
            <a:r>
              <a:rPr lang="en-US" dirty="0"/>
              <a:t>What is a compound event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2" name="Google Shape;242;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dirty="0" smtClean="0">
                <a:latin typeface="+mn-lt"/>
                <a:ea typeface="Arial Black"/>
                <a:cs typeface="Arial Black"/>
                <a:sym typeface="Arial Black"/>
              </a:rPr>
              <a:t>Q 21</a:t>
            </a:r>
            <a:r>
              <a:rPr lang="en-US" dirty="0" smtClean="0">
                <a:latin typeface="+mn-lt"/>
              </a:rPr>
              <a:t>.  </a:t>
            </a:r>
            <a:r>
              <a:rPr lang="en-US" dirty="0"/>
              <a:t>What is a compound event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buSzPts val="2000"/>
              <a:buNone/>
            </a:pPr>
            <a:r>
              <a:rPr lang="en-US" b="1" dirty="0" smtClean="0">
                <a:latin typeface="+mn-lt"/>
              </a:rPr>
              <a:t>   </a:t>
            </a:r>
            <a:r>
              <a:rPr lang="en-US" b="1" dirty="0" smtClean="0">
                <a:solidFill>
                  <a:srgbClr val="FF0000"/>
                </a:solidFill>
                <a:latin typeface="+mn-lt"/>
              </a:rPr>
              <a:t>If </a:t>
            </a:r>
            <a:r>
              <a:rPr lang="en-US" b="1" dirty="0">
                <a:solidFill>
                  <a:srgbClr val="FF0000"/>
                </a:solidFill>
                <a:latin typeface="+mn-lt"/>
              </a:rPr>
              <a:t>an event has more than one sample point, it is termed as a compound event. The compound events are a little more complex than simple events. These events involve the probability of more than one event occurring together. The total probability of all the outcomes of a compound event is equal to 1.</a:t>
            </a:r>
            <a:endParaRPr b="1" dirty="0">
              <a:solidFill>
                <a:srgbClr val="FF0000"/>
              </a:solidFill>
              <a:latin typeface="+mn-lt"/>
            </a:endParaRPr>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005158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8" name="Google Shape;248;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dirty="0">
                <a:latin typeface="+mn-lt"/>
                <a:ea typeface="Arial Black"/>
                <a:cs typeface="Arial Black"/>
                <a:sym typeface="Arial Black"/>
              </a:rPr>
              <a:t>Q 22</a:t>
            </a:r>
            <a:r>
              <a:rPr lang="en-US" b="1" dirty="0">
                <a:latin typeface="+mn-lt"/>
              </a:rPr>
              <a:t>.  </a:t>
            </a:r>
            <a:r>
              <a:rPr lang="en-US" dirty="0">
                <a:latin typeface="+mn-lt"/>
              </a:rPr>
              <a:t>What is a complementary event ?</a:t>
            </a:r>
            <a:endParaRPr dirty="0">
              <a:latin typeface="+mn-lt"/>
            </a:endParaRPr>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8" name="Google Shape;248;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sz="2600" b="1" dirty="0">
                <a:latin typeface="Arial" panose="020B0604020202020204" pitchFamily="34" charset="0"/>
                <a:ea typeface="Arial Black"/>
                <a:cs typeface="Arial" panose="020B0604020202020204" pitchFamily="34" charset="0"/>
                <a:sym typeface="Arial Black"/>
              </a:rPr>
              <a:t>Q 22</a:t>
            </a:r>
            <a:r>
              <a:rPr lang="en-US" sz="2600" b="1" dirty="0">
                <a:latin typeface="Arial" panose="020B0604020202020204" pitchFamily="34" charset="0"/>
                <a:cs typeface="Arial" panose="020B0604020202020204" pitchFamily="34" charset="0"/>
              </a:rPr>
              <a:t>.  What is a complementary event </a:t>
            </a:r>
            <a:r>
              <a:rPr lang="en-US" sz="2600" b="1" dirty="0" smtClean="0">
                <a:latin typeface="Arial" panose="020B0604020202020204" pitchFamily="34" charset="0"/>
                <a:cs typeface="Arial" panose="020B0604020202020204" pitchFamily="34" charset="0"/>
              </a:rPr>
              <a:t>?</a:t>
            </a:r>
            <a:r>
              <a:rPr lang="en-US" sz="2600" b="1" dirty="0">
                <a:latin typeface="Arial" panose="020B0604020202020204" pitchFamily="34" charset="0"/>
                <a:cs typeface="Arial" panose="020B0604020202020204" pitchFamily="34" charset="0"/>
              </a:rPr>
              <a:t> </a:t>
            </a:r>
            <a:endParaRPr sz="2600"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endParaRPr sz="2600" dirty="0">
              <a:latin typeface="Arial" panose="020B0604020202020204" pitchFamily="34" charset="0"/>
              <a:cs typeface="Arial" panose="020B0604020202020204" pitchFamily="34" charset="0"/>
            </a:endParaRPr>
          </a:p>
          <a:p>
            <a:pPr marL="228600" lvl="0" indent="-228600">
              <a:buNone/>
            </a:pPr>
            <a:r>
              <a:rPr lang="en-US" sz="2600" b="1" dirty="0" smtClean="0">
                <a:solidFill>
                  <a:srgbClr val="FF0000"/>
                </a:solidFill>
                <a:latin typeface="Arial" panose="020B0604020202020204" pitchFamily="34" charset="0"/>
                <a:cs typeface="Arial" panose="020B0604020202020204" pitchFamily="34" charset="0"/>
              </a:rPr>
              <a:t>   The </a:t>
            </a:r>
            <a:r>
              <a:rPr lang="en-US" sz="2600" b="1" dirty="0">
                <a:solidFill>
                  <a:srgbClr val="FF0000"/>
                </a:solidFill>
                <a:latin typeface="Arial" panose="020B0604020202020204" pitchFamily="34" charset="0"/>
                <a:cs typeface="Arial" panose="020B0604020202020204" pitchFamily="34" charset="0"/>
              </a:rPr>
              <a:t>rule of complementary events states that the sum of probability of occurrence of an event and the probability of occurrence of the complement of that event will always be 1. Let A be an event and P(A) be the probability that A will occur. Thus, P(A') denotes the probability that A will not occur. Then this rule can be mathematically expressed as follows.</a:t>
            </a:r>
          </a:p>
          <a:p>
            <a:pPr marL="228600" lvl="0" indent="-228600">
              <a:buNone/>
            </a:pPr>
            <a:endParaRPr lang="en-US" sz="2600" b="1" dirty="0">
              <a:solidFill>
                <a:srgbClr val="FF0000"/>
              </a:solidFill>
              <a:latin typeface="Arial" panose="020B0604020202020204" pitchFamily="34" charset="0"/>
              <a:cs typeface="Arial" panose="020B0604020202020204" pitchFamily="34" charset="0"/>
            </a:endParaRPr>
          </a:p>
          <a:p>
            <a:pPr marL="228600" lvl="0" indent="-228600">
              <a:buNone/>
            </a:pPr>
            <a:r>
              <a:rPr lang="en-US" sz="2600" b="1" dirty="0">
                <a:solidFill>
                  <a:srgbClr val="FF0000"/>
                </a:solidFill>
                <a:latin typeface="Arial" panose="020B0604020202020204" pitchFamily="34" charset="0"/>
                <a:cs typeface="Arial" panose="020B0604020202020204" pitchFamily="34" charset="0"/>
              </a:rPr>
              <a:t>P(A) + P(A') = </a:t>
            </a:r>
            <a:r>
              <a:rPr lang="en-US" sz="2600" b="1" dirty="0" smtClean="0">
                <a:solidFill>
                  <a:srgbClr val="FF0000"/>
                </a:solidFill>
                <a:latin typeface="Arial" panose="020B0604020202020204" pitchFamily="34" charset="0"/>
                <a:cs typeface="Arial" panose="020B0604020202020204" pitchFamily="34" charset="0"/>
              </a:rPr>
              <a:t>1</a:t>
            </a:r>
            <a:endParaRPr lang="en-US" sz="2600" b="1" dirty="0">
              <a:solidFill>
                <a:srgbClr val="FF0000"/>
              </a:solidFill>
              <a:latin typeface="Arial" panose="020B0604020202020204" pitchFamily="34" charset="0"/>
              <a:cs typeface="Arial" panose="020B0604020202020204" pitchFamily="34" charset="0"/>
            </a:endParaRPr>
          </a:p>
          <a:p>
            <a:pPr marL="228600" lvl="0" indent="-228600">
              <a:buNone/>
            </a:pPr>
            <a:r>
              <a:rPr lang="en-US" sz="2600" b="1" dirty="0">
                <a:solidFill>
                  <a:srgbClr val="FF0000"/>
                </a:solidFill>
                <a:latin typeface="Arial" panose="020B0604020202020204" pitchFamily="34" charset="0"/>
                <a:cs typeface="Arial" panose="020B0604020202020204" pitchFamily="34" charset="0"/>
              </a:rPr>
              <a:t>P(A) = 1 - P(A</a:t>
            </a:r>
            <a:r>
              <a:rPr lang="en-US" sz="2600" b="1" dirty="0" smtClean="0">
                <a:solidFill>
                  <a:srgbClr val="FF0000"/>
                </a:solidFill>
                <a:latin typeface="Arial" panose="020B0604020202020204" pitchFamily="34" charset="0"/>
                <a:cs typeface="Arial" panose="020B0604020202020204" pitchFamily="34" charset="0"/>
              </a:rPr>
              <a:t>')</a:t>
            </a:r>
            <a:endParaRPr lang="en-US" sz="2600" b="1" dirty="0">
              <a:solidFill>
                <a:srgbClr val="FF0000"/>
              </a:solidFill>
              <a:latin typeface="Arial" panose="020B0604020202020204" pitchFamily="34" charset="0"/>
              <a:cs typeface="Arial" panose="020B0604020202020204" pitchFamily="34" charset="0"/>
            </a:endParaRPr>
          </a:p>
          <a:p>
            <a:pPr marL="228600" lvl="0" indent="-228600">
              <a:buNone/>
            </a:pPr>
            <a:r>
              <a:rPr lang="en-US" sz="2600" b="1" dirty="0">
                <a:solidFill>
                  <a:srgbClr val="FF0000"/>
                </a:solidFill>
                <a:latin typeface="Arial" panose="020B0604020202020204" pitchFamily="34" charset="0"/>
                <a:cs typeface="Arial" panose="020B0604020202020204" pitchFamily="34" charset="0"/>
              </a:rPr>
              <a:t>P(A') = 1 - P(A</a:t>
            </a:r>
            <a:r>
              <a:rPr lang="en-US" sz="2600" b="1" dirty="0" smtClean="0">
                <a:solidFill>
                  <a:srgbClr val="FF0000"/>
                </a:solidFill>
                <a:latin typeface="Arial" panose="020B0604020202020204" pitchFamily="34" charset="0"/>
                <a:cs typeface="Arial" panose="020B0604020202020204" pitchFamily="34" charset="0"/>
              </a:rPr>
              <a:t>)</a:t>
            </a:r>
            <a:endParaRPr lang="en-US" sz="2600" b="1" dirty="0">
              <a:solidFill>
                <a:srgbClr val="FF0000"/>
              </a:solidFill>
              <a:latin typeface="Arial" panose="020B0604020202020204" pitchFamily="34" charset="0"/>
              <a:cs typeface="Arial" panose="020B0604020202020204" pitchFamily="34" charset="0"/>
            </a:endParaRPr>
          </a:p>
          <a:p>
            <a:pPr marL="228600" lvl="0" indent="-228600">
              <a:buNone/>
            </a:pPr>
            <a:r>
              <a:rPr lang="en-US" sz="2600" b="1" dirty="0">
                <a:solidFill>
                  <a:srgbClr val="FF0000"/>
                </a:solidFill>
                <a:latin typeface="Arial" panose="020B0604020202020204" pitchFamily="34" charset="0"/>
                <a:cs typeface="Arial" panose="020B0604020202020204" pitchFamily="34" charset="0"/>
              </a:rPr>
              <a:t>All these three mathematical statements are equivalent.</a:t>
            </a:r>
            <a:endParaRPr sz="2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1966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4" name="Google Shape;254;p26"/>
          <p:cNvSpPr txBox="1">
            <a:spLocks noGrp="1"/>
          </p:cNvSpPr>
          <p:nvPr>
            <p:ph type="body" idx="1"/>
          </p:nvPr>
        </p:nvSpPr>
        <p:spPr>
          <a:xfrm>
            <a:off x="204952" y="861750"/>
            <a:ext cx="11733048" cy="562515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indent="-228600">
              <a:buSzPts val="2000"/>
              <a:buNone/>
            </a:pPr>
            <a:r>
              <a:rPr lang="en-US" b="1" dirty="0">
                <a:latin typeface="Arial Black"/>
                <a:ea typeface="Arial Black"/>
                <a:cs typeface="Arial Black"/>
                <a:sym typeface="Arial Black"/>
              </a:rPr>
              <a:t>Q 23</a:t>
            </a:r>
            <a:r>
              <a:rPr lang="en-US" sz="2000" b="1" dirty="0"/>
              <a:t>. </a:t>
            </a:r>
            <a:r>
              <a:rPr lang="en-US" dirty="0"/>
              <a:t>If P(E) = 0.07, what is P( ) ?</a:t>
            </a:r>
          </a:p>
          <a:p>
            <a:pPr marL="228600" lvl="0" indent="-228600" algn="l" rtl="0">
              <a:lnSpc>
                <a:spcPct val="90000"/>
              </a:lnSpc>
              <a:spcBef>
                <a:spcPts val="1000"/>
              </a:spcBef>
              <a:spcAft>
                <a:spcPts val="0"/>
              </a:spcAft>
              <a:buClr>
                <a:schemeClr val="dk1"/>
              </a:buClr>
              <a:buSzPts val="2000"/>
              <a:buNone/>
            </a:pPr>
            <a:r>
              <a:rPr lang="en-US" sz="2000" b="1" dirty="0"/>
              <a:t>	</a:t>
            </a:r>
            <a:endParaRPr sz="2000" b="1" dirty="0"/>
          </a:p>
          <a:p>
            <a:pPr marL="0" lvl="0" indent="0">
              <a:buNone/>
            </a:pPr>
            <a:r>
              <a:rPr lang="en-IN" b="1" dirty="0" smtClean="0"/>
              <a:t>A</a:t>
            </a:r>
            <a:r>
              <a:rPr lang="en-IN" b="1" dirty="0"/>
              <a:t>.  </a:t>
            </a:r>
            <a:r>
              <a:rPr lang="en-IN" b="1" dirty="0" smtClean="0"/>
              <a:t>0.09</a:t>
            </a:r>
            <a:endParaRPr lang="en-IN" b="1" dirty="0"/>
          </a:p>
          <a:p>
            <a:pPr marL="0" lvl="0" indent="0">
              <a:buNone/>
            </a:pPr>
            <a:r>
              <a:rPr lang="en-IN" b="1" dirty="0">
                <a:solidFill>
                  <a:schemeClr val="tx1"/>
                </a:solidFill>
              </a:rPr>
              <a:t>B.  </a:t>
            </a:r>
            <a:r>
              <a:rPr lang="en-IN" b="1" dirty="0" smtClean="0">
                <a:solidFill>
                  <a:schemeClr val="tx1"/>
                </a:solidFill>
              </a:rPr>
              <a:t>0.93</a:t>
            </a:r>
            <a:endParaRPr lang="en-IN" b="1" dirty="0">
              <a:solidFill>
                <a:schemeClr val="tx1"/>
              </a:solidFill>
            </a:endParaRPr>
          </a:p>
          <a:p>
            <a:pPr marL="0" lvl="0" indent="0">
              <a:buNone/>
            </a:pPr>
            <a:r>
              <a:rPr lang="en-IN" b="1" dirty="0"/>
              <a:t>C.  </a:t>
            </a:r>
            <a:r>
              <a:rPr lang="en-IN" b="1" dirty="0" smtClean="0"/>
              <a:t>0.95</a:t>
            </a:r>
            <a:endParaRPr lang="en-IN" b="1" dirty="0"/>
          </a:p>
          <a:p>
            <a:pPr marL="0" lvl="0" indent="0">
              <a:buNone/>
            </a:pPr>
            <a:r>
              <a:rPr lang="en-IN" b="1" dirty="0">
                <a:solidFill>
                  <a:schemeClr val="tx1"/>
                </a:solidFill>
              </a:rPr>
              <a:t>D. </a:t>
            </a:r>
            <a:r>
              <a:rPr lang="en-IN" b="1" dirty="0" smtClean="0">
                <a:solidFill>
                  <a:schemeClr val="tx1"/>
                </a:solidFill>
              </a:rPr>
              <a:t> 0.85</a:t>
            </a:r>
            <a:endParaRPr lang="en-IN" b="1" dirty="0">
              <a:solidFill>
                <a:schemeClr val="tx1"/>
              </a:solidFill>
            </a:endParaRPr>
          </a:p>
          <a:p>
            <a:pPr marL="228600" lvl="0" indent="-228600" algn="l" rtl="0">
              <a:lnSpc>
                <a:spcPct val="90000"/>
              </a:lnSpc>
              <a:spcBef>
                <a:spcPts val="1000"/>
              </a:spcBef>
              <a:spcAft>
                <a:spcPts val="0"/>
              </a:spcAft>
              <a:buClr>
                <a:schemeClr val="dk1"/>
              </a:buClr>
              <a:buSzPts val="2000"/>
              <a:buNone/>
            </a:pP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8" name="Google Shape;128;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buNone/>
            </a:pPr>
            <a:r>
              <a:rPr lang="en-US" b="1" dirty="0">
                <a:latin typeface="Arial Black"/>
                <a:ea typeface="Arial Black"/>
                <a:cs typeface="Arial Black"/>
                <a:sym typeface="Arial Black"/>
              </a:rPr>
              <a:t>Q.1. </a:t>
            </a:r>
            <a:r>
              <a:rPr lang="en-US" b="1" dirty="0"/>
              <a:t>If a coin is tossed two times, what is the probability of getting ‘head’ at least once ? </a:t>
            </a:r>
            <a:endParaRPr dirty="0"/>
          </a:p>
          <a:p>
            <a:pPr lvl="0" indent="-457200" algn="l" rtl="0">
              <a:lnSpc>
                <a:spcPct val="90000"/>
              </a:lnSpc>
              <a:spcBef>
                <a:spcPts val="1000"/>
              </a:spcBef>
              <a:spcAft>
                <a:spcPts val="0"/>
              </a:spcAft>
              <a:buClr>
                <a:schemeClr val="dk1"/>
              </a:buClr>
              <a:buSzPts val="2400"/>
              <a:buAutoNum type="alphaUcPeriod"/>
            </a:pPr>
            <a:r>
              <a:rPr lang="en-IN" b="1" dirty="0" smtClean="0"/>
              <a:t>1/2</a:t>
            </a:r>
          </a:p>
          <a:p>
            <a:pPr lvl="0" indent="-457200" algn="l" rtl="0">
              <a:lnSpc>
                <a:spcPct val="90000"/>
              </a:lnSpc>
              <a:spcBef>
                <a:spcPts val="1000"/>
              </a:spcBef>
              <a:spcAft>
                <a:spcPts val="0"/>
              </a:spcAft>
              <a:buClr>
                <a:schemeClr val="dk1"/>
              </a:buClr>
              <a:buSzPts val="2400"/>
              <a:buAutoNum type="alphaUcPeriod"/>
            </a:pPr>
            <a:r>
              <a:rPr lang="en-IN" b="1" dirty="0" smtClean="0"/>
              <a:t>1/4</a:t>
            </a:r>
          </a:p>
          <a:p>
            <a:pPr lvl="0" indent="-457200" algn="l" rtl="0">
              <a:lnSpc>
                <a:spcPct val="90000"/>
              </a:lnSpc>
              <a:spcBef>
                <a:spcPts val="1000"/>
              </a:spcBef>
              <a:spcAft>
                <a:spcPts val="0"/>
              </a:spcAft>
              <a:buClr>
                <a:schemeClr val="dk1"/>
              </a:buClr>
              <a:buSzPts val="2400"/>
              <a:buAutoNum type="alphaUcPeriod"/>
            </a:pPr>
            <a:r>
              <a:rPr lang="en-IN" b="1" dirty="0" smtClean="0"/>
              <a:t>1</a:t>
            </a:r>
          </a:p>
          <a:p>
            <a:pPr lvl="0" indent="-457200" algn="l" rtl="0">
              <a:lnSpc>
                <a:spcPct val="90000"/>
              </a:lnSpc>
              <a:spcBef>
                <a:spcPts val="1000"/>
              </a:spcBef>
              <a:spcAft>
                <a:spcPts val="0"/>
              </a:spcAft>
              <a:buClr>
                <a:schemeClr val="dk1"/>
              </a:buClr>
              <a:buSzPts val="2400"/>
              <a:buAutoNum type="alphaUcPeriod"/>
            </a:pPr>
            <a:r>
              <a:rPr lang="en-IN" b="1" dirty="0" smtClean="0"/>
              <a:t>3/4</a:t>
            </a:r>
            <a:endParaRPr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4" name="Google Shape;254;p26"/>
          <p:cNvSpPr txBox="1">
            <a:spLocks noGrp="1"/>
          </p:cNvSpPr>
          <p:nvPr>
            <p:ph type="body" idx="1"/>
          </p:nvPr>
        </p:nvSpPr>
        <p:spPr>
          <a:xfrm>
            <a:off x="204952" y="861750"/>
            <a:ext cx="11733048" cy="562515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indent="-228600">
              <a:buSzPts val="2000"/>
              <a:buNone/>
            </a:pPr>
            <a:r>
              <a:rPr lang="en-US" b="1" dirty="0">
                <a:latin typeface="Arial Black"/>
                <a:ea typeface="Arial Black"/>
                <a:cs typeface="Arial Black"/>
                <a:sym typeface="Arial Black"/>
              </a:rPr>
              <a:t>Q 23</a:t>
            </a:r>
            <a:r>
              <a:rPr lang="en-US" sz="2000" b="1" dirty="0"/>
              <a:t>. </a:t>
            </a:r>
            <a:r>
              <a:rPr lang="en-US" dirty="0"/>
              <a:t>If P(E) = 0.07, what is P( ) ?</a:t>
            </a:r>
          </a:p>
          <a:p>
            <a:pPr marL="228600" lvl="0" indent="-228600" algn="l" rtl="0">
              <a:lnSpc>
                <a:spcPct val="90000"/>
              </a:lnSpc>
              <a:spcBef>
                <a:spcPts val="1000"/>
              </a:spcBef>
              <a:spcAft>
                <a:spcPts val="0"/>
              </a:spcAft>
              <a:buClr>
                <a:schemeClr val="dk1"/>
              </a:buClr>
              <a:buSzPts val="2000"/>
              <a:buNone/>
            </a:pPr>
            <a:r>
              <a:rPr lang="en-US" sz="2000" b="1" dirty="0"/>
              <a:t>	</a:t>
            </a:r>
            <a:endParaRPr sz="2000" b="1" dirty="0"/>
          </a:p>
          <a:p>
            <a:pPr marL="0" lvl="0" indent="0">
              <a:buNone/>
            </a:pPr>
            <a:r>
              <a:rPr lang="en-IN" b="1" dirty="0"/>
              <a:t>A.  0.09</a:t>
            </a:r>
          </a:p>
          <a:p>
            <a:pPr marL="0" lvl="0" indent="0">
              <a:buNone/>
            </a:pPr>
            <a:r>
              <a:rPr lang="en-IN" b="1" dirty="0">
                <a:solidFill>
                  <a:srgbClr val="FF0000"/>
                </a:solidFill>
              </a:rPr>
              <a:t>B.  0.93</a:t>
            </a:r>
          </a:p>
          <a:p>
            <a:pPr marL="0" lvl="0" indent="0">
              <a:buNone/>
            </a:pPr>
            <a:r>
              <a:rPr lang="en-IN" b="1" dirty="0"/>
              <a:t>C.  0.95</a:t>
            </a:r>
          </a:p>
          <a:p>
            <a:pPr marL="0" lvl="0" indent="0">
              <a:buNone/>
            </a:pPr>
            <a:r>
              <a:rPr lang="en-IN" b="1" dirty="0">
                <a:solidFill>
                  <a:schemeClr val="tx1"/>
                </a:solidFill>
              </a:rPr>
              <a:t>D.  0.85</a:t>
            </a:r>
          </a:p>
          <a:p>
            <a:pPr marL="228600" lvl="0" indent="-228600" algn="l" rtl="0">
              <a:lnSpc>
                <a:spcPct val="90000"/>
              </a:lnSpc>
              <a:spcBef>
                <a:spcPts val="1000"/>
              </a:spcBef>
              <a:spcAft>
                <a:spcPts val="0"/>
              </a:spcAft>
              <a:buClr>
                <a:schemeClr val="dk1"/>
              </a:buClr>
              <a:buSzPts val="2000"/>
              <a:buNone/>
            </a:pP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715672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0" name="Google Shape;260;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sz="2000" b="1" dirty="0">
                <a:latin typeface="Arial Black"/>
                <a:ea typeface="Arial Black"/>
                <a:cs typeface="Arial Black"/>
                <a:sym typeface="Arial Black"/>
              </a:rPr>
              <a:t>Q 24</a:t>
            </a:r>
            <a:r>
              <a:rPr lang="en-US" sz="2000" b="1" dirty="0"/>
              <a:t>.	</a:t>
            </a:r>
            <a:r>
              <a:rPr lang="en-US" sz="2000" dirty="0"/>
              <a:t>State whether the following statements are true or false :</a:t>
            </a:r>
            <a:endParaRPr dirty="0"/>
          </a:p>
          <a:p>
            <a:pPr marL="228600" lvl="0" indent="-228600" algn="l" rtl="0">
              <a:lnSpc>
                <a:spcPct val="90000"/>
              </a:lnSpc>
              <a:spcBef>
                <a:spcPts val="1000"/>
              </a:spcBef>
              <a:spcAft>
                <a:spcPts val="0"/>
              </a:spcAft>
              <a:buClr>
                <a:schemeClr val="dk1"/>
              </a:buClr>
              <a:buSzPts val="2000"/>
              <a:buNone/>
            </a:pPr>
            <a:r>
              <a:rPr lang="en-US" sz="2000" b="1" dirty="0"/>
              <a:t>	</a:t>
            </a:r>
            <a:r>
              <a:rPr lang="en-US" sz="2000" dirty="0"/>
              <a:t>(</a:t>
            </a:r>
            <a:r>
              <a:rPr lang="en-US" sz="2000" dirty="0" err="1"/>
              <a:t>i</a:t>
            </a:r>
            <a:r>
              <a:rPr lang="en-US" sz="2000" dirty="0"/>
              <a:t>)	if the probability of an event is 1, then it is an impossible event </a:t>
            </a:r>
            <a:endParaRPr dirty="0"/>
          </a:p>
          <a:p>
            <a:pPr marL="228600" lvl="0" indent="-228600" algn="l" rtl="0">
              <a:lnSpc>
                <a:spcPct val="90000"/>
              </a:lnSpc>
              <a:spcBef>
                <a:spcPts val="1000"/>
              </a:spcBef>
              <a:spcAft>
                <a:spcPts val="0"/>
              </a:spcAft>
              <a:buClr>
                <a:schemeClr val="dk1"/>
              </a:buClr>
              <a:buSzPts val="2000"/>
              <a:buNone/>
            </a:pPr>
            <a:r>
              <a:rPr lang="en-US" sz="2000" dirty="0"/>
              <a:t>	(ii)	if the probability of an event is 0, then it is a sure event.</a:t>
            </a:r>
            <a:endParaRPr dirty="0"/>
          </a:p>
          <a:p>
            <a:pPr marL="228600" lvl="0" indent="-228600" algn="l" rtl="0">
              <a:lnSpc>
                <a:spcPct val="90000"/>
              </a:lnSpc>
              <a:spcBef>
                <a:spcPts val="1000"/>
              </a:spcBef>
              <a:spcAft>
                <a:spcPts val="0"/>
              </a:spcAft>
              <a:buClr>
                <a:schemeClr val="dk1"/>
              </a:buClr>
              <a:buSzPts val="2000"/>
              <a:buNone/>
            </a:pPr>
            <a:r>
              <a:rPr lang="en-US" sz="2000" dirty="0"/>
              <a:t>	(iii)	the sum of the probabilities of all the elementary events of an experiment is 1.</a:t>
            </a:r>
            <a:endParaRPr dirty="0"/>
          </a:p>
          <a:p>
            <a:pPr marL="228600" lvl="0" indent="-228600" algn="l" rtl="0">
              <a:lnSpc>
                <a:spcPct val="90000"/>
              </a:lnSpc>
              <a:spcBef>
                <a:spcPts val="1000"/>
              </a:spcBef>
              <a:spcAft>
                <a:spcPts val="0"/>
              </a:spcAft>
              <a:buClr>
                <a:schemeClr val="dk1"/>
              </a:buClr>
              <a:buSzPts val="2000"/>
              <a:buNone/>
            </a:pPr>
            <a:r>
              <a:rPr lang="en-US" sz="2000" dirty="0"/>
              <a:t>	(iv)	the probability of an event is greater than or equal to 0 and less than or equal to 1.</a:t>
            </a:r>
            <a:endParaRPr dirty="0"/>
          </a:p>
          <a:p>
            <a:pPr marL="228600" lvl="0" indent="-228600" algn="l" rtl="0">
              <a:lnSpc>
                <a:spcPct val="90000"/>
              </a:lnSpc>
              <a:spcBef>
                <a:spcPts val="1000"/>
              </a:spcBef>
              <a:spcAft>
                <a:spcPts val="0"/>
              </a:spcAft>
              <a:buClr>
                <a:schemeClr val="dk1"/>
              </a:buClr>
              <a:buSzPts val="2000"/>
              <a:buNone/>
            </a:pPr>
            <a:r>
              <a:rPr lang="en-US" sz="2000" dirty="0"/>
              <a:t>	(v)	the probability of an event E + the probability of the event "not E" = 1.</a:t>
            </a:r>
            <a:endParaRPr dirty="0"/>
          </a:p>
          <a:p>
            <a:pPr marL="228600" lvl="0" indent="-228600" algn="l" rtl="0">
              <a:lnSpc>
                <a:spcPct val="90000"/>
              </a:lnSpc>
              <a:spcBef>
                <a:spcPts val="1000"/>
              </a:spcBef>
              <a:spcAft>
                <a:spcPts val="0"/>
              </a:spcAft>
              <a:buClr>
                <a:schemeClr val="dk1"/>
              </a:buClr>
              <a:buSzPts val="2000"/>
              <a:buNone/>
            </a:pPr>
            <a:r>
              <a:rPr lang="en-US" sz="2000" dirty="0"/>
              <a:t>	(vi)	the probability of an event can be negative</a:t>
            </a:r>
            <a:endParaRPr dirty="0"/>
          </a:p>
          <a:p>
            <a:pPr marL="228600" lvl="0" indent="-228600" algn="l" rtl="0">
              <a:lnSpc>
                <a:spcPct val="90000"/>
              </a:lnSpc>
              <a:spcBef>
                <a:spcPts val="1000"/>
              </a:spcBef>
              <a:spcAft>
                <a:spcPts val="0"/>
              </a:spcAft>
              <a:buClr>
                <a:schemeClr val="dk1"/>
              </a:buClr>
              <a:buSzPts val="2000"/>
              <a:buNone/>
            </a:pPr>
            <a:r>
              <a:rPr lang="en-US" sz="2000" dirty="0"/>
              <a:t>	(vii)	the probability of an event can be greater than 1.</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0" name="Google Shape;260;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sz="2000" b="1" dirty="0">
                <a:latin typeface="Arial Black"/>
                <a:ea typeface="Arial Black"/>
                <a:cs typeface="Arial Black"/>
                <a:sym typeface="Arial Black"/>
              </a:rPr>
              <a:t>Q 24</a:t>
            </a:r>
            <a:r>
              <a:rPr lang="en-US" sz="2000" b="1" dirty="0"/>
              <a:t>.	</a:t>
            </a:r>
            <a:r>
              <a:rPr lang="en-US" sz="2000" dirty="0"/>
              <a:t>State whether the following statements are true or false :</a:t>
            </a:r>
            <a:endParaRPr dirty="0"/>
          </a:p>
          <a:p>
            <a:pPr marL="228600" lvl="0" indent="-228600" algn="l" rtl="0">
              <a:lnSpc>
                <a:spcPct val="90000"/>
              </a:lnSpc>
              <a:spcBef>
                <a:spcPts val="1000"/>
              </a:spcBef>
              <a:spcAft>
                <a:spcPts val="0"/>
              </a:spcAft>
              <a:buClr>
                <a:schemeClr val="dk1"/>
              </a:buClr>
              <a:buSzPts val="2000"/>
              <a:buNone/>
            </a:pPr>
            <a:r>
              <a:rPr lang="en-US" sz="2000" b="1" dirty="0"/>
              <a:t>	</a:t>
            </a:r>
            <a:r>
              <a:rPr lang="en-US" sz="2000" dirty="0"/>
              <a:t>(</a:t>
            </a:r>
            <a:r>
              <a:rPr lang="en-US" sz="2000" dirty="0" err="1"/>
              <a:t>i</a:t>
            </a:r>
            <a:r>
              <a:rPr lang="en-US" sz="2000" dirty="0"/>
              <a:t>)	if the probability of an event is 1, then it is an impossible event </a:t>
            </a:r>
            <a:r>
              <a:rPr lang="en-US" sz="2000" dirty="0" smtClean="0"/>
              <a:t>- </a:t>
            </a:r>
            <a:r>
              <a:rPr lang="en-US" sz="2000" dirty="0" smtClean="0">
                <a:solidFill>
                  <a:srgbClr val="FF0000"/>
                </a:solidFill>
              </a:rPr>
              <a:t>false</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dirty="0"/>
              <a:t>	(ii)	if the probability of an event is 0, then it is a sure event</a:t>
            </a:r>
            <a:r>
              <a:rPr lang="en-US" sz="2000" dirty="0" smtClean="0"/>
              <a:t>.- </a:t>
            </a:r>
            <a:r>
              <a:rPr lang="en-US" sz="2000" dirty="0" smtClean="0">
                <a:solidFill>
                  <a:srgbClr val="FF0000"/>
                </a:solidFill>
              </a:rPr>
              <a:t>false</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dirty="0"/>
              <a:t>	(iii)	the sum of the probabilities of all the elementary events of an experiment is 1</a:t>
            </a:r>
            <a:r>
              <a:rPr lang="en-US" sz="2000" dirty="0" smtClean="0"/>
              <a:t>.- </a:t>
            </a:r>
            <a:r>
              <a:rPr lang="en-US" sz="2000" dirty="0" smtClean="0">
                <a:solidFill>
                  <a:srgbClr val="FF0000"/>
                </a:solidFill>
              </a:rPr>
              <a:t>true</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dirty="0"/>
              <a:t>	(iv)	the probability of an event is greater than or equal to 0 and less than or equal to 1</a:t>
            </a:r>
            <a:r>
              <a:rPr lang="en-US" sz="2000" dirty="0" smtClean="0"/>
              <a:t>.- </a:t>
            </a:r>
            <a:r>
              <a:rPr lang="en-US" sz="2000" dirty="0" smtClean="0">
                <a:solidFill>
                  <a:srgbClr val="FF0000"/>
                </a:solidFill>
              </a:rPr>
              <a:t>true</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dirty="0"/>
              <a:t>	(v)	the probability of an event E + the probability of the event "not E" = 1</a:t>
            </a:r>
            <a:r>
              <a:rPr lang="en-US" sz="2000" dirty="0" smtClean="0"/>
              <a:t>.- </a:t>
            </a:r>
            <a:r>
              <a:rPr lang="en-US" sz="2000" dirty="0" smtClean="0">
                <a:solidFill>
                  <a:srgbClr val="FF0000"/>
                </a:solidFill>
              </a:rPr>
              <a:t>true</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dirty="0"/>
              <a:t>	(vi)	the probability of an event can be </a:t>
            </a:r>
            <a:r>
              <a:rPr lang="en-US" sz="2000" dirty="0" smtClean="0"/>
              <a:t>negative- </a:t>
            </a:r>
            <a:r>
              <a:rPr lang="en-US" sz="2000" dirty="0" smtClean="0">
                <a:solidFill>
                  <a:srgbClr val="FF0000"/>
                </a:solidFill>
              </a:rPr>
              <a:t>false</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dirty="0"/>
              <a:t>	(vii)	the probability of an event can be greater than 1</a:t>
            </a:r>
            <a:r>
              <a:rPr lang="en-US" sz="2000" dirty="0" smtClean="0"/>
              <a:t>.- </a:t>
            </a:r>
            <a:r>
              <a:rPr lang="en-US" sz="2000" dirty="0" smtClean="0">
                <a:solidFill>
                  <a:srgbClr val="FF0000"/>
                </a:solidFill>
              </a:rPr>
              <a:t>false</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dirty="0"/>
              <a:t> </a:t>
            </a:r>
            <a:endParaRPr dirty="0"/>
          </a:p>
        </p:txBody>
      </p:sp>
    </p:spTree>
    <p:extLst>
      <p:ext uri="{BB962C8B-B14F-4D97-AF65-F5344CB8AC3E}">
        <p14:creationId xmlns:p14="http://schemas.microsoft.com/office/powerpoint/2010/main" val="2263206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6" name="Google Shape;266;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sz="2000" b="1" dirty="0">
                <a:latin typeface="Arial Black"/>
                <a:ea typeface="Arial Black"/>
                <a:cs typeface="Arial Black"/>
                <a:sym typeface="Arial Black"/>
              </a:rPr>
              <a:t>Q 25</a:t>
            </a:r>
            <a:r>
              <a:rPr lang="en-US" sz="2000" b="1" dirty="0"/>
              <a:t>. 	</a:t>
            </a:r>
            <a:r>
              <a:rPr lang="en-US" sz="2000" dirty="0"/>
              <a:t>Which of the following experiments have equally likely outcomes ?</a:t>
            </a:r>
            <a:endParaRPr dirty="0"/>
          </a:p>
          <a:p>
            <a:pPr marL="228600" lvl="0" indent="-228600" algn="l" rtl="0">
              <a:lnSpc>
                <a:spcPct val="90000"/>
              </a:lnSpc>
              <a:spcBef>
                <a:spcPts val="1000"/>
              </a:spcBef>
              <a:spcAft>
                <a:spcPts val="0"/>
              </a:spcAft>
              <a:buClr>
                <a:schemeClr val="dk1"/>
              </a:buClr>
              <a:buSzPts val="2000"/>
              <a:buNone/>
            </a:pPr>
            <a:r>
              <a:rPr lang="en-US" sz="2000" b="1" dirty="0"/>
              <a:t>	</a:t>
            </a:r>
            <a:r>
              <a:rPr lang="en-US" sz="2000" dirty="0"/>
              <a:t>(</a:t>
            </a:r>
            <a:r>
              <a:rPr lang="en-US" sz="2000" dirty="0" err="1"/>
              <a:t>i</a:t>
            </a:r>
            <a:r>
              <a:rPr lang="en-US" sz="2000" dirty="0"/>
              <a:t>)	A coin is tossed. It shows head or tail.</a:t>
            </a:r>
            <a:endParaRPr dirty="0"/>
          </a:p>
          <a:p>
            <a:pPr marL="228600" lvl="0" indent="-228600" algn="l" rtl="0">
              <a:lnSpc>
                <a:spcPct val="90000"/>
              </a:lnSpc>
              <a:spcBef>
                <a:spcPts val="1000"/>
              </a:spcBef>
              <a:spcAft>
                <a:spcPts val="0"/>
              </a:spcAft>
              <a:buClr>
                <a:schemeClr val="dk1"/>
              </a:buClr>
              <a:buSzPts val="2000"/>
              <a:buNone/>
            </a:pPr>
            <a:r>
              <a:rPr lang="en-US" sz="2000" dirty="0"/>
              <a:t>	(ii)	A driver attempts to start a car. The car starts or does not start.</a:t>
            </a:r>
            <a:endParaRPr dirty="0"/>
          </a:p>
          <a:p>
            <a:pPr marL="228600" lvl="0" indent="-228600" algn="l" rtl="0">
              <a:lnSpc>
                <a:spcPct val="90000"/>
              </a:lnSpc>
              <a:spcBef>
                <a:spcPts val="1000"/>
              </a:spcBef>
              <a:spcAft>
                <a:spcPts val="0"/>
              </a:spcAft>
              <a:buClr>
                <a:schemeClr val="dk1"/>
              </a:buClr>
              <a:buSzPts val="2000"/>
              <a:buNone/>
            </a:pPr>
            <a:r>
              <a:rPr lang="en-US" sz="2000" dirty="0"/>
              <a:t>	(iii)	A player attempts to shoot a basket ball. He/she shoots or misses the shot.</a:t>
            </a:r>
            <a:endParaRPr dirty="0"/>
          </a:p>
          <a:p>
            <a:pPr marL="228600" lvl="0" indent="-228600" algn="l" rtl="0">
              <a:lnSpc>
                <a:spcPct val="90000"/>
              </a:lnSpc>
              <a:spcBef>
                <a:spcPts val="1000"/>
              </a:spcBef>
              <a:spcAft>
                <a:spcPts val="0"/>
              </a:spcAft>
              <a:buClr>
                <a:schemeClr val="dk1"/>
              </a:buClr>
              <a:buSzPts val="2000"/>
              <a:buNone/>
            </a:pPr>
            <a:r>
              <a:rPr lang="en-US" sz="2000" dirty="0"/>
              <a:t>	(vi)	A die is thrown. It shows up any of the six numbers 1, 2, 3, 4, 5, 6.</a:t>
            </a: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6" name="Google Shape;266;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sz="2000" b="1" dirty="0">
                <a:latin typeface="Arial Black"/>
                <a:ea typeface="Arial Black"/>
                <a:cs typeface="Arial Black"/>
                <a:sym typeface="Arial Black"/>
              </a:rPr>
              <a:t>Q 25</a:t>
            </a:r>
            <a:r>
              <a:rPr lang="en-US" sz="2000" b="1" dirty="0"/>
              <a:t>. 	</a:t>
            </a:r>
            <a:r>
              <a:rPr lang="en-US" sz="2000" dirty="0"/>
              <a:t>Which of the following experiments have equally likely outcomes ?</a:t>
            </a:r>
            <a:endParaRPr dirty="0"/>
          </a:p>
          <a:p>
            <a:pPr marL="228600" lvl="0" indent="-228600" algn="l" rtl="0">
              <a:lnSpc>
                <a:spcPct val="90000"/>
              </a:lnSpc>
              <a:spcBef>
                <a:spcPts val="1000"/>
              </a:spcBef>
              <a:spcAft>
                <a:spcPts val="0"/>
              </a:spcAft>
              <a:buClr>
                <a:schemeClr val="dk1"/>
              </a:buClr>
              <a:buSzPts val="2000"/>
              <a:buNone/>
            </a:pPr>
            <a:r>
              <a:rPr lang="en-US" sz="2000" b="1" dirty="0"/>
              <a:t>	</a:t>
            </a:r>
            <a:r>
              <a:rPr lang="en-US" sz="2000" dirty="0"/>
              <a:t>(</a:t>
            </a:r>
            <a:r>
              <a:rPr lang="en-US" sz="2000" dirty="0" err="1"/>
              <a:t>i</a:t>
            </a:r>
            <a:r>
              <a:rPr lang="en-US" sz="2000" dirty="0"/>
              <a:t>)	A coin is tossed. It shows head or tail</a:t>
            </a:r>
            <a:r>
              <a:rPr lang="en-US" sz="2000" dirty="0" smtClean="0"/>
              <a:t>.- </a:t>
            </a:r>
            <a:r>
              <a:rPr lang="en-US" sz="2000" dirty="0" smtClean="0">
                <a:solidFill>
                  <a:srgbClr val="FF0000"/>
                </a:solidFill>
              </a:rPr>
              <a:t>true</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dirty="0"/>
              <a:t>	(ii)	A driver attempts to start a car. The car starts or does not start</a:t>
            </a:r>
            <a:r>
              <a:rPr lang="en-US" sz="2000" dirty="0" smtClean="0"/>
              <a:t>.- </a:t>
            </a:r>
            <a:r>
              <a:rPr lang="en-US" sz="2000" dirty="0" smtClean="0">
                <a:solidFill>
                  <a:srgbClr val="FF0000"/>
                </a:solidFill>
              </a:rPr>
              <a:t>true</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dirty="0"/>
              <a:t>	(iii)	A player attempts to shoot a basket ball. He/she shoots or misses the shot</a:t>
            </a:r>
            <a:r>
              <a:rPr lang="en-US" sz="2000" dirty="0" smtClean="0"/>
              <a:t>.- </a:t>
            </a:r>
            <a:r>
              <a:rPr lang="en-US" sz="2000" dirty="0" smtClean="0">
                <a:solidFill>
                  <a:srgbClr val="FF0000"/>
                </a:solidFill>
              </a:rPr>
              <a:t>true</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dirty="0"/>
              <a:t>	(vi)	A die is thrown. It shows up any of the six numbers 1, 2, 3, 4, 5, 6</a:t>
            </a:r>
            <a:r>
              <a:rPr lang="en-US" sz="2000" dirty="0" smtClean="0"/>
              <a:t>.- </a:t>
            </a:r>
            <a:r>
              <a:rPr lang="en-US" sz="2000" dirty="0" smtClean="0">
                <a:solidFill>
                  <a:srgbClr val="FF0000"/>
                </a:solidFill>
              </a:rPr>
              <a:t>true</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831736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2" name="Google Shape;272;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26</a:t>
            </a:r>
            <a:r>
              <a:rPr lang="en-US" sz="2000" b="1" dirty="0"/>
              <a:t>. </a:t>
            </a:r>
            <a:r>
              <a:rPr lang="en-US" dirty="0"/>
              <a:t> </a:t>
            </a:r>
            <a:r>
              <a:rPr lang="en-US" b="1" dirty="0"/>
              <a:t>A number is chosen at random among the first 100 natural numbers. Find the probability that the number chosen being a multiple of 5. </a:t>
            </a:r>
            <a:endParaRPr lang="en-US" dirty="0"/>
          </a:p>
          <a:p>
            <a:pPr marL="533400" indent="-457200">
              <a:buAutoNum type="alphaUcPeriod"/>
            </a:pPr>
            <a:r>
              <a:rPr lang="en-US" sz="2000" b="1" dirty="0" smtClean="0"/>
              <a:t>1/2</a:t>
            </a:r>
          </a:p>
          <a:p>
            <a:pPr marL="533400" indent="-457200">
              <a:buAutoNum type="alphaUcPeriod" startAt="2"/>
            </a:pPr>
            <a:r>
              <a:rPr lang="en-US" sz="2000" b="1" dirty="0" smtClean="0"/>
              <a:t>1/4</a:t>
            </a:r>
            <a:endParaRPr lang="en-US" sz="2000" b="1" dirty="0" smtClean="0"/>
          </a:p>
          <a:p>
            <a:pPr marL="533400" indent="-457200">
              <a:buAutoNum type="alphaUcPeriod" startAt="3"/>
            </a:pPr>
            <a:r>
              <a:rPr lang="en-US" sz="2000" b="1" dirty="0" smtClean="0"/>
              <a:t>1/5</a:t>
            </a:r>
          </a:p>
          <a:p>
            <a:pPr marL="76200" indent="0">
              <a:buNone/>
            </a:pPr>
            <a:r>
              <a:rPr lang="en-US" sz="2000" b="1" dirty="0" smtClean="0"/>
              <a:t>D.   1/6</a:t>
            </a:r>
            <a:endParaRPr b="1" dirty="0"/>
          </a:p>
          <a:p>
            <a:pPr marL="228600" lvl="0" indent="-228600" algn="l" rtl="0">
              <a:lnSpc>
                <a:spcPct val="90000"/>
              </a:lnSpc>
              <a:spcBef>
                <a:spcPts val="1000"/>
              </a:spcBef>
              <a:spcAft>
                <a:spcPts val="0"/>
              </a:spcAft>
              <a:buClr>
                <a:schemeClr val="dk1"/>
              </a:buClr>
              <a:buSzPts val="2000"/>
              <a:buNone/>
            </a:pPr>
            <a:r>
              <a:rPr lang="en-US" sz="2000" b="1" dirty="0"/>
              <a:t> </a:t>
            </a:r>
            <a:endParaRPr sz="2000"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2" name="Google Shape;272;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26</a:t>
            </a:r>
            <a:r>
              <a:rPr lang="en-US" sz="2000" b="1" dirty="0"/>
              <a:t>. </a:t>
            </a:r>
            <a:r>
              <a:rPr lang="en-US" dirty="0"/>
              <a:t> </a:t>
            </a:r>
            <a:r>
              <a:rPr lang="en-US" b="1" dirty="0"/>
              <a:t>A number is chosen at random among the first 100 natural numbers. Find the probability that the number chosen being a multiple of 5. </a:t>
            </a:r>
            <a:endParaRPr lang="en-US" dirty="0"/>
          </a:p>
          <a:p>
            <a:pPr marL="533400" indent="-457200">
              <a:buAutoNum type="alphaUcPeriod"/>
            </a:pPr>
            <a:r>
              <a:rPr lang="en-US" sz="2000" b="1" dirty="0" smtClean="0"/>
              <a:t>1/2</a:t>
            </a:r>
          </a:p>
          <a:p>
            <a:pPr marL="533400" indent="-457200">
              <a:buAutoNum type="alphaUcPeriod" startAt="2"/>
            </a:pPr>
            <a:r>
              <a:rPr lang="en-US" sz="2000" b="1" dirty="0" smtClean="0"/>
              <a:t>1/4</a:t>
            </a:r>
            <a:endParaRPr lang="en-US" sz="2000" b="1" dirty="0" smtClean="0"/>
          </a:p>
          <a:p>
            <a:pPr marL="76200" indent="0">
              <a:buNone/>
            </a:pPr>
            <a:r>
              <a:rPr lang="en-US" sz="2000" b="1" dirty="0" smtClean="0">
                <a:solidFill>
                  <a:srgbClr val="FF0000"/>
                </a:solidFill>
              </a:rPr>
              <a:t>C.   1/5</a:t>
            </a:r>
          </a:p>
          <a:p>
            <a:pPr marL="76200" indent="0">
              <a:buNone/>
            </a:pPr>
            <a:r>
              <a:rPr lang="en-US" sz="2000" b="1" dirty="0" smtClean="0"/>
              <a:t>D.   1/6</a:t>
            </a:r>
            <a:endParaRPr b="1" dirty="0"/>
          </a:p>
          <a:p>
            <a:pPr marL="228600" lvl="0" indent="-228600" algn="l" rtl="0">
              <a:lnSpc>
                <a:spcPct val="90000"/>
              </a:lnSpc>
              <a:spcBef>
                <a:spcPts val="1000"/>
              </a:spcBef>
              <a:spcAft>
                <a:spcPts val="0"/>
              </a:spcAft>
              <a:buClr>
                <a:schemeClr val="dk1"/>
              </a:buClr>
              <a:buSzPts val="2000"/>
              <a:buNone/>
            </a:pPr>
            <a:r>
              <a:rPr lang="en-US" sz="2000" b="1" dirty="0"/>
              <a:t> </a:t>
            </a:r>
            <a:endParaRPr sz="2000"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706803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8" name="Google Shape;278;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27</a:t>
            </a:r>
            <a:r>
              <a:rPr lang="en-US" sz="2000" b="1" dirty="0"/>
              <a:t>.</a:t>
            </a:r>
            <a:r>
              <a:rPr lang="en-US" b="1" dirty="0"/>
              <a:t> There are 5 green, 6 black and 7 white balls in a bag. A ball it drawn at</a:t>
            </a:r>
            <a:endParaRPr lang="en-US" dirty="0"/>
          </a:p>
          <a:p>
            <a:pPr marL="76200" indent="0">
              <a:buNone/>
            </a:pPr>
            <a:r>
              <a:rPr lang="en-US" b="1" dirty="0"/>
              <a:t>          random from the bag. Find the probability that it may be -</a:t>
            </a:r>
            <a:endParaRPr lang="en-US" dirty="0"/>
          </a:p>
          <a:p>
            <a:pPr marL="76200" indent="0">
              <a:buNone/>
            </a:pPr>
            <a:r>
              <a:rPr lang="en-US" b="1" dirty="0"/>
              <a:t>(</a:t>
            </a:r>
            <a:r>
              <a:rPr lang="en-US" b="1" dirty="0" err="1"/>
              <a:t>i</a:t>
            </a:r>
            <a:r>
              <a:rPr lang="en-US" b="1" dirty="0"/>
              <a:t>) a white ball </a:t>
            </a:r>
            <a:endParaRPr lang="en-US" dirty="0"/>
          </a:p>
          <a:p>
            <a:pPr marL="76200" indent="0">
              <a:buNone/>
            </a:pPr>
            <a:r>
              <a:rPr lang="en-US" b="1" dirty="0"/>
              <a:t>(ii) either a green or a black ball</a:t>
            </a:r>
            <a:endParaRPr lang="en-US" dirty="0"/>
          </a:p>
          <a:p>
            <a:pPr marL="76200" indent="0">
              <a:buNone/>
            </a:pPr>
            <a:r>
              <a:rPr lang="en-US" b="1" dirty="0"/>
              <a:t>(iii) not a black ball</a:t>
            </a:r>
            <a:endParaRPr lang="en-US" dirty="0"/>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8" name="Google Shape;278;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27</a:t>
            </a:r>
            <a:r>
              <a:rPr lang="en-US" sz="2000" b="1" dirty="0"/>
              <a:t>.</a:t>
            </a:r>
            <a:r>
              <a:rPr lang="en-US" b="1" dirty="0"/>
              <a:t> There are 5 green, 6 black and 7 white balls in a bag. A ball it drawn at</a:t>
            </a:r>
            <a:endParaRPr lang="en-US" dirty="0"/>
          </a:p>
          <a:p>
            <a:pPr marL="76200" indent="0">
              <a:buNone/>
            </a:pPr>
            <a:r>
              <a:rPr lang="en-US" b="1" dirty="0"/>
              <a:t>          random from the bag. Find the probability that it may be -</a:t>
            </a:r>
            <a:endParaRPr lang="en-US" dirty="0"/>
          </a:p>
          <a:p>
            <a:pPr marL="76200" indent="0">
              <a:buNone/>
            </a:pPr>
            <a:r>
              <a:rPr lang="en-US" b="1" dirty="0"/>
              <a:t>(</a:t>
            </a:r>
            <a:r>
              <a:rPr lang="en-US" b="1" dirty="0" err="1"/>
              <a:t>i</a:t>
            </a:r>
            <a:r>
              <a:rPr lang="en-US" b="1" dirty="0"/>
              <a:t>) a white ball </a:t>
            </a:r>
            <a:r>
              <a:rPr lang="en-US" b="1" dirty="0" smtClean="0"/>
              <a:t>– </a:t>
            </a:r>
            <a:r>
              <a:rPr lang="en-US" b="1" dirty="0" smtClean="0">
                <a:solidFill>
                  <a:srgbClr val="FF0000"/>
                </a:solidFill>
              </a:rPr>
              <a:t>7/18</a:t>
            </a:r>
            <a:endParaRPr lang="en-US" dirty="0">
              <a:solidFill>
                <a:srgbClr val="FF0000"/>
              </a:solidFill>
            </a:endParaRPr>
          </a:p>
          <a:p>
            <a:pPr marL="76200" indent="0">
              <a:buNone/>
            </a:pPr>
            <a:r>
              <a:rPr lang="en-US" b="1" dirty="0"/>
              <a:t>(ii) either a green or a black </a:t>
            </a:r>
            <a:r>
              <a:rPr lang="en-US" b="1" dirty="0" smtClean="0"/>
              <a:t>ball -</a:t>
            </a:r>
            <a:r>
              <a:rPr lang="en-US" b="1" dirty="0" smtClean="0">
                <a:solidFill>
                  <a:srgbClr val="FF0000"/>
                </a:solidFill>
              </a:rPr>
              <a:t>11/18</a:t>
            </a:r>
            <a:endParaRPr lang="en-US" dirty="0">
              <a:solidFill>
                <a:srgbClr val="FF0000"/>
              </a:solidFill>
            </a:endParaRPr>
          </a:p>
          <a:p>
            <a:pPr marL="76200" indent="0">
              <a:buNone/>
            </a:pPr>
            <a:r>
              <a:rPr lang="en-US" b="1" dirty="0"/>
              <a:t>(iii) not a black </a:t>
            </a:r>
            <a:r>
              <a:rPr lang="en-US" b="1" dirty="0" smtClean="0"/>
              <a:t>ball- </a:t>
            </a:r>
            <a:r>
              <a:rPr lang="en-US" b="1" dirty="0" smtClean="0">
                <a:solidFill>
                  <a:srgbClr val="FF0000"/>
                </a:solidFill>
              </a:rPr>
              <a:t>2/3</a:t>
            </a:r>
            <a:endParaRPr lang="en-US" dirty="0">
              <a:solidFill>
                <a:srgbClr val="FF0000"/>
              </a:solidFill>
            </a:endParaRPr>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4253602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4" name="Google Shape;284;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sz="2000" b="1" dirty="0">
                <a:latin typeface="Arial Black"/>
                <a:ea typeface="Arial Black"/>
                <a:cs typeface="Arial Black"/>
                <a:sym typeface="Arial Black"/>
              </a:rPr>
              <a:t>Q 28</a:t>
            </a:r>
            <a:r>
              <a:rPr lang="en-US" sz="2000" b="1" dirty="0"/>
              <a:t>. </a:t>
            </a:r>
            <a:r>
              <a:rPr lang="en-US" b="1" dirty="0"/>
              <a:t> A bag contains 4 red and 8 blue marbles. A marble is drawn at random. What is the probability of drawing</a:t>
            </a:r>
            <a:endParaRPr lang="en-US" dirty="0"/>
          </a:p>
          <a:p>
            <a:pPr marL="76200" indent="0">
              <a:buNone/>
            </a:pPr>
            <a:r>
              <a:rPr lang="en-US" b="1" dirty="0"/>
              <a:t>(</a:t>
            </a:r>
            <a:r>
              <a:rPr lang="en-US" b="1" dirty="0" err="1"/>
              <a:t>i</a:t>
            </a:r>
            <a:r>
              <a:rPr lang="en-US" b="1" dirty="0"/>
              <a:t>) a red marble ? </a:t>
            </a:r>
            <a:endParaRPr lang="en-US" dirty="0"/>
          </a:p>
          <a:p>
            <a:pPr marL="76200" indent="0">
              <a:buNone/>
            </a:pPr>
            <a:r>
              <a:rPr lang="en-US" b="1" dirty="0"/>
              <a:t>(ii) a blue marble ?</a:t>
            </a:r>
            <a:endParaRPr lang="en-US" dirty="0"/>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8" name="Google Shape;128;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buNone/>
            </a:pPr>
            <a:r>
              <a:rPr lang="en-US" b="1" dirty="0">
                <a:latin typeface="Arial Black"/>
                <a:ea typeface="Arial Black"/>
                <a:cs typeface="Arial Black"/>
                <a:sym typeface="Arial Black"/>
              </a:rPr>
              <a:t>Q.1. </a:t>
            </a:r>
            <a:r>
              <a:rPr lang="en-US" b="1" dirty="0"/>
              <a:t>If a coin is tossed two times, what is the probability of getting ‘head’ at least once ? </a:t>
            </a:r>
            <a:endParaRPr dirty="0"/>
          </a:p>
          <a:p>
            <a:pPr marL="0" lvl="0" indent="0" algn="l" rtl="0">
              <a:lnSpc>
                <a:spcPct val="90000"/>
              </a:lnSpc>
              <a:spcBef>
                <a:spcPts val="1000"/>
              </a:spcBef>
              <a:spcAft>
                <a:spcPts val="0"/>
              </a:spcAft>
              <a:buClr>
                <a:schemeClr val="dk1"/>
              </a:buClr>
              <a:buSzPts val="2400"/>
              <a:buNone/>
            </a:pPr>
            <a:r>
              <a:rPr lang="en-IN" b="1" dirty="0" smtClean="0"/>
              <a:t>A.  1/2</a:t>
            </a:r>
          </a:p>
          <a:p>
            <a:pPr marL="0" lvl="0" indent="0" algn="l" rtl="0">
              <a:lnSpc>
                <a:spcPct val="90000"/>
              </a:lnSpc>
              <a:spcBef>
                <a:spcPts val="1000"/>
              </a:spcBef>
              <a:spcAft>
                <a:spcPts val="0"/>
              </a:spcAft>
              <a:buClr>
                <a:schemeClr val="dk1"/>
              </a:buClr>
              <a:buSzPts val="2400"/>
              <a:buNone/>
            </a:pPr>
            <a:r>
              <a:rPr lang="en-IN" b="1" dirty="0" smtClean="0"/>
              <a:t>B.  1/4</a:t>
            </a:r>
          </a:p>
          <a:p>
            <a:pPr marL="0" lvl="0" indent="0" algn="l" rtl="0">
              <a:lnSpc>
                <a:spcPct val="90000"/>
              </a:lnSpc>
              <a:spcBef>
                <a:spcPts val="1000"/>
              </a:spcBef>
              <a:spcAft>
                <a:spcPts val="0"/>
              </a:spcAft>
              <a:buClr>
                <a:schemeClr val="dk1"/>
              </a:buClr>
              <a:buSzPts val="2400"/>
              <a:buNone/>
            </a:pPr>
            <a:r>
              <a:rPr lang="en-IN" b="1" dirty="0" smtClean="0"/>
              <a:t>C.  1</a:t>
            </a:r>
          </a:p>
          <a:p>
            <a:pPr marL="0" lvl="0" indent="0" algn="l" rtl="0">
              <a:lnSpc>
                <a:spcPct val="90000"/>
              </a:lnSpc>
              <a:spcBef>
                <a:spcPts val="1000"/>
              </a:spcBef>
              <a:spcAft>
                <a:spcPts val="0"/>
              </a:spcAft>
              <a:buClr>
                <a:schemeClr val="dk1"/>
              </a:buClr>
              <a:buSzPts val="2400"/>
              <a:buNone/>
            </a:pPr>
            <a:r>
              <a:rPr lang="en-IN" b="1" dirty="0" smtClean="0">
                <a:solidFill>
                  <a:srgbClr val="FF0000"/>
                </a:solidFill>
              </a:rPr>
              <a:t>D. 3/4</a:t>
            </a:r>
            <a:endParaRPr b="1" dirty="0">
              <a:solidFill>
                <a:srgbClr val="FF0000"/>
              </a:solidFill>
            </a:endParaRPr>
          </a:p>
        </p:txBody>
      </p:sp>
    </p:spTree>
    <p:extLst>
      <p:ext uri="{BB962C8B-B14F-4D97-AF65-F5344CB8AC3E}">
        <p14:creationId xmlns:p14="http://schemas.microsoft.com/office/powerpoint/2010/main" val="1389388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4" name="Google Shape;284;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sz="2000" b="1" dirty="0">
                <a:latin typeface="Arial Black"/>
                <a:ea typeface="Arial Black"/>
                <a:cs typeface="Arial Black"/>
                <a:sym typeface="Arial Black"/>
              </a:rPr>
              <a:t>Q 28</a:t>
            </a:r>
            <a:r>
              <a:rPr lang="en-US" sz="2000" b="1" dirty="0"/>
              <a:t>. </a:t>
            </a:r>
            <a:r>
              <a:rPr lang="en-US" b="1" dirty="0"/>
              <a:t> A bag contains 4 red and 8 blue marbles. A marble is drawn at random. What is the probability of drawing</a:t>
            </a:r>
            <a:endParaRPr lang="en-US" dirty="0"/>
          </a:p>
          <a:p>
            <a:pPr marL="76200" indent="0">
              <a:buNone/>
            </a:pPr>
            <a:r>
              <a:rPr lang="en-US" b="1" dirty="0"/>
              <a:t>(</a:t>
            </a:r>
            <a:r>
              <a:rPr lang="en-US" b="1" dirty="0" err="1"/>
              <a:t>i</a:t>
            </a:r>
            <a:r>
              <a:rPr lang="en-US" b="1" dirty="0"/>
              <a:t>) a red marble </a:t>
            </a:r>
            <a:r>
              <a:rPr lang="en-US" b="1" dirty="0" smtClean="0">
                <a:solidFill>
                  <a:srgbClr val="FF0000"/>
                </a:solidFill>
              </a:rPr>
              <a:t>– 1/3</a:t>
            </a:r>
            <a:endParaRPr lang="en-US" dirty="0">
              <a:solidFill>
                <a:srgbClr val="FF0000"/>
              </a:solidFill>
            </a:endParaRPr>
          </a:p>
          <a:p>
            <a:pPr marL="76200" indent="0">
              <a:buNone/>
            </a:pPr>
            <a:r>
              <a:rPr lang="en-US" b="1" dirty="0"/>
              <a:t>(ii) a blue marble </a:t>
            </a:r>
            <a:r>
              <a:rPr lang="en-US" b="1" dirty="0" smtClean="0">
                <a:solidFill>
                  <a:srgbClr val="FF0000"/>
                </a:solidFill>
              </a:rPr>
              <a:t>– 2/3</a:t>
            </a:r>
            <a:endParaRPr lang="en-US" dirty="0">
              <a:solidFill>
                <a:srgbClr val="FF0000"/>
              </a:solidFill>
            </a:endParaRPr>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068286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0" name="Google Shape;290;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fontAlgn="base">
              <a:buNone/>
            </a:pPr>
            <a:r>
              <a:rPr lang="en-US" sz="2000" b="1" dirty="0">
                <a:latin typeface="Arial Black"/>
                <a:ea typeface="Arial Black"/>
                <a:cs typeface="Arial Black"/>
                <a:sym typeface="Arial Black"/>
              </a:rPr>
              <a:t>Q 29</a:t>
            </a:r>
            <a:r>
              <a:rPr lang="en-US" sz="2000" b="1" dirty="0"/>
              <a:t>. </a:t>
            </a:r>
            <a:r>
              <a:rPr lang="en-US" b="1" dirty="0"/>
              <a:t>A bag contains 6 black, 7 red and 2 white balls. A ball is drawn from the bag at random. Find the probability that the ball drawn is -</a:t>
            </a:r>
          </a:p>
          <a:p>
            <a:pPr marL="76200" indent="0">
              <a:buNone/>
            </a:pPr>
            <a:r>
              <a:rPr lang="en-US" b="1" dirty="0"/>
              <a:t>(</a:t>
            </a:r>
            <a:r>
              <a:rPr lang="en-US" b="1" dirty="0" err="1"/>
              <a:t>i</a:t>
            </a:r>
            <a:r>
              <a:rPr lang="en-US" b="1" dirty="0"/>
              <a:t>) Red </a:t>
            </a:r>
            <a:endParaRPr lang="en-US" sz="2000" dirty="0"/>
          </a:p>
          <a:p>
            <a:pPr marL="76200" indent="0">
              <a:buNone/>
            </a:pPr>
            <a:r>
              <a:rPr lang="en-US" b="1" dirty="0"/>
              <a:t>(ii) Black or white</a:t>
            </a:r>
            <a:endParaRPr lang="en-US" sz="2000" dirty="0"/>
          </a:p>
          <a:p>
            <a:pPr marL="76200" indent="0">
              <a:buNone/>
            </a:pPr>
            <a:r>
              <a:rPr lang="en-US" b="1" dirty="0"/>
              <a:t>(iii) Not black</a:t>
            </a:r>
            <a:endParaRPr lang="en-US" sz="2000" dirty="0"/>
          </a:p>
          <a:p>
            <a:pPr marL="76200" indent="0">
              <a:buNone/>
            </a:pPr>
            <a:r>
              <a:rPr lang="en-US" sz="2000" dirty="0"/>
              <a:t/>
            </a:r>
            <a:br>
              <a:rPr lang="en-US" sz="2000" dirty="0"/>
            </a:br>
            <a:r>
              <a:rPr lang="en-US" sz="2000" b="1" dirty="0"/>
              <a:t>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0" name="Google Shape;290;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fontAlgn="base">
              <a:buNone/>
            </a:pPr>
            <a:r>
              <a:rPr lang="en-US" sz="2000" b="1" dirty="0">
                <a:latin typeface="Arial Black"/>
                <a:ea typeface="Arial Black"/>
                <a:cs typeface="Arial Black"/>
                <a:sym typeface="Arial Black"/>
              </a:rPr>
              <a:t>Q 29</a:t>
            </a:r>
            <a:r>
              <a:rPr lang="en-US" sz="2000" b="1" dirty="0"/>
              <a:t>. </a:t>
            </a:r>
            <a:r>
              <a:rPr lang="en-US" b="1" dirty="0"/>
              <a:t>A bag contains 6 black, 7 red and 2 white balls. A ball is drawn from the bag at random. Find the probability that the ball drawn is -</a:t>
            </a:r>
          </a:p>
          <a:p>
            <a:pPr marL="76200" indent="0">
              <a:buNone/>
            </a:pPr>
            <a:r>
              <a:rPr lang="en-US" b="1" dirty="0"/>
              <a:t>(</a:t>
            </a:r>
            <a:r>
              <a:rPr lang="en-US" b="1" dirty="0" err="1"/>
              <a:t>i</a:t>
            </a:r>
            <a:r>
              <a:rPr lang="en-US" b="1" dirty="0"/>
              <a:t>) Red </a:t>
            </a:r>
            <a:r>
              <a:rPr lang="en-US" b="1" dirty="0" smtClean="0">
                <a:solidFill>
                  <a:srgbClr val="FF0000"/>
                </a:solidFill>
              </a:rPr>
              <a:t>– 7/18</a:t>
            </a:r>
            <a:endParaRPr lang="en-US" sz="2000" dirty="0">
              <a:solidFill>
                <a:srgbClr val="FF0000"/>
              </a:solidFill>
            </a:endParaRPr>
          </a:p>
          <a:p>
            <a:pPr marL="76200" indent="0">
              <a:buNone/>
            </a:pPr>
            <a:r>
              <a:rPr lang="en-US" b="1" dirty="0"/>
              <a:t>(ii) Black or </a:t>
            </a:r>
            <a:r>
              <a:rPr lang="en-US" b="1" dirty="0" smtClean="0"/>
              <a:t>white- </a:t>
            </a:r>
            <a:r>
              <a:rPr lang="en-US" b="1" dirty="0" smtClean="0">
                <a:solidFill>
                  <a:srgbClr val="FF0000"/>
                </a:solidFill>
              </a:rPr>
              <a:t>8/15</a:t>
            </a:r>
            <a:endParaRPr lang="en-US" sz="2000" dirty="0">
              <a:solidFill>
                <a:srgbClr val="FF0000"/>
              </a:solidFill>
            </a:endParaRPr>
          </a:p>
          <a:p>
            <a:pPr marL="76200" indent="0">
              <a:buNone/>
            </a:pPr>
            <a:r>
              <a:rPr lang="en-US" b="1" dirty="0"/>
              <a:t>(iii) Not </a:t>
            </a:r>
            <a:r>
              <a:rPr lang="en-US" b="1" dirty="0" smtClean="0"/>
              <a:t>black </a:t>
            </a:r>
            <a:r>
              <a:rPr lang="en-US" b="1" dirty="0" smtClean="0">
                <a:solidFill>
                  <a:srgbClr val="FF0000"/>
                </a:solidFill>
              </a:rPr>
              <a:t>– 3/5</a:t>
            </a:r>
            <a:endParaRPr lang="en-US" sz="2000" dirty="0">
              <a:solidFill>
                <a:srgbClr val="FF0000"/>
              </a:solidFill>
            </a:endParaRPr>
          </a:p>
          <a:p>
            <a:pPr marL="76200" indent="0">
              <a:buNone/>
            </a:pPr>
            <a:r>
              <a:rPr lang="en-US" sz="2000" dirty="0"/>
              <a:t/>
            </a:r>
            <a:br>
              <a:rPr lang="en-US" sz="2000" dirty="0"/>
            </a:br>
            <a:r>
              <a:rPr lang="en-US" sz="2000" b="1" dirty="0"/>
              <a:t>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732094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6" name="Google Shape;296;p33"/>
          <p:cNvSpPr txBox="1">
            <a:spLocks noGrp="1"/>
          </p:cNvSpPr>
          <p:nvPr>
            <p:ph type="body" idx="1"/>
          </p:nvPr>
        </p:nvSpPr>
        <p:spPr>
          <a:xfrm>
            <a:off x="204952" y="861750"/>
            <a:ext cx="11733048" cy="561108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Q.30. </a:t>
            </a:r>
            <a:r>
              <a:rPr lang="en-US" b="1" dirty="0"/>
              <a:t>17 cards numbered 1, 2, 3, ...., 16, 17 are put in a box and mixed thoroughly. One person drawn a card from the box. Find the probability that the number on  the card is -</a:t>
            </a:r>
            <a:endParaRPr lang="en-US" dirty="0"/>
          </a:p>
          <a:p>
            <a:pPr marL="76200" indent="0">
              <a:buNone/>
            </a:pPr>
            <a:r>
              <a:rPr lang="en-US" b="1" dirty="0"/>
              <a:t>(</a:t>
            </a:r>
            <a:r>
              <a:rPr lang="en-US" b="1" dirty="0" err="1"/>
              <a:t>i</a:t>
            </a:r>
            <a:r>
              <a:rPr lang="en-US" b="1" dirty="0"/>
              <a:t>) odd </a:t>
            </a:r>
            <a:endParaRPr lang="en-US" dirty="0"/>
          </a:p>
          <a:p>
            <a:pPr marL="76200" indent="0">
              <a:buNone/>
            </a:pPr>
            <a:r>
              <a:rPr lang="en-US" b="1" dirty="0"/>
              <a:t>(ii) a prime</a:t>
            </a:r>
            <a:endParaRPr lang="en-US" dirty="0"/>
          </a:p>
          <a:p>
            <a:pPr marL="76200" indent="0">
              <a:buNone/>
            </a:pPr>
            <a:r>
              <a:rPr lang="en-US" b="1" dirty="0"/>
              <a:t>(iii) divisible by 3</a:t>
            </a:r>
            <a:endParaRPr lang="en-US" dirty="0"/>
          </a:p>
          <a:p>
            <a:pPr marL="76200" indent="0">
              <a:buNone/>
            </a:pPr>
            <a:r>
              <a:rPr lang="en-US" b="1" dirty="0"/>
              <a:t>(iv) not divisible by 3 and 2 both </a:t>
            </a:r>
            <a:endParaRPr lang="en-US" dirty="0"/>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6" name="Google Shape;296;p33"/>
          <p:cNvSpPr txBox="1">
            <a:spLocks noGrp="1"/>
          </p:cNvSpPr>
          <p:nvPr>
            <p:ph type="body" idx="1"/>
          </p:nvPr>
        </p:nvSpPr>
        <p:spPr>
          <a:xfrm>
            <a:off x="204952" y="861750"/>
            <a:ext cx="11733048" cy="561108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Q.30. </a:t>
            </a:r>
            <a:r>
              <a:rPr lang="en-US" b="1" dirty="0"/>
              <a:t>17 cards numbered 1, 2, 3, ...., 16, 17 are put in a box and mixed thoroughly. One person drawn a card from the box. Find the probability that the number on  the card is -</a:t>
            </a:r>
            <a:endParaRPr lang="en-US" dirty="0"/>
          </a:p>
          <a:p>
            <a:pPr marL="76200" indent="0">
              <a:buNone/>
            </a:pPr>
            <a:r>
              <a:rPr lang="en-US" b="1" dirty="0"/>
              <a:t>(</a:t>
            </a:r>
            <a:r>
              <a:rPr lang="en-US" b="1" dirty="0" err="1"/>
              <a:t>i</a:t>
            </a:r>
            <a:r>
              <a:rPr lang="en-US" b="1" dirty="0"/>
              <a:t>) odd </a:t>
            </a:r>
            <a:r>
              <a:rPr lang="en-US" b="1" dirty="0" smtClean="0">
                <a:solidFill>
                  <a:srgbClr val="FF0000"/>
                </a:solidFill>
              </a:rPr>
              <a:t>– 9/17</a:t>
            </a:r>
            <a:endParaRPr lang="en-US" dirty="0">
              <a:solidFill>
                <a:srgbClr val="FF0000"/>
              </a:solidFill>
            </a:endParaRPr>
          </a:p>
          <a:p>
            <a:pPr marL="76200" indent="0">
              <a:buNone/>
            </a:pPr>
            <a:r>
              <a:rPr lang="en-US" b="1" dirty="0"/>
              <a:t>(ii) a </a:t>
            </a:r>
            <a:r>
              <a:rPr lang="en-US" b="1" dirty="0" smtClean="0"/>
              <a:t>prime </a:t>
            </a:r>
            <a:r>
              <a:rPr lang="en-US" b="1" dirty="0" smtClean="0">
                <a:solidFill>
                  <a:srgbClr val="FF0000"/>
                </a:solidFill>
              </a:rPr>
              <a:t>– 7/17</a:t>
            </a:r>
            <a:endParaRPr lang="en-US" dirty="0">
              <a:solidFill>
                <a:srgbClr val="FF0000"/>
              </a:solidFill>
            </a:endParaRPr>
          </a:p>
          <a:p>
            <a:pPr marL="76200" indent="0">
              <a:buNone/>
            </a:pPr>
            <a:r>
              <a:rPr lang="en-US" b="1" dirty="0"/>
              <a:t>(iii) divisible by </a:t>
            </a:r>
            <a:r>
              <a:rPr lang="en-US" b="1" dirty="0" smtClean="0"/>
              <a:t>3 </a:t>
            </a:r>
            <a:r>
              <a:rPr lang="en-US" b="1" dirty="0" smtClean="0">
                <a:solidFill>
                  <a:srgbClr val="FF0000"/>
                </a:solidFill>
              </a:rPr>
              <a:t>– 5/17</a:t>
            </a:r>
            <a:endParaRPr lang="en-US" dirty="0">
              <a:solidFill>
                <a:srgbClr val="FF0000"/>
              </a:solidFill>
            </a:endParaRPr>
          </a:p>
          <a:p>
            <a:pPr marL="76200" indent="0">
              <a:buNone/>
            </a:pPr>
            <a:r>
              <a:rPr lang="en-US" b="1" dirty="0"/>
              <a:t>(iv) not divisible by 3 and 2 both </a:t>
            </a:r>
            <a:r>
              <a:rPr lang="en-US" b="1" dirty="0" smtClean="0">
                <a:solidFill>
                  <a:srgbClr val="FF0000"/>
                </a:solidFill>
              </a:rPr>
              <a:t>- 15/17</a:t>
            </a:r>
            <a:endParaRPr lang="en-US" dirty="0">
              <a:solidFill>
                <a:srgbClr val="FF0000"/>
              </a:solidFill>
            </a:endParaRPr>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8294424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2" name="Google Shape;302;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31</a:t>
            </a:r>
            <a:r>
              <a:rPr lang="en-US" sz="2000" b="1" dirty="0"/>
              <a:t>.	</a:t>
            </a:r>
            <a:r>
              <a:rPr lang="en-US" b="1" dirty="0"/>
              <a:t> Fill in the blanks with appropriate correct answer-</a:t>
            </a:r>
            <a:endParaRPr lang="en-US" dirty="0"/>
          </a:p>
          <a:p>
            <a:pPr marL="76200" indent="0">
              <a:buNone/>
            </a:pPr>
            <a:r>
              <a:rPr lang="en-US" b="1" dirty="0"/>
              <a:t>(</a:t>
            </a:r>
            <a:r>
              <a:rPr lang="en-US" b="1" dirty="0" err="1"/>
              <a:t>i</a:t>
            </a:r>
            <a:r>
              <a:rPr lang="en-US" b="1" dirty="0"/>
              <a:t>) A pair of fair dice is thrown and one die shows a four. The probability that the other die shown 5 is .........</a:t>
            </a:r>
            <a:endParaRPr lang="en-US" dirty="0"/>
          </a:p>
          <a:p>
            <a:pPr marL="76200" indent="0">
              <a:buNone/>
            </a:pPr>
            <a:r>
              <a:rPr lang="en-US" b="1" dirty="0"/>
              <a:t>(ii) Probability of a sure event is .........</a:t>
            </a:r>
            <a:endParaRPr lang="en-US" dirty="0"/>
          </a:p>
          <a:p>
            <a:pPr marL="76200" indent="0">
              <a:buNone/>
            </a:pPr>
            <a:r>
              <a:rPr lang="en-US" b="1" dirty="0"/>
              <a:t>(iii) Probability of an impossible event is .......</a:t>
            </a:r>
            <a:endParaRPr lang="en-US" dirty="0"/>
          </a:p>
          <a:p>
            <a:pPr marL="76200" indent="0">
              <a:buNone/>
            </a:pPr>
            <a:r>
              <a:rPr lang="en-US" b="1" dirty="0"/>
              <a:t>(iv) The probability of an event (other than sure and impossible event) lies between ......</a:t>
            </a:r>
            <a:endParaRPr lang="en-US" dirty="0"/>
          </a:p>
          <a:p>
            <a:pPr marL="76200" indent="0">
              <a:buNone/>
            </a:pPr>
            <a:r>
              <a:rPr lang="en-US" b="1" dirty="0"/>
              <a:t>(v) A die is rolled once. The probability of getting a prime number is  </a:t>
            </a:r>
            <a:endParaRPr lang="en-US" dirty="0"/>
          </a:p>
          <a:p>
            <a:pPr marL="76200" indent="0">
              <a:buNone/>
            </a:pPr>
            <a:r>
              <a:rPr lang="en-US" dirty="0"/>
              <a:t/>
            </a:r>
            <a:br>
              <a:rPr lang="en-US" dirty="0"/>
            </a:br>
            <a:r>
              <a:rPr lang="en-US" dirty="0"/>
              <a:t/>
            </a: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2" name="Google Shape;302;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31</a:t>
            </a:r>
            <a:r>
              <a:rPr lang="en-US" sz="2000" b="1" dirty="0"/>
              <a:t>.	</a:t>
            </a:r>
            <a:r>
              <a:rPr lang="en-US" b="1" dirty="0"/>
              <a:t> Fill in the blanks with appropriate correct answer-</a:t>
            </a:r>
            <a:endParaRPr lang="en-US" dirty="0"/>
          </a:p>
          <a:p>
            <a:pPr marL="76200" indent="0">
              <a:buNone/>
            </a:pPr>
            <a:r>
              <a:rPr lang="en-US" b="1" dirty="0"/>
              <a:t>(</a:t>
            </a:r>
            <a:r>
              <a:rPr lang="en-US" b="1" dirty="0" err="1"/>
              <a:t>i</a:t>
            </a:r>
            <a:r>
              <a:rPr lang="en-US" b="1" dirty="0"/>
              <a:t>) A pair of fair dice is thrown and one die shows a four. The probability that the other die shown 5 is </a:t>
            </a:r>
            <a:r>
              <a:rPr lang="en-US" b="1" dirty="0" smtClean="0">
                <a:solidFill>
                  <a:srgbClr val="FF0000"/>
                </a:solidFill>
              </a:rPr>
              <a:t>....1/6.....</a:t>
            </a:r>
            <a:endParaRPr lang="en-US" dirty="0">
              <a:solidFill>
                <a:srgbClr val="FF0000"/>
              </a:solidFill>
            </a:endParaRPr>
          </a:p>
          <a:p>
            <a:pPr marL="76200" indent="0">
              <a:buNone/>
            </a:pPr>
            <a:r>
              <a:rPr lang="en-US" b="1" dirty="0"/>
              <a:t>(ii) Probability of a sure event is </a:t>
            </a:r>
            <a:r>
              <a:rPr lang="en-US" b="1" dirty="0" smtClean="0">
                <a:solidFill>
                  <a:srgbClr val="FF0000"/>
                </a:solidFill>
              </a:rPr>
              <a:t>....1.....</a:t>
            </a:r>
            <a:endParaRPr lang="en-US" dirty="0">
              <a:solidFill>
                <a:srgbClr val="FF0000"/>
              </a:solidFill>
            </a:endParaRPr>
          </a:p>
          <a:p>
            <a:pPr marL="76200" indent="0">
              <a:buNone/>
            </a:pPr>
            <a:r>
              <a:rPr lang="en-US" b="1" dirty="0"/>
              <a:t>(iii) Probability of an impossible event is </a:t>
            </a:r>
            <a:r>
              <a:rPr lang="en-US" b="1" dirty="0" smtClean="0">
                <a:solidFill>
                  <a:srgbClr val="FF0000"/>
                </a:solidFill>
              </a:rPr>
              <a:t>...0....</a:t>
            </a:r>
            <a:endParaRPr lang="en-US" dirty="0">
              <a:solidFill>
                <a:srgbClr val="FF0000"/>
              </a:solidFill>
            </a:endParaRPr>
          </a:p>
          <a:p>
            <a:pPr marL="76200" indent="0">
              <a:buNone/>
            </a:pPr>
            <a:r>
              <a:rPr lang="en-US" b="1" dirty="0"/>
              <a:t>(iv) The probability of an event (other than sure and impossible event) lies between </a:t>
            </a:r>
            <a:r>
              <a:rPr lang="en-US" b="1" dirty="0" smtClean="0">
                <a:solidFill>
                  <a:srgbClr val="FF0000"/>
                </a:solidFill>
              </a:rPr>
              <a:t>..0 to 1....</a:t>
            </a:r>
            <a:endParaRPr lang="en-US" dirty="0">
              <a:solidFill>
                <a:srgbClr val="FF0000"/>
              </a:solidFill>
            </a:endParaRPr>
          </a:p>
          <a:p>
            <a:pPr marL="76200" indent="0">
              <a:buNone/>
            </a:pPr>
            <a:r>
              <a:rPr lang="en-US" b="1" dirty="0"/>
              <a:t>(v) A die is rolled once. The probability of getting a prime number </a:t>
            </a:r>
            <a:r>
              <a:rPr lang="en-US" b="1" dirty="0" smtClean="0"/>
              <a:t>is-</a:t>
            </a:r>
            <a:r>
              <a:rPr lang="en-US" b="1" dirty="0" smtClean="0">
                <a:solidFill>
                  <a:srgbClr val="FF0000"/>
                </a:solidFill>
              </a:rPr>
              <a:t>1/2</a:t>
            </a:r>
            <a:r>
              <a:rPr lang="en-US" b="1" dirty="0" smtClean="0"/>
              <a:t> </a:t>
            </a:r>
            <a:r>
              <a:rPr lang="en-US" b="1" dirty="0"/>
              <a:t> </a:t>
            </a:r>
            <a:endParaRPr lang="en-US" dirty="0"/>
          </a:p>
          <a:p>
            <a:pPr marL="76200" indent="0">
              <a:buNone/>
            </a:pPr>
            <a:r>
              <a:rPr lang="en-US" dirty="0"/>
              <a:t/>
            </a:r>
            <a:br>
              <a:rPr lang="en-US" dirty="0"/>
            </a:br>
            <a:r>
              <a:rPr lang="en-US" dirty="0"/>
              <a:t/>
            </a: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932254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8" name="Google Shape;308;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32</a:t>
            </a:r>
            <a:r>
              <a:rPr lang="en-US" sz="2000" b="1" dirty="0"/>
              <a:t>.</a:t>
            </a:r>
            <a:r>
              <a:rPr lang="en-US" b="1" dirty="0"/>
              <a:t> Complete the statement :</a:t>
            </a:r>
            <a:endParaRPr lang="en-US" dirty="0"/>
          </a:p>
          <a:p>
            <a:pPr marL="76200" indent="0">
              <a:buNone/>
            </a:pPr>
            <a:r>
              <a:rPr lang="en-US" b="1" dirty="0"/>
              <a:t>(a) Probability of event A + Probability of event 'not A' .........</a:t>
            </a:r>
            <a:endParaRPr lang="en-US" dirty="0"/>
          </a:p>
          <a:p>
            <a:pPr marL="76200" indent="0">
              <a:buNone/>
            </a:pPr>
            <a:r>
              <a:rPr lang="en-US" b="1" dirty="0"/>
              <a:t>(b) Probability of a 'sure' event is .........</a:t>
            </a:r>
            <a:endParaRPr lang="en-US" dirty="0"/>
          </a:p>
          <a:p>
            <a:pPr marL="76200" indent="0">
              <a:buNone/>
            </a:pPr>
            <a:r>
              <a:rPr lang="en-US" b="1" dirty="0"/>
              <a:t>(c) Probability of an 'impossible' event is .......</a:t>
            </a:r>
            <a:endParaRPr lang="en-US" dirty="0"/>
          </a:p>
          <a:p>
            <a:pPr marL="76200" indent="0">
              <a:buNone/>
            </a:pPr>
            <a:r>
              <a:rPr lang="en-US" b="1" dirty="0"/>
              <a:t>(d) Sum of the probabilities of each outcome in an experiment is .........</a:t>
            </a:r>
            <a:endParaRPr lang="en-US" dirty="0"/>
          </a:p>
          <a:p>
            <a:pPr marL="76200" indent="0">
              <a:buNone/>
            </a:pPr>
            <a:r>
              <a:rPr lang="en-US" b="1" dirty="0"/>
              <a:t>(e) Probability of an outcome/ event is greater than or equal to ......... and less than equal to .......</a:t>
            </a:r>
            <a:endParaRPr lang="en-US" dirty="0"/>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8" name="Google Shape;308;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32</a:t>
            </a:r>
            <a:r>
              <a:rPr lang="en-US" sz="2000" b="1" dirty="0"/>
              <a:t>.</a:t>
            </a:r>
            <a:r>
              <a:rPr lang="en-US" b="1" dirty="0"/>
              <a:t> Complete the statement :</a:t>
            </a:r>
            <a:endParaRPr lang="en-US" dirty="0"/>
          </a:p>
          <a:p>
            <a:pPr marL="76200" indent="0">
              <a:buNone/>
            </a:pPr>
            <a:r>
              <a:rPr lang="en-US" b="1" dirty="0"/>
              <a:t>(a) Probability of event A + Probability of event 'not A' </a:t>
            </a:r>
            <a:r>
              <a:rPr lang="en-US" b="1" dirty="0" smtClean="0">
                <a:solidFill>
                  <a:srgbClr val="FF0000"/>
                </a:solidFill>
              </a:rPr>
              <a:t>....1.....</a:t>
            </a:r>
            <a:endParaRPr lang="en-US" dirty="0">
              <a:solidFill>
                <a:srgbClr val="FF0000"/>
              </a:solidFill>
            </a:endParaRPr>
          </a:p>
          <a:p>
            <a:pPr marL="76200" indent="0">
              <a:buNone/>
            </a:pPr>
            <a:r>
              <a:rPr lang="en-US" b="1" dirty="0"/>
              <a:t>(b) Probability of a 'sure' event is </a:t>
            </a:r>
            <a:r>
              <a:rPr lang="en-US" b="1" dirty="0" smtClean="0">
                <a:solidFill>
                  <a:srgbClr val="FF0000"/>
                </a:solidFill>
              </a:rPr>
              <a:t>....1.....</a:t>
            </a:r>
            <a:endParaRPr lang="en-US" dirty="0">
              <a:solidFill>
                <a:srgbClr val="FF0000"/>
              </a:solidFill>
            </a:endParaRPr>
          </a:p>
          <a:p>
            <a:pPr marL="76200" indent="0">
              <a:buNone/>
            </a:pPr>
            <a:r>
              <a:rPr lang="en-US" b="1" dirty="0"/>
              <a:t>(c) Probability of an 'impossible' event is </a:t>
            </a:r>
            <a:r>
              <a:rPr lang="en-US" b="1" dirty="0" smtClean="0">
                <a:solidFill>
                  <a:srgbClr val="FF0000"/>
                </a:solidFill>
              </a:rPr>
              <a:t>....0...</a:t>
            </a:r>
            <a:endParaRPr lang="en-US" dirty="0">
              <a:solidFill>
                <a:srgbClr val="FF0000"/>
              </a:solidFill>
            </a:endParaRPr>
          </a:p>
          <a:p>
            <a:pPr marL="76200" indent="0">
              <a:buNone/>
            </a:pPr>
            <a:r>
              <a:rPr lang="en-US" b="1" dirty="0"/>
              <a:t>(d) Sum of the probabilities of each outcome in an experiment is </a:t>
            </a:r>
            <a:r>
              <a:rPr lang="en-US" b="1" dirty="0" smtClean="0">
                <a:solidFill>
                  <a:srgbClr val="FF0000"/>
                </a:solidFill>
              </a:rPr>
              <a:t>....1.....</a:t>
            </a:r>
            <a:endParaRPr lang="en-US" dirty="0">
              <a:solidFill>
                <a:srgbClr val="FF0000"/>
              </a:solidFill>
            </a:endParaRPr>
          </a:p>
          <a:p>
            <a:pPr marL="76200" indent="0">
              <a:buNone/>
            </a:pPr>
            <a:r>
              <a:rPr lang="en-US" b="1" dirty="0"/>
              <a:t>(e) Probability of an outcome/ event is greater than or equal to </a:t>
            </a:r>
            <a:r>
              <a:rPr lang="en-US" b="1" dirty="0" smtClean="0">
                <a:solidFill>
                  <a:srgbClr val="FF0000"/>
                </a:solidFill>
              </a:rPr>
              <a:t>.....0.... </a:t>
            </a:r>
            <a:r>
              <a:rPr lang="en-US" b="1" dirty="0"/>
              <a:t>and less than equal to </a:t>
            </a:r>
            <a:r>
              <a:rPr lang="en-US" b="1" dirty="0" smtClean="0">
                <a:solidFill>
                  <a:srgbClr val="FF0000"/>
                </a:solidFill>
              </a:rPr>
              <a:t>...1....</a:t>
            </a:r>
            <a:endParaRPr lang="en-US" dirty="0">
              <a:solidFill>
                <a:srgbClr val="FF0000"/>
              </a:solidFill>
            </a:endParaRPr>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8195556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4" name="Google Shape;314;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sz="2000" b="1" dirty="0">
                <a:latin typeface="Arial Black"/>
                <a:ea typeface="Arial Black"/>
                <a:cs typeface="Arial Black"/>
                <a:sym typeface="Arial Black"/>
              </a:rPr>
              <a:t>Q 33</a:t>
            </a:r>
            <a:r>
              <a:rPr lang="en-US" sz="2000" b="1" dirty="0"/>
              <a:t>	 </a:t>
            </a:r>
            <a:r>
              <a:rPr lang="en-US" sz="2000" dirty="0"/>
              <a:t>A box contains 11 cards numbered 1, 2, 3, … , 11 and are mixed thoroughly. A card is drawn at random from the box. What is the probability that the number on the card is</a:t>
            </a:r>
            <a:endParaRPr dirty="0"/>
          </a:p>
          <a:p>
            <a:pPr marL="228600" lvl="0" indent="-228600" algn="l" rtl="0">
              <a:lnSpc>
                <a:spcPct val="90000"/>
              </a:lnSpc>
              <a:spcBef>
                <a:spcPts val="1000"/>
              </a:spcBef>
              <a:spcAft>
                <a:spcPts val="0"/>
              </a:spcAft>
              <a:buClr>
                <a:schemeClr val="dk1"/>
              </a:buClr>
              <a:buSzPts val="2000"/>
              <a:buNone/>
            </a:pPr>
            <a:r>
              <a:rPr lang="en-US" sz="2000" b="1" dirty="0"/>
              <a:t>	</a:t>
            </a:r>
            <a:r>
              <a:rPr lang="en-US" sz="2000" dirty="0"/>
              <a:t>(</a:t>
            </a:r>
            <a:r>
              <a:rPr lang="en-US" sz="2000" dirty="0" err="1"/>
              <a:t>i</a:t>
            </a:r>
            <a:r>
              <a:rPr lang="en-US" sz="2000" dirty="0"/>
              <a:t>) odd ?</a:t>
            </a:r>
            <a:endParaRPr dirty="0"/>
          </a:p>
          <a:p>
            <a:pPr marL="228600" lvl="0" indent="-228600" algn="l" rtl="0">
              <a:lnSpc>
                <a:spcPct val="90000"/>
              </a:lnSpc>
              <a:spcBef>
                <a:spcPts val="1000"/>
              </a:spcBef>
              <a:spcAft>
                <a:spcPts val="0"/>
              </a:spcAft>
              <a:buClr>
                <a:schemeClr val="dk1"/>
              </a:buClr>
              <a:buSzPts val="2000"/>
              <a:buNone/>
            </a:pPr>
            <a:r>
              <a:rPr lang="en-US" sz="2000" dirty="0"/>
              <a:t>	(ii) even ?</a:t>
            </a:r>
            <a:endParaRPr dirty="0"/>
          </a:p>
          <a:p>
            <a:pPr marL="228600" lvl="0" indent="-228600" algn="l" rtl="0">
              <a:lnSpc>
                <a:spcPct val="90000"/>
              </a:lnSpc>
              <a:spcBef>
                <a:spcPts val="1000"/>
              </a:spcBef>
              <a:spcAft>
                <a:spcPts val="0"/>
              </a:spcAft>
              <a:buClr>
                <a:schemeClr val="dk1"/>
              </a:buClr>
              <a:buSzPts val="2000"/>
              <a:buNone/>
            </a:pPr>
            <a:r>
              <a:rPr lang="en-US" sz="2000" dirty="0"/>
              <a:t>	(iii) prime ?</a:t>
            </a:r>
            <a:endParaRPr dirty="0"/>
          </a:p>
          <a:p>
            <a:pPr marL="228600" lvl="0" indent="-228600" algn="l" rtl="0">
              <a:lnSpc>
                <a:spcPct val="90000"/>
              </a:lnSpc>
              <a:spcBef>
                <a:spcPts val="1000"/>
              </a:spcBef>
              <a:spcAft>
                <a:spcPts val="0"/>
              </a:spcAft>
              <a:buClr>
                <a:schemeClr val="dk1"/>
              </a:buClr>
              <a:buSzPts val="2000"/>
              <a:buNone/>
            </a:pPr>
            <a:r>
              <a:rPr lang="en-US" sz="2000" dirty="0"/>
              <a:t>	(iv) divisible by 3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4" name="Google Shape;134;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fontAlgn="base">
              <a:buNone/>
            </a:pPr>
            <a:r>
              <a:rPr lang="en-US" b="1" dirty="0">
                <a:latin typeface="Arial Black"/>
                <a:ea typeface="Arial Black"/>
                <a:cs typeface="Arial Black"/>
                <a:sym typeface="Arial Black"/>
              </a:rPr>
              <a:t>Q 2</a:t>
            </a:r>
            <a:r>
              <a:rPr lang="en-US" b="1" dirty="0"/>
              <a:t>.	Two coins are tossed simultaneously. Find the probability of getting -</a:t>
            </a:r>
            <a:endParaRPr lang="en-US" dirty="0"/>
          </a:p>
          <a:p>
            <a:pPr marL="76200" indent="0">
              <a:buNone/>
            </a:pPr>
            <a:r>
              <a:rPr lang="en-US" b="1" dirty="0"/>
              <a:t>(</a:t>
            </a:r>
            <a:r>
              <a:rPr lang="en-US" b="1" dirty="0" err="1"/>
              <a:t>i</a:t>
            </a:r>
            <a:r>
              <a:rPr lang="en-US" b="1" dirty="0"/>
              <a:t>) two tails </a:t>
            </a:r>
            <a:endParaRPr lang="en-US" dirty="0"/>
          </a:p>
          <a:p>
            <a:pPr marL="76200" indent="0">
              <a:buNone/>
            </a:pPr>
            <a:r>
              <a:rPr lang="en-US" b="1" dirty="0"/>
              <a:t>(ii) at least one tail</a:t>
            </a:r>
            <a:endParaRPr lang="en-US" dirty="0"/>
          </a:p>
          <a:p>
            <a:pPr marL="76200" indent="0">
              <a:buNone/>
            </a:pPr>
            <a:r>
              <a:rPr lang="en-US" b="1" dirty="0"/>
              <a:t>(iii) no tail</a:t>
            </a:r>
            <a:endParaRPr lang="en-US" dirty="0"/>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4" name="Google Shape;314;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sz="2000" b="1" dirty="0">
                <a:latin typeface="Arial Black"/>
                <a:ea typeface="Arial Black"/>
                <a:cs typeface="Arial Black"/>
                <a:sym typeface="Arial Black"/>
              </a:rPr>
              <a:t>Q 33</a:t>
            </a:r>
            <a:r>
              <a:rPr lang="en-US" sz="2000" b="1" dirty="0"/>
              <a:t>	 </a:t>
            </a:r>
            <a:r>
              <a:rPr lang="en-US" sz="2000" dirty="0"/>
              <a:t>A box contains 11 cards numbered 1, 2, 3, … , 11 and are mixed thoroughly. A card is drawn at random from the box. What is the probability that the number on the card is</a:t>
            </a:r>
            <a:endParaRPr dirty="0"/>
          </a:p>
          <a:p>
            <a:pPr marL="228600" lvl="0" indent="-228600" algn="l" rtl="0">
              <a:lnSpc>
                <a:spcPct val="90000"/>
              </a:lnSpc>
              <a:spcBef>
                <a:spcPts val="1000"/>
              </a:spcBef>
              <a:spcAft>
                <a:spcPts val="0"/>
              </a:spcAft>
              <a:buClr>
                <a:schemeClr val="dk1"/>
              </a:buClr>
              <a:buSzPts val="2000"/>
              <a:buNone/>
            </a:pPr>
            <a:r>
              <a:rPr lang="en-US" sz="2000" b="1" dirty="0"/>
              <a:t>	</a:t>
            </a:r>
            <a:r>
              <a:rPr lang="en-US" sz="2000" dirty="0"/>
              <a:t>(</a:t>
            </a:r>
            <a:r>
              <a:rPr lang="en-US" sz="2000" dirty="0" err="1"/>
              <a:t>i</a:t>
            </a:r>
            <a:r>
              <a:rPr lang="en-US" sz="2000" dirty="0"/>
              <a:t>) odd </a:t>
            </a:r>
            <a:r>
              <a:rPr lang="en-US" sz="2000" dirty="0" smtClean="0"/>
              <a:t>– </a:t>
            </a:r>
            <a:r>
              <a:rPr lang="en-US" sz="2000" dirty="0" smtClean="0">
                <a:solidFill>
                  <a:srgbClr val="FF0000"/>
                </a:solidFill>
              </a:rPr>
              <a:t>6/11</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dirty="0"/>
              <a:t>	(ii) even </a:t>
            </a:r>
            <a:r>
              <a:rPr lang="en-US" sz="2000" dirty="0" smtClean="0"/>
              <a:t>– </a:t>
            </a:r>
            <a:r>
              <a:rPr lang="en-US" sz="2000" dirty="0" smtClean="0">
                <a:solidFill>
                  <a:srgbClr val="FF0000"/>
                </a:solidFill>
              </a:rPr>
              <a:t>5/11</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dirty="0"/>
              <a:t>	(iii) prime </a:t>
            </a:r>
            <a:r>
              <a:rPr lang="en-US" sz="2000" dirty="0" smtClean="0"/>
              <a:t>– </a:t>
            </a:r>
            <a:r>
              <a:rPr lang="en-US" sz="2000" dirty="0" smtClean="0">
                <a:solidFill>
                  <a:srgbClr val="FF0000"/>
                </a:solidFill>
              </a:rPr>
              <a:t>5/11</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dirty="0"/>
              <a:t>	(iv) divisible by </a:t>
            </a:r>
            <a:r>
              <a:rPr lang="en-US" sz="2000" dirty="0" smtClean="0"/>
              <a:t>3 – </a:t>
            </a:r>
            <a:r>
              <a:rPr lang="en-US" sz="2000" dirty="0" smtClean="0">
                <a:solidFill>
                  <a:srgbClr val="FF0000"/>
                </a:solidFill>
              </a:rPr>
              <a:t>3/11</a:t>
            </a:r>
            <a:endParaRPr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601834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0" name="Google Shape;320;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34</a:t>
            </a:r>
            <a:r>
              <a:rPr lang="en-US" sz="2000" b="1" dirty="0"/>
              <a:t>. </a:t>
            </a:r>
            <a:r>
              <a:rPr lang="en-US" dirty="0"/>
              <a:t>Which of the following experiments have equally likely outcomes ?</a:t>
            </a:r>
          </a:p>
          <a:p>
            <a:pPr marL="76200" indent="0">
              <a:buNone/>
            </a:pPr>
            <a:r>
              <a:rPr lang="en-US" dirty="0"/>
              <a:t>(</a:t>
            </a:r>
            <a:r>
              <a:rPr lang="en-US" dirty="0" err="1"/>
              <a:t>i</a:t>
            </a:r>
            <a:r>
              <a:rPr lang="en-US" dirty="0"/>
              <a:t>) A coin is tossed. It shows head or tail.</a:t>
            </a:r>
          </a:p>
          <a:p>
            <a:pPr marL="76200" indent="0">
              <a:buNone/>
            </a:pPr>
            <a:r>
              <a:rPr lang="en-US" dirty="0"/>
              <a:t>(ii) A driver attempts to start a car. The car starts or does not start.</a:t>
            </a:r>
          </a:p>
          <a:p>
            <a:pPr marL="76200" indent="0">
              <a:buNone/>
            </a:pPr>
            <a:r>
              <a:rPr lang="en-US" dirty="0"/>
              <a:t>(iii) A player attempts to shoot a basket ball. He/she shoots or misses the shot.</a:t>
            </a:r>
          </a:p>
          <a:p>
            <a:pPr marL="76200" indent="0">
              <a:buNone/>
            </a:pPr>
            <a:r>
              <a:rPr lang="en-US" dirty="0"/>
              <a:t>(vi) A die is thrown. It shows up any of the six numbers 1, 2, 3, 4, 5, 6.</a:t>
            </a:r>
          </a:p>
          <a:p>
            <a:pPr marL="76200" indent="0">
              <a:buNone/>
            </a:pPr>
            <a:r>
              <a:rPr lang="en-US" b="1" dirty="0"/>
              <a:t>  </a:t>
            </a:r>
            <a:endParaRPr lang="en-US" dirty="0"/>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0" name="Google Shape;320;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34</a:t>
            </a:r>
            <a:r>
              <a:rPr lang="en-US" sz="2000" b="1" dirty="0"/>
              <a:t>. </a:t>
            </a:r>
            <a:r>
              <a:rPr lang="en-US" dirty="0"/>
              <a:t>Which of the following experiments have equally likely outcomes ?</a:t>
            </a:r>
          </a:p>
          <a:p>
            <a:pPr marL="76200" indent="0">
              <a:buNone/>
            </a:pPr>
            <a:r>
              <a:rPr lang="en-US" dirty="0"/>
              <a:t>(</a:t>
            </a:r>
            <a:r>
              <a:rPr lang="en-US" dirty="0" err="1"/>
              <a:t>i</a:t>
            </a:r>
            <a:r>
              <a:rPr lang="en-US" dirty="0"/>
              <a:t>) A coin is tossed. It shows head or tail</a:t>
            </a:r>
            <a:r>
              <a:rPr lang="en-US" dirty="0" smtClean="0"/>
              <a:t>.- </a:t>
            </a:r>
            <a:r>
              <a:rPr lang="en-US" dirty="0" smtClean="0">
                <a:solidFill>
                  <a:srgbClr val="FF0000"/>
                </a:solidFill>
              </a:rPr>
              <a:t>true</a:t>
            </a:r>
            <a:endParaRPr lang="en-US" dirty="0">
              <a:solidFill>
                <a:srgbClr val="FF0000"/>
              </a:solidFill>
            </a:endParaRPr>
          </a:p>
          <a:p>
            <a:pPr marL="76200" indent="0">
              <a:buNone/>
            </a:pPr>
            <a:r>
              <a:rPr lang="en-US" dirty="0"/>
              <a:t>(ii) A driver attempts to start a car. The car starts or does not start</a:t>
            </a:r>
            <a:r>
              <a:rPr lang="en-US" dirty="0" smtClean="0"/>
              <a:t>.-</a:t>
            </a:r>
            <a:r>
              <a:rPr lang="en-US" dirty="0" smtClean="0">
                <a:solidFill>
                  <a:srgbClr val="FF0000"/>
                </a:solidFill>
              </a:rPr>
              <a:t>true</a:t>
            </a:r>
            <a:endParaRPr lang="en-US" dirty="0">
              <a:solidFill>
                <a:srgbClr val="FF0000"/>
              </a:solidFill>
            </a:endParaRPr>
          </a:p>
          <a:p>
            <a:pPr marL="76200" indent="0">
              <a:buNone/>
            </a:pPr>
            <a:r>
              <a:rPr lang="en-US" dirty="0"/>
              <a:t>(iii) A player attempts to shoot a basket ball. He/she shoots or misses the shot</a:t>
            </a:r>
            <a:r>
              <a:rPr lang="en-US" dirty="0" smtClean="0"/>
              <a:t>.- </a:t>
            </a:r>
            <a:r>
              <a:rPr lang="en-US" dirty="0" smtClean="0">
                <a:solidFill>
                  <a:srgbClr val="FF0000"/>
                </a:solidFill>
              </a:rPr>
              <a:t>true</a:t>
            </a:r>
            <a:endParaRPr lang="en-US" dirty="0">
              <a:solidFill>
                <a:srgbClr val="FF0000"/>
              </a:solidFill>
            </a:endParaRPr>
          </a:p>
          <a:p>
            <a:pPr marL="76200" indent="0">
              <a:buNone/>
            </a:pPr>
            <a:r>
              <a:rPr lang="en-US" dirty="0"/>
              <a:t>(vi) A die is thrown. It shows up any of the six numbers 1, 2, 3, 4, 5, 6</a:t>
            </a:r>
            <a:r>
              <a:rPr lang="en-US" dirty="0" smtClean="0"/>
              <a:t>.- </a:t>
            </a:r>
            <a:r>
              <a:rPr lang="en-US" dirty="0" smtClean="0">
                <a:solidFill>
                  <a:srgbClr val="FF0000"/>
                </a:solidFill>
              </a:rPr>
              <a:t>true</a:t>
            </a:r>
            <a:endParaRPr lang="en-US" dirty="0">
              <a:solidFill>
                <a:srgbClr val="FF0000"/>
              </a:solidFill>
            </a:endParaRPr>
          </a:p>
          <a:p>
            <a:pPr marL="76200" indent="0">
              <a:buNone/>
            </a:pPr>
            <a:r>
              <a:rPr lang="en-US" b="1" dirty="0"/>
              <a:t>  </a:t>
            </a:r>
            <a:endParaRPr lang="en-US" dirty="0"/>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9673709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5" name="Google Shape;325;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6" name="Google Shape;326;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35</a:t>
            </a:r>
            <a:r>
              <a:rPr lang="en-US" sz="2000" b="1" dirty="0"/>
              <a:t>. </a:t>
            </a:r>
            <a:r>
              <a:rPr lang="en-US" dirty="0"/>
              <a:t>A bag contains 4 blue balls and 3 red balls. A ball is drawn at random from the bag. </a:t>
            </a:r>
          </a:p>
          <a:p>
            <a:pPr marL="76200" indent="0">
              <a:buNone/>
            </a:pPr>
            <a:r>
              <a:rPr lang="en-US" dirty="0"/>
              <a:t>What is the probability that the ball drawn is.</a:t>
            </a:r>
          </a:p>
          <a:p>
            <a:pPr marL="76200" indent="0">
              <a:buNone/>
            </a:pPr>
            <a:r>
              <a:rPr lang="en-US" dirty="0"/>
              <a:t>(</a:t>
            </a:r>
            <a:r>
              <a:rPr lang="en-US" dirty="0" err="1"/>
              <a:t>i</a:t>
            </a:r>
            <a:r>
              <a:rPr lang="en-US" dirty="0"/>
              <a:t>) blue ?</a:t>
            </a:r>
          </a:p>
          <a:p>
            <a:pPr marL="76200" indent="0">
              <a:buNone/>
            </a:pPr>
            <a:r>
              <a:rPr lang="en-US" dirty="0"/>
              <a:t>(ii) not blue ball</a:t>
            </a:r>
          </a:p>
          <a:p>
            <a:pPr marL="76200" indent="0">
              <a:buNone/>
            </a:pPr>
            <a:r>
              <a:rPr lang="en-US" dirty="0"/>
              <a:t>(iii) red ?</a:t>
            </a:r>
          </a:p>
          <a:p>
            <a:pPr marL="76200" indent="0">
              <a:buNone/>
            </a:pPr>
            <a:r>
              <a:rPr lang="en-US" dirty="0"/>
              <a:t>(iv) green ?</a:t>
            </a:r>
          </a:p>
          <a:p>
            <a:pPr marL="76200" indent="0">
              <a:buNone/>
            </a:pPr>
            <a:r>
              <a:rPr lang="en-US" dirty="0"/>
              <a:t> </a:t>
            </a:r>
          </a:p>
          <a:p>
            <a:pPr marL="76200" indent="0">
              <a:buNone/>
            </a:pPr>
            <a:r>
              <a:rPr lang="en-US" dirty="0"/>
              <a:t/>
            </a:r>
            <a:br>
              <a:rPr lang="en-US" dirty="0"/>
            </a:br>
            <a:endParaRPr lang="en-US" dirty="0"/>
          </a:p>
          <a:p>
            <a:pPr marL="76200" indent="0">
              <a:buNone/>
            </a:pPr>
            <a:r>
              <a:rPr lang="en-US" dirty="0"/>
              <a:t> </a:t>
            </a:r>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5" name="Google Shape;325;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6" name="Google Shape;326;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35</a:t>
            </a:r>
            <a:r>
              <a:rPr lang="en-US" sz="2000" b="1" dirty="0"/>
              <a:t>. </a:t>
            </a:r>
            <a:r>
              <a:rPr lang="en-US" dirty="0"/>
              <a:t>A bag contains 4 blue balls and 3 red balls. A ball is drawn at random from the bag. </a:t>
            </a:r>
          </a:p>
          <a:p>
            <a:pPr marL="76200" indent="0">
              <a:buNone/>
            </a:pPr>
            <a:r>
              <a:rPr lang="en-US" dirty="0"/>
              <a:t>What is the probability that the ball drawn is.</a:t>
            </a:r>
          </a:p>
          <a:p>
            <a:pPr marL="76200" indent="0">
              <a:buNone/>
            </a:pPr>
            <a:r>
              <a:rPr lang="en-US" dirty="0"/>
              <a:t>(</a:t>
            </a:r>
            <a:r>
              <a:rPr lang="en-US" dirty="0" err="1"/>
              <a:t>i</a:t>
            </a:r>
            <a:r>
              <a:rPr lang="en-US" dirty="0"/>
              <a:t>) blue </a:t>
            </a:r>
            <a:r>
              <a:rPr lang="en-US" dirty="0" smtClean="0"/>
              <a:t>– </a:t>
            </a:r>
            <a:r>
              <a:rPr lang="en-US" dirty="0" smtClean="0">
                <a:solidFill>
                  <a:srgbClr val="FF0000"/>
                </a:solidFill>
              </a:rPr>
              <a:t>4/7</a:t>
            </a:r>
            <a:endParaRPr lang="en-US" dirty="0">
              <a:solidFill>
                <a:srgbClr val="FF0000"/>
              </a:solidFill>
            </a:endParaRPr>
          </a:p>
          <a:p>
            <a:pPr marL="76200" indent="0">
              <a:buNone/>
            </a:pPr>
            <a:r>
              <a:rPr lang="en-US" dirty="0"/>
              <a:t>(ii) not blue </a:t>
            </a:r>
            <a:r>
              <a:rPr lang="en-US" dirty="0" smtClean="0"/>
              <a:t>ball- </a:t>
            </a:r>
            <a:r>
              <a:rPr lang="en-US" dirty="0" smtClean="0">
                <a:solidFill>
                  <a:srgbClr val="FF0000"/>
                </a:solidFill>
              </a:rPr>
              <a:t>3/7</a:t>
            </a:r>
            <a:endParaRPr lang="en-US" dirty="0">
              <a:solidFill>
                <a:srgbClr val="FF0000"/>
              </a:solidFill>
            </a:endParaRPr>
          </a:p>
          <a:p>
            <a:pPr marL="76200" indent="0">
              <a:buNone/>
            </a:pPr>
            <a:r>
              <a:rPr lang="en-US" dirty="0"/>
              <a:t>(iii) red </a:t>
            </a:r>
            <a:r>
              <a:rPr lang="en-US" dirty="0" smtClean="0"/>
              <a:t>– </a:t>
            </a:r>
            <a:r>
              <a:rPr lang="en-US" dirty="0" smtClean="0">
                <a:solidFill>
                  <a:srgbClr val="FF0000"/>
                </a:solidFill>
              </a:rPr>
              <a:t>3/7</a:t>
            </a:r>
            <a:endParaRPr lang="en-US" dirty="0">
              <a:solidFill>
                <a:srgbClr val="FF0000"/>
              </a:solidFill>
            </a:endParaRPr>
          </a:p>
          <a:p>
            <a:pPr marL="76200" indent="0">
              <a:buNone/>
            </a:pPr>
            <a:r>
              <a:rPr lang="en-US" dirty="0"/>
              <a:t>(iv) green </a:t>
            </a:r>
            <a:r>
              <a:rPr lang="en-US" dirty="0" smtClean="0"/>
              <a:t>– </a:t>
            </a:r>
            <a:r>
              <a:rPr lang="en-US" dirty="0" smtClean="0">
                <a:solidFill>
                  <a:srgbClr val="FF0000"/>
                </a:solidFill>
              </a:rPr>
              <a:t>no green ball in the bag</a:t>
            </a:r>
            <a:endParaRPr lang="en-US" dirty="0">
              <a:solidFill>
                <a:srgbClr val="FF0000"/>
              </a:solidFill>
            </a:endParaRPr>
          </a:p>
          <a:p>
            <a:pPr marL="76200" indent="0">
              <a:buNone/>
            </a:pPr>
            <a:r>
              <a:rPr lang="en-US" dirty="0"/>
              <a:t> </a:t>
            </a:r>
          </a:p>
          <a:p>
            <a:pPr marL="76200" indent="0">
              <a:buNone/>
            </a:pPr>
            <a:r>
              <a:rPr lang="en-US" dirty="0"/>
              <a:t/>
            </a:r>
            <a:br>
              <a:rPr lang="en-US" dirty="0"/>
            </a:br>
            <a:endParaRPr lang="en-US" dirty="0"/>
          </a:p>
          <a:p>
            <a:pPr marL="76200" indent="0">
              <a:buNone/>
            </a:pPr>
            <a:r>
              <a:rPr lang="en-US" dirty="0"/>
              <a:t> </a:t>
            </a:r>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b="1" dirty="0"/>
          </a:p>
        </p:txBody>
      </p:sp>
    </p:spTree>
    <p:extLst>
      <p:ext uri="{BB962C8B-B14F-4D97-AF65-F5344CB8AC3E}">
        <p14:creationId xmlns:p14="http://schemas.microsoft.com/office/powerpoint/2010/main" val="2552735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4" name="Google Shape;134;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fontAlgn="base">
              <a:buNone/>
            </a:pPr>
            <a:r>
              <a:rPr lang="en-US" b="1" dirty="0">
                <a:latin typeface="Arial Black"/>
                <a:ea typeface="Arial Black"/>
                <a:cs typeface="Arial Black"/>
                <a:sym typeface="Arial Black"/>
              </a:rPr>
              <a:t>Q 2</a:t>
            </a:r>
            <a:r>
              <a:rPr lang="en-US" b="1" dirty="0"/>
              <a:t>.	Two coins are tossed simultaneously. Find the probability of getting -</a:t>
            </a:r>
            <a:endParaRPr lang="en-US" dirty="0"/>
          </a:p>
          <a:p>
            <a:pPr marL="76200" indent="0">
              <a:buNone/>
            </a:pPr>
            <a:r>
              <a:rPr lang="en-US" b="1" dirty="0"/>
              <a:t>(</a:t>
            </a:r>
            <a:r>
              <a:rPr lang="en-US" b="1" dirty="0" err="1"/>
              <a:t>i</a:t>
            </a:r>
            <a:r>
              <a:rPr lang="en-US" b="1" dirty="0"/>
              <a:t>) two tails </a:t>
            </a:r>
            <a:r>
              <a:rPr lang="en-US" b="1" dirty="0" smtClean="0"/>
              <a:t>– </a:t>
            </a:r>
            <a:r>
              <a:rPr lang="en-US" b="1" dirty="0" smtClean="0">
                <a:solidFill>
                  <a:srgbClr val="FF0000"/>
                </a:solidFill>
              </a:rPr>
              <a:t>1/4</a:t>
            </a:r>
            <a:endParaRPr lang="en-US" dirty="0">
              <a:solidFill>
                <a:srgbClr val="FF0000"/>
              </a:solidFill>
            </a:endParaRPr>
          </a:p>
          <a:p>
            <a:pPr marL="76200" indent="0">
              <a:buNone/>
            </a:pPr>
            <a:r>
              <a:rPr lang="en-US" b="1" dirty="0"/>
              <a:t>(ii) at least one </a:t>
            </a:r>
            <a:r>
              <a:rPr lang="en-US" b="1" dirty="0" smtClean="0"/>
              <a:t>tail- </a:t>
            </a:r>
            <a:r>
              <a:rPr lang="en-US" b="1" dirty="0" smtClean="0">
                <a:solidFill>
                  <a:srgbClr val="FF0000"/>
                </a:solidFill>
              </a:rPr>
              <a:t>3/4</a:t>
            </a:r>
            <a:endParaRPr lang="en-US" dirty="0">
              <a:solidFill>
                <a:srgbClr val="FF0000"/>
              </a:solidFill>
            </a:endParaRPr>
          </a:p>
          <a:p>
            <a:pPr marL="76200" indent="0">
              <a:buNone/>
            </a:pPr>
            <a:r>
              <a:rPr lang="en-US" b="1" dirty="0"/>
              <a:t>(iii) no </a:t>
            </a:r>
            <a:r>
              <a:rPr lang="en-US" b="1" dirty="0" smtClean="0"/>
              <a:t>tail- </a:t>
            </a:r>
            <a:r>
              <a:rPr lang="en-US" b="1" dirty="0" smtClean="0">
                <a:solidFill>
                  <a:srgbClr val="FF0000"/>
                </a:solidFill>
              </a:rPr>
              <a:t>1/4</a:t>
            </a:r>
            <a:endParaRPr lang="en-US" dirty="0">
              <a:solidFill>
                <a:srgbClr val="FF0000"/>
              </a:solidFill>
            </a:endParaRPr>
          </a:p>
          <a:p>
            <a:pPr marL="76200" indent="0">
              <a:buNone/>
            </a:pPr>
            <a:r>
              <a:rPr lang="en-US" dirty="0"/>
              <a:t/>
            </a:r>
            <a:br>
              <a:rPr lang="en-US" dirty="0"/>
            </a:b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5187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0" name="Google Shape;140;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a:t>
            </a:r>
            <a:r>
              <a:rPr lang="en-US" b="1" dirty="0"/>
              <a:t>. If a coin is tossed two times, what is the probability of getting ‘head’ at least once ? 	</a:t>
            </a:r>
            <a:endParaRPr dirty="0"/>
          </a:p>
          <a:p>
            <a:pPr marL="0" lvl="0" indent="0">
              <a:buNone/>
            </a:pPr>
            <a:r>
              <a:rPr lang="en-IN" b="1" dirty="0"/>
              <a:t>A.  1/2</a:t>
            </a:r>
          </a:p>
          <a:p>
            <a:pPr marL="0" lvl="0" indent="0">
              <a:buNone/>
            </a:pPr>
            <a:r>
              <a:rPr lang="en-IN" b="1" dirty="0"/>
              <a:t>B.  1/4</a:t>
            </a:r>
          </a:p>
          <a:p>
            <a:pPr marL="0" lvl="0" indent="0">
              <a:buNone/>
            </a:pPr>
            <a:r>
              <a:rPr lang="en-IN" b="1" dirty="0"/>
              <a:t>C.  1</a:t>
            </a:r>
          </a:p>
          <a:p>
            <a:pPr marL="0" lvl="0" indent="0">
              <a:buNone/>
            </a:pPr>
            <a:r>
              <a:rPr lang="en-IN" b="1" dirty="0">
                <a:solidFill>
                  <a:schemeClr val="tx1"/>
                </a:solidFill>
              </a:rPr>
              <a:t>D. 3/4</a:t>
            </a:r>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357</Words>
  <Application>Microsoft Office PowerPoint</Application>
  <PresentationFormat>Widescreen</PresentationFormat>
  <Paragraphs>639</Paragraphs>
  <Slides>74</Slides>
  <Notes>72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Cambria Math</vt:lpstr>
      <vt:lpstr>Calibri</vt:lpstr>
      <vt:lpstr>Arial Black</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PowerPoint Presentation</vt:lpstr>
      <vt:lpstr>PowerPoint Presentation</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DELL</cp:lastModifiedBy>
  <cp:revision>41</cp:revision>
  <dcterms:created xsi:type="dcterms:W3CDTF">2020-02-23T06:37:57Z</dcterms:created>
  <dcterms:modified xsi:type="dcterms:W3CDTF">2023-04-20T09:14:24Z</dcterms:modified>
</cp:coreProperties>
</file>