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0"/>
  </p:notesMasterIdLst>
  <p:sldIdLst>
    <p:sldId id="256" r:id="rId2"/>
    <p:sldId id="294" r:id="rId3"/>
    <p:sldId id="342" r:id="rId4"/>
    <p:sldId id="295" r:id="rId5"/>
    <p:sldId id="343" r:id="rId6"/>
    <p:sldId id="299" r:id="rId7"/>
    <p:sldId id="341" r:id="rId8"/>
    <p:sldId id="300" r:id="rId9"/>
    <p:sldId id="321" r:id="rId10"/>
    <p:sldId id="301" r:id="rId11"/>
    <p:sldId id="322" r:id="rId12"/>
    <p:sldId id="302" r:id="rId13"/>
    <p:sldId id="323" r:id="rId14"/>
    <p:sldId id="303" r:id="rId15"/>
    <p:sldId id="324" r:id="rId16"/>
    <p:sldId id="304" r:id="rId17"/>
    <p:sldId id="325" r:id="rId18"/>
    <p:sldId id="305" r:id="rId19"/>
    <p:sldId id="326" r:id="rId20"/>
    <p:sldId id="306" r:id="rId21"/>
    <p:sldId id="327" r:id="rId22"/>
    <p:sldId id="307" r:id="rId23"/>
    <p:sldId id="328" r:id="rId24"/>
    <p:sldId id="308" r:id="rId25"/>
    <p:sldId id="329" r:id="rId26"/>
    <p:sldId id="309" r:id="rId27"/>
    <p:sldId id="330" r:id="rId28"/>
    <p:sldId id="310" r:id="rId29"/>
    <p:sldId id="331" r:id="rId30"/>
    <p:sldId id="311" r:id="rId31"/>
    <p:sldId id="332" r:id="rId32"/>
    <p:sldId id="312" r:id="rId33"/>
    <p:sldId id="333" r:id="rId34"/>
    <p:sldId id="313" r:id="rId35"/>
    <p:sldId id="334" r:id="rId36"/>
    <p:sldId id="314" r:id="rId37"/>
    <p:sldId id="335" r:id="rId38"/>
    <p:sldId id="315" r:id="rId39"/>
    <p:sldId id="336" r:id="rId40"/>
    <p:sldId id="316" r:id="rId41"/>
    <p:sldId id="337" r:id="rId42"/>
    <p:sldId id="317" r:id="rId43"/>
    <p:sldId id="338" r:id="rId44"/>
    <p:sldId id="318" r:id="rId45"/>
    <p:sldId id="339" r:id="rId46"/>
    <p:sldId id="319" r:id="rId47"/>
    <p:sldId id="340" r:id="rId48"/>
    <p:sldId id="320"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Arial Black" panose="020B0A04020102020204" pitchFamily="34" charset="0"/>
      <p:regular r:id="rId55"/>
      <p:bold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7" roundtripDataSignature="AMtx7mi0T0rbVQax8dUOZlmXtDJEgNru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3503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85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754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9066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795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6439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7968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6473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9078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61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296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33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5694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0859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1065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0770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5233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3655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8380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246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5447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602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779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6639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5009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0003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655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7945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54467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94055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2511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8221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84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268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2710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9914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31724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2417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451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3043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028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144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118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238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9531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42"/>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42"/>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42"/>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42"/>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2"/>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42"/>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42"/>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42"/>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42"/>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42"/>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5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5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5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4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4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4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4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4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4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4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1"/>
          <p:cNvSpPr>
            <a:spLocks noGrp="1"/>
          </p:cNvSpPr>
          <p:nvPr>
            <p:ph type="pic" idx="2"/>
          </p:nvPr>
        </p:nvSpPr>
        <p:spPr>
          <a:xfrm>
            <a:off x="5183188" y="987425"/>
            <a:ext cx="6172200" cy="4873625"/>
          </a:xfrm>
          <a:prstGeom prst="rect">
            <a:avLst/>
          </a:prstGeom>
          <a:noFill/>
          <a:ln>
            <a:noFill/>
          </a:ln>
        </p:spPr>
      </p:sp>
      <p:sp>
        <p:nvSpPr>
          <p:cNvPr id="81" name="Google Shape;81;p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r>
              <a:rPr lang="en-US" sz="6000" b="1" dirty="0">
                <a:solidFill>
                  <a:srgbClr val="FF0000"/>
                </a:solidFill>
                <a:latin typeface="Arial Black" panose="020B0A04020102020204" pitchFamily="34" charset="0"/>
                <a:sym typeface="Arial Black"/>
              </a:rPr>
              <a:t>PROBABILITY</a:t>
            </a:r>
          </a:p>
        </p:txBody>
      </p:sp>
      <p:sp>
        <p:nvSpPr>
          <p:cNvPr id="103" name="Google Shape;103;p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5</a:t>
            </a:r>
            <a:r>
              <a:rPr lang="en-US" sz="2000" b="1" dirty="0" smtClean="0"/>
              <a:t>. </a:t>
            </a:r>
            <a:r>
              <a:rPr lang="en-US" b="1" dirty="0"/>
              <a:t>A special coupon is to be held to select students who will live in the only ac room in a hostel. There are 80 Year-3, 160Year-2 and 120 Year-1 students who applied. Each Year-3's name is placed in the lottery 3 times; each Year-2's name, 2 times and Year-1's name, 1 time. What is the probability that a Year-2's name will be chosen?</a:t>
            </a:r>
          </a:p>
          <a:p>
            <a:pPr marL="228600" lvl="0" indent="-228600">
              <a:spcBef>
                <a:spcPts val="0"/>
              </a:spcBef>
              <a:buClr>
                <a:srgbClr val="0C0C0C"/>
              </a:buClr>
              <a:buNone/>
            </a:pPr>
            <a:r>
              <a:rPr lang="en-US" b="1" dirty="0"/>
              <a:t>	(1) 8/17	</a:t>
            </a:r>
            <a:endParaRPr lang="en-US" b="1" dirty="0" smtClean="0"/>
          </a:p>
          <a:p>
            <a:pPr marL="228600" lvl="0" indent="-228600">
              <a:spcBef>
                <a:spcPts val="0"/>
              </a:spcBef>
              <a:buClr>
                <a:srgbClr val="0C0C0C"/>
              </a:buClr>
              <a:buNone/>
            </a:pPr>
            <a:r>
              <a:rPr lang="en-US" b="1" dirty="0"/>
              <a:t>	</a:t>
            </a:r>
            <a:r>
              <a:rPr lang="en-US" b="1" dirty="0" smtClean="0"/>
              <a:t>(</a:t>
            </a:r>
            <a:r>
              <a:rPr lang="en-US" b="1" dirty="0"/>
              <a:t>2) 6/17	</a:t>
            </a:r>
          </a:p>
          <a:p>
            <a:pPr marL="228600" lvl="0" indent="-228600">
              <a:spcBef>
                <a:spcPts val="0"/>
              </a:spcBef>
              <a:buClr>
                <a:srgbClr val="0C0C0C"/>
              </a:buClr>
              <a:buNone/>
            </a:pPr>
            <a:r>
              <a:rPr lang="en-US" b="1" dirty="0"/>
              <a:t>	(3) 7/17	</a:t>
            </a:r>
            <a:endParaRPr lang="en-US" b="1" dirty="0" smtClean="0"/>
          </a:p>
          <a:p>
            <a:pPr marL="228600" lvl="0" indent="-228600">
              <a:spcBef>
                <a:spcPts val="0"/>
              </a:spcBef>
              <a:buClr>
                <a:srgbClr val="0C0C0C"/>
              </a:buClr>
              <a:buNone/>
            </a:pPr>
            <a:r>
              <a:rPr lang="en-US" b="1" dirty="0"/>
              <a:t>	</a:t>
            </a:r>
            <a:r>
              <a:rPr lang="en-US" b="1" dirty="0" smtClean="0"/>
              <a:t>(</a:t>
            </a:r>
            <a:r>
              <a:rPr lang="en-US" b="1" dirty="0"/>
              <a:t>4) 5/17</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37570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5</a:t>
            </a:r>
            <a:r>
              <a:rPr lang="en-US" sz="2000" b="1" dirty="0" smtClean="0"/>
              <a:t>. </a:t>
            </a:r>
            <a:r>
              <a:rPr lang="en-US" b="1" dirty="0"/>
              <a:t>A special coupon is to be held to select students who will live in the only ac room in a hostel. There are 80 Year-3, 160Year-2 and 120 Year-1 students who applied. Each Year-3's name is placed in the lottery 3 times; each Year-2's name, 2 times and Year-1's name, 1 time. What is the probability that a Year-2's name will be chosen?</a:t>
            </a:r>
          </a:p>
          <a:p>
            <a:pPr marL="228600" lvl="0" indent="-228600">
              <a:spcBef>
                <a:spcPts val="0"/>
              </a:spcBef>
              <a:buClr>
                <a:srgbClr val="0C0C0C"/>
              </a:buClr>
              <a:buNone/>
            </a:pPr>
            <a:r>
              <a:rPr lang="en-US" b="1" dirty="0"/>
              <a:t>	</a:t>
            </a:r>
            <a:r>
              <a:rPr lang="en-US" b="1" dirty="0">
                <a:solidFill>
                  <a:srgbClr val="FF0000"/>
                </a:solidFill>
              </a:rPr>
              <a:t>(1) 8/17</a:t>
            </a:r>
            <a:r>
              <a:rPr lang="en-US" b="1" dirty="0"/>
              <a:t>	</a:t>
            </a:r>
            <a:endParaRPr lang="en-US" b="1" dirty="0" smtClean="0"/>
          </a:p>
          <a:p>
            <a:pPr marL="228600" lvl="0" indent="-228600">
              <a:spcBef>
                <a:spcPts val="0"/>
              </a:spcBef>
              <a:buClr>
                <a:srgbClr val="0C0C0C"/>
              </a:buClr>
              <a:buNone/>
            </a:pPr>
            <a:r>
              <a:rPr lang="en-US" b="1" dirty="0"/>
              <a:t>	</a:t>
            </a:r>
            <a:r>
              <a:rPr lang="en-US" b="1" dirty="0" smtClean="0"/>
              <a:t>(</a:t>
            </a:r>
            <a:r>
              <a:rPr lang="en-US" b="1" dirty="0"/>
              <a:t>2) 6/17	</a:t>
            </a:r>
          </a:p>
          <a:p>
            <a:pPr marL="228600" lvl="0" indent="-228600">
              <a:spcBef>
                <a:spcPts val="0"/>
              </a:spcBef>
              <a:buClr>
                <a:srgbClr val="0C0C0C"/>
              </a:buClr>
              <a:buNone/>
            </a:pPr>
            <a:r>
              <a:rPr lang="en-US" b="1" dirty="0"/>
              <a:t>	(3) 7/17	</a:t>
            </a:r>
            <a:endParaRPr lang="en-US" b="1" dirty="0" smtClean="0"/>
          </a:p>
          <a:p>
            <a:pPr marL="228600" lvl="0" indent="-228600">
              <a:spcBef>
                <a:spcPts val="0"/>
              </a:spcBef>
              <a:buClr>
                <a:srgbClr val="0C0C0C"/>
              </a:buClr>
              <a:buNone/>
            </a:pPr>
            <a:r>
              <a:rPr lang="en-US" b="1" dirty="0"/>
              <a:t>	</a:t>
            </a:r>
            <a:r>
              <a:rPr lang="en-US" b="1" dirty="0" smtClean="0"/>
              <a:t>(</a:t>
            </a:r>
            <a:r>
              <a:rPr lang="en-US" b="1" dirty="0"/>
              <a:t>4) 5/17</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69718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buSzPts val="2000"/>
              <a:buNone/>
            </a:pPr>
            <a:r>
              <a:rPr lang="en-US" sz="2000" b="1" dirty="0" smtClean="0">
                <a:latin typeface="Arial Black"/>
                <a:ea typeface="Arial Black"/>
                <a:cs typeface="Arial Black"/>
                <a:sym typeface="Arial Black"/>
              </a:rPr>
              <a:t>Q 6</a:t>
            </a:r>
            <a:r>
              <a:rPr lang="en-US" sz="2000" b="1" dirty="0" smtClean="0"/>
              <a:t>. </a:t>
            </a:r>
            <a:r>
              <a:rPr lang="en-US" b="1" dirty="0"/>
              <a:t>A container contains 4 boxes of variety1 sweet, 5 boxes of variety2 sweet and 3 boxes of variety3 sweet. Three boxes of them are drawn at random, what is the probability that the three are not of the same variety?</a:t>
            </a:r>
          </a:p>
          <a:p>
            <a:pPr marL="228600" lvl="0" indent="-228600">
              <a:buSzPts val="2000"/>
              <a:buNone/>
            </a:pPr>
            <a:r>
              <a:rPr lang="en-US" b="1" dirty="0"/>
              <a:t>	</a:t>
            </a:r>
            <a:r>
              <a:rPr lang="en-US" b="1" dirty="0">
                <a:solidFill>
                  <a:schemeClr val="tx1"/>
                </a:solidFill>
              </a:rPr>
              <a:t>(1) 41/44</a:t>
            </a:r>
            <a:r>
              <a:rPr lang="en-US" b="1" dirty="0"/>
              <a:t>	</a:t>
            </a:r>
            <a:endParaRPr lang="en-US" b="1" dirty="0" smtClean="0"/>
          </a:p>
          <a:p>
            <a:pPr marL="228600" lvl="0" indent="-228600">
              <a:buSzPts val="2000"/>
              <a:buNone/>
            </a:pPr>
            <a:r>
              <a:rPr lang="en-US" b="1" dirty="0"/>
              <a:t>	</a:t>
            </a:r>
            <a:r>
              <a:rPr lang="en-US" b="1" dirty="0" smtClean="0"/>
              <a:t>(</a:t>
            </a:r>
            <a:r>
              <a:rPr lang="en-US" b="1" dirty="0"/>
              <a:t>2) 3/44	</a:t>
            </a:r>
          </a:p>
          <a:p>
            <a:pPr marL="228600" lvl="0" indent="-228600">
              <a:buSzPts val="2000"/>
              <a:buNone/>
            </a:pPr>
            <a:r>
              <a:rPr lang="en-US" b="1" dirty="0"/>
              <a:t>	(3) 15/44	</a:t>
            </a:r>
            <a:endParaRPr lang="en-US" b="1" dirty="0" smtClean="0"/>
          </a:p>
          <a:p>
            <a:pPr marL="228600" lvl="0" indent="-228600">
              <a:buSzPts val="2000"/>
              <a:buNone/>
            </a:pPr>
            <a:r>
              <a:rPr lang="en-US" b="1" dirty="0"/>
              <a:t>	</a:t>
            </a:r>
            <a:r>
              <a:rPr lang="en-US" b="1" dirty="0" smtClean="0"/>
              <a:t>(</a:t>
            </a:r>
            <a:r>
              <a:rPr lang="en-US" b="1" dirty="0"/>
              <a:t>4) 13/44</a:t>
            </a:r>
          </a:p>
          <a:p>
            <a:pPr marL="228600" lvl="0" indent="-228600">
              <a:buSzPts val="2000"/>
              <a:buNone/>
            </a:pPr>
            <a:r>
              <a:rPr lang="en-US" b="1" dirty="0"/>
              <a:t>	(5) None of these</a:t>
            </a:r>
          </a:p>
          <a:p>
            <a:pPr marL="228600" lvl="0" indent="-228600">
              <a:buSzPts val="20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146186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buSzPts val="2000"/>
              <a:buNone/>
            </a:pPr>
            <a:r>
              <a:rPr lang="en-US" sz="2000" b="1" dirty="0" smtClean="0">
                <a:latin typeface="Arial Black"/>
                <a:ea typeface="Arial Black"/>
                <a:cs typeface="Arial Black"/>
                <a:sym typeface="Arial Black"/>
              </a:rPr>
              <a:t>Q 6</a:t>
            </a:r>
            <a:r>
              <a:rPr lang="en-US" sz="2000" b="1" dirty="0" smtClean="0"/>
              <a:t>. </a:t>
            </a:r>
            <a:r>
              <a:rPr lang="en-US" b="1" dirty="0"/>
              <a:t>A container contains 4 boxes of variety1 sweet, 5 boxes of variety2 sweet and 3 boxes of variety3 sweet. Three boxes of them are drawn at random, what is the probability that the three are not of the same variety?</a:t>
            </a:r>
          </a:p>
          <a:p>
            <a:pPr marL="228600" lvl="0" indent="-228600">
              <a:buSzPts val="2000"/>
              <a:buNone/>
            </a:pPr>
            <a:r>
              <a:rPr lang="en-US" b="1" dirty="0"/>
              <a:t>	</a:t>
            </a:r>
            <a:r>
              <a:rPr lang="en-US" b="1" dirty="0">
                <a:solidFill>
                  <a:srgbClr val="FF0000"/>
                </a:solidFill>
              </a:rPr>
              <a:t>(1) 41/44	</a:t>
            </a:r>
            <a:endParaRPr lang="en-US" b="1" dirty="0" smtClean="0">
              <a:solidFill>
                <a:srgbClr val="FF0000"/>
              </a:solidFill>
            </a:endParaRPr>
          </a:p>
          <a:p>
            <a:pPr marL="228600" lvl="0" indent="-228600">
              <a:buSzPts val="2000"/>
              <a:buNone/>
            </a:pPr>
            <a:r>
              <a:rPr lang="en-US" b="1" dirty="0"/>
              <a:t>	</a:t>
            </a:r>
            <a:r>
              <a:rPr lang="en-US" b="1" dirty="0" smtClean="0"/>
              <a:t>(</a:t>
            </a:r>
            <a:r>
              <a:rPr lang="en-US" b="1" dirty="0"/>
              <a:t>2) 3/44	</a:t>
            </a:r>
          </a:p>
          <a:p>
            <a:pPr marL="228600" lvl="0" indent="-228600">
              <a:buSzPts val="2000"/>
              <a:buNone/>
            </a:pPr>
            <a:r>
              <a:rPr lang="en-US" b="1" dirty="0"/>
              <a:t>	(3) 15/44	</a:t>
            </a:r>
            <a:endParaRPr lang="en-US" b="1" dirty="0" smtClean="0"/>
          </a:p>
          <a:p>
            <a:pPr marL="228600" lvl="0" indent="-228600">
              <a:buSzPts val="2000"/>
              <a:buNone/>
            </a:pPr>
            <a:r>
              <a:rPr lang="en-US" b="1" dirty="0"/>
              <a:t>	</a:t>
            </a:r>
            <a:r>
              <a:rPr lang="en-US" b="1" dirty="0" smtClean="0"/>
              <a:t>(</a:t>
            </a:r>
            <a:r>
              <a:rPr lang="en-US" b="1" dirty="0"/>
              <a:t>4) 13/44</a:t>
            </a:r>
          </a:p>
          <a:p>
            <a:pPr marL="228600" lvl="0" indent="-228600">
              <a:buSzPts val="2000"/>
              <a:buNone/>
            </a:pPr>
            <a:r>
              <a:rPr lang="en-US" b="1" dirty="0"/>
              <a:t>	(5) None of these</a:t>
            </a:r>
          </a:p>
          <a:p>
            <a:pPr marL="228600" lvl="0" indent="-228600">
              <a:buSzPts val="20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90745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7</a:t>
            </a:r>
            <a:r>
              <a:rPr lang="en-US" sz="2000" b="1" dirty="0" smtClean="0"/>
              <a:t>. </a:t>
            </a:r>
            <a:r>
              <a:rPr lang="en-US" sz="2000" b="1" dirty="0"/>
              <a:t>Directions </a:t>
            </a:r>
            <a:r>
              <a:rPr lang="en-US" sz="2000" b="1" dirty="0" smtClean="0"/>
              <a:t>There </a:t>
            </a:r>
            <a:r>
              <a:rPr lang="en-US" sz="2000" b="1" dirty="0"/>
              <a:t>are 3 bags containing 3 colored balls – Red, Green and Yellow.</a:t>
            </a:r>
          </a:p>
          <a:p>
            <a:pPr marL="228600" lvl="0" indent="-228600">
              <a:spcBef>
                <a:spcPts val="0"/>
              </a:spcBef>
              <a:buClr>
                <a:srgbClr val="0C0C0C"/>
              </a:buClr>
              <a:buNone/>
            </a:pPr>
            <a:r>
              <a:rPr lang="en-US" sz="2000" b="1" dirty="0"/>
              <a:t>	Bag A contains:</a:t>
            </a:r>
          </a:p>
          <a:p>
            <a:pPr marL="228600" lvl="0" indent="-228600">
              <a:spcBef>
                <a:spcPts val="0"/>
              </a:spcBef>
              <a:buClr>
                <a:srgbClr val="0C0C0C"/>
              </a:buClr>
              <a:buNone/>
            </a:pPr>
            <a:r>
              <a:rPr lang="en-US" sz="2000" b="1" dirty="0"/>
              <a:t>	15 red balls. Y yellow balls and G green balls. Probability of drawing one yellow ball is 2/9. The ratio of number of green and yellow balls is 9: 4</a:t>
            </a:r>
          </a:p>
          <a:p>
            <a:pPr marL="228600" lvl="0" indent="-228600">
              <a:spcBef>
                <a:spcPts val="0"/>
              </a:spcBef>
              <a:buClr>
                <a:srgbClr val="0C0C0C"/>
              </a:buClr>
              <a:buNone/>
            </a:pPr>
            <a:r>
              <a:rPr lang="en-US" sz="2000" b="1" dirty="0"/>
              <a:t>	Bag B contains:</a:t>
            </a:r>
          </a:p>
          <a:p>
            <a:pPr marL="228600" lvl="0" indent="-228600">
              <a:spcBef>
                <a:spcPts val="0"/>
              </a:spcBef>
              <a:buClr>
                <a:srgbClr val="0C0C0C"/>
              </a:buClr>
              <a:buNone/>
            </a:pPr>
            <a:r>
              <a:rPr lang="en-US" sz="2000" b="1" dirty="0"/>
              <a:t>	Number of green balls is 2/3rd of G. Total number of balls in bag is 5/6th of balls in Bag A. Number of yellow balls is 3 greater than number of red balls</a:t>
            </a:r>
          </a:p>
          <a:p>
            <a:pPr marL="228600" lvl="0" indent="-228600">
              <a:spcBef>
                <a:spcPts val="0"/>
              </a:spcBef>
              <a:buClr>
                <a:srgbClr val="0C0C0C"/>
              </a:buClr>
              <a:buNone/>
            </a:pPr>
            <a:r>
              <a:rPr lang="en-US" sz="2000" b="1" dirty="0"/>
              <a:t>	Bag C contains:</a:t>
            </a:r>
          </a:p>
          <a:p>
            <a:pPr marL="228600" lvl="0" indent="-228600">
              <a:spcBef>
                <a:spcPts val="0"/>
              </a:spcBef>
              <a:buClr>
                <a:srgbClr val="0C0C0C"/>
              </a:buClr>
              <a:buNone/>
            </a:pPr>
            <a:r>
              <a:rPr lang="en-US" sz="2000" b="1" dirty="0"/>
              <a:t>	Number of red balls is 1/3rd of total number of red balls in bags A and B. Number of yellow balls is 20% more than number of yellow balls in bag B. Probability of drawing one green ball is 7/16. (2 questions asked as below)</a:t>
            </a:r>
          </a:p>
          <a:p>
            <a:pPr marL="228600" lvl="0" indent="-228600">
              <a:spcBef>
                <a:spcPts val="0"/>
              </a:spcBef>
              <a:buClr>
                <a:srgbClr val="0C0C0C"/>
              </a:buClr>
              <a:buNone/>
            </a:pPr>
            <a:endParaRPr lang="en-US" b="1" dirty="0"/>
          </a:p>
          <a:p>
            <a:pPr marL="228600" lvl="0" indent="-228600">
              <a:spcBef>
                <a:spcPts val="0"/>
              </a:spcBef>
              <a:buClr>
                <a:srgbClr val="0C0C0C"/>
              </a:buClr>
              <a:buNone/>
            </a:pPr>
            <a:r>
              <a:rPr lang="en-US" sz="2000" b="1" dirty="0" smtClean="0"/>
              <a:t>One </a:t>
            </a:r>
            <a:r>
              <a:rPr lang="en-US" sz="2000" b="1" dirty="0"/>
              <a:t>ball from each bag is drawn. Find the probability that these are yellow balls.</a:t>
            </a:r>
          </a:p>
          <a:p>
            <a:pPr marL="228600" lvl="0" indent="-228600">
              <a:spcBef>
                <a:spcPts val="0"/>
              </a:spcBef>
              <a:buClr>
                <a:srgbClr val="0C0C0C"/>
              </a:buClr>
              <a:buNone/>
            </a:pPr>
            <a:r>
              <a:rPr lang="en-US" sz="2000" b="1" dirty="0"/>
              <a:t>	(1) 5/16	</a:t>
            </a:r>
            <a:endParaRPr lang="en-US" sz="2000" b="1" dirty="0" smtClean="0"/>
          </a:p>
          <a:p>
            <a:pPr marL="228600" lvl="0" indent="-228600">
              <a:spcBef>
                <a:spcPts val="0"/>
              </a:spcBef>
              <a:buClr>
                <a:srgbClr val="0C0C0C"/>
              </a:buClr>
              <a:buNone/>
            </a:pPr>
            <a:r>
              <a:rPr lang="en-US" sz="2000" b="1" dirty="0"/>
              <a:t> </a:t>
            </a:r>
            <a:r>
              <a:rPr lang="en-US" sz="2000" b="1" dirty="0" smtClean="0"/>
              <a:t>  (</a:t>
            </a:r>
            <a:r>
              <a:rPr lang="en-US" sz="2000" b="1" dirty="0"/>
              <a:t>2) 3/16</a:t>
            </a:r>
          </a:p>
          <a:p>
            <a:pPr marL="228600" lvl="0" indent="-228600">
              <a:spcBef>
                <a:spcPts val="0"/>
              </a:spcBef>
              <a:buClr>
                <a:srgbClr val="0C0C0C"/>
              </a:buClr>
              <a:buNone/>
            </a:pPr>
            <a:r>
              <a:rPr lang="en-US" sz="2000" b="1" dirty="0"/>
              <a:t>	(3) 7/36	</a:t>
            </a:r>
            <a:endParaRPr lang="en-US" sz="2000" b="1" dirty="0" smtClean="0"/>
          </a:p>
          <a:p>
            <a:pPr marL="228600" lvl="0" indent="-228600">
              <a:spcBef>
                <a:spcPts val="0"/>
              </a:spcBef>
              <a:buClr>
                <a:srgbClr val="0C0C0C"/>
              </a:buClr>
              <a:buNone/>
            </a:pPr>
            <a:r>
              <a:rPr lang="en-US" sz="2000" b="1" dirty="0"/>
              <a:t> </a:t>
            </a:r>
            <a:r>
              <a:rPr lang="en-US" sz="2000" b="1" dirty="0" smtClean="0"/>
              <a:t>  (</a:t>
            </a:r>
            <a:r>
              <a:rPr lang="en-US" sz="2000" b="1" dirty="0"/>
              <a:t>4) 1/36</a:t>
            </a:r>
          </a:p>
          <a:p>
            <a:pPr marL="228600" lvl="0" indent="-228600">
              <a:spcBef>
                <a:spcPts val="0"/>
              </a:spcBef>
              <a:buClr>
                <a:srgbClr val="0C0C0C"/>
              </a:buClr>
              <a:buNone/>
            </a:pPr>
            <a:r>
              <a:rPr lang="en-US" sz="2000" b="1" dirty="0"/>
              <a:t>	(5) 9/16</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86463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7</a:t>
            </a:r>
            <a:r>
              <a:rPr lang="en-US" sz="2000" b="1" dirty="0" smtClean="0"/>
              <a:t>. </a:t>
            </a:r>
            <a:r>
              <a:rPr lang="en-US" sz="2000" b="1" dirty="0"/>
              <a:t>Directions </a:t>
            </a:r>
            <a:r>
              <a:rPr lang="en-US" sz="2000" b="1" dirty="0" smtClean="0"/>
              <a:t>There </a:t>
            </a:r>
            <a:r>
              <a:rPr lang="en-US" sz="2000" b="1" dirty="0"/>
              <a:t>are 3 bags containing 3 colored balls – Red, Green and Yellow.</a:t>
            </a:r>
          </a:p>
          <a:p>
            <a:pPr marL="228600" lvl="0" indent="-228600">
              <a:spcBef>
                <a:spcPts val="0"/>
              </a:spcBef>
              <a:buClr>
                <a:srgbClr val="0C0C0C"/>
              </a:buClr>
              <a:buNone/>
            </a:pPr>
            <a:r>
              <a:rPr lang="en-US" sz="2000" b="1" dirty="0"/>
              <a:t>	Bag A contains:</a:t>
            </a:r>
          </a:p>
          <a:p>
            <a:pPr marL="228600" lvl="0" indent="-228600">
              <a:spcBef>
                <a:spcPts val="0"/>
              </a:spcBef>
              <a:buClr>
                <a:srgbClr val="0C0C0C"/>
              </a:buClr>
              <a:buNone/>
            </a:pPr>
            <a:r>
              <a:rPr lang="en-US" sz="2000" b="1" dirty="0"/>
              <a:t>	15 red balls. Y yellow balls and G green balls. Probability of drawing one yellow ball is 2/9. The ratio of number of green and yellow balls is 9: 4</a:t>
            </a:r>
          </a:p>
          <a:p>
            <a:pPr marL="228600" lvl="0" indent="-228600">
              <a:spcBef>
                <a:spcPts val="0"/>
              </a:spcBef>
              <a:buClr>
                <a:srgbClr val="0C0C0C"/>
              </a:buClr>
              <a:buNone/>
            </a:pPr>
            <a:r>
              <a:rPr lang="en-US" sz="2000" b="1" dirty="0"/>
              <a:t>	Bag B contains:</a:t>
            </a:r>
          </a:p>
          <a:p>
            <a:pPr marL="228600" lvl="0" indent="-228600">
              <a:spcBef>
                <a:spcPts val="0"/>
              </a:spcBef>
              <a:buClr>
                <a:srgbClr val="0C0C0C"/>
              </a:buClr>
              <a:buNone/>
            </a:pPr>
            <a:r>
              <a:rPr lang="en-US" sz="2000" b="1" dirty="0"/>
              <a:t>	Number of green balls is 2/3rd of G. Total number of balls in bag is 5/6th of balls in Bag A. Number of yellow balls is 3 greater than number of red balls</a:t>
            </a:r>
          </a:p>
          <a:p>
            <a:pPr marL="228600" lvl="0" indent="-228600">
              <a:spcBef>
                <a:spcPts val="0"/>
              </a:spcBef>
              <a:buClr>
                <a:srgbClr val="0C0C0C"/>
              </a:buClr>
              <a:buNone/>
            </a:pPr>
            <a:r>
              <a:rPr lang="en-US" sz="2000" b="1" dirty="0"/>
              <a:t>	Bag C contains:</a:t>
            </a:r>
          </a:p>
          <a:p>
            <a:pPr marL="228600" lvl="0" indent="-228600">
              <a:spcBef>
                <a:spcPts val="0"/>
              </a:spcBef>
              <a:buClr>
                <a:srgbClr val="0C0C0C"/>
              </a:buClr>
              <a:buNone/>
            </a:pPr>
            <a:r>
              <a:rPr lang="en-US" sz="2000" b="1" dirty="0"/>
              <a:t>	Number of red balls is 1/3rd of total number of red balls in bags A and B. Number of yellow balls is 20% more than number of yellow balls in bag B. Probability of drawing one green ball is 7/16. (2 questions asked as below)</a:t>
            </a:r>
          </a:p>
          <a:p>
            <a:pPr marL="228600" lvl="0" indent="-228600">
              <a:spcBef>
                <a:spcPts val="0"/>
              </a:spcBef>
              <a:buClr>
                <a:srgbClr val="0C0C0C"/>
              </a:buClr>
              <a:buNone/>
            </a:pPr>
            <a:endParaRPr lang="en-US" b="1" dirty="0"/>
          </a:p>
          <a:p>
            <a:pPr marL="228600" lvl="0" indent="-228600">
              <a:spcBef>
                <a:spcPts val="0"/>
              </a:spcBef>
              <a:buClr>
                <a:srgbClr val="0C0C0C"/>
              </a:buClr>
              <a:buNone/>
            </a:pPr>
            <a:r>
              <a:rPr lang="en-US" sz="2000" b="1" dirty="0" smtClean="0"/>
              <a:t>One </a:t>
            </a:r>
            <a:r>
              <a:rPr lang="en-US" sz="2000" b="1" dirty="0"/>
              <a:t>ball from each bag is drawn. Find the probability that these are yellow balls.</a:t>
            </a:r>
          </a:p>
          <a:p>
            <a:pPr marL="228600" lvl="0" indent="-228600">
              <a:spcBef>
                <a:spcPts val="0"/>
              </a:spcBef>
              <a:buClr>
                <a:srgbClr val="0C0C0C"/>
              </a:buClr>
              <a:buNone/>
            </a:pPr>
            <a:r>
              <a:rPr lang="en-US" sz="2000" b="1" dirty="0"/>
              <a:t>	(1) 5/16	</a:t>
            </a:r>
            <a:endParaRPr lang="en-US" sz="2000" b="1" dirty="0" smtClean="0"/>
          </a:p>
          <a:p>
            <a:pPr marL="228600" lvl="0" indent="-228600">
              <a:spcBef>
                <a:spcPts val="0"/>
              </a:spcBef>
              <a:buClr>
                <a:srgbClr val="0C0C0C"/>
              </a:buClr>
              <a:buNone/>
            </a:pPr>
            <a:r>
              <a:rPr lang="en-US" sz="2000" b="1" dirty="0"/>
              <a:t> </a:t>
            </a:r>
            <a:r>
              <a:rPr lang="en-US" sz="2000" b="1" dirty="0" smtClean="0"/>
              <a:t>  (</a:t>
            </a:r>
            <a:r>
              <a:rPr lang="en-US" sz="2000" b="1" dirty="0"/>
              <a:t>2) 3/16</a:t>
            </a:r>
          </a:p>
          <a:p>
            <a:pPr marL="228600" lvl="0" indent="-228600">
              <a:spcBef>
                <a:spcPts val="0"/>
              </a:spcBef>
              <a:buClr>
                <a:srgbClr val="0C0C0C"/>
              </a:buClr>
              <a:buNone/>
            </a:pPr>
            <a:r>
              <a:rPr lang="en-US" sz="2000" b="1" dirty="0"/>
              <a:t>	(3) 7/36	</a:t>
            </a:r>
            <a:endParaRPr lang="en-US" sz="2000" b="1" dirty="0" smtClean="0"/>
          </a:p>
          <a:p>
            <a:pPr marL="228600" lvl="0" indent="-228600">
              <a:spcBef>
                <a:spcPts val="0"/>
              </a:spcBef>
              <a:buClr>
                <a:srgbClr val="0C0C0C"/>
              </a:buClr>
              <a:buNone/>
            </a:pPr>
            <a:r>
              <a:rPr lang="en-US" sz="2000" b="1" dirty="0">
                <a:solidFill>
                  <a:srgbClr val="FF0000"/>
                </a:solidFill>
              </a:rPr>
              <a:t> </a:t>
            </a:r>
            <a:r>
              <a:rPr lang="en-US" sz="2000" b="1" dirty="0" smtClean="0">
                <a:solidFill>
                  <a:srgbClr val="FF0000"/>
                </a:solidFill>
              </a:rPr>
              <a:t>  (</a:t>
            </a:r>
            <a:r>
              <a:rPr lang="en-US" sz="2000" b="1" dirty="0">
                <a:solidFill>
                  <a:srgbClr val="FF0000"/>
                </a:solidFill>
              </a:rPr>
              <a:t>4) 1/36</a:t>
            </a:r>
          </a:p>
          <a:p>
            <a:pPr marL="228600" lvl="0" indent="-228600">
              <a:spcBef>
                <a:spcPts val="0"/>
              </a:spcBef>
              <a:buClr>
                <a:srgbClr val="0C0C0C"/>
              </a:buClr>
              <a:buNone/>
            </a:pPr>
            <a:r>
              <a:rPr lang="en-US" sz="2000" b="1" dirty="0"/>
              <a:t>	(5) 9/16</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59882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8</a:t>
            </a:r>
            <a:r>
              <a:rPr lang="en-US" sz="2000" b="1" dirty="0" smtClean="0"/>
              <a:t>. Directions: </a:t>
            </a:r>
            <a:r>
              <a:rPr lang="en-US" sz="2000" b="1" dirty="0"/>
              <a:t>There are 3 bags containing 3 colored balls – Red, Green and Yellow.</a:t>
            </a:r>
          </a:p>
          <a:p>
            <a:pPr marL="228600" lvl="0" indent="-228600">
              <a:spcBef>
                <a:spcPts val="0"/>
              </a:spcBef>
              <a:buClr>
                <a:srgbClr val="0C0C0C"/>
              </a:buClr>
              <a:buNone/>
            </a:pPr>
            <a:r>
              <a:rPr lang="en-US" sz="2000" b="1" dirty="0"/>
              <a:t>	Bag A contains:</a:t>
            </a:r>
          </a:p>
          <a:p>
            <a:pPr marL="228600" lvl="0" indent="-228600">
              <a:spcBef>
                <a:spcPts val="0"/>
              </a:spcBef>
              <a:buClr>
                <a:srgbClr val="0C0C0C"/>
              </a:buClr>
              <a:buNone/>
            </a:pPr>
            <a:r>
              <a:rPr lang="en-US" sz="2000" b="1" dirty="0"/>
              <a:t>	15 red balls. Y yellow balls and G green balls. Probability of drawing one yellow ball is 2/9. The ratio of number of green and yellow balls is 9: 4</a:t>
            </a:r>
          </a:p>
          <a:p>
            <a:pPr marL="228600" lvl="0" indent="-228600">
              <a:spcBef>
                <a:spcPts val="0"/>
              </a:spcBef>
              <a:buClr>
                <a:srgbClr val="0C0C0C"/>
              </a:buClr>
              <a:buNone/>
            </a:pPr>
            <a:r>
              <a:rPr lang="en-US" sz="2000" b="1" dirty="0"/>
              <a:t>	Bag B contains:</a:t>
            </a:r>
          </a:p>
          <a:p>
            <a:pPr marL="228600" lvl="0" indent="-228600">
              <a:spcBef>
                <a:spcPts val="0"/>
              </a:spcBef>
              <a:buClr>
                <a:srgbClr val="0C0C0C"/>
              </a:buClr>
              <a:buNone/>
            </a:pPr>
            <a:r>
              <a:rPr lang="en-US" sz="2000" b="1" dirty="0"/>
              <a:t>	Number of green balls is 2/3rd of G. Total number of balls in bag is 5/6th of balls in Bag A. Number of yellow balls is 3 greater than number of red balls</a:t>
            </a:r>
          </a:p>
          <a:p>
            <a:pPr marL="228600" lvl="0" indent="-228600">
              <a:spcBef>
                <a:spcPts val="0"/>
              </a:spcBef>
              <a:buClr>
                <a:srgbClr val="0C0C0C"/>
              </a:buClr>
              <a:buNone/>
            </a:pPr>
            <a:r>
              <a:rPr lang="en-US" sz="2000" b="1" dirty="0"/>
              <a:t>	Bag C contains:</a:t>
            </a:r>
          </a:p>
          <a:p>
            <a:pPr marL="228600" lvl="0" indent="-228600">
              <a:spcBef>
                <a:spcPts val="0"/>
              </a:spcBef>
              <a:buClr>
                <a:srgbClr val="0C0C0C"/>
              </a:buClr>
              <a:buNone/>
            </a:pPr>
            <a:r>
              <a:rPr lang="en-US" sz="2000" b="1" dirty="0"/>
              <a:t>	Number of red balls is 1/3rd of total number of red balls in bags A and B. Number of yellow balls is 20% more than number of yellow balls in bag B. Probability of drawing one green ball is 7/16. (2 questions asked as below)</a:t>
            </a:r>
          </a:p>
          <a:p>
            <a:pPr marL="228600" lvl="0" indent="-228600">
              <a:spcBef>
                <a:spcPts val="0"/>
              </a:spcBef>
              <a:buClr>
                <a:srgbClr val="0C0C0C"/>
              </a:buClr>
              <a:buNone/>
            </a:pPr>
            <a:endParaRPr lang="en-US" sz="2000" b="1" dirty="0"/>
          </a:p>
          <a:p>
            <a:pPr marL="228600" lvl="0" indent="-228600">
              <a:spcBef>
                <a:spcPts val="0"/>
              </a:spcBef>
              <a:buClr>
                <a:srgbClr val="0C0C0C"/>
              </a:buClr>
              <a:buNone/>
            </a:pPr>
            <a:r>
              <a:rPr lang="en-US" sz="2000" b="1" dirty="0" smtClean="0"/>
              <a:t>5/6th </a:t>
            </a:r>
            <a:r>
              <a:rPr lang="en-US" sz="2000" b="1" dirty="0"/>
              <a:t>of red balls, 4/9th of green balls from bag B are placed in bag D. What is the probability that 2 out of 3 balls from bag D are red?</a:t>
            </a:r>
          </a:p>
          <a:p>
            <a:pPr marL="228600" lvl="0" indent="-228600">
              <a:spcBef>
                <a:spcPts val="0"/>
              </a:spcBef>
              <a:buClr>
                <a:srgbClr val="0C0C0C"/>
              </a:buClr>
              <a:buNone/>
            </a:pPr>
            <a:r>
              <a:rPr lang="en-US" sz="2000" b="1" dirty="0"/>
              <a:t>	(1) 15/37	</a:t>
            </a:r>
            <a:endParaRPr lang="en-US" sz="2000" b="1" dirty="0" smtClean="0"/>
          </a:p>
          <a:p>
            <a:pPr marL="228600" lvl="0" indent="-228600">
              <a:spcBef>
                <a:spcPts val="0"/>
              </a:spcBef>
              <a:buClr>
                <a:srgbClr val="0C0C0C"/>
              </a:buClr>
              <a:buNone/>
            </a:pPr>
            <a:r>
              <a:rPr lang="en-US" sz="2000" b="1" dirty="0"/>
              <a:t> </a:t>
            </a:r>
            <a:r>
              <a:rPr lang="en-US" sz="2000" b="1" dirty="0" smtClean="0"/>
              <a:t>  (</a:t>
            </a:r>
            <a:r>
              <a:rPr lang="en-US" sz="2000" b="1" dirty="0"/>
              <a:t>2) 15/34	</a:t>
            </a:r>
          </a:p>
          <a:p>
            <a:pPr marL="228600" lvl="0" indent="-228600">
              <a:spcBef>
                <a:spcPts val="0"/>
              </a:spcBef>
              <a:buClr>
                <a:srgbClr val="0C0C0C"/>
              </a:buClr>
              <a:buNone/>
            </a:pPr>
            <a:r>
              <a:rPr lang="en-US" sz="2000" b="1" dirty="0"/>
              <a:t>	(3) 17/33	</a:t>
            </a:r>
            <a:endParaRPr lang="en-US" sz="2000" b="1" dirty="0" smtClean="0"/>
          </a:p>
          <a:p>
            <a:pPr marL="228600" lvl="0" indent="-228600">
              <a:spcBef>
                <a:spcPts val="0"/>
              </a:spcBef>
              <a:buClr>
                <a:srgbClr val="0C0C0C"/>
              </a:buClr>
              <a:buNone/>
            </a:pPr>
            <a:r>
              <a:rPr lang="en-US" sz="2000" b="1" dirty="0"/>
              <a:t> </a:t>
            </a:r>
            <a:r>
              <a:rPr lang="en-US" sz="2000" b="1" dirty="0" smtClean="0"/>
              <a:t>  (</a:t>
            </a:r>
            <a:r>
              <a:rPr lang="en-US" sz="2000" b="1" dirty="0"/>
              <a:t>4) 11/34	</a:t>
            </a:r>
          </a:p>
          <a:p>
            <a:pPr marL="228600" lvl="0" indent="-228600">
              <a:spcBef>
                <a:spcPts val="0"/>
              </a:spcBef>
              <a:buClr>
                <a:srgbClr val="0C0C0C"/>
              </a:buClr>
              <a:buNone/>
            </a:pPr>
            <a:r>
              <a:rPr lang="en-US" sz="2000" b="1" dirty="0"/>
              <a:t>	(5) 19/34</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408689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8</a:t>
            </a:r>
            <a:r>
              <a:rPr lang="en-US" sz="2000" b="1" dirty="0" smtClean="0"/>
              <a:t>. Directions: </a:t>
            </a:r>
            <a:r>
              <a:rPr lang="en-US" sz="2000" b="1" dirty="0"/>
              <a:t>There are 3 bags containing 3 colored balls – Red, Green and Yellow.</a:t>
            </a:r>
          </a:p>
          <a:p>
            <a:pPr marL="228600" lvl="0" indent="-228600">
              <a:spcBef>
                <a:spcPts val="0"/>
              </a:spcBef>
              <a:buClr>
                <a:srgbClr val="0C0C0C"/>
              </a:buClr>
              <a:buNone/>
            </a:pPr>
            <a:r>
              <a:rPr lang="en-US" sz="2000" b="1" dirty="0"/>
              <a:t>	Bag A contains:</a:t>
            </a:r>
          </a:p>
          <a:p>
            <a:pPr marL="228600" lvl="0" indent="-228600">
              <a:spcBef>
                <a:spcPts val="0"/>
              </a:spcBef>
              <a:buClr>
                <a:srgbClr val="0C0C0C"/>
              </a:buClr>
              <a:buNone/>
            </a:pPr>
            <a:r>
              <a:rPr lang="en-US" sz="2000" b="1" dirty="0"/>
              <a:t>	15 red balls. Y yellow balls and G green balls. Probability of drawing one yellow ball is 2/9. The ratio of number of green and yellow balls is 9: 4</a:t>
            </a:r>
          </a:p>
          <a:p>
            <a:pPr marL="228600" lvl="0" indent="-228600">
              <a:spcBef>
                <a:spcPts val="0"/>
              </a:spcBef>
              <a:buClr>
                <a:srgbClr val="0C0C0C"/>
              </a:buClr>
              <a:buNone/>
            </a:pPr>
            <a:r>
              <a:rPr lang="en-US" sz="2000" b="1" dirty="0"/>
              <a:t>	Bag B contains:</a:t>
            </a:r>
          </a:p>
          <a:p>
            <a:pPr marL="228600" lvl="0" indent="-228600">
              <a:spcBef>
                <a:spcPts val="0"/>
              </a:spcBef>
              <a:buClr>
                <a:srgbClr val="0C0C0C"/>
              </a:buClr>
              <a:buNone/>
            </a:pPr>
            <a:r>
              <a:rPr lang="en-US" sz="2000" b="1" dirty="0"/>
              <a:t>	Number of green balls is 2/3rd of G. Total number of balls in bag is 5/6th of balls in Bag A. Number of yellow balls is 3 greater than number of red balls</a:t>
            </a:r>
          </a:p>
          <a:p>
            <a:pPr marL="228600" lvl="0" indent="-228600">
              <a:spcBef>
                <a:spcPts val="0"/>
              </a:spcBef>
              <a:buClr>
                <a:srgbClr val="0C0C0C"/>
              </a:buClr>
              <a:buNone/>
            </a:pPr>
            <a:r>
              <a:rPr lang="en-US" sz="2000" b="1" dirty="0"/>
              <a:t>	Bag C contains:</a:t>
            </a:r>
          </a:p>
          <a:p>
            <a:pPr marL="228600" lvl="0" indent="-228600">
              <a:spcBef>
                <a:spcPts val="0"/>
              </a:spcBef>
              <a:buClr>
                <a:srgbClr val="0C0C0C"/>
              </a:buClr>
              <a:buNone/>
            </a:pPr>
            <a:r>
              <a:rPr lang="en-US" sz="2000" b="1" dirty="0"/>
              <a:t>	Number of red balls is 1/3rd of total number of red balls in bags A and B. Number of yellow balls is 20% more than number of yellow balls in bag B. Probability of drawing one green ball is 7/16. (2 questions asked as below)</a:t>
            </a:r>
          </a:p>
          <a:p>
            <a:pPr marL="228600" lvl="0" indent="-228600">
              <a:spcBef>
                <a:spcPts val="0"/>
              </a:spcBef>
              <a:buClr>
                <a:srgbClr val="0C0C0C"/>
              </a:buClr>
              <a:buNone/>
            </a:pPr>
            <a:endParaRPr lang="en-US" sz="2000" b="1" dirty="0"/>
          </a:p>
          <a:p>
            <a:pPr marL="228600" lvl="0" indent="-228600">
              <a:spcBef>
                <a:spcPts val="0"/>
              </a:spcBef>
              <a:buClr>
                <a:srgbClr val="0C0C0C"/>
              </a:buClr>
              <a:buNone/>
            </a:pPr>
            <a:r>
              <a:rPr lang="en-US" sz="2000" b="1" dirty="0" smtClean="0"/>
              <a:t>5/6th </a:t>
            </a:r>
            <a:r>
              <a:rPr lang="en-US" sz="2000" b="1" dirty="0"/>
              <a:t>of red balls, 4/9th of green balls from bag B are placed in bag D. What is the probability that 2 out of 3 balls from bag D are red?</a:t>
            </a:r>
          </a:p>
          <a:p>
            <a:pPr marL="228600" lvl="0" indent="-228600">
              <a:spcBef>
                <a:spcPts val="0"/>
              </a:spcBef>
              <a:buClr>
                <a:srgbClr val="0C0C0C"/>
              </a:buClr>
              <a:buNone/>
            </a:pPr>
            <a:r>
              <a:rPr lang="en-US" sz="2000" b="1" dirty="0"/>
              <a:t>	(1) 15/37	</a:t>
            </a:r>
            <a:endParaRPr lang="en-US" sz="2000" b="1" dirty="0" smtClean="0"/>
          </a:p>
          <a:p>
            <a:pPr marL="228600" lvl="0" indent="-228600">
              <a:spcBef>
                <a:spcPts val="0"/>
              </a:spcBef>
              <a:buClr>
                <a:srgbClr val="0C0C0C"/>
              </a:buClr>
              <a:buNone/>
            </a:pPr>
            <a:r>
              <a:rPr lang="en-US" sz="2000" b="1" dirty="0"/>
              <a:t> </a:t>
            </a:r>
            <a:r>
              <a:rPr lang="en-US" sz="2000" b="1" dirty="0" smtClean="0"/>
              <a:t>  </a:t>
            </a:r>
            <a:r>
              <a:rPr lang="en-US" sz="2000" b="1" dirty="0" smtClean="0">
                <a:solidFill>
                  <a:srgbClr val="FF0000"/>
                </a:solidFill>
              </a:rPr>
              <a:t>(</a:t>
            </a:r>
            <a:r>
              <a:rPr lang="en-US" sz="2000" b="1" dirty="0">
                <a:solidFill>
                  <a:srgbClr val="FF0000"/>
                </a:solidFill>
              </a:rPr>
              <a:t>2) 15/34</a:t>
            </a:r>
            <a:r>
              <a:rPr lang="en-US" sz="2000" b="1" dirty="0"/>
              <a:t>	</a:t>
            </a:r>
          </a:p>
          <a:p>
            <a:pPr marL="228600" lvl="0" indent="-228600">
              <a:spcBef>
                <a:spcPts val="0"/>
              </a:spcBef>
              <a:buClr>
                <a:srgbClr val="0C0C0C"/>
              </a:buClr>
              <a:buNone/>
            </a:pPr>
            <a:r>
              <a:rPr lang="en-US" sz="2000" b="1" dirty="0"/>
              <a:t>	(3) 17/33	</a:t>
            </a:r>
            <a:endParaRPr lang="en-US" sz="2000" b="1" dirty="0" smtClean="0"/>
          </a:p>
          <a:p>
            <a:pPr marL="228600" lvl="0" indent="-228600">
              <a:spcBef>
                <a:spcPts val="0"/>
              </a:spcBef>
              <a:buClr>
                <a:srgbClr val="0C0C0C"/>
              </a:buClr>
              <a:buNone/>
            </a:pPr>
            <a:r>
              <a:rPr lang="en-US" sz="2000" b="1" dirty="0"/>
              <a:t> </a:t>
            </a:r>
            <a:r>
              <a:rPr lang="en-US" sz="2000" b="1" dirty="0" smtClean="0"/>
              <a:t>  (</a:t>
            </a:r>
            <a:r>
              <a:rPr lang="en-US" sz="2000" b="1" dirty="0"/>
              <a:t>4) 11/34	</a:t>
            </a:r>
          </a:p>
          <a:p>
            <a:pPr marL="228600" lvl="0" indent="-228600">
              <a:spcBef>
                <a:spcPts val="0"/>
              </a:spcBef>
              <a:buClr>
                <a:srgbClr val="0C0C0C"/>
              </a:buClr>
              <a:buNone/>
            </a:pPr>
            <a:r>
              <a:rPr lang="en-US" sz="2000" b="1" dirty="0"/>
              <a:t>	(5) 19/34</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468617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9</a:t>
            </a:r>
            <a:r>
              <a:rPr lang="en-US" sz="2000" b="1" dirty="0" smtClean="0"/>
              <a:t>. </a:t>
            </a:r>
            <a:r>
              <a:rPr lang="en-US" b="1" dirty="0"/>
              <a:t>4 boys and 5 girls plan to go to a movie. But 4 girls are stubborn that they will sit together. How many ways can the 9 sit in the movie?</a:t>
            </a:r>
          </a:p>
          <a:p>
            <a:pPr marL="228600" lvl="0" indent="-228600">
              <a:spcBef>
                <a:spcPts val="0"/>
              </a:spcBef>
              <a:buClr>
                <a:srgbClr val="0C0C0C"/>
              </a:buClr>
              <a:buNone/>
            </a:pPr>
            <a:r>
              <a:rPr lang="en-US" b="1" dirty="0"/>
              <a:t>	(1) 86,400	</a:t>
            </a:r>
            <a:endParaRPr lang="en-US" b="1" dirty="0" smtClean="0"/>
          </a:p>
          <a:p>
            <a:pPr marL="228600" lvl="0" indent="-228600">
              <a:spcBef>
                <a:spcPts val="0"/>
              </a:spcBef>
              <a:buClr>
                <a:srgbClr val="0C0C0C"/>
              </a:buClr>
              <a:buNone/>
            </a:pPr>
            <a:r>
              <a:rPr lang="en-US" b="1" dirty="0"/>
              <a:t>	</a:t>
            </a:r>
            <a:r>
              <a:rPr lang="en-US" b="1" dirty="0" smtClean="0"/>
              <a:t>(</a:t>
            </a:r>
            <a:r>
              <a:rPr lang="en-US" b="1" dirty="0"/>
              <a:t>2) 17,280</a:t>
            </a:r>
          </a:p>
          <a:p>
            <a:pPr marL="228600" lvl="0" indent="-228600">
              <a:spcBef>
                <a:spcPts val="0"/>
              </a:spcBef>
              <a:buClr>
                <a:srgbClr val="0C0C0C"/>
              </a:buClr>
              <a:buNone/>
            </a:pPr>
            <a:r>
              <a:rPr lang="en-US" b="1" dirty="0"/>
              <a:t>	(3) 3,62,880	</a:t>
            </a:r>
            <a:endParaRPr lang="en-US" b="1" dirty="0" smtClean="0"/>
          </a:p>
          <a:p>
            <a:pPr marL="228600" lvl="0" indent="-228600">
              <a:spcBef>
                <a:spcPts val="0"/>
              </a:spcBef>
              <a:buClr>
                <a:srgbClr val="0C0C0C"/>
              </a:buClr>
              <a:buNone/>
            </a:pPr>
            <a:r>
              <a:rPr lang="en-US" b="1" dirty="0"/>
              <a:t>	</a:t>
            </a:r>
            <a:r>
              <a:rPr lang="en-US" b="1" dirty="0" smtClean="0"/>
              <a:t>(</a:t>
            </a:r>
            <a:r>
              <a:rPr lang="en-US" b="1" dirty="0"/>
              <a:t>4) 3,45,600</a:t>
            </a:r>
          </a:p>
          <a:p>
            <a:pPr marL="228600" lvl="0" indent="-228600">
              <a:spcBef>
                <a:spcPts val="0"/>
              </a:spcBef>
              <a:buClr>
                <a:srgbClr val="0C0C0C"/>
              </a:buClr>
              <a:buNone/>
            </a:pPr>
            <a:r>
              <a:rPr lang="en-US" b="1" dirty="0"/>
              <a:t>	(5) None of the above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61800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9</a:t>
            </a:r>
            <a:r>
              <a:rPr lang="en-US" sz="2000" b="1" dirty="0" smtClean="0"/>
              <a:t>. </a:t>
            </a:r>
            <a:r>
              <a:rPr lang="en-US" b="1" dirty="0"/>
              <a:t>4 boys and 5 girls plan to go to a movie. But 4 girls are stubborn that they will sit together. How many ways can the 9 sit in the movie?</a:t>
            </a:r>
          </a:p>
          <a:p>
            <a:pPr marL="228600" lvl="0" indent="-228600">
              <a:spcBef>
                <a:spcPts val="0"/>
              </a:spcBef>
              <a:buClr>
                <a:srgbClr val="0C0C0C"/>
              </a:buClr>
              <a:buNone/>
            </a:pPr>
            <a:r>
              <a:rPr lang="en-US" b="1" dirty="0"/>
              <a:t>	(1) 86,400	</a:t>
            </a:r>
            <a:endParaRPr lang="en-US" b="1" dirty="0" smtClean="0"/>
          </a:p>
          <a:p>
            <a:pPr marL="228600" lvl="0" indent="-228600">
              <a:spcBef>
                <a:spcPts val="0"/>
              </a:spcBef>
              <a:buClr>
                <a:srgbClr val="0C0C0C"/>
              </a:buClr>
              <a:buNone/>
            </a:pPr>
            <a:r>
              <a:rPr lang="en-US" b="1" dirty="0"/>
              <a:t>	</a:t>
            </a:r>
            <a:r>
              <a:rPr lang="en-US" b="1" dirty="0" smtClean="0">
                <a:solidFill>
                  <a:srgbClr val="FF0000"/>
                </a:solidFill>
              </a:rPr>
              <a:t>(</a:t>
            </a:r>
            <a:r>
              <a:rPr lang="en-US" b="1" dirty="0">
                <a:solidFill>
                  <a:srgbClr val="FF0000"/>
                </a:solidFill>
              </a:rPr>
              <a:t>2) 17,280</a:t>
            </a:r>
          </a:p>
          <a:p>
            <a:pPr marL="228600" lvl="0" indent="-228600">
              <a:spcBef>
                <a:spcPts val="0"/>
              </a:spcBef>
              <a:buClr>
                <a:srgbClr val="0C0C0C"/>
              </a:buClr>
              <a:buNone/>
            </a:pPr>
            <a:r>
              <a:rPr lang="en-US" b="1" dirty="0"/>
              <a:t>	(3) 3,62,880	</a:t>
            </a:r>
            <a:endParaRPr lang="en-US" b="1" dirty="0" smtClean="0"/>
          </a:p>
          <a:p>
            <a:pPr marL="228600" lvl="0" indent="-228600">
              <a:spcBef>
                <a:spcPts val="0"/>
              </a:spcBef>
              <a:buClr>
                <a:srgbClr val="0C0C0C"/>
              </a:buClr>
              <a:buNone/>
            </a:pPr>
            <a:r>
              <a:rPr lang="en-US" b="1" dirty="0"/>
              <a:t>	</a:t>
            </a:r>
            <a:r>
              <a:rPr lang="en-US" b="1" dirty="0" smtClean="0"/>
              <a:t>(</a:t>
            </a:r>
            <a:r>
              <a:rPr lang="en-US" b="1" dirty="0"/>
              <a:t>4) 3,45,600</a:t>
            </a:r>
          </a:p>
          <a:p>
            <a:pPr marL="228600" lvl="0" indent="-228600">
              <a:spcBef>
                <a:spcPts val="0"/>
              </a:spcBef>
              <a:buClr>
                <a:srgbClr val="0C0C0C"/>
              </a:buClr>
              <a:buNone/>
            </a:pPr>
            <a:r>
              <a:rPr lang="en-US" b="1" dirty="0"/>
              <a:t>	(5) None of the above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94038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30"/>
        <p:cNvGrpSpPr/>
        <p:nvPr/>
      </p:nvGrpSpPr>
      <p:grpSpPr>
        <a:xfrm>
          <a:off x="0" y="0"/>
          <a:ext cx="0" cy="0"/>
          <a:chOff x="0" y="0"/>
          <a:chExt cx="0" cy="0"/>
        </a:xfrm>
      </p:grpSpPr>
      <p:sp>
        <p:nvSpPr>
          <p:cNvPr id="331" name="Google Shape;331;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2" name="Google Shape;332;p3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buSzPts val="2000"/>
              <a:buNone/>
            </a:pPr>
            <a:r>
              <a:rPr lang="en-US" sz="2000" b="1" dirty="0" smtClean="0">
                <a:latin typeface="Arial Black"/>
                <a:ea typeface="Arial Black"/>
                <a:cs typeface="Arial Black"/>
                <a:sym typeface="Arial Black"/>
              </a:rPr>
              <a:t>Q </a:t>
            </a:r>
            <a:r>
              <a:rPr lang="en-US" sz="2000" b="1" dirty="0">
                <a:latin typeface="Arial Black"/>
                <a:ea typeface="Arial Black"/>
                <a:cs typeface="Arial Black"/>
                <a:sym typeface="Arial Black"/>
              </a:rPr>
              <a:t>1</a:t>
            </a:r>
            <a:r>
              <a:rPr lang="en-US" sz="2000" b="1" dirty="0" smtClean="0"/>
              <a:t>.</a:t>
            </a:r>
            <a:r>
              <a:rPr lang="en-US" b="1" dirty="0" smtClean="0"/>
              <a:t> </a:t>
            </a:r>
            <a:r>
              <a:rPr lang="en-US" b="1" dirty="0"/>
              <a:t>A box contains red and green balls and the total number of balls in the box is 15. If the probability of picking a green ball is 0.4, find the number of red balls from the box?</a:t>
            </a:r>
            <a:endParaRPr dirty="0"/>
          </a:p>
          <a:p>
            <a:pPr marL="228600" lvl="0" indent="-228600">
              <a:buSzPts val="2000"/>
              <a:buNone/>
            </a:pPr>
            <a:r>
              <a:rPr lang="en-US" sz="2000" dirty="0" smtClean="0"/>
              <a:t>  </a:t>
            </a:r>
            <a:r>
              <a:rPr lang="en-US" sz="2000" dirty="0"/>
              <a:t> </a:t>
            </a:r>
            <a:r>
              <a:rPr lang="en-US" b="1" dirty="0"/>
              <a:t>(1) 6	</a:t>
            </a:r>
          </a:p>
          <a:p>
            <a:pPr marL="228600" lvl="0" indent="-228600">
              <a:buSzPts val="2000"/>
              <a:buNone/>
            </a:pPr>
            <a:r>
              <a:rPr lang="en-US" b="1" dirty="0"/>
              <a:t>	</a:t>
            </a:r>
            <a:r>
              <a:rPr lang="en-US" b="1" dirty="0">
                <a:solidFill>
                  <a:schemeClr val="tx1"/>
                </a:solidFill>
              </a:rPr>
              <a:t>(2</a:t>
            </a:r>
            <a:r>
              <a:rPr lang="en-US" b="1" dirty="0" smtClean="0">
                <a:solidFill>
                  <a:schemeClr val="tx1"/>
                </a:solidFill>
              </a:rPr>
              <a:t>) 9</a:t>
            </a:r>
            <a:endParaRPr lang="en-US" b="1" dirty="0">
              <a:solidFill>
                <a:schemeClr val="tx1"/>
              </a:solidFill>
            </a:endParaRPr>
          </a:p>
          <a:p>
            <a:pPr marL="228600" lvl="0" indent="-228600">
              <a:buSzPts val="2000"/>
              <a:buNone/>
            </a:pPr>
            <a:r>
              <a:rPr lang="en-US" b="1" dirty="0"/>
              <a:t>	(3) </a:t>
            </a:r>
            <a:r>
              <a:rPr lang="en-US" b="1" dirty="0" smtClean="0"/>
              <a:t>12</a:t>
            </a:r>
            <a:endParaRPr lang="en-US" b="1" dirty="0"/>
          </a:p>
          <a:p>
            <a:pPr marL="228600" lvl="0" indent="-228600">
              <a:buSzPts val="2000"/>
              <a:buNone/>
            </a:pPr>
            <a:r>
              <a:rPr lang="en-US" b="1" dirty="0"/>
              <a:t>	(4</a:t>
            </a:r>
            <a:r>
              <a:rPr lang="en-US" b="1" dirty="0" smtClean="0"/>
              <a:t>) 10</a:t>
            </a:r>
            <a:endParaRPr lang="en-US" b="1" dirty="0"/>
          </a:p>
          <a:p>
            <a:pPr marL="228600" lvl="0" indent="-228600">
              <a:buSzPts val="2000"/>
              <a:buNone/>
            </a:pPr>
            <a:r>
              <a:rPr lang="en-US" b="1" dirty="0"/>
              <a:t>	(5) None of these</a:t>
            </a:r>
          </a:p>
          <a:p>
            <a:pPr marL="228600" lvl="0" indent="-228600" algn="l" rtl="0">
              <a:lnSpc>
                <a:spcPct val="90000"/>
              </a:lnSpc>
              <a:spcBef>
                <a:spcPts val="1000"/>
              </a:spcBef>
              <a:spcAft>
                <a:spcPts val="0"/>
              </a:spcAft>
              <a:buClr>
                <a:schemeClr val="dk1"/>
              </a:buClr>
              <a:buSzPts val="2000"/>
              <a:buNone/>
            </a:pPr>
            <a:endParaRPr dirty="0"/>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10</a:t>
            </a:r>
            <a:r>
              <a:rPr lang="en-US" sz="2000" b="1" dirty="0" smtClean="0"/>
              <a:t>. </a:t>
            </a:r>
            <a:r>
              <a:rPr lang="en-US" b="1" dirty="0"/>
              <a:t>A three-digit combination lock can be set possible combinations are such that the second letter is a vowel and no letter is repeated?</a:t>
            </a:r>
          </a:p>
          <a:p>
            <a:pPr marL="228600" lvl="0" indent="-228600">
              <a:spcBef>
                <a:spcPts val="0"/>
              </a:spcBef>
              <a:buClr>
                <a:srgbClr val="0C0C0C"/>
              </a:buClr>
              <a:buNone/>
            </a:pPr>
            <a:r>
              <a:rPr lang="en-US" b="1" dirty="0"/>
              <a:t>	(1) 1750	</a:t>
            </a:r>
            <a:endParaRPr lang="en-US" b="1" dirty="0" smtClean="0"/>
          </a:p>
          <a:p>
            <a:pPr marL="228600" lvl="0" indent="-228600">
              <a:spcBef>
                <a:spcPts val="0"/>
              </a:spcBef>
              <a:buClr>
                <a:srgbClr val="0C0C0C"/>
              </a:buClr>
              <a:buNone/>
            </a:pPr>
            <a:r>
              <a:rPr lang="en-US" b="1" dirty="0"/>
              <a:t>	</a:t>
            </a:r>
            <a:r>
              <a:rPr lang="en-US" b="1" dirty="0" smtClean="0"/>
              <a:t>(</a:t>
            </a:r>
            <a:r>
              <a:rPr lang="en-US" b="1" dirty="0"/>
              <a:t>2) 3000</a:t>
            </a:r>
          </a:p>
          <a:p>
            <a:pPr marL="228600" lvl="0" indent="-228600">
              <a:spcBef>
                <a:spcPts val="0"/>
              </a:spcBef>
              <a:buClr>
                <a:srgbClr val="0C0C0C"/>
              </a:buClr>
              <a:buNone/>
            </a:pPr>
            <a:r>
              <a:rPr lang="en-US" b="1" dirty="0"/>
              <a:t>	(3) 1500	</a:t>
            </a:r>
            <a:endParaRPr lang="en-US" b="1" dirty="0" smtClean="0"/>
          </a:p>
          <a:p>
            <a:pPr marL="228600" lvl="0" indent="-228600">
              <a:spcBef>
                <a:spcPts val="0"/>
              </a:spcBef>
              <a:buClr>
                <a:srgbClr val="0C0C0C"/>
              </a:buClr>
              <a:buNone/>
            </a:pPr>
            <a:r>
              <a:rPr lang="en-US" b="1" dirty="0"/>
              <a:t>	</a:t>
            </a:r>
            <a:r>
              <a:rPr lang="en-US" b="1" dirty="0" smtClean="0"/>
              <a:t>(</a:t>
            </a:r>
            <a:r>
              <a:rPr lang="en-US" b="1" dirty="0"/>
              <a:t>4) 3240	</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230216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10</a:t>
            </a:r>
            <a:r>
              <a:rPr lang="en-US" sz="2000" b="1" dirty="0" smtClean="0"/>
              <a:t>. </a:t>
            </a:r>
            <a:r>
              <a:rPr lang="en-US" b="1" dirty="0"/>
              <a:t>A three-digit combination lock can be set possible combinations are such that the second letter is a vowel and no letter is repeated?</a:t>
            </a:r>
          </a:p>
          <a:p>
            <a:pPr marL="228600" lvl="0" indent="-228600">
              <a:spcBef>
                <a:spcPts val="0"/>
              </a:spcBef>
              <a:buClr>
                <a:srgbClr val="0C0C0C"/>
              </a:buClr>
              <a:buNone/>
            </a:pPr>
            <a:r>
              <a:rPr lang="en-US" b="1" dirty="0"/>
              <a:t>	(1) 1750	</a:t>
            </a:r>
            <a:endParaRPr lang="en-US" b="1" dirty="0" smtClean="0"/>
          </a:p>
          <a:p>
            <a:pPr marL="228600" lvl="0" indent="-228600">
              <a:spcBef>
                <a:spcPts val="0"/>
              </a:spcBef>
              <a:buClr>
                <a:srgbClr val="0C0C0C"/>
              </a:buClr>
              <a:buNone/>
            </a:pPr>
            <a:r>
              <a:rPr lang="en-US" b="1" dirty="0">
                <a:solidFill>
                  <a:srgbClr val="FF0000"/>
                </a:solidFill>
              </a:rPr>
              <a:t>	</a:t>
            </a:r>
            <a:r>
              <a:rPr lang="en-US" b="1" dirty="0" smtClean="0">
                <a:solidFill>
                  <a:srgbClr val="FF0000"/>
                </a:solidFill>
              </a:rPr>
              <a:t>(</a:t>
            </a:r>
            <a:r>
              <a:rPr lang="en-US" b="1" dirty="0">
                <a:solidFill>
                  <a:srgbClr val="FF0000"/>
                </a:solidFill>
              </a:rPr>
              <a:t>2) 3000</a:t>
            </a:r>
          </a:p>
          <a:p>
            <a:pPr marL="228600" lvl="0" indent="-228600">
              <a:spcBef>
                <a:spcPts val="0"/>
              </a:spcBef>
              <a:buClr>
                <a:srgbClr val="0C0C0C"/>
              </a:buClr>
              <a:buNone/>
            </a:pPr>
            <a:r>
              <a:rPr lang="en-US" b="1" dirty="0"/>
              <a:t>	(3) 1500	</a:t>
            </a:r>
            <a:endParaRPr lang="en-US" b="1" dirty="0" smtClean="0"/>
          </a:p>
          <a:p>
            <a:pPr marL="228600" lvl="0" indent="-228600">
              <a:spcBef>
                <a:spcPts val="0"/>
              </a:spcBef>
              <a:buClr>
                <a:srgbClr val="0C0C0C"/>
              </a:buClr>
              <a:buNone/>
            </a:pPr>
            <a:r>
              <a:rPr lang="en-US" b="1" dirty="0"/>
              <a:t>	</a:t>
            </a:r>
            <a:r>
              <a:rPr lang="en-US" b="1" dirty="0" smtClean="0"/>
              <a:t>(</a:t>
            </a:r>
            <a:r>
              <a:rPr lang="en-US" b="1" dirty="0"/>
              <a:t>4) 3240	</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521924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11</a:t>
            </a:r>
            <a:r>
              <a:rPr lang="en-US" sz="2000" b="1" dirty="0" smtClean="0"/>
              <a:t>. </a:t>
            </a:r>
            <a:r>
              <a:rPr lang="en-US" b="1" dirty="0"/>
              <a:t>A bag contains 6 white and 4 black balls .2 balls are drawn at random.  Find the probability that they are of same </a:t>
            </a:r>
            <a:r>
              <a:rPr lang="en-US" b="1" dirty="0" err="1"/>
              <a:t>colour</a:t>
            </a:r>
            <a:r>
              <a:rPr lang="en-US" b="1" dirty="0"/>
              <a:t>.</a:t>
            </a:r>
          </a:p>
          <a:p>
            <a:pPr marL="228600" lvl="0" indent="-228600">
              <a:spcBef>
                <a:spcPts val="0"/>
              </a:spcBef>
              <a:buClr>
                <a:srgbClr val="0C0C0C"/>
              </a:buClr>
              <a:buNone/>
            </a:pPr>
            <a:r>
              <a:rPr lang="en-US" b="1" dirty="0"/>
              <a:t>	(1) 5/12	</a:t>
            </a:r>
            <a:endParaRPr lang="en-US" b="1" dirty="0" smtClean="0"/>
          </a:p>
          <a:p>
            <a:pPr marL="228600" lvl="0" indent="-228600">
              <a:spcBef>
                <a:spcPts val="0"/>
              </a:spcBef>
              <a:buClr>
                <a:srgbClr val="0C0C0C"/>
              </a:buClr>
              <a:buNone/>
            </a:pPr>
            <a:r>
              <a:rPr lang="en-US" b="1" dirty="0"/>
              <a:t>	</a:t>
            </a:r>
            <a:r>
              <a:rPr lang="en-US" b="1" dirty="0" smtClean="0"/>
              <a:t>(</a:t>
            </a:r>
            <a:r>
              <a:rPr lang="en-US" b="1" dirty="0"/>
              <a:t>2) 7/15	</a:t>
            </a:r>
          </a:p>
          <a:p>
            <a:pPr marL="228600" lvl="0" indent="-228600">
              <a:spcBef>
                <a:spcPts val="0"/>
              </a:spcBef>
              <a:buClr>
                <a:srgbClr val="0C0C0C"/>
              </a:buClr>
              <a:buNone/>
            </a:pPr>
            <a:r>
              <a:rPr lang="en-US" b="1" dirty="0"/>
              <a:t>	(3) 8/15	</a:t>
            </a:r>
            <a:endParaRPr lang="en-US" b="1" dirty="0" smtClean="0"/>
          </a:p>
          <a:p>
            <a:pPr marL="228600" lvl="0" indent="-228600">
              <a:spcBef>
                <a:spcPts val="0"/>
              </a:spcBef>
              <a:buClr>
                <a:srgbClr val="0C0C0C"/>
              </a:buClr>
              <a:buNone/>
            </a:pPr>
            <a:r>
              <a:rPr lang="en-US" b="1" dirty="0"/>
              <a:t>	</a:t>
            </a:r>
            <a:r>
              <a:rPr lang="en-US" b="1" dirty="0" smtClean="0"/>
              <a:t>(</a:t>
            </a:r>
            <a:r>
              <a:rPr lang="en-US" b="1" dirty="0"/>
              <a:t>4) 11/19</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022564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11</a:t>
            </a:r>
            <a:r>
              <a:rPr lang="en-US" sz="2000" b="1" dirty="0" smtClean="0"/>
              <a:t>. </a:t>
            </a:r>
            <a:r>
              <a:rPr lang="en-US" b="1" dirty="0"/>
              <a:t>A bag contains 6 white and 4 black balls .2 balls are drawn at random.  Find the probability that they are of same </a:t>
            </a:r>
            <a:r>
              <a:rPr lang="en-US" b="1" dirty="0" err="1"/>
              <a:t>colour</a:t>
            </a:r>
            <a:r>
              <a:rPr lang="en-US" b="1" dirty="0"/>
              <a:t>.</a:t>
            </a:r>
          </a:p>
          <a:p>
            <a:pPr marL="228600" lvl="0" indent="-228600">
              <a:spcBef>
                <a:spcPts val="0"/>
              </a:spcBef>
              <a:buClr>
                <a:srgbClr val="0C0C0C"/>
              </a:buClr>
              <a:buNone/>
            </a:pPr>
            <a:r>
              <a:rPr lang="en-US" b="1" dirty="0"/>
              <a:t>	(1) 5/12	</a:t>
            </a:r>
            <a:endParaRPr lang="en-US" b="1" dirty="0" smtClean="0"/>
          </a:p>
          <a:p>
            <a:pPr marL="228600" lvl="0" indent="-228600">
              <a:spcBef>
                <a:spcPts val="0"/>
              </a:spcBef>
              <a:buClr>
                <a:srgbClr val="0C0C0C"/>
              </a:buClr>
              <a:buNone/>
            </a:pPr>
            <a:r>
              <a:rPr lang="en-US" b="1" dirty="0"/>
              <a:t>	</a:t>
            </a:r>
            <a:r>
              <a:rPr lang="en-US" b="1" dirty="0" smtClean="0">
                <a:solidFill>
                  <a:srgbClr val="FF0000"/>
                </a:solidFill>
              </a:rPr>
              <a:t>(</a:t>
            </a:r>
            <a:r>
              <a:rPr lang="en-US" b="1" dirty="0">
                <a:solidFill>
                  <a:srgbClr val="FF0000"/>
                </a:solidFill>
              </a:rPr>
              <a:t>2) 7/15</a:t>
            </a:r>
            <a:r>
              <a:rPr lang="en-US" b="1" dirty="0"/>
              <a:t>	</a:t>
            </a:r>
          </a:p>
          <a:p>
            <a:pPr marL="228600" lvl="0" indent="-228600">
              <a:spcBef>
                <a:spcPts val="0"/>
              </a:spcBef>
              <a:buClr>
                <a:srgbClr val="0C0C0C"/>
              </a:buClr>
              <a:buNone/>
            </a:pPr>
            <a:r>
              <a:rPr lang="en-US" b="1" dirty="0"/>
              <a:t>	(3) 8/15	</a:t>
            </a:r>
            <a:endParaRPr lang="en-US" b="1" dirty="0" smtClean="0"/>
          </a:p>
          <a:p>
            <a:pPr marL="228600" lvl="0" indent="-228600">
              <a:spcBef>
                <a:spcPts val="0"/>
              </a:spcBef>
              <a:buClr>
                <a:srgbClr val="0C0C0C"/>
              </a:buClr>
              <a:buNone/>
            </a:pPr>
            <a:r>
              <a:rPr lang="en-US" b="1" dirty="0"/>
              <a:t>	</a:t>
            </a:r>
            <a:r>
              <a:rPr lang="en-US" b="1" dirty="0" smtClean="0"/>
              <a:t>(</a:t>
            </a:r>
            <a:r>
              <a:rPr lang="en-US" b="1" dirty="0"/>
              <a:t>4) 11/19</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109270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12</a:t>
            </a:r>
            <a:r>
              <a:rPr lang="en-US" sz="2000" b="1" dirty="0" smtClean="0"/>
              <a:t>. </a:t>
            </a:r>
            <a:r>
              <a:rPr lang="en-US" b="1" dirty="0"/>
              <a:t>Find the probability of forming a committee with 4 persons from 5 men and 3 women and the committee should contains at least one woman.</a:t>
            </a:r>
          </a:p>
          <a:p>
            <a:pPr marL="228600" lvl="0" indent="-228600">
              <a:spcBef>
                <a:spcPts val="0"/>
              </a:spcBef>
              <a:buClr>
                <a:srgbClr val="0C0C0C"/>
              </a:buClr>
              <a:buNone/>
            </a:pPr>
            <a:r>
              <a:rPr lang="en-US" b="1" dirty="0"/>
              <a:t>	(1) 2/7	</a:t>
            </a:r>
            <a:endParaRPr lang="en-US" b="1" dirty="0" smtClean="0"/>
          </a:p>
          <a:p>
            <a:pPr marL="228600" lvl="0" indent="-228600">
              <a:spcBef>
                <a:spcPts val="0"/>
              </a:spcBef>
              <a:buClr>
                <a:srgbClr val="0C0C0C"/>
              </a:buClr>
              <a:buNone/>
            </a:pPr>
            <a:r>
              <a:rPr lang="en-US" b="1" dirty="0"/>
              <a:t>	</a:t>
            </a:r>
            <a:r>
              <a:rPr lang="en-US" b="1" dirty="0" smtClean="0"/>
              <a:t>(</a:t>
            </a:r>
            <a:r>
              <a:rPr lang="en-US" b="1" dirty="0"/>
              <a:t>2) 13/14</a:t>
            </a:r>
          </a:p>
          <a:p>
            <a:pPr marL="228600" lvl="0" indent="-228600">
              <a:spcBef>
                <a:spcPts val="0"/>
              </a:spcBef>
              <a:buClr>
                <a:srgbClr val="0C0C0C"/>
              </a:buClr>
              <a:buNone/>
            </a:pPr>
            <a:r>
              <a:rPr lang="en-US" b="1" dirty="0"/>
              <a:t>	(3) 1/14	</a:t>
            </a:r>
            <a:endParaRPr lang="en-US" b="1" dirty="0" smtClean="0"/>
          </a:p>
          <a:p>
            <a:pPr marL="228600" lvl="0" indent="-228600">
              <a:spcBef>
                <a:spcPts val="0"/>
              </a:spcBef>
              <a:buClr>
                <a:srgbClr val="0C0C0C"/>
              </a:buClr>
              <a:buNone/>
            </a:pPr>
            <a:r>
              <a:rPr lang="en-US" b="1" dirty="0"/>
              <a:t>	</a:t>
            </a:r>
            <a:r>
              <a:rPr lang="en-US" b="1" dirty="0" smtClean="0"/>
              <a:t>(</a:t>
            </a:r>
            <a:r>
              <a:rPr lang="en-US" b="1" dirty="0"/>
              <a:t>4) 5/7	</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949685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12</a:t>
            </a:r>
            <a:r>
              <a:rPr lang="en-US" sz="2000" b="1" dirty="0" smtClean="0"/>
              <a:t>. </a:t>
            </a:r>
            <a:r>
              <a:rPr lang="en-US" b="1" dirty="0"/>
              <a:t>Find the probability of forming a committee with 4 persons from 5 men and 3 women and the committee should contains at least one woman.</a:t>
            </a:r>
          </a:p>
          <a:p>
            <a:pPr marL="228600" lvl="0" indent="-228600">
              <a:spcBef>
                <a:spcPts val="0"/>
              </a:spcBef>
              <a:buClr>
                <a:srgbClr val="0C0C0C"/>
              </a:buClr>
              <a:buNone/>
            </a:pPr>
            <a:r>
              <a:rPr lang="en-US" b="1" dirty="0"/>
              <a:t>	(1) 2/7	</a:t>
            </a:r>
            <a:endParaRPr lang="en-US" b="1" dirty="0" smtClean="0"/>
          </a:p>
          <a:p>
            <a:pPr marL="228600" lvl="0" indent="-228600">
              <a:spcBef>
                <a:spcPts val="0"/>
              </a:spcBef>
              <a:buClr>
                <a:srgbClr val="0C0C0C"/>
              </a:buClr>
              <a:buNone/>
            </a:pPr>
            <a:r>
              <a:rPr lang="en-US" b="1" dirty="0"/>
              <a:t>	</a:t>
            </a:r>
            <a:r>
              <a:rPr lang="en-US" b="1" dirty="0" smtClean="0">
                <a:solidFill>
                  <a:srgbClr val="FF0000"/>
                </a:solidFill>
              </a:rPr>
              <a:t>(</a:t>
            </a:r>
            <a:r>
              <a:rPr lang="en-US" b="1" dirty="0">
                <a:solidFill>
                  <a:srgbClr val="FF0000"/>
                </a:solidFill>
              </a:rPr>
              <a:t>2) 13/14</a:t>
            </a:r>
          </a:p>
          <a:p>
            <a:pPr marL="228600" lvl="0" indent="-228600">
              <a:spcBef>
                <a:spcPts val="0"/>
              </a:spcBef>
              <a:buClr>
                <a:srgbClr val="0C0C0C"/>
              </a:buClr>
              <a:buNone/>
            </a:pPr>
            <a:r>
              <a:rPr lang="en-US" b="1" dirty="0"/>
              <a:t>	(3) 1/14	</a:t>
            </a:r>
            <a:endParaRPr lang="en-US" b="1" dirty="0" smtClean="0"/>
          </a:p>
          <a:p>
            <a:pPr marL="228600" lvl="0" indent="-228600">
              <a:spcBef>
                <a:spcPts val="0"/>
              </a:spcBef>
              <a:buClr>
                <a:srgbClr val="0C0C0C"/>
              </a:buClr>
              <a:buNone/>
            </a:pPr>
            <a:r>
              <a:rPr lang="en-US" b="1" dirty="0"/>
              <a:t>	</a:t>
            </a:r>
            <a:r>
              <a:rPr lang="en-US" b="1" dirty="0" smtClean="0"/>
              <a:t>(</a:t>
            </a:r>
            <a:r>
              <a:rPr lang="en-US" b="1" dirty="0"/>
              <a:t>4) 5/7	</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019435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13</a:t>
            </a:r>
            <a:r>
              <a:rPr lang="en-US" sz="2000" b="1" dirty="0" smtClean="0"/>
              <a:t>. </a:t>
            </a:r>
            <a:r>
              <a:rPr lang="en-US" b="1" dirty="0"/>
              <a:t>If two dice are thrown then what is the probability that the sum of the faces of dice is not square number?</a:t>
            </a:r>
          </a:p>
          <a:p>
            <a:pPr marL="228600" lvl="0" indent="-228600">
              <a:spcBef>
                <a:spcPts val="0"/>
              </a:spcBef>
              <a:buClr>
                <a:srgbClr val="0C0C0C"/>
              </a:buClr>
              <a:buNone/>
            </a:pPr>
            <a:r>
              <a:rPr lang="en-US" b="1" dirty="0"/>
              <a:t>	(1) 5/36	</a:t>
            </a:r>
            <a:endParaRPr lang="en-US" b="1" dirty="0" smtClean="0"/>
          </a:p>
          <a:p>
            <a:pPr marL="228600" lvl="0" indent="-228600">
              <a:spcBef>
                <a:spcPts val="0"/>
              </a:spcBef>
              <a:buClr>
                <a:srgbClr val="0C0C0C"/>
              </a:buClr>
              <a:buNone/>
            </a:pPr>
            <a:r>
              <a:rPr lang="en-US" b="1" dirty="0"/>
              <a:t>	</a:t>
            </a:r>
            <a:r>
              <a:rPr lang="en-US" b="1" dirty="0" smtClean="0"/>
              <a:t>(</a:t>
            </a:r>
            <a:r>
              <a:rPr lang="en-US" b="1" dirty="0"/>
              <a:t>2) 13/36	</a:t>
            </a:r>
          </a:p>
          <a:p>
            <a:pPr marL="228600" lvl="0" indent="-228600">
              <a:spcBef>
                <a:spcPts val="0"/>
              </a:spcBef>
              <a:buClr>
                <a:srgbClr val="0C0C0C"/>
              </a:buClr>
              <a:buNone/>
            </a:pPr>
            <a:r>
              <a:rPr lang="en-US" b="1" dirty="0"/>
              <a:t>	(3) 1/3		</a:t>
            </a:r>
            <a:endParaRPr lang="en-US" b="1" dirty="0" smtClean="0"/>
          </a:p>
          <a:p>
            <a:pPr marL="228600" lvl="0" indent="-228600">
              <a:spcBef>
                <a:spcPts val="0"/>
              </a:spcBef>
              <a:buClr>
                <a:srgbClr val="0C0C0C"/>
              </a:buClr>
              <a:buNone/>
            </a:pPr>
            <a:r>
              <a:rPr lang="en-US" b="1" dirty="0"/>
              <a:t>	</a:t>
            </a:r>
            <a:r>
              <a:rPr lang="en-US" b="1" dirty="0" smtClean="0"/>
              <a:t>(</a:t>
            </a:r>
            <a:r>
              <a:rPr lang="en-US" b="1" dirty="0"/>
              <a:t>4) 7/36</a:t>
            </a:r>
          </a:p>
          <a:p>
            <a:pPr marL="228600" lvl="0" indent="-228600">
              <a:spcBef>
                <a:spcPts val="0"/>
              </a:spcBef>
              <a:buClr>
                <a:srgbClr val="0C0C0C"/>
              </a:buClr>
              <a:buNone/>
            </a:pPr>
            <a:r>
              <a:rPr lang="en-US" b="1" dirty="0"/>
              <a:t>	(5) None of these</a:t>
            </a:r>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56316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13</a:t>
            </a:r>
            <a:r>
              <a:rPr lang="en-US" sz="2000" b="1" dirty="0" smtClean="0"/>
              <a:t>. </a:t>
            </a:r>
            <a:r>
              <a:rPr lang="en-US" b="1" dirty="0"/>
              <a:t>If two dice are thrown then what is the probability that the sum of the faces of dice is not square number?</a:t>
            </a:r>
          </a:p>
          <a:p>
            <a:pPr marL="228600" lvl="0" indent="-228600">
              <a:spcBef>
                <a:spcPts val="0"/>
              </a:spcBef>
              <a:buClr>
                <a:srgbClr val="0C0C0C"/>
              </a:buClr>
              <a:buNone/>
            </a:pPr>
            <a:r>
              <a:rPr lang="en-US" b="1" dirty="0"/>
              <a:t>	(1) 5/36	</a:t>
            </a:r>
            <a:endParaRPr lang="en-US" b="1" dirty="0" smtClean="0"/>
          </a:p>
          <a:p>
            <a:pPr marL="228600" lvl="0" indent="-228600">
              <a:spcBef>
                <a:spcPts val="0"/>
              </a:spcBef>
              <a:buClr>
                <a:srgbClr val="0C0C0C"/>
              </a:buClr>
              <a:buNone/>
            </a:pPr>
            <a:r>
              <a:rPr lang="en-US" b="1" dirty="0"/>
              <a:t>	</a:t>
            </a:r>
            <a:r>
              <a:rPr lang="en-US" b="1" dirty="0" smtClean="0"/>
              <a:t>(</a:t>
            </a:r>
            <a:r>
              <a:rPr lang="en-US" b="1" dirty="0"/>
              <a:t>2) 13/36	</a:t>
            </a:r>
          </a:p>
          <a:p>
            <a:pPr marL="228600" lvl="0" indent="-228600">
              <a:spcBef>
                <a:spcPts val="0"/>
              </a:spcBef>
              <a:buClr>
                <a:srgbClr val="0C0C0C"/>
              </a:buClr>
              <a:buNone/>
            </a:pPr>
            <a:r>
              <a:rPr lang="en-US" b="1" dirty="0"/>
              <a:t>	(3) 1/3		</a:t>
            </a:r>
            <a:endParaRPr lang="en-US" b="1" dirty="0" smtClean="0"/>
          </a:p>
          <a:p>
            <a:pPr marL="228600" lvl="0" indent="-228600">
              <a:spcBef>
                <a:spcPts val="0"/>
              </a:spcBef>
              <a:buClr>
                <a:srgbClr val="0C0C0C"/>
              </a:buClr>
              <a:buNone/>
            </a:pPr>
            <a:r>
              <a:rPr lang="en-US" b="1" dirty="0"/>
              <a:t>	</a:t>
            </a:r>
            <a:r>
              <a:rPr lang="en-US" b="1" dirty="0" smtClean="0">
                <a:solidFill>
                  <a:srgbClr val="FF0000"/>
                </a:solidFill>
              </a:rPr>
              <a:t>(</a:t>
            </a:r>
            <a:r>
              <a:rPr lang="en-US" b="1" dirty="0">
                <a:solidFill>
                  <a:srgbClr val="FF0000"/>
                </a:solidFill>
              </a:rPr>
              <a:t>4) 7/36</a:t>
            </a:r>
          </a:p>
          <a:p>
            <a:pPr marL="228600" lvl="0" indent="-228600">
              <a:spcBef>
                <a:spcPts val="0"/>
              </a:spcBef>
              <a:buClr>
                <a:srgbClr val="0C0C0C"/>
              </a:buClr>
              <a:buNone/>
            </a:pPr>
            <a:r>
              <a:rPr lang="en-US" b="1" dirty="0"/>
              <a:t>	(5) None of these</a:t>
            </a:r>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685059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14</a:t>
            </a:r>
            <a:r>
              <a:rPr lang="en-US" sz="2000" b="1" dirty="0" smtClean="0"/>
              <a:t>. </a:t>
            </a:r>
            <a:r>
              <a:rPr lang="en-US" b="1" dirty="0"/>
              <a:t>A group contains 10 boys and 8 girls. Out of the boys, 40% are graduate and rest post graduate. Out of the </a:t>
            </a:r>
            <a:r>
              <a:rPr lang="en-US" b="1" dirty="0" smtClean="0"/>
              <a:t>graduate, </a:t>
            </a:r>
            <a:r>
              <a:rPr lang="en-US" b="1" dirty="0"/>
              <a:t>half are boys </a:t>
            </a:r>
            <a:r>
              <a:rPr lang="en-US" b="1" dirty="0"/>
              <a:t>and Out of </a:t>
            </a:r>
            <a:r>
              <a:rPr lang="en-US" b="1"/>
              <a:t>the </a:t>
            </a:r>
            <a:r>
              <a:rPr lang="en-US" b="1" smtClean="0"/>
              <a:t>post graduate </a:t>
            </a:r>
            <a:r>
              <a:rPr lang="en-US" b="1" dirty="0"/>
              <a:t>half are girls. A committee of six member is to be formed such that the committee contains half graduates and half post graduates. Find the number of ways in which this can be done.</a:t>
            </a:r>
          </a:p>
          <a:p>
            <a:pPr marL="228600" lvl="0" indent="-228600">
              <a:spcBef>
                <a:spcPts val="0"/>
              </a:spcBef>
              <a:buClr>
                <a:srgbClr val="0C0C0C"/>
              </a:buClr>
              <a:buNone/>
            </a:pPr>
            <a:r>
              <a:rPr lang="en-US" b="1" dirty="0"/>
              <a:t>	(1) 6720	</a:t>
            </a:r>
            <a:endParaRPr lang="en-US" b="1" dirty="0" smtClean="0"/>
          </a:p>
          <a:p>
            <a:pPr marL="228600" lvl="0" indent="-228600">
              <a:spcBef>
                <a:spcPts val="0"/>
              </a:spcBef>
              <a:buClr>
                <a:srgbClr val="0C0C0C"/>
              </a:buClr>
              <a:buNone/>
            </a:pPr>
            <a:r>
              <a:rPr lang="en-US" b="1" dirty="0"/>
              <a:t>	</a:t>
            </a:r>
            <a:r>
              <a:rPr lang="en-US" b="1" dirty="0" smtClean="0"/>
              <a:t>(</a:t>
            </a:r>
            <a:r>
              <a:rPr lang="en-US" b="1" dirty="0"/>
              <a:t>2) 5620</a:t>
            </a:r>
          </a:p>
          <a:p>
            <a:pPr marL="228600" lvl="0" indent="-228600">
              <a:spcBef>
                <a:spcPts val="0"/>
              </a:spcBef>
              <a:buClr>
                <a:srgbClr val="0C0C0C"/>
              </a:buClr>
              <a:buNone/>
            </a:pPr>
            <a:r>
              <a:rPr lang="en-US" b="1" dirty="0"/>
              <a:t>	(3) 4580	</a:t>
            </a:r>
            <a:endParaRPr lang="en-US" b="1" dirty="0" smtClean="0"/>
          </a:p>
          <a:p>
            <a:pPr marL="228600" lvl="0" indent="-228600">
              <a:spcBef>
                <a:spcPts val="0"/>
              </a:spcBef>
              <a:buClr>
                <a:srgbClr val="0C0C0C"/>
              </a:buClr>
              <a:buNone/>
            </a:pPr>
            <a:r>
              <a:rPr lang="en-US" b="1" dirty="0"/>
              <a:t>	</a:t>
            </a:r>
            <a:r>
              <a:rPr lang="en-US" b="1" dirty="0" smtClean="0"/>
              <a:t>(</a:t>
            </a:r>
            <a:r>
              <a:rPr lang="en-US" b="1" dirty="0"/>
              <a:t>4) 3880</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590092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14</a:t>
            </a:r>
            <a:r>
              <a:rPr lang="en-US" sz="2000" b="1" dirty="0" smtClean="0"/>
              <a:t>. </a:t>
            </a:r>
            <a:r>
              <a:rPr lang="en-US" b="1" dirty="0"/>
              <a:t>A group contains 10 boys and 8 girls. Out of the boys, 40% are graduate and rest post graduate. Out of the girls, half are boys and half are girls. A committee of six member is to be formed such that the committee contains half graduates and half post graduates. Find the number of ways in which this can be done.</a:t>
            </a:r>
          </a:p>
          <a:p>
            <a:pPr marL="228600" lvl="0" indent="-228600">
              <a:spcBef>
                <a:spcPts val="0"/>
              </a:spcBef>
              <a:buClr>
                <a:srgbClr val="0C0C0C"/>
              </a:buClr>
              <a:buNone/>
            </a:pPr>
            <a:r>
              <a:rPr lang="en-US" b="1" dirty="0"/>
              <a:t>	</a:t>
            </a:r>
            <a:r>
              <a:rPr lang="en-US" b="1" dirty="0">
                <a:solidFill>
                  <a:srgbClr val="FF0000"/>
                </a:solidFill>
              </a:rPr>
              <a:t>(1) 6720</a:t>
            </a:r>
            <a:r>
              <a:rPr lang="en-US" b="1" dirty="0"/>
              <a:t>	</a:t>
            </a:r>
            <a:endParaRPr lang="en-US" b="1" dirty="0" smtClean="0"/>
          </a:p>
          <a:p>
            <a:pPr marL="228600" lvl="0" indent="-228600">
              <a:spcBef>
                <a:spcPts val="0"/>
              </a:spcBef>
              <a:buClr>
                <a:srgbClr val="0C0C0C"/>
              </a:buClr>
              <a:buNone/>
            </a:pPr>
            <a:r>
              <a:rPr lang="en-US" b="1" dirty="0"/>
              <a:t>	</a:t>
            </a:r>
            <a:r>
              <a:rPr lang="en-US" b="1" dirty="0" smtClean="0"/>
              <a:t>(</a:t>
            </a:r>
            <a:r>
              <a:rPr lang="en-US" b="1" dirty="0"/>
              <a:t>2) 5620</a:t>
            </a:r>
          </a:p>
          <a:p>
            <a:pPr marL="228600" lvl="0" indent="-228600">
              <a:spcBef>
                <a:spcPts val="0"/>
              </a:spcBef>
              <a:buClr>
                <a:srgbClr val="0C0C0C"/>
              </a:buClr>
              <a:buNone/>
            </a:pPr>
            <a:r>
              <a:rPr lang="en-US" b="1" dirty="0"/>
              <a:t>	(3) 4580	</a:t>
            </a:r>
            <a:endParaRPr lang="en-US" b="1" dirty="0" smtClean="0"/>
          </a:p>
          <a:p>
            <a:pPr marL="228600" lvl="0" indent="-228600">
              <a:spcBef>
                <a:spcPts val="0"/>
              </a:spcBef>
              <a:buClr>
                <a:srgbClr val="0C0C0C"/>
              </a:buClr>
              <a:buNone/>
            </a:pPr>
            <a:r>
              <a:rPr lang="en-US" b="1" dirty="0"/>
              <a:t>	</a:t>
            </a:r>
            <a:r>
              <a:rPr lang="en-US" b="1" dirty="0" smtClean="0"/>
              <a:t>(</a:t>
            </a:r>
            <a:r>
              <a:rPr lang="en-US" b="1" dirty="0"/>
              <a:t>4) 3880</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76154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30"/>
        <p:cNvGrpSpPr/>
        <p:nvPr/>
      </p:nvGrpSpPr>
      <p:grpSpPr>
        <a:xfrm>
          <a:off x="0" y="0"/>
          <a:ext cx="0" cy="0"/>
          <a:chOff x="0" y="0"/>
          <a:chExt cx="0" cy="0"/>
        </a:xfrm>
      </p:grpSpPr>
      <p:sp>
        <p:nvSpPr>
          <p:cNvPr id="331" name="Google Shape;331;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2" name="Google Shape;332;p3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buSzPts val="2000"/>
              <a:buNone/>
            </a:pPr>
            <a:r>
              <a:rPr lang="en-US" sz="2000" b="1" dirty="0" smtClean="0">
                <a:latin typeface="Arial Black"/>
                <a:ea typeface="Arial Black"/>
                <a:cs typeface="Arial Black"/>
                <a:sym typeface="Arial Black"/>
              </a:rPr>
              <a:t>Q </a:t>
            </a:r>
            <a:r>
              <a:rPr lang="en-US" sz="2000" b="1" dirty="0">
                <a:latin typeface="Arial Black"/>
                <a:ea typeface="Arial Black"/>
                <a:cs typeface="Arial Black"/>
                <a:sym typeface="Arial Black"/>
              </a:rPr>
              <a:t>1</a:t>
            </a:r>
            <a:r>
              <a:rPr lang="en-US" sz="2000" b="1" dirty="0" smtClean="0"/>
              <a:t>.</a:t>
            </a:r>
            <a:r>
              <a:rPr lang="en-US" b="1" dirty="0" smtClean="0"/>
              <a:t> </a:t>
            </a:r>
            <a:r>
              <a:rPr lang="en-US" b="1" dirty="0"/>
              <a:t>A box contains red and green balls and the total number of balls in the box is 15. If the probability of picking a green ball is 0.4, find the number of red balls from the box?</a:t>
            </a:r>
            <a:endParaRPr dirty="0"/>
          </a:p>
          <a:p>
            <a:pPr marL="228600" lvl="0" indent="-228600">
              <a:buSzPts val="2000"/>
              <a:buNone/>
            </a:pPr>
            <a:r>
              <a:rPr lang="en-US" sz="2000" dirty="0" smtClean="0"/>
              <a:t>  </a:t>
            </a:r>
            <a:r>
              <a:rPr lang="en-US" sz="2000" dirty="0"/>
              <a:t> </a:t>
            </a:r>
            <a:r>
              <a:rPr lang="en-US" b="1" dirty="0"/>
              <a:t>(1) 6	</a:t>
            </a:r>
          </a:p>
          <a:p>
            <a:pPr marL="228600" lvl="0" indent="-228600">
              <a:buSzPts val="2000"/>
              <a:buNone/>
            </a:pPr>
            <a:r>
              <a:rPr lang="en-US" b="1" dirty="0"/>
              <a:t>	</a:t>
            </a:r>
            <a:r>
              <a:rPr lang="en-US" b="1" dirty="0">
                <a:solidFill>
                  <a:srgbClr val="FF0000"/>
                </a:solidFill>
              </a:rPr>
              <a:t>(2</a:t>
            </a:r>
            <a:r>
              <a:rPr lang="en-US" b="1" dirty="0" smtClean="0">
                <a:solidFill>
                  <a:srgbClr val="FF0000"/>
                </a:solidFill>
              </a:rPr>
              <a:t>) 9</a:t>
            </a:r>
            <a:endParaRPr lang="en-US" b="1" dirty="0">
              <a:solidFill>
                <a:srgbClr val="FF0000"/>
              </a:solidFill>
            </a:endParaRPr>
          </a:p>
          <a:p>
            <a:pPr marL="228600" lvl="0" indent="-228600">
              <a:buSzPts val="2000"/>
              <a:buNone/>
            </a:pPr>
            <a:r>
              <a:rPr lang="en-US" b="1" dirty="0"/>
              <a:t>	(3) </a:t>
            </a:r>
            <a:r>
              <a:rPr lang="en-US" b="1" dirty="0" smtClean="0"/>
              <a:t>12</a:t>
            </a:r>
            <a:endParaRPr lang="en-US" b="1" dirty="0"/>
          </a:p>
          <a:p>
            <a:pPr marL="228600" lvl="0" indent="-228600">
              <a:buSzPts val="2000"/>
              <a:buNone/>
            </a:pPr>
            <a:r>
              <a:rPr lang="en-US" b="1" dirty="0"/>
              <a:t>	(4</a:t>
            </a:r>
            <a:r>
              <a:rPr lang="en-US" b="1" dirty="0" smtClean="0"/>
              <a:t>) 10</a:t>
            </a:r>
            <a:endParaRPr lang="en-US" b="1" dirty="0"/>
          </a:p>
          <a:p>
            <a:pPr marL="228600" lvl="0" indent="-228600">
              <a:buSzPts val="2000"/>
              <a:buNone/>
            </a:pPr>
            <a:r>
              <a:rPr lang="en-US" b="1" dirty="0"/>
              <a:t>	(5) None of these</a:t>
            </a:r>
          </a:p>
          <a:p>
            <a:pPr marL="228600" lvl="0" indent="-228600" algn="l" rtl="0">
              <a:lnSpc>
                <a:spcPct val="90000"/>
              </a:lnSpc>
              <a:spcBef>
                <a:spcPts val="1000"/>
              </a:spcBef>
              <a:spcAft>
                <a:spcPts val="0"/>
              </a:spcAft>
              <a:buClr>
                <a:schemeClr val="dk1"/>
              </a:buClr>
              <a:buSzPts val="2000"/>
              <a:buNone/>
            </a:pPr>
            <a:endParaRPr dirty="0"/>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043151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15</a:t>
            </a:r>
            <a:r>
              <a:rPr lang="en-US" sz="2000" b="1" dirty="0" smtClean="0"/>
              <a:t>. </a:t>
            </a:r>
            <a:r>
              <a:rPr lang="en-US" b="1" dirty="0"/>
              <a:t>An apartment has 8 floors. An elevator starts with 4 passengers and stops at 8th floor of the apartment. What is the probability that all passengers travels to different floors?</a:t>
            </a:r>
          </a:p>
          <a:p>
            <a:pPr marL="228600" lvl="0" indent="-228600">
              <a:spcBef>
                <a:spcPts val="0"/>
              </a:spcBef>
              <a:buClr>
                <a:srgbClr val="0C0C0C"/>
              </a:buClr>
              <a:buNone/>
            </a:pPr>
            <a:r>
              <a:rPr lang="en-US" b="1" dirty="0"/>
              <a:t>	(1) 109/256	</a:t>
            </a:r>
            <a:endParaRPr lang="en-US" b="1" dirty="0" smtClean="0"/>
          </a:p>
          <a:p>
            <a:pPr marL="228600" lvl="0" indent="-228600">
              <a:spcBef>
                <a:spcPts val="0"/>
              </a:spcBef>
              <a:buClr>
                <a:srgbClr val="0C0C0C"/>
              </a:buClr>
              <a:buNone/>
            </a:pPr>
            <a:r>
              <a:rPr lang="en-US" b="1" dirty="0"/>
              <a:t>	</a:t>
            </a:r>
            <a:r>
              <a:rPr lang="en-US" b="1" dirty="0" smtClean="0"/>
              <a:t>(</a:t>
            </a:r>
            <a:r>
              <a:rPr lang="en-US" b="1" dirty="0"/>
              <a:t>2) 135/256	</a:t>
            </a:r>
          </a:p>
          <a:p>
            <a:pPr marL="228600" lvl="0" indent="-228600">
              <a:spcBef>
                <a:spcPts val="0"/>
              </a:spcBef>
              <a:buClr>
                <a:srgbClr val="0C0C0C"/>
              </a:buClr>
              <a:buNone/>
            </a:pPr>
            <a:r>
              <a:rPr lang="en-US" b="1" dirty="0"/>
              <a:t>	(3) 105/256	</a:t>
            </a:r>
            <a:endParaRPr lang="en-US" b="1" dirty="0" smtClean="0"/>
          </a:p>
          <a:p>
            <a:pPr marL="228600" lvl="0" indent="-228600">
              <a:spcBef>
                <a:spcPts val="0"/>
              </a:spcBef>
              <a:buClr>
                <a:srgbClr val="0C0C0C"/>
              </a:buClr>
              <a:buNone/>
            </a:pPr>
            <a:r>
              <a:rPr lang="en-US" b="1" dirty="0"/>
              <a:t>	</a:t>
            </a:r>
            <a:r>
              <a:rPr lang="en-US" b="1" dirty="0" smtClean="0"/>
              <a:t>(</a:t>
            </a:r>
            <a:r>
              <a:rPr lang="en-US" b="1" dirty="0"/>
              <a:t>4) 95/256</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590256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15</a:t>
            </a:r>
            <a:r>
              <a:rPr lang="en-US" sz="2000" b="1" dirty="0" smtClean="0"/>
              <a:t>. </a:t>
            </a:r>
            <a:r>
              <a:rPr lang="en-US" b="1" dirty="0"/>
              <a:t>An apartment has 8 floors. An elevator starts with 4 passengers and stops at 8th floor of the apartment. What is the probability that all passengers travels to different floors?</a:t>
            </a:r>
          </a:p>
          <a:p>
            <a:pPr marL="228600" lvl="0" indent="-228600">
              <a:spcBef>
                <a:spcPts val="0"/>
              </a:spcBef>
              <a:buClr>
                <a:srgbClr val="0C0C0C"/>
              </a:buClr>
              <a:buNone/>
            </a:pPr>
            <a:r>
              <a:rPr lang="en-US" b="1" dirty="0"/>
              <a:t>	(1) 109/256	</a:t>
            </a:r>
            <a:endParaRPr lang="en-US" b="1" dirty="0" smtClean="0"/>
          </a:p>
          <a:p>
            <a:pPr marL="228600" lvl="0" indent="-228600">
              <a:spcBef>
                <a:spcPts val="0"/>
              </a:spcBef>
              <a:buClr>
                <a:srgbClr val="0C0C0C"/>
              </a:buClr>
              <a:buNone/>
            </a:pPr>
            <a:r>
              <a:rPr lang="en-US" b="1" dirty="0"/>
              <a:t>	</a:t>
            </a:r>
            <a:r>
              <a:rPr lang="en-US" b="1" dirty="0" smtClean="0"/>
              <a:t>(</a:t>
            </a:r>
            <a:r>
              <a:rPr lang="en-US" b="1" dirty="0"/>
              <a:t>2) 135/256	</a:t>
            </a:r>
          </a:p>
          <a:p>
            <a:pPr marL="228600" lvl="0" indent="-228600">
              <a:spcBef>
                <a:spcPts val="0"/>
              </a:spcBef>
              <a:buClr>
                <a:srgbClr val="0C0C0C"/>
              </a:buClr>
              <a:buNone/>
            </a:pPr>
            <a:r>
              <a:rPr lang="en-US" b="1" dirty="0"/>
              <a:t>	</a:t>
            </a:r>
            <a:r>
              <a:rPr lang="en-US" b="1" dirty="0">
                <a:solidFill>
                  <a:srgbClr val="FF0000"/>
                </a:solidFill>
              </a:rPr>
              <a:t>(3) 105/256</a:t>
            </a:r>
            <a:r>
              <a:rPr lang="en-US" b="1" dirty="0"/>
              <a:t>	</a:t>
            </a:r>
            <a:endParaRPr lang="en-US" b="1" dirty="0" smtClean="0"/>
          </a:p>
          <a:p>
            <a:pPr marL="228600" lvl="0" indent="-228600">
              <a:spcBef>
                <a:spcPts val="0"/>
              </a:spcBef>
              <a:buClr>
                <a:srgbClr val="0C0C0C"/>
              </a:buClr>
              <a:buNone/>
            </a:pPr>
            <a:r>
              <a:rPr lang="en-US" b="1" dirty="0"/>
              <a:t>	</a:t>
            </a:r>
            <a:r>
              <a:rPr lang="en-US" b="1" dirty="0" smtClean="0"/>
              <a:t>(</a:t>
            </a:r>
            <a:r>
              <a:rPr lang="en-US" b="1" dirty="0"/>
              <a:t>4) 95/256</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652447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16</a:t>
            </a:r>
            <a:r>
              <a:rPr lang="en-US" sz="2000" b="1" dirty="0" smtClean="0"/>
              <a:t>. </a:t>
            </a:r>
            <a:r>
              <a:rPr lang="en-US" b="1" dirty="0"/>
              <a:t>Bag P contains some red balls and 4 green balls. Bag Q contains 6 white balls and some blue balls. Probability of drawing one green ball from bag P is 2/3 and probability of drawing one blue ball from bag Q is 2/5. Find the sum of the probability of drawing 2 red balls from bag P and 2 white ball from bag Q.</a:t>
            </a:r>
          </a:p>
          <a:p>
            <a:pPr marL="228600" lvl="0" indent="-228600">
              <a:spcBef>
                <a:spcPts val="0"/>
              </a:spcBef>
              <a:buClr>
                <a:srgbClr val="0C0C0C"/>
              </a:buClr>
              <a:buNone/>
            </a:pPr>
            <a:r>
              <a:rPr lang="en-US" b="1" dirty="0"/>
              <a:t>	(1) 4/5	</a:t>
            </a:r>
            <a:endParaRPr lang="en-US" b="1" dirty="0" smtClean="0"/>
          </a:p>
          <a:p>
            <a:pPr marL="228600" lvl="0" indent="-228600">
              <a:spcBef>
                <a:spcPts val="0"/>
              </a:spcBef>
              <a:buClr>
                <a:srgbClr val="0C0C0C"/>
              </a:buClr>
              <a:buNone/>
            </a:pPr>
            <a:r>
              <a:rPr lang="en-US" b="1" dirty="0"/>
              <a:t>	</a:t>
            </a:r>
            <a:r>
              <a:rPr lang="en-US" b="1" dirty="0" smtClean="0"/>
              <a:t>(</a:t>
            </a:r>
            <a:r>
              <a:rPr lang="en-US" b="1" dirty="0"/>
              <a:t>2) 1/5	</a:t>
            </a:r>
          </a:p>
          <a:p>
            <a:pPr marL="228600" lvl="0" indent="-228600">
              <a:spcBef>
                <a:spcPts val="0"/>
              </a:spcBef>
              <a:buClr>
                <a:srgbClr val="0C0C0C"/>
              </a:buClr>
              <a:buNone/>
            </a:pPr>
            <a:r>
              <a:rPr lang="en-US" b="1" dirty="0"/>
              <a:t>	(3) 3/5	</a:t>
            </a:r>
            <a:endParaRPr lang="en-US" b="1" dirty="0" smtClean="0"/>
          </a:p>
          <a:p>
            <a:pPr marL="228600" lvl="0" indent="-228600">
              <a:spcBef>
                <a:spcPts val="0"/>
              </a:spcBef>
              <a:buClr>
                <a:srgbClr val="0C0C0C"/>
              </a:buClr>
              <a:buNone/>
            </a:pPr>
            <a:r>
              <a:rPr lang="en-US" b="1" dirty="0"/>
              <a:t>	</a:t>
            </a:r>
            <a:r>
              <a:rPr lang="en-US" b="1" dirty="0" smtClean="0"/>
              <a:t>(</a:t>
            </a:r>
            <a:r>
              <a:rPr lang="en-US" b="1" dirty="0"/>
              <a:t>4) 2/5</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531758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16</a:t>
            </a:r>
            <a:r>
              <a:rPr lang="en-US" sz="2000" b="1" dirty="0" smtClean="0"/>
              <a:t>. </a:t>
            </a:r>
            <a:r>
              <a:rPr lang="en-US" b="1" dirty="0"/>
              <a:t>Bag P contains some red balls and 4 green balls. Bag Q contains 6 white balls and some blue balls. Probability of drawing one green ball from bag P is 2/3 and probability of drawing one blue ball from bag Q is 2/5. Find the sum of the probability of drawing 2 red balls from bag P and 2 white ball from bag Q.</a:t>
            </a:r>
          </a:p>
          <a:p>
            <a:pPr marL="228600" lvl="0" indent="-228600">
              <a:spcBef>
                <a:spcPts val="0"/>
              </a:spcBef>
              <a:buClr>
                <a:srgbClr val="0C0C0C"/>
              </a:buClr>
              <a:buNone/>
            </a:pPr>
            <a:r>
              <a:rPr lang="en-US" b="1" dirty="0"/>
              <a:t>	(1) 4/5	</a:t>
            </a:r>
            <a:endParaRPr lang="en-US" b="1" dirty="0" smtClean="0"/>
          </a:p>
          <a:p>
            <a:pPr marL="228600" lvl="0" indent="-228600">
              <a:spcBef>
                <a:spcPts val="0"/>
              </a:spcBef>
              <a:buClr>
                <a:srgbClr val="0C0C0C"/>
              </a:buClr>
              <a:buNone/>
            </a:pPr>
            <a:r>
              <a:rPr lang="en-US" b="1" dirty="0"/>
              <a:t>	</a:t>
            </a:r>
            <a:r>
              <a:rPr lang="en-US" b="1" dirty="0" smtClean="0"/>
              <a:t>(</a:t>
            </a:r>
            <a:r>
              <a:rPr lang="en-US" b="1" dirty="0"/>
              <a:t>2) 1/5	</a:t>
            </a:r>
          </a:p>
          <a:p>
            <a:pPr marL="228600" lvl="0" indent="-228600">
              <a:spcBef>
                <a:spcPts val="0"/>
              </a:spcBef>
              <a:buClr>
                <a:srgbClr val="0C0C0C"/>
              </a:buClr>
              <a:buNone/>
            </a:pPr>
            <a:r>
              <a:rPr lang="en-US" b="1" dirty="0"/>
              <a:t>	(3) 3/5	</a:t>
            </a:r>
            <a:endParaRPr lang="en-US" b="1" dirty="0" smtClean="0"/>
          </a:p>
          <a:p>
            <a:pPr marL="228600" lvl="0" indent="-228600">
              <a:spcBef>
                <a:spcPts val="0"/>
              </a:spcBef>
              <a:buClr>
                <a:srgbClr val="0C0C0C"/>
              </a:buClr>
              <a:buNone/>
            </a:pPr>
            <a:r>
              <a:rPr lang="en-US" b="1" dirty="0"/>
              <a:t>	</a:t>
            </a:r>
            <a:r>
              <a:rPr lang="en-US" b="1" dirty="0" smtClean="0">
                <a:solidFill>
                  <a:srgbClr val="FF0000"/>
                </a:solidFill>
              </a:rPr>
              <a:t>(</a:t>
            </a:r>
            <a:r>
              <a:rPr lang="en-US" b="1" dirty="0">
                <a:solidFill>
                  <a:srgbClr val="FF0000"/>
                </a:solidFill>
              </a:rPr>
              <a:t>4) 2/5</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804689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17</a:t>
            </a:r>
            <a:r>
              <a:rPr lang="en-US" sz="2000" b="1" dirty="0" smtClean="0"/>
              <a:t>. </a:t>
            </a:r>
            <a:r>
              <a:rPr lang="en-US" b="1" dirty="0"/>
              <a:t>A national team of 6 players is to be selected from a group of 5, 4, 6 and 5 players from east, west, north and south zones respectively. In how many ways a team having exactly 2 players from east zone and at least one player from each zone can be selected?</a:t>
            </a:r>
          </a:p>
          <a:p>
            <a:pPr marL="228600" lvl="0" indent="-228600">
              <a:spcBef>
                <a:spcPts val="0"/>
              </a:spcBef>
              <a:buClr>
                <a:srgbClr val="0C0C0C"/>
              </a:buClr>
              <a:buNone/>
            </a:pPr>
            <a:r>
              <a:rPr lang="en-US" b="1" dirty="0"/>
              <a:t>	</a:t>
            </a:r>
            <a:r>
              <a:rPr lang="en-US" b="1" dirty="0" smtClean="0"/>
              <a:t>(</a:t>
            </a:r>
            <a:r>
              <a:rPr lang="en-US" b="1" dirty="0"/>
              <a:t>1) 4800	</a:t>
            </a:r>
            <a:endParaRPr lang="en-US" b="1" dirty="0" smtClean="0"/>
          </a:p>
          <a:p>
            <a:pPr marL="228600" lvl="0" indent="-228600">
              <a:spcBef>
                <a:spcPts val="0"/>
              </a:spcBef>
              <a:buClr>
                <a:srgbClr val="0C0C0C"/>
              </a:buClr>
              <a:buNone/>
            </a:pPr>
            <a:r>
              <a:rPr lang="en-US" b="1" dirty="0"/>
              <a:t>	</a:t>
            </a:r>
            <a:r>
              <a:rPr lang="en-US" b="1" dirty="0" smtClean="0"/>
              <a:t>(</a:t>
            </a:r>
            <a:r>
              <a:rPr lang="en-US" b="1" dirty="0"/>
              <a:t>2) 5600</a:t>
            </a:r>
          </a:p>
          <a:p>
            <a:pPr marL="228600" lvl="0" indent="-228600">
              <a:spcBef>
                <a:spcPts val="0"/>
              </a:spcBef>
              <a:buClr>
                <a:srgbClr val="0C0C0C"/>
              </a:buClr>
              <a:buNone/>
            </a:pPr>
            <a:r>
              <a:rPr lang="en-US" b="1" dirty="0"/>
              <a:t>	(3) 6400	</a:t>
            </a:r>
            <a:endParaRPr lang="en-US" b="1" dirty="0" smtClean="0"/>
          </a:p>
          <a:p>
            <a:pPr marL="228600" lvl="0" indent="-228600">
              <a:spcBef>
                <a:spcPts val="0"/>
              </a:spcBef>
              <a:buClr>
                <a:srgbClr val="0C0C0C"/>
              </a:buClr>
              <a:buNone/>
            </a:pPr>
            <a:r>
              <a:rPr lang="en-US" b="1" dirty="0"/>
              <a:t>	</a:t>
            </a:r>
            <a:r>
              <a:rPr lang="en-US" b="1" dirty="0" smtClean="0"/>
              <a:t>(</a:t>
            </a:r>
            <a:r>
              <a:rPr lang="en-US" b="1" dirty="0"/>
              <a:t>4) 7200	</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152959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17</a:t>
            </a:r>
            <a:r>
              <a:rPr lang="en-US" sz="2000" b="1" dirty="0" smtClean="0"/>
              <a:t>. </a:t>
            </a:r>
            <a:r>
              <a:rPr lang="en-US" b="1" dirty="0"/>
              <a:t>A national team of 6 players is to be selected from a group of 5, 4, 6 and 5 players from east, west, north and south zones respectively. In how many ways a team having exactly 2 players from east zone and at least one player from each zone can be selected?</a:t>
            </a:r>
          </a:p>
          <a:p>
            <a:pPr marL="228600" lvl="0" indent="-228600">
              <a:spcBef>
                <a:spcPts val="0"/>
              </a:spcBef>
              <a:buClr>
                <a:srgbClr val="0C0C0C"/>
              </a:buClr>
              <a:buNone/>
            </a:pPr>
            <a:r>
              <a:rPr lang="en-US" b="1" dirty="0"/>
              <a:t>	</a:t>
            </a:r>
            <a:r>
              <a:rPr lang="en-US" b="1" dirty="0" smtClean="0"/>
              <a:t>(</a:t>
            </a:r>
            <a:r>
              <a:rPr lang="en-US" b="1" dirty="0"/>
              <a:t>1) 4800	</a:t>
            </a:r>
            <a:endParaRPr lang="en-US" b="1" dirty="0" smtClean="0"/>
          </a:p>
          <a:p>
            <a:pPr marL="228600" lvl="0" indent="-228600">
              <a:spcBef>
                <a:spcPts val="0"/>
              </a:spcBef>
              <a:buClr>
                <a:srgbClr val="0C0C0C"/>
              </a:buClr>
              <a:buNone/>
            </a:pPr>
            <a:r>
              <a:rPr lang="en-US" b="1" dirty="0"/>
              <a:t>	</a:t>
            </a:r>
            <a:r>
              <a:rPr lang="en-US" b="1" dirty="0" smtClean="0"/>
              <a:t>(</a:t>
            </a:r>
            <a:r>
              <a:rPr lang="en-US" b="1" dirty="0"/>
              <a:t>2) 5600</a:t>
            </a:r>
          </a:p>
          <a:p>
            <a:pPr marL="228600" lvl="0" indent="-228600">
              <a:spcBef>
                <a:spcPts val="0"/>
              </a:spcBef>
              <a:buClr>
                <a:srgbClr val="0C0C0C"/>
              </a:buClr>
              <a:buNone/>
            </a:pPr>
            <a:r>
              <a:rPr lang="en-US" b="1" dirty="0"/>
              <a:t>	(3) 6400	</a:t>
            </a:r>
            <a:endParaRPr lang="en-US" b="1" dirty="0" smtClean="0"/>
          </a:p>
          <a:p>
            <a:pPr marL="228600" lvl="0" indent="-228600">
              <a:spcBef>
                <a:spcPts val="0"/>
              </a:spcBef>
              <a:buClr>
                <a:srgbClr val="0C0C0C"/>
              </a:buClr>
              <a:buNone/>
            </a:pPr>
            <a:r>
              <a:rPr lang="en-US" b="1" dirty="0"/>
              <a:t>	</a:t>
            </a:r>
            <a:r>
              <a:rPr lang="en-US" b="1" dirty="0" smtClean="0">
                <a:solidFill>
                  <a:srgbClr val="FF0000"/>
                </a:solidFill>
              </a:rPr>
              <a:t>(</a:t>
            </a:r>
            <a:r>
              <a:rPr lang="en-US" b="1" dirty="0">
                <a:solidFill>
                  <a:srgbClr val="FF0000"/>
                </a:solidFill>
              </a:rPr>
              <a:t>4) 7200</a:t>
            </a:r>
            <a:r>
              <a:rPr lang="en-US" b="1" dirty="0"/>
              <a:t>	</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770119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18</a:t>
            </a:r>
            <a:r>
              <a:rPr lang="en-US" sz="2000" b="1" dirty="0" smtClean="0"/>
              <a:t>. </a:t>
            </a:r>
            <a:r>
              <a:rPr lang="en-US" b="1" dirty="0"/>
              <a:t>Two cards are randomly drawn from well shuffled deck of 52 cards. What is the probability that both the cards drawn are either face cards or red in </a:t>
            </a:r>
            <a:r>
              <a:rPr lang="en-US" b="1" dirty="0" err="1"/>
              <a:t>colour</a:t>
            </a:r>
            <a:r>
              <a:rPr lang="en-US" b="1" dirty="0"/>
              <a:t>?</a:t>
            </a:r>
          </a:p>
          <a:p>
            <a:pPr marL="228600" lvl="0" indent="-228600">
              <a:spcBef>
                <a:spcPts val="0"/>
              </a:spcBef>
              <a:buClr>
                <a:srgbClr val="0C0C0C"/>
              </a:buClr>
              <a:buNone/>
            </a:pPr>
            <a:r>
              <a:rPr lang="en-US" b="1" dirty="0"/>
              <a:t>	(1) 23/78	</a:t>
            </a:r>
            <a:endParaRPr lang="en-US" b="1" dirty="0" smtClean="0"/>
          </a:p>
          <a:p>
            <a:pPr marL="228600" lvl="0" indent="-228600">
              <a:spcBef>
                <a:spcPts val="0"/>
              </a:spcBef>
              <a:buClr>
                <a:srgbClr val="0C0C0C"/>
              </a:buClr>
              <a:buNone/>
            </a:pPr>
            <a:r>
              <a:rPr lang="en-US" b="1" dirty="0"/>
              <a:t>	</a:t>
            </a:r>
            <a:r>
              <a:rPr lang="en-US" b="1" dirty="0" smtClean="0"/>
              <a:t>(</a:t>
            </a:r>
            <a:r>
              <a:rPr lang="en-US" b="1" dirty="0"/>
              <a:t>2) 188/663</a:t>
            </a:r>
          </a:p>
          <a:p>
            <a:pPr marL="228600" lvl="0" indent="-228600">
              <a:spcBef>
                <a:spcPts val="0"/>
              </a:spcBef>
              <a:buClr>
                <a:srgbClr val="0C0C0C"/>
              </a:buClr>
              <a:buNone/>
            </a:pPr>
            <a:r>
              <a:rPr lang="en-US" b="1" dirty="0"/>
              <a:t>	(3) 25/102	</a:t>
            </a:r>
            <a:endParaRPr lang="en-US" b="1" dirty="0" smtClean="0"/>
          </a:p>
          <a:p>
            <a:pPr marL="228600" lvl="0" indent="-228600">
              <a:spcBef>
                <a:spcPts val="0"/>
              </a:spcBef>
              <a:buClr>
                <a:srgbClr val="0C0C0C"/>
              </a:buClr>
              <a:buNone/>
            </a:pPr>
            <a:r>
              <a:rPr lang="en-US" b="1" dirty="0" smtClean="0"/>
              <a:t>	(</a:t>
            </a:r>
            <a:r>
              <a:rPr lang="en-US" b="1" dirty="0"/>
              <a:t>4) 60/221</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096694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18</a:t>
            </a:r>
            <a:r>
              <a:rPr lang="en-US" sz="2000" b="1" dirty="0" smtClean="0"/>
              <a:t>. </a:t>
            </a:r>
            <a:r>
              <a:rPr lang="en-US" b="1" dirty="0"/>
              <a:t>Two cards are randomly drawn from well shuffled deck of 52 cards. What is the probability that both the cards drawn are either face cards or red in </a:t>
            </a:r>
            <a:r>
              <a:rPr lang="en-US" b="1" dirty="0" err="1"/>
              <a:t>colour</a:t>
            </a:r>
            <a:r>
              <a:rPr lang="en-US" b="1" dirty="0"/>
              <a:t>?</a:t>
            </a:r>
          </a:p>
          <a:p>
            <a:pPr marL="228600" lvl="0" indent="-228600">
              <a:spcBef>
                <a:spcPts val="0"/>
              </a:spcBef>
              <a:buClr>
                <a:srgbClr val="0C0C0C"/>
              </a:buClr>
              <a:buNone/>
            </a:pPr>
            <a:r>
              <a:rPr lang="en-US" b="1" dirty="0"/>
              <a:t>	(1) 23/78	</a:t>
            </a:r>
            <a:endParaRPr lang="en-US" b="1" dirty="0" smtClean="0"/>
          </a:p>
          <a:p>
            <a:pPr marL="228600" lvl="0" indent="-228600">
              <a:spcBef>
                <a:spcPts val="0"/>
              </a:spcBef>
              <a:buClr>
                <a:srgbClr val="0C0C0C"/>
              </a:buClr>
              <a:buNone/>
            </a:pPr>
            <a:r>
              <a:rPr lang="en-US" b="1" dirty="0"/>
              <a:t>	</a:t>
            </a:r>
            <a:r>
              <a:rPr lang="en-US" b="1" dirty="0" smtClean="0">
                <a:solidFill>
                  <a:srgbClr val="FF0000"/>
                </a:solidFill>
              </a:rPr>
              <a:t>(</a:t>
            </a:r>
            <a:r>
              <a:rPr lang="en-US" b="1" dirty="0">
                <a:solidFill>
                  <a:srgbClr val="FF0000"/>
                </a:solidFill>
              </a:rPr>
              <a:t>2) 188/663</a:t>
            </a:r>
          </a:p>
          <a:p>
            <a:pPr marL="228600" lvl="0" indent="-228600">
              <a:spcBef>
                <a:spcPts val="0"/>
              </a:spcBef>
              <a:buClr>
                <a:srgbClr val="0C0C0C"/>
              </a:buClr>
              <a:buNone/>
            </a:pPr>
            <a:r>
              <a:rPr lang="en-US" b="1" dirty="0"/>
              <a:t>	(3) 25/102	</a:t>
            </a:r>
            <a:endParaRPr lang="en-US" b="1" dirty="0" smtClean="0"/>
          </a:p>
          <a:p>
            <a:pPr marL="228600" lvl="0" indent="-228600">
              <a:spcBef>
                <a:spcPts val="0"/>
              </a:spcBef>
              <a:buClr>
                <a:srgbClr val="0C0C0C"/>
              </a:buClr>
              <a:buNone/>
            </a:pPr>
            <a:r>
              <a:rPr lang="en-US" b="1" dirty="0" smtClean="0"/>
              <a:t>	(</a:t>
            </a:r>
            <a:r>
              <a:rPr lang="en-US" b="1" dirty="0"/>
              <a:t>4) 60/221</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045167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19</a:t>
            </a:r>
            <a:r>
              <a:rPr lang="en-US" sz="2000" b="1" dirty="0" smtClean="0"/>
              <a:t>. </a:t>
            </a:r>
            <a:r>
              <a:rPr lang="en-US" b="1" dirty="0"/>
              <a:t>A group contains 6 boys and 8 girls. Out of the boys, two are under graduate and rest are post graduate. Out of the girls, 3 are under graduate and rest are post graduate. A committee of 7 members is to be formed such that the committee contains 3 under graduate and rest post graduate. Find the number of ways in which this can be done.</a:t>
            </a:r>
          </a:p>
          <a:p>
            <a:pPr marL="228600" lvl="0" indent="-228600">
              <a:spcBef>
                <a:spcPts val="0"/>
              </a:spcBef>
              <a:buClr>
                <a:srgbClr val="0C0C0C"/>
              </a:buClr>
              <a:buNone/>
            </a:pPr>
            <a:r>
              <a:rPr lang="en-US" b="1" dirty="0"/>
              <a:t>	(1) 1260	</a:t>
            </a:r>
            <a:endParaRPr lang="en-US" b="1" dirty="0" smtClean="0"/>
          </a:p>
          <a:p>
            <a:pPr marL="228600" lvl="0" indent="-228600">
              <a:spcBef>
                <a:spcPts val="0"/>
              </a:spcBef>
              <a:buClr>
                <a:srgbClr val="0C0C0C"/>
              </a:buClr>
              <a:buNone/>
            </a:pPr>
            <a:r>
              <a:rPr lang="en-US" b="1" dirty="0"/>
              <a:t>	</a:t>
            </a:r>
            <a:r>
              <a:rPr lang="en-US" b="1" dirty="0" smtClean="0"/>
              <a:t>(</a:t>
            </a:r>
            <a:r>
              <a:rPr lang="en-US" b="1" dirty="0"/>
              <a:t>2) 1380	</a:t>
            </a:r>
          </a:p>
          <a:p>
            <a:pPr marL="228600" lvl="0" indent="-228600">
              <a:spcBef>
                <a:spcPts val="0"/>
              </a:spcBef>
              <a:buClr>
                <a:srgbClr val="0C0C0C"/>
              </a:buClr>
              <a:buNone/>
            </a:pPr>
            <a:r>
              <a:rPr lang="en-US" b="1" dirty="0"/>
              <a:t>	(3) 1420	</a:t>
            </a:r>
            <a:endParaRPr lang="en-US" b="1" dirty="0" smtClean="0"/>
          </a:p>
          <a:p>
            <a:pPr marL="228600" lvl="0" indent="-228600">
              <a:spcBef>
                <a:spcPts val="0"/>
              </a:spcBef>
              <a:buClr>
                <a:srgbClr val="0C0C0C"/>
              </a:buClr>
              <a:buNone/>
            </a:pPr>
            <a:r>
              <a:rPr lang="en-US" b="1" dirty="0"/>
              <a:t>	</a:t>
            </a:r>
            <a:r>
              <a:rPr lang="en-US" b="1" dirty="0" smtClean="0"/>
              <a:t>(</a:t>
            </a:r>
            <a:r>
              <a:rPr lang="en-US" b="1" dirty="0"/>
              <a:t>4) 1540	</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50767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19</a:t>
            </a:r>
            <a:r>
              <a:rPr lang="en-US" sz="2000" b="1" dirty="0" smtClean="0"/>
              <a:t>. </a:t>
            </a:r>
            <a:r>
              <a:rPr lang="en-US" b="1" dirty="0"/>
              <a:t>A group contains 6 boys and 8 girls. Out of the boys, two are under graduate and rest are post graduate. Out of the girls, 3 are under graduate and rest are post graduate. A committee of 7 members is to be formed such that the committee contains 3 under graduate and rest post graduate. Find the number of ways in which this can be done.</a:t>
            </a:r>
          </a:p>
          <a:p>
            <a:pPr marL="228600" lvl="0" indent="-228600">
              <a:spcBef>
                <a:spcPts val="0"/>
              </a:spcBef>
              <a:buClr>
                <a:srgbClr val="0C0C0C"/>
              </a:buClr>
              <a:buNone/>
            </a:pPr>
            <a:r>
              <a:rPr lang="en-US" b="1" dirty="0"/>
              <a:t>	</a:t>
            </a:r>
            <a:r>
              <a:rPr lang="en-US" b="1" dirty="0">
                <a:solidFill>
                  <a:srgbClr val="FF0000"/>
                </a:solidFill>
              </a:rPr>
              <a:t>(1) 1260</a:t>
            </a:r>
            <a:r>
              <a:rPr lang="en-US" b="1" dirty="0"/>
              <a:t>	</a:t>
            </a:r>
            <a:endParaRPr lang="en-US" b="1" dirty="0" smtClean="0"/>
          </a:p>
          <a:p>
            <a:pPr marL="228600" lvl="0" indent="-228600">
              <a:spcBef>
                <a:spcPts val="0"/>
              </a:spcBef>
              <a:buClr>
                <a:srgbClr val="0C0C0C"/>
              </a:buClr>
              <a:buNone/>
            </a:pPr>
            <a:r>
              <a:rPr lang="en-US" b="1" dirty="0"/>
              <a:t>	</a:t>
            </a:r>
            <a:r>
              <a:rPr lang="en-US" b="1" dirty="0" smtClean="0"/>
              <a:t>(</a:t>
            </a:r>
            <a:r>
              <a:rPr lang="en-US" b="1" dirty="0"/>
              <a:t>2) 1380	</a:t>
            </a:r>
          </a:p>
          <a:p>
            <a:pPr marL="228600" lvl="0" indent="-228600">
              <a:spcBef>
                <a:spcPts val="0"/>
              </a:spcBef>
              <a:buClr>
                <a:srgbClr val="0C0C0C"/>
              </a:buClr>
              <a:buNone/>
            </a:pPr>
            <a:r>
              <a:rPr lang="en-US" b="1" dirty="0"/>
              <a:t>	(3) 1420	</a:t>
            </a:r>
            <a:endParaRPr lang="en-US" b="1" dirty="0" smtClean="0"/>
          </a:p>
          <a:p>
            <a:pPr marL="228600" lvl="0" indent="-228600">
              <a:spcBef>
                <a:spcPts val="0"/>
              </a:spcBef>
              <a:buClr>
                <a:srgbClr val="0C0C0C"/>
              </a:buClr>
              <a:buNone/>
            </a:pPr>
            <a:r>
              <a:rPr lang="en-US" b="1" dirty="0"/>
              <a:t>	</a:t>
            </a:r>
            <a:r>
              <a:rPr lang="en-US" b="1" dirty="0" smtClean="0"/>
              <a:t>(</a:t>
            </a:r>
            <a:r>
              <a:rPr lang="en-US" b="1" dirty="0"/>
              <a:t>4) 1540	</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05947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sz="2000" b="1" dirty="0" smtClean="0">
                <a:latin typeface="Arial Black"/>
                <a:ea typeface="Arial Black"/>
                <a:cs typeface="Arial Black"/>
                <a:sym typeface="Arial Black"/>
              </a:rPr>
              <a:t>Q 2</a:t>
            </a:r>
            <a:r>
              <a:rPr lang="en-US" sz="2000" b="1" dirty="0" smtClean="0"/>
              <a:t>. </a:t>
            </a:r>
            <a:r>
              <a:rPr lang="en-US" b="1" dirty="0"/>
              <a:t>A bag contains (x – 1) red balls, 3 blue balls and 4 green balls. If one ball is taken out randomly and the probability of getting a green ball is 2/5, find the value of x?</a:t>
            </a:r>
            <a:endParaRPr sz="2000" b="1" dirty="0"/>
          </a:p>
          <a:p>
            <a:pPr marL="228600" lvl="0" indent="-228600">
              <a:buSzPts val="2000"/>
              <a:buNone/>
            </a:pPr>
            <a:r>
              <a:rPr lang="en-US" sz="2000" b="1" dirty="0" smtClean="0"/>
              <a:t>   (</a:t>
            </a:r>
            <a:r>
              <a:rPr lang="en-US" sz="2000" b="1" dirty="0"/>
              <a:t>1) 6	</a:t>
            </a:r>
          </a:p>
          <a:p>
            <a:pPr marL="228600" lvl="0" indent="-228600">
              <a:buSzPts val="2000"/>
              <a:buNone/>
            </a:pPr>
            <a:r>
              <a:rPr lang="en-US" sz="2000" b="1" dirty="0"/>
              <a:t>	</a:t>
            </a:r>
            <a:r>
              <a:rPr lang="en-US" sz="2000" b="1" dirty="0">
                <a:solidFill>
                  <a:schemeClr val="tx1"/>
                </a:solidFill>
              </a:rPr>
              <a:t>(2) </a:t>
            </a:r>
            <a:r>
              <a:rPr lang="en-US" sz="2000" b="1" dirty="0" smtClean="0">
                <a:solidFill>
                  <a:schemeClr val="tx1"/>
                </a:solidFill>
              </a:rPr>
              <a:t>4</a:t>
            </a:r>
            <a:endParaRPr lang="en-US" sz="2000" b="1" dirty="0">
              <a:solidFill>
                <a:schemeClr val="tx1"/>
              </a:solidFill>
            </a:endParaRPr>
          </a:p>
          <a:p>
            <a:pPr marL="228600" lvl="0" indent="-228600">
              <a:buSzPts val="2000"/>
              <a:buNone/>
            </a:pPr>
            <a:r>
              <a:rPr lang="en-US" sz="2000" b="1" dirty="0"/>
              <a:t>	(3) 12</a:t>
            </a:r>
          </a:p>
          <a:p>
            <a:pPr marL="228600" lvl="0" indent="-228600">
              <a:buSzPts val="2000"/>
              <a:buNone/>
            </a:pPr>
            <a:r>
              <a:rPr lang="en-US" sz="2000" b="1" dirty="0"/>
              <a:t>	(4) 10</a:t>
            </a:r>
          </a:p>
          <a:p>
            <a:pPr marL="228600" lvl="0" indent="-228600">
              <a:buSzPts val="2000"/>
              <a:buNone/>
            </a:pPr>
            <a:r>
              <a:rPr lang="en-US" sz="2000" b="1" dirty="0"/>
              <a:t>	(5) None of these</a:t>
            </a:r>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20</a:t>
            </a:r>
            <a:r>
              <a:rPr lang="en-US" sz="2000" b="1" dirty="0" smtClean="0"/>
              <a:t>. </a:t>
            </a:r>
            <a:r>
              <a:rPr lang="en-US" b="1" dirty="0"/>
              <a:t>There are 280 ways of forming a group of (x + 2) men and 3 women out of a total of 8 men and 5 women. Find the value of x.</a:t>
            </a:r>
          </a:p>
          <a:p>
            <a:pPr marL="228600" lvl="0" indent="-228600">
              <a:spcBef>
                <a:spcPts val="0"/>
              </a:spcBef>
              <a:buClr>
                <a:srgbClr val="0C0C0C"/>
              </a:buClr>
              <a:buNone/>
            </a:pPr>
            <a:r>
              <a:rPr lang="en-US" b="1" dirty="0"/>
              <a:t>	(1) 2	</a:t>
            </a:r>
            <a:endParaRPr lang="en-US" b="1" dirty="0" smtClean="0"/>
          </a:p>
          <a:p>
            <a:pPr marL="228600" lvl="0" indent="-228600">
              <a:spcBef>
                <a:spcPts val="0"/>
              </a:spcBef>
              <a:buClr>
                <a:srgbClr val="0C0C0C"/>
              </a:buClr>
              <a:buNone/>
            </a:pPr>
            <a:r>
              <a:rPr lang="en-US" b="1" dirty="0"/>
              <a:t>	</a:t>
            </a:r>
            <a:r>
              <a:rPr lang="en-US" b="1" dirty="0" smtClean="0"/>
              <a:t>(</a:t>
            </a:r>
            <a:r>
              <a:rPr lang="en-US" b="1" dirty="0"/>
              <a:t>2) 3	</a:t>
            </a:r>
          </a:p>
          <a:p>
            <a:pPr marL="228600" lvl="0" indent="-228600">
              <a:spcBef>
                <a:spcPts val="0"/>
              </a:spcBef>
              <a:buClr>
                <a:srgbClr val="0C0C0C"/>
              </a:buClr>
              <a:buNone/>
            </a:pPr>
            <a:r>
              <a:rPr lang="en-US" b="1" dirty="0"/>
              <a:t>	(3) 4	</a:t>
            </a:r>
            <a:endParaRPr lang="en-US" b="1" dirty="0" smtClean="0"/>
          </a:p>
          <a:p>
            <a:pPr marL="228600" lvl="0" indent="-228600">
              <a:spcBef>
                <a:spcPts val="0"/>
              </a:spcBef>
              <a:buClr>
                <a:srgbClr val="0C0C0C"/>
              </a:buClr>
              <a:buNone/>
            </a:pPr>
            <a:r>
              <a:rPr lang="en-US" b="1" dirty="0"/>
              <a:t>	</a:t>
            </a:r>
            <a:r>
              <a:rPr lang="en-US" b="1" dirty="0" smtClean="0"/>
              <a:t>(</a:t>
            </a:r>
            <a:r>
              <a:rPr lang="en-US" b="1" dirty="0"/>
              <a:t>4) 5	</a:t>
            </a:r>
          </a:p>
          <a:p>
            <a:pPr marL="228600" lvl="0" indent="-228600">
              <a:spcBef>
                <a:spcPts val="0"/>
              </a:spcBef>
              <a:buClr>
                <a:srgbClr val="0C0C0C"/>
              </a:buClr>
              <a:buNone/>
            </a:pPr>
            <a:r>
              <a:rPr lang="en-US" b="1" dirty="0"/>
              <a:t>	(5) 6</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439774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20</a:t>
            </a:r>
            <a:r>
              <a:rPr lang="en-US" sz="2000" b="1" dirty="0" smtClean="0"/>
              <a:t>. </a:t>
            </a:r>
            <a:r>
              <a:rPr lang="en-US" b="1" dirty="0"/>
              <a:t>There are 280 ways of forming a group of (x + 2) men and 3 women out of a total of 8 men and 5 women. Find the value of x.</a:t>
            </a:r>
          </a:p>
          <a:p>
            <a:pPr marL="228600" lvl="0" indent="-228600">
              <a:spcBef>
                <a:spcPts val="0"/>
              </a:spcBef>
              <a:buClr>
                <a:srgbClr val="0C0C0C"/>
              </a:buClr>
              <a:buNone/>
            </a:pPr>
            <a:r>
              <a:rPr lang="en-US" b="1" dirty="0"/>
              <a:t>	(1) 2	</a:t>
            </a:r>
            <a:endParaRPr lang="en-US" b="1" dirty="0" smtClean="0"/>
          </a:p>
          <a:p>
            <a:pPr marL="228600" lvl="0" indent="-228600">
              <a:spcBef>
                <a:spcPts val="0"/>
              </a:spcBef>
              <a:buClr>
                <a:srgbClr val="0C0C0C"/>
              </a:buClr>
              <a:buNone/>
            </a:pPr>
            <a:r>
              <a:rPr lang="en-US" b="1" dirty="0"/>
              <a:t>	</a:t>
            </a:r>
            <a:r>
              <a:rPr lang="en-US" b="1" dirty="0" smtClean="0"/>
              <a:t>(</a:t>
            </a:r>
            <a:r>
              <a:rPr lang="en-US" b="1" dirty="0"/>
              <a:t>2) 3	</a:t>
            </a:r>
          </a:p>
          <a:p>
            <a:pPr marL="228600" lvl="0" indent="-228600">
              <a:spcBef>
                <a:spcPts val="0"/>
              </a:spcBef>
              <a:buClr>
                <a:srgbClr val="0C0C0C"/>
              </a:buClr>
              <a:buNone/>
            </a:pPr>
            <a:r>
              <a:rPr lang="en-US" b="1" dirty="0">
                <a:solidFill>
                  <a:srgbClr val="FF0000"/>
                </a:solidFill>
              </a:rPr>
              <a:t>	(3) 4</a:t>
            </a:r>
            <a:r>
              <a:rPr lang="en-US" b="1" dirty="0"/>
              <a:t>	</a:t>
            </a:r>
            <a:endParaRPr lang="en-US" b="1" dirty="0" smtClean="0"/>
          </a:p>
          <a:p>
            <a:pPr marL="228600" lvl="0" indent="-228600">
              <a:spcBef>
                <a:spcPts val="0"/>
              </a:spcBef>
              <a:buClr>
                <a:srgbClr val="0C0C0C"/>
              </a:buClr>
              <a:buNone/>
            </a:pPr>
            <a:r>
              <a:rPr lang="en-US" b="1" dirty="0"/>
              <a:t>	</a:t>
            </a:r>
            <a:r>
              <a:rPr lang="en-US" b="1" dirty="0" smtClean="0"/>
              <a:t>(</a:t>
            </a:r>
            <a:r>
              <a:rPr lang="en-US" b="1" dirty="0"/>
              <a:t>4) 5	</a:t>
            </a:r>
          </a:p>
          <a:p>
            <a:pPr marL="228600" lvl="0" indent="-228600">
              <a:spcBef>
                <a:spcPts val="0"/>
              </a:spcBef>
              <a:buClr>
                <a:srgbClr val="0C0C0C"/>
              </a:buClr>
              <a:buNone/>
            </a:pPr>
            <a:r>
              <a:rPr lang="en-US" b="1" dirty="0"/>
              <a:t>	(5) 6</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92297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21</a:t>
            </a:r>
            <a:r>
              <a:rPr lang="en-US" sz="2000" b="1" dirty="0" smtClean="0"/>
              <a:t>. </a:t>
            </a:r>
            <a:r>
              <a:rPr lang="en-US" b="1" dirty="0"/>
              <a:t>A bag contains ‘x’ red and 12 green balls. If the probability of drawing a red ball from the bag is __, then total number of balls in the bag is __.</a:t>
            </a:r>
          </a:p>
          <a:p>
            <a:pPr marL="228600" lvl="0" indent="-228600">
              <a:spcBef>
                <a:spcPts val="0"/>
              </a:spcBef>
              <a:buClr>
                <a:srgbClr val="0C0C0C"/>
              </a:buClr>
              <a:buNone/>
            </a:pPr>
            <a:r>
              <a:rPr lang="en-US" b="1" dirty="0"/>
              <a:t>	The values given in which of the following options will fill the blanks in the same order in which is it given to make the statement true:</a:t>
            </a:r>
          </a:p>
          <a:p>
            <a:pPr marL="228600" lvl="0" indent="-228600">
              <a:spcBef>
                <a:spcPts val="0"/>
              </a:spcBef>
              <a:buClr>
                <a:srgbClr val="0C0C0C"/>
              </a:buClr>
              <a:buNone/>
            </a:pPr>
            <a:r>
              <a:rPr lang="en-US" b="1" dirty="0"/>
              <a:t>	I. 0.2, 15   	</a:t>
            </a:r>
            <a:endParaRPr lang="en-US" b="1" dirty="0" smtClean="0"/>
          </a:p>
          <a:p>
            <a:pPr marL="228600" lvl="0" indent="-228600">
              <a:spcBef>
                <a:spcPts val="0"/>
              </a:spcBef>
              <a:buClr>
                <a:srgbClr val="0C0C0C"/>
              </a:buClr>
              <a:buNone/>
            </a:pPr>
            <a:r>
              <a:rPr lang="en-US" b="1" dirty="0"/>
              <a:t>	</a:t>
            </a:r>
            <a:r>
              <a:rPr lang="en-US" b="1" dirty="0" smtClean="0"/>
              <a:t>II</a:t>
            </a:r>
            <a:r>
              <a:rPr lang="en-US" b="1" dirty="0"/>
              <a:t>. 0.4, 20</a:t>
            </a:r>
          </a:p>
          <a:p>
            <a:pPr marL="228600" lvl="0" indent="-228600">
              <a:spcBef>
                <a:spcPts val="0"/>
              </a:spcBef>
              <a:buClr>
                <a:srgbClr val="0C0C0C"/>
              </a:buClr>
              <a:buNone/>
            </a:pPr>
            <a:r>
              <a:rPr lang="en-US" b="1" dirty="0"/>
              <a:t>	III. 0.6, 25     	</a:t>
            </a:r>
            <a:endParaRPr lang="en-US" b="1" dirty="0" smtClean="0"/>
          </a:p>
          <a:p>
            <a:pPr marL="228600" lvl="0" indent="-228600">
              <a:spcBef>
                <a:spcPts val="0"/>
              </a:spcBef>
              <a:buClr>
                <a:srgbClr val="0C0C0C"/>
              </a:buClr>
              <a:buNone/>
            </a:pPr>
            <a:r>
              <a:rPr lang="en-US" b="1" dirty="0"/>
              <a:t>	</a:t>
            </a:r>
            <a:r>
              <a:rPr lang="en-US" b="1" dirty="0" smtClean="0"/>
              <a:t>IV</a:t>
            </a:r>
            <a:r>
              <a:rPr lang="en-US" b="1" dirty="0"/>
              <a:t>. 0.8, 30</a:t>
            </a:r>
          </a:p>
          <a:p>
            <a:pPr marL="228600" lvl="0" indent="-228600">
              <a:spcBef>
                <a:spcPts val="0"/>
              </a:spcBef>
              <a:buClr>
                <a:srgbClr val="0C0C0C"/>
              </a:buClr>
              <a:buNone/>
            </a:pPr>
            <a:r>
              <a:rPr lang="en-US" b="1" dirty="0"/>
              <a:t>	(1) Only (I)	</a:t>
            </a:r>
            <a:endParaRPr lang="en-US" b="1" dirty="0" smtClean="0"/>
          </a:p>
          <a:p>
            <a:pPr marL="228600" lvl="0" indent="-228600">
              <a:spcBef>
                <a:spcPts val="0"/>
              </a:spcBef>
              <a:buClr>
                <a:srgbClr val="0C0C0C"/>
              </a:buClr>
              <a:buNone/>
            </a:pPr>
            <a:r>
              <a:rPr lang="en-US" b="1" dirty="0"/>
              <a:t>	</a:t>
            </a:r>
            <a:r>
              <a:rPr lang="en-US" b="1" dirty="0" smtClean="0"/>
              <a:t>(</a:t>
            </a:r>
            <a:r>
              <a:rPr lang="en-US" b="1" dirty="0"/>
              <a:t>2) Only (I) and (II)</a:t>
            </a:r>
          </a:p>
          <a:p>
            <a:pPr marL="228600" lvl="0" indent="-228600">
              <a:spcBef>
                <a:spcPts val="0"/>
              </a:spcBef>
              <a:buClr>
                <a:srgbClr val="0C0C0C"/>
              </a:buClr>
              <a:buNone/>
            </a:pPr>
            <a:r>
              <a:rPr lang="en-US" b="1" dirty="0"/>
              <a:t>	(3) Only (I), (II) and (III)	</a:t>
            </a:r>
            <a:endParaRPr lang="en-US" b="1" dirty="0" smtClean="0"/>
          </a:p>
          <a:p>
            <a:pPr marL="228600" lvl="0" indent="-228600">
              <a:spcBef>
                <a:spcPts val="0"/>
              </a:spcBef>
              <a:buClr>
                <a:srgbClr val="0C0C0C"/>
              </a:buClr>
              <a:buNone/>
            </a:pPr>
            <a:r>
              <a:rPr lang="en-US" b="1" dirty="0"/>
              <a:t>	</a:t>
            </a:r>
            <a:r>
              <a:rPr lang="en-US" b="1" dirty="0" smtClean="0"/>
              <a:t>(</a:t>
            </a:r>
            <a:r>
              <a:rPr lang="en-US" b="1" dirty="0"/>
              <a:t>4) Only (I), (II) and (IV)</a:t>
            </a:r>
          </a:p>
          <a:p>
            <a:pPr marL="228600" lvl="0" indent="-228600">
              <a:spcBef>
                <a:spcPts val="0"/>
              </a:spcBef>
              <a:buClr>
                <a:srgbClr val="0C0C0C"/>
              </a:buClr>
              <a:buNone/>
            </a:pPr>
            <a:r>
              <a:rPr lang="en-US" b="1" dirty="0"/>
              <a:t>	(5) Only (II), (III) and (IV)</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643584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21</a:t>
            </a:r>
            <a:r>
              <a:rPr lang="en-US" sz="2000" b="1" dirty="0" smtClean="0"/>
              <a:t>. </a:t>
            </a:r>
            <a:r>
              <a:rPr lang="en-US" b="1" dirty="0"/>
              <a:t>A bag contains ‘x’ red and 12 green balls. If the probability of drawing a red ball from the bag is __, then total number of balls in the bag is __.</a:t>
            </a:r>
          </a:p>
          <a:p>
            <a:pPr marL="228600" lvl="0" indent="-228600">
              <a:spcBef>
                <a:spcPts val="0"/>
              </a:spcBef>
              <a:buClr>
                <a:srgbClr val="0C0C0C"/>
              </a:buClr>
              <a:buNone/>
            </a:pPr>
            <a:r>
              <a:rPr lang="en-US" b="1" dirty="0"/>
              <a:t>	The values given in which of the following options will fill the blanks in the same order in which is it given to make the statement true:</a:t>
            </a:r>
          </a:p>
          <a:p>
            <a:pPr marL="228600" lvl="0" indent="-228600">
              <a:spcBef>
                <a:spcPts val="0"/>
              </a:spcBef>
              <a:buClr>
                <a:srgbClr val="0C0C0C"/>
              </a:buClr>
              <a:buNone/>
            </a:pPr>
            <a:r>
              <a:rPr lang="en-US" b="1" dirty="0"/>
              <a:t>	I. 0.2, 15   	</a:t>
            </a:r>
            <a:endParaRPr lang="en-US" b="1" dirty="0" smtClean="0"/>
          </a:p>
          <a:p>
            <a:pPr marL="228600" lvl="0" indent="-228600">
              <a:spcBef>
                <a:spcPts val="0"/>
              </a:spcBef>
              <a:buClr>
                <a:srgbClr val="0C0C0C"/>
              </a:buClr>
              <a:buNone/>
            </a:pPr>
            <a:r>
              <a:rPr lang="en-US" b="1" dirty="0"/>
              <a:t>	</a:t>
            </a:r>
            <a:r>
              <a:rPr lang="en-US" b="1" dirty="0" smtClean="0"/>
              <a:t>II</a:t>
            </a:r>
            <a:r>
              <a:rPr lang="en-US" b="1" dirty="0"/>
              <a:t>. 0.4, 20</a:t>
            </a:r>
          </a:p>
          <a:p>
            <a:pPr marL="228600" lvl="0" indent="-228600">
              <a:spcBef>
                <a:spcPts val="0"/>
              </a:spcBef>
              <a:buClr>
                <a:srgbClr val="0C0C0C"/>
              </a:buClr>
              <a:buNone/>
            </a:pPr>
            <a:r>
              <a:rPr lang="en-US" b="1" dirty="0"/>
              <a:t>	III. 0.6, 25     	</a:t>
            </a:r>
            <a:endParaRPr lang="en-US" b="1" dirty="0" smtClean="0"/>
          </a:p>
          <a:p>
            <a:pPr marL="228600" lvl="0" indent="-228600">
              <a:spcBef>
                <a:spcPts val="0"/>
              </a:spcBef>
              <a:buClr>
                <a:srgbClr val="0C0C0C"/>
              </a:buClr>
              <a:buNone/>
            </a:pPr>
            <a:r>
              <a:rPr lang="en-US" b="1" dirty="0"/>
              <a:t>	</a:t>
            </a:r>
            <a:r>
              <a:rPr lang="en-US" b="1" dirty="0" smtClean="0"/>
              <a:t>IV</a:t>
            </a:r>
            <a:r>
              <a:rPr lang="en-US" b="1" dirty="0"/>
              <a:t>. 0.8, 30</a:t>
            </a:r>
          </a:p>
          <a:p>
            <a:pPr marL="228600" lvl="0" indent="-228600">
              <a:spcBef>
                <a:spcPts val="0"/>
              </a:spcBef>
              <a:buClr>
                <a:srgbClr val="0C0C0C"/>
              </a:buClr>
              <a:buNone/>
            </a:pPr>
            <a:r>
              <a:rPr lang="en-US" b="1" dirty="0"/>
              <a:t>	(1) Only (I)	</a:t>
            </a:r>
            <a:endParaRPr lang="en-US" b="1" dirty="0" smtClean="0"/>
          </a:p>
          <a:p>
            <a:pPr marL="228600" lvl="0" indent="-228600">
              <a:spcBef>
                <a:spcPts val="0"/>
              </a:spcBef>
              <a:buClr>
                <a:srgbClr val="0C0C0C"/>
              </a:buClr>
              <a:buNone/>
            </a:pPr>
            <a:r>
              <a:rPr lang="en-US" b="1" dirty="0"/>
              <a:t>	</a:t>
            </a:r>
            <a:r>
              <a:rPr lang="en-US" b="1" dirty="0" smtClean="0">
                <a:solidFill>
                  <a:srgbClr val="FF0000"/>
                </a:solidFill>
              </a:rPr>
              <a:t>(</a:t>
            </a:r>
            <a:r>
              <a:rPr lang="en-US" b="1" dirty="0">
                <a:solidFill>
                  <a:srgbClr val="FF0000"/>
                </a:solidFill>
              </a:rPr>
              <a:t>2) Only (I) and (II)</a:t>
            </a:r>
          </a:p>
          <a:p>
            <a:pPr marL="228600" lvl="0" indent="-228600">
              <a:spcBef>
                <a:spcPts val="0"/>
              </a:spcBef>
              <a:buClr>
                <a:srgbClr val="0C0C0C"/>
              </a:buClr>
              <a:buNone/>
            </a:pPr>
            <a:r>
              <a:rPr lang="en-US" b="1" dirty="0"/>
              <a:t>	(3) Only (I), (II) and (III)	</a:t>
            </a:r>
            <a:endParaRPr lang="en-US" b="1" dirty="0" smtClean="0"/>
          </a:p>
          <a:p>
            <a:pPr marL="228600" lvl="0" indent="-228600">
              <a:spcBef>
                <a:spcPts val="0"/>
              </a:spcBef>
              <a:buClr>
                <a:srgbClr val="0C0C0C"/>
              </a:buClr>
              <a:buNone/>
            </a:pPr>
            <a:r>
              <a:rPr lang="en-US" b="1" dirty="0"/>
              <a:t>	</a:t>
            </a:r>
            <a:r>
              <a:rPr lang="en-US" b="1" dirty="0" smtClean="0"/>
              <a:t>(</a:t>
            </a:r>
            <a:r>
              <a:rPr lang="en-US" b="1" dirty="0"/>
              <a:t>4) Only (I), (II) and (IV)</a:t>
            </a:r>
          </a:p>
          <a:p>
            <a:pPr marL="228600" lvl="0" indent="-228600">
              <a:spcBef>
                <a:spcPts val="0"/>
              </a:spcBef>
              <a:buClr>
                <a:srgbClr val="0C0C0C"/>
              </a:buClr>
              <a:buNone/>
            </a:pPr>
            <a:r>
              <a:rPr lang="en-US" b="1" dirty="0"/>
              <a:t>	(5) Only (II), (III) and (IV)</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584113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smtClean="0"/>
              <a:t>	</a:t>
            </a:r>
            <a:r>
              <a:rPr lang="en-US" b="1" dirty="0" err="1" smtClean="0"/>
              <a:t>DirectionsAnswer</a:t>
            </a:r>
            <a:r>
              <a:rPr lang="en-US" b="1" dirty="0" smtClean="0"/>
              <a:t> </a:t>
            </a:r>
            <a:r>
              <a:rPr lang="en-US" b="1" dirty="0"/>
              <a:t>the question based on the information given below.</a:t>
            </a:r>
          </a:p>
          <a:p>
            <a:pPr marL="228600" lvl="0" indent="-228600">
              <a:spcBef>
                <a:spcPts val="0"/>
              </a:spcBef>
              <a:buClr>
                <a:srgbClr val="0C0C0C"/>
              </a:buClr>
              <a:buNone/>
            </a:pPr>
            <a:r>
              <a:rPr lang="en-US" b="1" dirty="0"/>
              <a:t>	A bag contains ‘x’ green, ‘y’ yellow, ‘3x – 6’ blue and ‘2y + 4’ red balls. Probability of drawing a red ball from the bag is 2/5 while the probability of drawing a yellow ball is 4/25.</a:t>
            </a:r>
          </a:p>
          <a:p>
            <a:pPr marL="228600" lvl="0" indent="-228600">
              <a:spcBef>
                <a:spcPts val="0"/>
              </a:spcBef>
              <a:buClr>
                <a:srgbClr val="0C0C0C"/>
              </a:buClr>
              <a:buNone/>
            </a:pPr>
            <a:endParaRPr lang="en-US" b="1" dirty="0"/>
          </a:p>
          <a:p>
            <a:pPr marL="228600" lvl="0" indent="-228600">
              <a:spcBef>
                <a:spcPts val="0"/>
              </a:spcBef>
              <a:buClr>
                <a:srgbClr val="0C0C0C"/>
              </a:buClr>
              <a:buNone/>
            </a:pPr>
            <a:r>
              <a:rPr lang="en-US" b="1" dirty="0" smtClean="0"/>
              <a:t>22. Two </a:t>
            </a:r>
            <a:r>
              <a:rPr lang="en-US" b="1" dirty="0"/>
              <a:t>balls are randomly drawn from the bag. What is the probability that a green ball and a red ball are drawn from the bag?</a:t>
            </a:r>
          </a:p>
          <a:p>
            <a:pPr marL="228600" lvl="0" indent="-228600">
              <a:spcBef>
                <a:spcPts val="0"/>
              </a:spcBef>
              <a:buClr>
                <a:srgbClr val="0C0C0C"/>
              </a:buClr>
              <a:buNone/>
            </a:pPr>
            <a:r>
              <a:rPr lang="en-US" b="1" dirty="0"/>
              <a:t>	(1) 2/35	</a:t>
            </a:r>
            <a:endParaRPr lang="en-US" b="1" dirty="0" smtClean="0"/>
          </a:p>
          <a:p>
            <a:pPr marL="228600" lvl="0" indent="-228600">
              <a:spcBef>
                <a:spcPts val="0"/>
              </a:spcBef>
              <a:buClr>
                <a:srgbClr val="0C0C0C"/>
              </a:buClr>
              <a:buNone/>
            </a:pPr>
            <a:r>
              <a:rPr lang="en-US" b="1" dirty="0"/>
              <a:t>	</a:t>
            </a:r>
            <a:r>
              <a:rPr lang="en-US" b="1" dirty="0" smtClean="0"/>
              <a:t>(</a:t>
            </a:r>
            <a:r>
              <a:rPr lang="en-US" b="1" dirty="0"/>
              <a:t>2) 7/50	</a:t>
            </a:r>
          </a:p>
          <a:p>
            <a:pPr marL="228600" lvl="0" indent="-228600">
              <a:spcBef>
                <a:spcPts val="0"/>
              </a:spcBef>
              <a:buClr>
                <a:srgbClr val="0C0C0C"/>
              </a:buClr>
              <a:buNone/>
            </a:pPr>
            <a:r>
              <a:rPr lang="en-US" b="1" dirty="0"/>
              <a:t>	(3) 3/25	</a:t>
            </a:r>
            <a:endParaRPr lang="en-US" b="1" dirty="0" smtClean="0"/>
          </a:p>
          <a:p>
            <a:pPr marL="228600" lvl="0" indent="-228600">
              <a:spcBef>
                <a:spcPts val="0"/>
              </a:spcBef>
              <a:buClr>
                <a:srgbClr val="0C0C0C"/>
              </a:buClr>
              <a:buNone/>
            </a:pPr>
            <a:r>
              <a:rPr lang="en-US" b="1" dirty="0"/>
              <a:t>	</a:t>
            </a:r>
            <a:r>
              <a:rPr lang="en-US" b="1" dirty="0" smtClean="0"/>
              <a:t>(</a:t>
            </a:r>
            <a:r>
              <a:rPr lang="en-US" b="1" dirty="0"/>
              <a:t>4) 4/35</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816101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smtClean="0"/>
              <a:t>	</a:t>
            </a:r>
            <a:r>
              <a:rPr lang="en-US" b="1" dirty="0" err="1" smtClean="0"/>
              <a:t>DirectionsAnswer</a:t>
            </a:r>
            <a:r>
              <a:rPr lang="en-US" b="1" dirty="0" smtClean="0"/>
              <a:t> </a:t>
            </a:r>
            <a:r>
              <a:rPr lang="en-US" b="1" dirty="0"/>
              <a:t>the question based on the information given below.</a:t>
            </a:r>
          </a:p>
          <a:p>
            <a:pPr marL="228600" lvl="0" indent="-228600">
              <a:spcBef>
                <a:spcPts val="0"/>
              </a:spcBef>
              <a:buClr>
                <a:srgbClr val="0C0C0C"/>
              </a:buClr>
              <a:buNone/>
            </a:pPr>
            <a:r>
              <a:rPr lang="en-US" b="1" dirty="0"/>
              <a:t>	A bag contains ‘x’ green, ‘y’ yellow, ‘3x – 6’ blue and ‘2y + 4’ red balls. Probability of drawing a red ball from the bag is 2/5 while the probability of drawing a yellow ball is 4/25.</a:t>
            </a:r>
          </a:p>
          <a:p>
            <a:pPr marL="228600" lvl="0" indent="-228600">
              <a:spcBef>
                <a:spcPts val="0"/>
              </a:spcBef>
              <a:buClr>
                <a:srgbClr val="0C0C0C"/>
              </a:buClr>
              <a:buNone/>
            </a:pPr>
            <a:endParaRPr lang="en-US" b="1" dirty="0"/>
          </a:p>
          <a:p>
            <a:pPr marL="228600" lvl="0" indent="-228600">
              <a:spcBef>
                <a:spcPts val="0"/>
              </a:spcBef>
              <a:buClr>
                <a:srgbClr val="0C0C0C"/>
              </a:buClr>
              <a:buNone/>
            </a:pPr>
            <a:r>
              <a:rPr lang="en-US" b="1" dirty="0" smtClean="0"/>
              <a:t>22. Two </a:t>
            </a:r>
            <a:r>
              <a:rPr lang="en-US" b="1" dirty="0"/>
              <a:t>balls are randomly drawn from the bag. What is the probability that a green ball and a red ball are drawn from the bag?</a:t>
            </a:r>
          </a:p>
          <a:p>
            <a:pPr marL="228600" lvl="0" indent="-228600">
              <a:spcBef>
                <a:spcPts val="0"/>
              </a:spcBef>
              <a:buClr>
                <a:srgbClr val="0C0C0C"/>
              </a:buClr>
              <a:buNone/>
            </a:pPr>
            <a:r>
              <a:rPr lang="en-US" b="1" dirty="0"/>
              <a:t>	(1) 2/35	</a:t>
            </a:r>
            <a:endParaRPr lang="en-US" b="1" dirty="0" smtClean="0"/>
          </a:p>
          <a:p>
            <a:pPr marL="228600" lvl="0" indent="-228600">
              <a:spcBef>
                <a:spcPts val="0"/>
              </a:spcBef>
              <a:buClr>
                <a:srgbClr val="0C0C0C"/>
              </a:buClr>
              <a:buNone/>
            </a:pPr>
            <a:r>
              <a:rPr lang="en-US" b="1" dirty="0"/>
              <a:t>	</a:t>
            </a:r>
            <a:r>
              <a:rPr lang="en-US" b="1" dirty="0" smtClean="0"/>
              <a:t>(</a:t>
            </a:r>
            <a:r>
              <a:rPr lang="en-US" b="1" dirty="0"/>
              <a:t>2) 7/50	</a:t>
            </a:r>
          </a:p>
          <a:p>
            <a:pPr marL="228600" lvl="0" indent="-228600">
              <a:spcBef>
                <a:spcPts val="0"/>
              </a:spcBef>
              <a:buClr>
                <a:srgbClr val="0C0C0C"/>
              </a:buClr>
              <a:buNone/>
            </a:pPr>
            <a:r>
              <a:rPr lang="en-US" b="1" dirty="0"/>
              <a:t>	(3) 3/25	</a:t>
            </a:r>
            <a:endParaRPr lang="en-US" b="1" dirty="0" smtClean="0"/>
          </a:p>
          <a:p>
            <a:pPr marL="228600" lvl="0" indent="-228600">
              <a:spcBef>
                <a:spcPts val="0"/>
              </a:spcBef>
              <a:buClr>
                <a:srgbClr val="0C0C0C"/>
              </a:buClr>
              <a:buNone/>
            </a:pPr>
            <a:r>
              <a:rPr lang="en-US" b="1" dirty="0"/>
              <a:t>	</a:t>
            </a:r>
            <a:r>
              <a:rPr lang="en-US" b="1" dirty="0" smtClean="0">
                <a:solidFill>
                  <a:srgbClr val="FF0000"/>
                </a:solidFill>
              </a:rPr>
              <a:t>(</a:t>
            </a:r>
            <a:r>
              <a:rPr lang="en-US" b="1" dirty="0">
                <a:solidFill>
                  <a:srgbClr val="FF0000"/>
                </a:solidFill>
              </a:rPr>
              <a:t>4) 4/35</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876146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smtClean="0"/>
              <a:t> Directions Answer </a:t>
            </a:r>
            <a:r>
              <a:rPr lang="en-US" b="1" dirty="0"/>
              <a:t>the question based on the information given below.</a:t>
            </a:r>
          </a:p>
          <a:p>
            <a:pPr marL="228600" lvl="0" indent="-228600">
              <a:spcBef>
                <a:spcPts val="0"/>
              </a:spcBef>
              <a:buClr>
                <a:srgbClr val="0C0C0C"/>
              </a:buClr>
              <a:buNone/>
            </a:pPr>
            <a:r>
              <a:rPr lang="en-US" b="1" dirty="0"/>
              <a:t>	A bag contains ‘x’ green, ‘y’ yellow, ‘3x – 6’ blue and ‘2y + 4’ red balls. Probability of drawing a red ball from the bag is 2/5 while the probability of drawing a yellow ball is 4/25.</a:t>
            </a:r>
          </a:p>
          <a:p>
            <a:pPr marL="228600" lvl="0" indent="-228600">
              <a:spcBef>
                <a:spcPts val="0"/>
              </a:spcBef>
              <a:buClr>
                <a:srgbClr val="0C0C0C"/>
              </a:buClr>
              <a:buNone/>
            </a:pPr>
            <a:r>
              <a:rPr lang="en-US" sz="2000" b="1" dirty="0" smtClean="0"/>
              <a:t>Q.23 1 </a:t>
            </a:r>
            <a:r>
              <a:rPr lang="en-US" sz="2000" b="1" dirty="0"/>
              <a:t>ball is randomly drawn from the bag and put in a box containing 9 red and 6 green balls. Now a ball is randomly drawn from the box. What is the probability that a red ball is drawn from the box?</a:t>
            </a:r>
          </a:p>
          <a:p>
            <a:pPr marL="228600" lvl="0" indent="-228600">
              <a:spcBef>
                <a:spcPts val="0"/>
              </a:spcBef>
              <a:buClr>
                <a:srgbClr val="0C0C0C"/>
              </a:buClr>
              <a:buNone/>
            </a:pPr>
            <a:r>
              <a:rPr lang="en-US" sz="2000" b="1" dirty="0"/>
              <a:t>	(1) 1/4	</a:t>
            </a:r>
            <a:endParaRPr lang="en-US" sz="2000" b="1" dirty="0" smtClean="0"/>
          </a:p>
          <a:p>
            <a:pPr marL="228600" lvl="0" indent="-228600">
              <a:spcBef>
                <a:spcPts val="0"/>
              </a:spcBef>
              <a:buClr>
                <a:srgbClr val="0C0C0C"/>
              </a:buClr>
              <a:buNone/>
            </a:pPr>
            <a:r>
              <a:rPr lang="en-US" sz="2000" b="1" dirty="0"/>
              <a:t>	</a:t>
            </a:r>
            <a:r>
              <a:rPr lang="en-US" sz="2000" b="1" dirty="0" smtClean="0"/>
              <a:t>(</a:t>
            </a:r>
            <a:r>
              <a:rPr lang="en-US" sz="2000" b="1" dirty="0"/>
              <a:t>2) 47/80</a:t>
            </a:r>
          </a:p>
          <a:p>
            <a:pPr marL="228600" lvl="0" indent="-228600">
              <a:spcBef>
                <a:spcPts val="0"/>
              </a:spcBef>
              <a:buClr>
                <a:srgbClr val="0C0C0C"/>
              </a:buClr>
              <a:buNone/>
            </a:pPr>
            <a:r>
              <a:rPr lang="en-US" sz="2000" b="1" dirty="0"/>
              <a:t>	(3) 27/40	</a:t>
            </a:r>
            <a:endParaRPr lang="en-US" sz="2000" b="1" dirty="0" smtClean="0"/>
          </a:p>
          <a:p>
            <a:pPr marL="228600" lvl="0" indent="-228600">
              <a:spcBef>
                <a:spcPts val="0"/>
              </a:spcBef>
              <a:buClr>
                <a:srgbClr val="0C0C0C"/>
              </a:buClr>
              <a:buNone/>
            </a:pPr>
            <a:r>
              <a:rPr lang="en-US" sz="2000" b="1" dirty="0"/>
              <a:t>	</a:t>
            </a:r>
            <a:r>
              <a:rPr lang="en-US" sz="2000" b="1" dirty="0" smtClean="0"/>
              <a:t>(</a:t>
            </a:r>
            <a:r>
              <a:rPr lang="en-US" sz="2000" b="1" dirty="0"/>
              <a:t>4) 27/80</a:t>
            </a:r>
          </a:p>
          <a:p>
            <a:pPr marL="228600" lvl="0" indent="-228600">
              <a:spcBef>
                <a:spcPts val="0"/>
              </a:spcBef>
              <a:buClr>
                <a:srgbClr val="0C0C0C"/>
              </a:buClr>
              <a:buNone/>
            </a:pPr>
            <a:r>
              <a:rPr lang="en-US" sz="2000"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238215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smtClean="0"/>
              <a:t> Directions Answer </a:t>
            </a:r>
            <a:r>
              <a:rPr lang="en-US" b="1" dirty="0"/>
              <a:t>the question based on the information given below.</a:t>
            </a:r>
          </a:p>
          <a:p>
            <a:pPr marL="228600" lvl="0" indent="-228600">
              <a:spcBef>
                <a:spcPts val="0"/>
              </a:spcBef>
              <a:buClr>
                <a:srgbClr val="0C0C0C"/>
              </a:buClr>
              <a:buNone/>
            </a:pPr>
            <a:r>
              <a:rPr lang="en-US" b="1" dirty="0"/>
              <a:t>	A bag contains ‘x’ green, ‘y’ yellow, ‘3x – 6’ blue and ‘2y + 4’ red balls. Probability of drawing a red ball from the bag is 2/5 while the probability of drawing a yellow ball is 4/25.</a:t>
            </a:r>
          </a:p>
          <a:p>
            <a:pPr marL="228600" lvl="0" indent="-228600">
              <a:spcBef>
                <a:spcPts val="0"/>
              </a:spcBef>
              <a:buClr>
                <a:srgbClr val="0C0C0C"/>
              </a:buClr>
              <a:buNone/>
            </a:pPr>
            <a:r>
              <a:rPr lang="en-US" sz="2000" b="1" dirty="0" smtClean="0"/>
              <a:t>Q.23 1 </a:t>
            </a:r>
            <a:r>
              <a:rPr lang="en-US" sz="2000" b="1" dirty="0"/>
              <a:t>ball is randomly drawn from the bag and put in a box containing 9 red and 6 green balls. Now a ball is randomly drawn from the box. What is the probability that a red ball is drawn from the box?</a:t>
            </a:r>
          </a:p>
          <a:p>
            <a:pPr marL="228600" lvl="0" indent="-228600">
              <a:spcBef>
                <a:spcPts val="0"/>
              </a:spcBef>
              <a:buClr>
                <a:srgbClr val="0C0C0C"/>
              </a:buClr>
              <a:buNone/>
            </a:pPr>
            <a:r>
              <a:rPr lang="en-US" sz="2000" b="1" dirty="0"/>
              <a:t>	(1) 1/4	</a:t>
            </a:r>
            <a:endParaRPr lang="en-US" sz="2000" b="1" dirty="0" smtClean="0"/>
          </a:p>
          <a:p>
            <a:pPr marL="228600" lvl="0" indent="-228600">
              <a:spcBef>
                <a:spcPts val="0"/>
              </a:spcBef>
              <a:buClr>
                <a:srgbClr val="0C0C0C"/>
              </a:buClr>
              <a:buNone/>
            </a:pPr>
            <a:r>
              <a:rPr lang="en-US" sz="2000" b="1" dirty="0"/>
              <a:t>	</a:t>
            </a:r>
            <a:r>
              <a:rPr lang="en-US" sz="2000" b="1" dirty="0" smtClean="0">
                <a:solidFill>
                  <a:srgbClr val="FF0000"/>
                </a:solidFill>
              </a:rPr>
              <a:t>(2) 47/80</a:t>
            </a:r>
            <a:endParaRPr lang="en-US" sz="2000" b="1" dirty="0">
              <a:solidFill>
                <a:srgbClr val="FF0000"/>
              </a:solidFill>
            </a:endParaRPr>
          </a:p>
          <a:p>
            <a:pPr marL="228600" lvl="0" indent="-228600">
              <a:spcBef>
                <a:spcPts val="0"/>
              </a:spcBef>
              <a:buClr>
                <a:srgbClr val="0C0C0C"/>
              </a:buClr>
              <a:buNone/>
            </a:pPr>
            <a:r>
              <a:rPr lang="en-US" sz="2000" b="1" dirty="0"/>
              <a:t>	(3) 27/40	</a:t>
            </a:r>
            <a:endParaRPr lang="en-US" sz="2000" b="1" dirty="0" smtClean="0"/>
          </a:p>
          <a:p>
            <a:pPr marL="228600" lvl="0" indent="-228600">
              <a:spcBef>
                <a:spcPts val="0"/>
              </a:spcBef>
              <a:buClr>
                <a:srgbClr val="0C0C0C"/>
              </a:buClr>
              <a:buNone/>
            </a:pPr>
            <a:r>
              <a:rPr lang="en-US" sz="2000" b="1" dirty="0"/>
              <a:t>	</a:t>
            </a:r>
            <a:r>
              <a:rPr lang="en-US" sz="2000" b="1" dirty="0" smtClean="0"/>
              <a:t>(</a:t>
            </a:r>
            <a:r>
              <a:rPr lang="en-US" sz="2000" b="1" dirty="0"/>
              <a:t>4) 27/80</a:t>
            </a:r>
          </a:p>
          <a:p>
            <a:pPr marL="228600" lvl="0" indent="-228600">
              <a:spcBef>
                <a:spcPts val="0"/>
              </a:spcBef>
              <a:buClr>
                <a:srgbClr val="0C0C0C"/>
              </a:buClr>
              <a:buNone/>
            </a:pPr>
            <a:r>
              <a:rPr lang="en-US" sz="2000"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212564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ctr">
              <a:buSzPts val="2000"/>
              <a:buNone/>
            </a:pPr>
            <a:endParaRPr lang="en-US" sz="6600" b="1" dirty="0" smtClean="0">
              <a:solidFill>
                <a:srgbClr val="FF0000"/>
              </a:solidFill>
              <a:latin typeface="Arial Black"/>
              <a:ea typeface="Arial Black"/>
              <a:cs typeface="Arial Black"/>
              <a:sym typeface="Arial Black"/>
            </a:endParaRPr>
          </a:p>
          <a:p>
            <a:pPr marL="228600" lvl="0" indent="-228600" algn="ctr">
              <a:buSzPts val="2000"/>
              <a:buNone/>
            </a:pPr>
            <a:r>
              <a:rPr lang="en-US" sz="6600" b="1" dirty="0" smtClean="0">
                <a:solidFill>
                  <a:srgbClr val="FF0000"/>
                </a:solidFill>
                <a:latin typeface="Arial Black"/>
                <a:ea typeface="Arial Black"/>
                <a:cs typeface="Arial Black"/>
                <a:sym typeface="Arial Black"/>
              </a:rPr>
              <a:t>THANK YOU</a:t>
            </a:r>
            <a:endParaRPr sz="6600" b="1" dirty="0">
              <a:solidFill>
                <a:srgbClr val="FF0000"/>
              </a:solidFill>
            </a:endParaRPr>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5441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sz="2000" b="1" dirty="0" smtClean="0">
                <a:latin typeface="Arial Black"/>
                <a:ea typeface="Arial Black"/>
                <a:cs typeface="Arial Black"/>
                <a:sym typeface="Arial Black"/>
              </a:rPr>
              <a:t>Q 2</a:t>
            </a:r>
            <a:r>
              <a:rPr lang="en-US" sz="2000" b="1" dirty="0" smtClean="0"/>
              <a:t>. </a:t>
            </a:r>
            <a:r>
              <a:rPr lang="en-US" b="1" dirty="0"/>
              <a:t>A bag contains (x – 1) red balls, 3 blue balls and 4 green balls. If one ball is taken out randomly and the probability of getting a green ball is 2/5, find the value of x?</a:t>
            </a: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buSzPts val="2000"/>
              <a:buNone/>
            </a:pPr>
            <a:r>
              <a:rPr lang="en-US" b="1" dirty="0" smtClean="0"/>
              <a:t>   (</a:t>
            </a:r>
            <a:r>
              <a:rPr lang="en-US" b="1" dirty="0"/>
              <a:t>1) 6	</a:t>
            </a:r>
          </a:p>
          <a:p>
            <a:pPr marL="228600" lvl="0" indent="-228600">
              <a:buSzPts val="2000"/>
              <a:buNone/>
            </a:pPr>
            <a:r>
              <a:rPr lang="en-US" b="1" dirty="0"/>
              <a:t>	</a:t>
            </a:r>
            <a:r>
              <a:rPr lang="en-US" b="1" dirty="0">
                <a:solidFill>
                  <a:srgbClr val="FF0000"/>
                </a:solidFill>
              </a:rPr>
              <a:t>(2) </a:t>
            </a:r>
            <a:r>
              <a:rPr lang="en-US" b="1" dirty="0" smtClean="0">
                <a:solidFill>
                  <a:srgbClr val="FF0000"/>
                </a:solidFill>
              </a:rPr>
              <a:t>4</a:t>
            </a:r>
            <a:endParaRPr lang="en-US" b="1" dirty="0">
              <a:solidFill>
                <a:srgbClr val="FF0000"/>
              </a:solidFill>
            </a:endParaRPr>
          </a:p>
          <a:p>
            <a:pPr marL="228600" lvl="0" indent="-228600">
              <a:buSzPts val="2000"/>
              <a:buNone/>
            </a:pPr>
            <a:r>
              <a:rPr lang="en-US" b="1" dirty="0"/>
              <a:t>	(3) 12</a:t>
            </a:r>
          </a:p>
          <a:p>
            <a:pPr marL="228600" lvl="0" indent="-228600">
              <a:buSzPts val="2000"/>
              <a:buNone/>
            </a:pPr>
            <a:r>
              <a:rPr lang="en-US" b="1" dirty="0"/>
              <a:t>	(4) 10</a:t>
            </a:r>
          </a:p>
          <a:p>
            <a:pPr marL="228600" lvl="0" indent="-228600">
              <a:buSzPts val="2000"/>
              <a:buNone/>
            </a:pPr>
            <a:r>
              <a:rPr lang="en-US" b="1" dirty="0"/>
              <a:t>	(5) None of these</a:t>
            </a: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62119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sz="2000" b="1" dirty="0" smtClean="0">
                <a:latin typeface="Arial Black"/>
                <a:ea typeface="Arial Black"/>
                <a:cs typeface="Arial Black"/>
                <a:sym typeface="Arial Black"/>
              </a:rPr>
              <a:t>Q 3</a:t>
            </a:r>
            <a:r>
              <a:rPr lang="en-US" sz="2000" b="1" dirty="0" smtClean="0"/>
              <a:t>. </a:t>
            </a:r>
            <a:r>
              <a:rPr lang="en-US" b="1" dirty="0"/>
              <a:t>A bag contains 6 blue hats, 5 green hats and 6 orange hats. Find the probability choosing 4 hats out of which there should be at least one blue hat?</a:t>
            </a:r>
          </a:p>
          <a:p>
            <a:pPr marL="228600" lvl="0" indent="-228600">
              <a:buSzPts val="2000"/>
              <a:buNone/>
            </a:pPr>
            <a:r>
              <a:rPr lang="en-US" b="1" dirty="0"/>
              <a:t>	(1) 33/238	</a:t>
            </a:r>
            <a:endParaRPr lang="en-US" b="1" dirty="0" smtClean="0"/>
          </a:p>
          <a:p>
            <a:pPr marL="228600" lvl="0" indent="-228600">
              <a:buSzPts val="2000"/>
              <a:buNone/>
            </a:pPr>
            <a:r>
              <a:rPr lang="en-US" b="1" dirty="0" smtClean="0"/>
              <a:t>	(</a:t>
            </a:r>
            <a:r>
              <a:rPr lang="en-US" b="1" dirty="0"/>
              <a:t>2) 205/238</a:t>
            </a:r>
          </a:p>
          <a:p>
            <a:pPr marL="228600" lvl="0" indent="-228600">
              <a:buSzPts val="2000"/>
              <a:buNone/>
            </a:pPr>
            <a:r>
              <a:rPr lang="en-US" b="1" dirty="0"/>
              <a:t>	(3) 212/238	</a:t>
            </a:r>
            <a:endParaRPr lang="en-US" b="1" dirty="0" smtClean="0"/>
          </a:p>
          <a:p>
            <a:pPr marL="228600" lvl="0" indent="-228600">
              <a:buSzPts val="2000"/>
              <a:buNone/>
            </a:pPr>
            <a:r>
              <a:rPr lang="en-US" b="1" dirty="0"/>
              <a:t>	</a:t>
            </a:r>
            <a:r>
              <a:rPr lang="en-US" b="1" dirty="0" smtClean="0"/>
              <a:t>(</a:t>
            </a:r>
            <a:r>
              <a:rPr lang="en-US" b="1" dirty="0"/>
              <a:t>4) 37/238</a:t>
            </a:r>
          </a:p>
          <a:p>
            <a:pPr marL="228600" lvl="0" indent="-228600">
              <a:buSzPts val="2000"/>
              <a:buNone/>
            </a:pPr>
            <a:r>
              <a:rPr lang="en-US" b="1" dirty="0"/>
              <a:t>	(5) None of these</a:t>
            </a:r>
          </a:p>
          <a:p>
            <a:pPr marL="228600" lvl="0" indent="-228600">
              <a:buSzPts val="20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3958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sz="2000" b="1" dirty="0" smtClean="0">
                <a:latin typeface="Arial Black"/>
                <a:ea typeface="Arial Black"/>
                <a:cs typeface="Arial Black"/>
                <a:sym typeface="Arial Black"/>
              </a:rPr>
              <a:t>Q 3</a:t>
            </a:r>
            <a:r>
              <a:rPr lang="en-US" sz="2000" b="1" dirty="0" smtClean="0"/>
              <a:t>. </a:t>
            </a:r>
            <a:r>
              <a:rPr lang="en-US" b="1" dirty="0"/>
              <a:t>A bag contains 6 blue hats, 5 green hats and 6 orange hats. Find the probability choosing 4 hats out of which there should be at least one blue hat?</a:t>
            </a:r>
          </a:p>
          <a:p>
            <a:pPr marL="228600" lvl="0" indent="-228600">
              <a:buSzPts val="2000"/>
              <a:buNone/>
            </a:pPr>
            <a:r>
              <a:rPr lang="en-US" b="1" dirty="0"/>
              <a:t>	(1) 33/238	</a:t>
            </a:r>
            <a:endParaRPr lang="en-US" b="1" dirty="0" smtClean="0"/>
          </a:p>
          <a:p>
            <a:pPr marL="228600" lvl="0" indent="-228600">
              <a:buSzPts val="2000"/>
              <a:buNone/>
            </a:pPr>
            <a:r>
              <a:rPr lang="en-US" b="1" dirty="0" smtClean="0"/>
              <a:t>	</a:t>
            </a:r>
            <a:r>
              <a:rPr lang="en-US" b="1" dirty="0" smtClean="0">
                <a:solidFill>
                  <a:srgbClr val="FF0000"/>
                </a:solidFill>
              </a:rPr>
              <a:t>(</a:t>
            </a:r>
            <a:r>
              <a:rPr lang="en-US" b="1" dirty="0">
                <a:solidFill>
                  <a:srgbClr val="FF0000"/>
                </a:solidFill>
              </a:rPr>
              <a:t>2) 205/238</a:t>
            </a:r>
          </a:p>
          <a:p>
            <a:pPr marL="228600" lvl="0" indent="-228600">
              <a:buSzPts val="2000"/>
              <a:buNone/>
            </a:pPr>
            <a:r>
              <a:rPr lang="en-US" b="1" dirty="0"/>
              <a:t>	(3) 212/238	</a:t>
            </a:r>
            <a:endParaRPr lang="en-US" b="1" dirty="0" smtClean="0"/>
          </a:p>
          <a:p>
            <a:pPr marL="228600" lvl="0" indent="-228600">
              <a:buSzPts val="2000"/>
              <a:buNone/>
            </a:pPr>
            <a:r>
              <a:rPr lang="en-US" b="1" dirty="0"/>
              <a:t>	</a:t>
            </a:r>
            <a:r>
              <a:rPr lang="en-US" b="1" dirty="0" smtClean="0"/>
              <a:t>(</a:t>
            </a:r>
            <a:r>
              <a:rPr lang="en-US" b="1" dirty="0"/>
              <a:t>4) 37/238</a:t>
            </a:r>
          </a:p>
          <a:p>
            <a:pPr marL="228600" lvl="0" indent="-228600">
              <a:buSzPts val="2000"/>
              <a:buNone/>
            </a:pPr>
            <a:r>
              <a:rPr lang="en-US" b="1" dirty="0"/>
              <a:t>	(5) None of these</a:t>
            </a:r>
          </a:p>
          <a:p>
            <a:pPr marL="228600" lvl="0" indent="-228600">
              <a:buSzPts val="20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0851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4</a:t>
            </a:r>
            <a:r>
              <a:rPr lang="en-US" sz="2000" b="1" dirty="0" smtClean="0"/>
              <a:t>. </a:t>
            </a:r>
            <a:r>
              <a:rPr lang="en-US" b="1" dirty="0" err="1"/>
              <a:t>Deekshitha</a:t>
            </a:r>
            <a:r>
              <a:rPr lang="en-US" b="1" dirty="0"/>
              <a:t> has 5 Patiala in her wardrobe. One of them is white the second is blue, the third green, the fourth is yellow and the last is pink. In her wardrobe, she also has 6 tops. One of them is white and the other 5 are black. She opens her wardrobe in the dark and picks out one top and one Patiala pair without examining the </a:t>
            </a:r>
            <a:r>
              <a:rPr lang="en-US" b="1" dirty="0" err="1"/>
              <a:t>colour</a:t>
            </a:r>
            <a:r>
              <a:rPr lang="en-US" b="1" dirty="0"/>
              <a:t>. What is the likelihood that neither the top nor the Patiala is white?</a:t>
            </a:r>
          </a:p>
          <a:p>
            <a:pPr marL="228600" lvl="0" indent="-228600">
              <a:spcBef>
                <a:spcPts val="0"/>
              </a:spcBef>
              <a:buClr>
                <a:srgbClr val="0C0C0C"/>
              </a:buClr>
              <a:buNone/>
            </a:pPr>
            <a:r>
              <a:rPr lang="en-US" b="1" dirty="0"/>
              <a:t>	(1) 5/9	</a:t>
            </a:r>
            <a:endParaRPr lang="en-US" b="1" dirty="0" smtClean="0"/>
          </a:p>
          <a:p>
            <a:pPr marL="228600" lvl="0" indent="-228600">
              <a:spcBef>
                <a:spcPts val="0"/>
              </a:spcBef>
              <a:buClr>
                <a:srgbClr val="0C0C0C"/>
              </a:buClr>
              <a:buNone/>
            </a:pPr>
            <a:r>
              <a:rPr lang="en-US" b="1" dirty="0"/>
              <a:t>	</a:t>
            </a:r>
            <a:r>
              <a:rPr lang="en-US" b="1" dirty="0" smtClean="0"/>
              <a:t>(</a:t>
            </a:r>
            <a:r>
              <a:rPr lang="en-US" b="1" dirty="0"/>
              <a:t>2) 4/9	</a:t>
            </a:r>
          </a:p>
          <a:p>
            <a:pPr marL="228600" lvl="0" indent="-228600">
              <a:spcBef>
                <a:spcPts val="0"/>
              </a:spcBef>
              <a:buClr>
                <a:srgbClr val="0C0C0C"/>
              </a:buClr>
              <a:buNone/>
            </a:pPr>
            <a:r>
              <a:rPr lang="en-US" b="1" dirty="0"/>
              <a:t>	(3) 2/3		</a:t>
            </a:r>
            <a:endParaRPr lang="en-US" b="1" dirty="0" smtClean="0"/>
          </a:p>
          <a:p>
            <a:pPr marL="228600" lvl="0" indent="-228600">
              <a:spcBef>
                <a:spcPts val="0"/>
              </a:spcBef>
              <a:buClr>
                <a:srgbClr val="0C0C0C"/>
              </a:buClr>
              <a:buNone/>
            </a:pPr>
            <a:r>
              <a:rPr lang="en-US" b="1" dirty="0"/>
              <a:t>	</a:t>
            </a:r>
            <a:r>
              <a:rPr lang="en-US" b="1" dirty="0" smtClean="0"/>
              <a:t>(</a:t>
            </a:r>
            <a:r>
              <a:rPr lang="en-US" b="1" dirty="0"/>
              <a:t>4) 1/3</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84989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smtClean="0">
                <a:latin typeface="Arial Black"/>
                <a:ea typeface="Arial Black"/>
                <a:cs typeface="Arial Black"/>
                <a:sym typeface="Arial Black"/>
              </a:rPr>
              <a:t>Q 4</a:t>
            </a:r>
            <a:r>
              <a:rPr lang="en-US" sz="2000" b="1" dirty="0" smtClean="0"/>
              <a:t>. </a:t>
            </a:r>
            <a:r>
              <a:rPr lang="en-US" b="1" dirty="0" err="1"/>
              <a:t>Deekshitha</a:t>
            </a:r>
            <a:r>
              <a:rPr lang="en-US" b="1" dirty="0"/>
              <a:t> has 5 Patiala in her wardrobe. One of them is white the second is blue, the third green, the fourth is yellow and the last is pink. In her wardrobe, she also has 6 tops. One of them is white and the other 5 are black. She opens her wardrobe in the dark and picks out one top and one Patiala pair without examining the </a:t>
            </a:r>
            <a:r>
              <a:rPr lang="en-US" b="1" dirty="0" err="1"/>
              <a:t>colour</a:t>
            </a:r>
            <a:r>
              <a:rPr lang="en-US" b="1" dirty="0"/>
              <a:t>. What is the likelihood that neither the top nor the Patiala is white?</a:t>
            </a:r>
          </a:p>
          <a:p>
            <a:pPr marL="228600" lvl="0" indent="-228600">
              <a:spcBef>
                <a:spcPts val="0"/>
              </a:spcBef>
              <a:buClr>
                <a:srgbClr val="0C0C0C"/>
              </a:buClr>
              <a:buNone/>
            </a:pPr>
            <a:r>
              <a:rPr lang="en-US" b="1" dirty="0"/>
              <a:t>	(1) 5/9	</a:t>
            </a:r>
            <a:endParaRPr lang="en-US" b="1" dirty="0" smtClean="0"/>
          </a:p>
          <a:p>
            <a:pPr marL="228600" lvl="0" indent="-228600">
              <a:spcBef>
                <a:spcPts val="0"/>
              </a:spcBef>
              <a:buClr>
                <a:srgbClr val="0C0C0C"/>
              </a:buClr>
              <a:buNone/>
            </a:pPr>
            <a:r>
              <a:rPr lang="en-US" b="1" dirty="0"/>
              <a:t>	</a:t>
            </a:r>
            <a:r>
              <a:rPr lang="en-US" b="1" dirty="0" smtClean="0"/>
              <a:t>(</a:t>
            </a:r>
            <a:r>
              <a:rPr lang="en-US" b="1" dirty="0"/>
              <a:t>2) 4/9	</a:t>
            </a:r>
          </a:p>
          <a:p>
            <a:pPr marL="228600" lvl="0" indent="-228600">
              <a:spcBef>
                <a:spcPts val="0"/>
              </a:spcBef>
              <a:buClr>
                <a:srgbClr val="0C0C0C"/>
              </a:buClr>
              <a:buNone/>
            </a:pPr>
            <a:r>
              <a:rPr lang="en-US" b="1" dirty="0"/>
              <a:t>	</a:t>
            </a:r>
            <a:r>
              <a:rPr lang="en-US" b="1" dirty="0">
                <a:solidFill>
                  <a:srgbClr val="FF0000"/>
                </a:solidFill>
              </a:rPr>
              <a:t>(3) 2/3</a:t>
            </a:r>
            <a:r>
              <a:rPr lang="en-US" b="1" dirty="0"/>
              <a:t>		</a:t>
            </a:r>
            <a:endParaRPr lang="en-US" b="1" dirty="0" smtClean="0"/>
          </a:p>
          <a:p>
            <a:pPr marL="228600" lvl="0" indent="-228600">
              <a:spcBef>
                <a:spcPts val="0"/>
              </a:spcBef>
              <a:buClr>
                <a:srgbClr val="0C0C0C"/>
              </a:buClr>
              <a:buNone/>
            </a:pPr>
            <a:r>
              <a:rPr lang="en-US" b="1" dirty="0"/>
              <a:t>	</a:t>
            </a:r>
            <a:r>
              <a:rPr lang="en-US" b="1" dirty="0" smtClean="0"/>
              <a:t>(</a:t>
            </a:r>
            <a:r>
              <a:rPr lang="en-US" b="1" dirty="0"/>
              <a:t>4) 1/3</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smtClean="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43067613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4567</Words>
  <Application>Microsoft Office PowerPoint</Application>
  <PresentationFormat>Widescreen</PresentationFormat>
  <Paragraphs>478</Paragraphs>
  <Slides>48</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Calibri</vt:lpstr>
      <vt:lpstr>Arial</vt:lpstr>
      <vt:lpstr>Arial Black</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SKJADSBCKJWEF</cp:lastModifiedBy>
  <cp:revision>33</cp:revision>
  <dcterms:created xsi:type="dcterms:W3CDTF">2020-02-23T06:37:57Z</dcterms:created>
  <dcterms:modified xsi:type="dcterms:W3CDTF">2023-10-27T04:42:54Z</dcterms:modified>
</cp:coreProperties>
</file>