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1" r:id="rId2"/>
    <p:sldId id="339" r:id="rId3"/>
    <p:sldId id="309" r:id="rId4"/>
    <p:sldId id="310" r:id="rId5"/>
    <p:sldId id="330" r:id="rId6"/>
    <p:sldId id="311" r:id="rId7"/>
    <p:sldId id="312" r:id="rId8"/>
    <p:sldId id="332" r:id="rId9"/>
    <p:sldId id="320" r:id="rId10"/>
    <p:sldId id="338" r:id="rId11"/>
    <p:sldId id="322" r:id="rId12"/>
    <p:sldId id="333" r:id="rId13"/>
    <p:sldId id="323" r:id="rId14"/>
    <p:sldId id="334" r:id="rId15"/>
    <p:sldId id="324" r:id="rId16"/>
    <p:sldId id="325" r:id="rId17"/>
    <p:sldId id="335" r:id="rId18"/>
    <p:sldId id="326" r:id="rId19"/>
    <p:sldId id="327" r:id="rId20"/>
    <p:sldId id="336" r:id="rId21"/>
    <p:sldId id="328" r:id="rId22"/>
    <p:sldId id="329" r:id="rId23"/>
    <p:sldId id="33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616" y="40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3807" y="1438638"/>
            <a:ext cx="10851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PUZZLE TEST </a:t>
            </a:r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 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	</a:t>
            </a:r>
            <a:r>
              <a:rPr lang="en-US" b="1" dirty="0" smtClean="0"/>
              <a:t>Question 9: In a group of six women, there are four dancers, four vocal musicians, one actress and three violinists. </a:t>
            </a:r>
            <a:r>
              <a:rPr lang="en-US" b="1" dirty="0" err="1" smtClean="0"/>
              <a:t>Girija</a:t>
            </a:r>
            <a:r>
              <a:rPr lang="en-US" b="1" dirty="0" smtClean="0"/>
              <a:t> and </a:t>
            </a:r>
            <a:r>
              <a:rPr lang="en-US" b="1" dirty="0" err="1" smtClean="0"/>
              <a:t>Vanaja</a:t>
            </a:r>
            <a:r>
              <a:rPr lang="en-US" b="1" dirty="0" smtClean="0"/>
              <a:t> are among the violinists while </a:t>
            </a:r>
            <a:r>
              <a:rPr lang="en-US" b="1" dirty="0" err="1" smtClean="0"/>
              <a:t>Jalaja</a:t>
            </a:r>
            <a:r>
              <a:rPr lang="en-US" b="1" dirty="0" smtClean="0"/>
              <a:t> and </a:t>
            </a:r>
            <a:r>
              <a:rPr lang="en-US" b="1" dirty="0" err="1" smtClean="0"/>
              <a:t>Shailja</a:t>
            </a:r>
            <a:r>
              <a:rPr lang="en-US" b="1" dirty="0" smtClean="0"/>
              <a:t> do not know how to play on the </a:t>
            </a:r>
            <a:r>
              <a:rPr lang="en-US" b="1" dirty="0" err="1" smtClean="0"/>
              <a:t>vilion</a:t>
            </a:r>
            <a:r>
              <a:rPr lang="en-US" b="1" dirty="0" smtClean="0"/>
              <a:t>. </a:t>
            </a:r>
            <a:r>
              <a:rPr lang="en-US" b="1" dirty="0" err="1" smtClean="0"/>
              <a:t>Shailja</a:t>
            </a:r>
            <a:r>
              <a:rPr lang="en-US" b="1" dirty="0" smtClean="0"/>
              <a:t> and </a:t>
            </a:r>
            <a:r>
              <a:rPr lang="en-US" b="1" dirty="0" err="1" smtClean="0"/>
              <a:t>Tanuja</a:t>
            </a:r>
            <a:r>
              <a:rPr lang="en-US" b="1" dirty="0" smtClean="0"/>
              <a:t> are among the dancer. </a:t>
            </a:r>
            <a:r>
              <a:rPr lang="en-US" b="1" dirty="0" err="1" smtClean="0"/>
              <a:t>Jalaja</a:t>
            </a:r>
            <a:r>
              <a:rPr lang="en-US" b="1" dirty="0" smtClean="0"/>
              <a:t>, </a:t>
            </a:r>
            <a:r>
              <a:rPr lang="en-US" b="1" dirty="0" err="1" smtClean="0"/>
              <a:t>Vanaja</a:t>
            </a:r>
            <a:r>
              <a:rPr lang="en-US" b="1" dirty="0" smtClean="0"/>
              <a:t>, </a:t>
            </a:r>
            <a:r>
              <a:rPr lang="en-US" b="1" dirty="0" err="1" smtClean="0"/>
              <a:t>Shailja</a:t>
            </a:r>
            <a:r>
              <a:rPr lang="en-US" b="1" dirty="0" smtClean="0"/>
              <a:t> and </a:t>
            </a:r>
            <a:r>
              <a:rPr lang="en-US" b="1" dirty="0" err="1" smtClean="0"/>
              <a:t>Tanuja</a:t>
            </a:r>
            <a:r>
              <a:rPr lang="en-US" b="1" dirty="0" smtClean="0"/>
              <a:t> are all vocal musicians and two of them are also violinists. </a:t>
            </a:r>
          </a:p>
          <a:p>
            <a:pPr lvl="0">
              <a:buNone/>
            </a:pPr>
            <a:r>
              <a:rPr lang="en-US" b="1" dirty="0" smtClean="0"/>
              <a:t>If </a:t>
            </a:r>
            <a:r>
              <a:rPr lang="en-US" b="1" dirty="0" err="1" smtClean="0"/>
              <a:t>Pooja</a:t>
            </a:r>
            <a:r>
              <a:rPr lang="en-US" b="1" dirty="0" smtClean="0"/>
              <a:t> is an actress, then who among the following is both a dancer and a violinist?</a:t>
            </a:r>
          </a:p>
          <a:p>
            <a:pPr>
              <a:buNone/>
            </a:pPr>
            <a:r>
              <a:rPr lang="en-US" b="1" dirty="0" smtClean="0"/>
              <a:t>(a) </a:t>
            </a:r>
            <a:r>
              <a:rPr lang="en-US" b="1" dirty="0" err="1" smtClean="0"/>
              <a:t>Jalaja</a:t>
            </a:r>
            <a:r>
              <a:rPr lang="en-US" b="1" dirty="0" smtClean="0"/>
              <a:t>       (b) </a:t>
            </a:r>
            <a:r>
              <a:rPr lang="en-US" b="1" dirty="0" err="1" smtClean="0"/>
              <a:t>Shailja</a:t>
            </a:r>
            <a:r>
              <a:rPr lang="en-US" b="1" dirty="0" smtClean="0"/>
              <a:t>      </a:t>
            </a:r>
            <a:r>
              <a:rPr lang="en-US" b="1" dirty="0" smtClean="0">
                <a:solidFill>
                  <a:srgbClr val="FF0000"/>
                </a:solidFill>
              </a:rPr>
              <a:t> (c) </a:t>
            </a:r>
            <a:r>
              <a:rPr lang="en-US" b="1" dirty="0" err="1" smtClean="0">
                <a:solidFill>
                  <a:srgbClr val="FF0000"/>
                </a:solidFill>
              </a:rPr>
              <a:t>Tanuja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      (d) </a:t>
            </a:r>
            <a:r>
              <a:rPr lang="en-US" b="1" dirty="0" err="1" smtClean="0"/>
              <a:t>Pooja</a:t>
            </a:r>
            <a:r>
              <a:rPr lang="en-US" b="1" dirty="0" smtClean="0"/>
              <a:t>     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 smtClean="0"/>
              <a:t> Q10. Who is raj’s girlfriend?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Sushma</a:t>
            </a:r>
            <a:r>
              <a:rPr lang="en-US" b="1" dirty="0" smtClean="0"/>
              <a:t>		(b)</a:t>
            </a:r>
            <a:r>
              <a:rPr lang="en-US" b="1" dirty="0" err="1" smtClean="0"/>
              <a:t>Kusum</a:t>
            </a:r>
            <a:r>
              <a:rPr lang="en-US" b="1" dirty="0" smtClean="0"/>
              <a:t>		(c)</a:t>
            </a:r>
            <a:r>
              <a:rPr lang="en-US" b="1" dirty="0" err="1" smtClean="0"/>
              <a:t>Vimla</a:t>
            </a:r>
            <a:r>
              <a:rPr lang="en-US" b="1" dirty="0" smtClean="0"/>
              <a:t>		(d)</a:t>
            </a:r>
            <a:r>
              <a:rPr lang="en-US" b="1" dirty="0" err="1" smtClean="0"/>
              <a:t>Poonam</a:t>
            </a:r>
            <a:endParaRPr lang="en-US" b="1" dirty="0" smtClean="0"/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11. With whom is </a:t>
            </a:r>
            <a:r>
              <a:rPr lang="en-US" b="1" dirty="0" err="1" smtClean="0"/>
              <a:t>Sushma</a:t>
            </a:r>
            <a:r>
              <a:rPr lang="en-US" b="1" dirty="0" smtClean="0"/>
              <a:t> friendly?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Kusum</a:t>
            </a:r>
            <a:r>
              <a:rPr lang="en-US" b="1" dirty="0" smtClean="0"/>
              <a:t>		(b) Ashok 		(c) Raj 		(d) </a:t>
            </a:r>
            <a:r>
              <a:rPr lang="en-US" b="1" dirty="0" err="1" smtClean="0"/>
              <a:t>Prem</a:t>
            </a:r>
            <a:r>
              <a:rPr lang="en-US" b="1" dirty="0" smtClean="0"/>
              <a:t> 	</a:t>
            </a:r>
          </a:p>
          <a:p>
            <a:pPr marL="457200" indent="-457200">
              <a:buNone/>
            </a:pPr>
            <a:r>
              <a:rPr lang="en-US" b="1" dirty="0" smtClean="0"/>
              <a:t>(e) None of these</a:t>
            </a:r>
          </a:p>
          <a:p>
            <a:pPr marL="457200" indent="-457200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12. Who is </a:t>
            </a:r>
            <a:r>
              <a:rPr lang="en-US" b="1" dirty="0" err="1" smtClean="0"/>
              <a:t>Poonam’s</a:t>
            </a:r>
            <a:r>
              <a:rPr lang="en-US" b="1" dirty="0" smtClean="0"/>
              <a:t> boyfriend?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Ashok		(b) </a:t>
            </a:r>
            <a:r>
              <a:rPr lang="en-US" b="1" dirty="0" err="1" smtClean="0"/>
              <a:t>Ved</a:t>
            </a:r>
            <a:r>
              <a:rPr lang="en-US" b="1" dirty="0" smtClean="0"/>
              <a:t>		(c) </a:t>
            </a:r>
            <a:r>
              <a:rPr lang="en-US" b="1" dirty="0" err="1" smtClean="0"/>
              <a:t>Prem</a:t>
            </a:r>
            <a:r>
              <a:rPr lang="en-US" b="1" dirty="0" smtClean="0"/>
              <a:t>		(d) Raj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13. Who does not like </a:t>
            </a:r>
            <a:r>
              <a:rPr lang="en-US" b="1" dirty="0" err="1" smtClean="0"/>
              <a:t>Sushma</a:t>
            </a:r>
            <a:r>
              <a:rPr lang="en-US" b="1" dirty="0" smtClean="0"/>
              <a:t> and </a:t>
            </a:r>
            <a:r>
              <a:rPr lang="en-US" b="1" dirty="0" err="1" smtClean="0"/>
              <a:t>Vimla</a:t>
            </a:r>
            <a:r>
              <a:rPr lang="en-US" b="1" dirty="0" smtClean="0"/>
              <a:t>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Poonam</a:t>
            </a:r>
            <a:r>
              <a:rPr lang="en-US" b="1" dirty="0" smtClean="0"/>
              <a:t>		(b) Raj		(c) Ashok		(d)</a:t>
            </a:r>
            <a:r>
              <a:rPr lang="en-US" b="1" dirty="0" err="1" smtClean="0"/>
              <a:t>Ved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 smtClean="0"/>
              <a:t> Q10. Who is raj’s girlfriend?</a:t>
            </a:r>
          </a:p>
          <a:p>
            <a:pPr marL="457200" indent="-457200">
              <a:buAutoNum type="alphaLcParenBoth"/>
            </a:pPr>
            <a:r>
              <a:rPr lang="en-US" b="1" dirty="0" err="1" smtClean="0">
                <a:solidFill>
                  <a:srgbClr val="FF0000"/>
                </a:solidFill>
              </a:rPr>
              <a:t>Sushma</a:t>
            </a:r>
            <a:r>
              <a:rPr lang="en-US" b="1" dirty="0" smtClean="0"/>
              <a:t>		(b)</a:t>
            </a:r>
            <a:r>
              <a:rPr lang="en-US" b="1" dirty="0" err="1" smtClean="0"/>
              <a:t>Kusum</a:t>
            </a:r>
            <a:r>
              <a:rPr lang="en-US" b="1" dirty="0" smtClean="0"/>
              <a:t>		(c)</a:t>
            </a:r>
            <a:r>
              <a:rPr lang="en-US" b="1" dirty="0" err="1" smtClean="0"/>
              <a:t>Vimla</a:t>
            </a:r>
            <a:r>
              <a:rPr lang="en-US" b="1" dirty="0" smtClean="0"/>
              <a:t>		(d)</a:t>
            </a:r>
            <a:r>
              <a:rPr lang="en-US" b="1" dirty="0" err="1" smtClean="0"/>
              <a:t>Poonam</a:t>
            </a:r>
            <a:endParaRPr lang="en-US" b="1" dirty="0" smtClean="0"/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11. With whom is </a:t>
            </a:r>
            <a:r>
              <a:rPr lang="en-US" b="1" dirty="0" err="1" smtClean="0"/>
              <a:t>Sushma</a:t>
            </a:r>
            <a:r>
              <a:rPr lang="en-US" b="1" dirty="0" smtClean="0"/>
              <a:t> friendly?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Kusum</a:t>
            </a:r>
            <a:r>
              <a:rPr lang="en-US" b="1" dirty="0" smtClean="0"/>
              <a:t>		(b) Ashok 		(c) Raj 		(d) </a:t>
            </a:r>
            <a:r>
              <a:rPr lang="en-US" b="1" dirty="0" err="1" smtClean="0"/>
              <a:t>Prem</a:t>
            </a:r>
            <a:r>
              <a:rPr lang="en-US" b="1" dirty="0" smtClean="0"/>
              <a:t> 	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(e) None of these</a:t>
            </a:r>
          </a:p>
          <a:p>
            <a:pPr marL="457200" indent="-457200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12. Who is </a:t>
            </a:r>
            <a:r>
              <a:rPr lang="en-US" b="1" dirty="0" err="1" smtClean="0"/>
              <a:t>Poonam’s</a:t>
            </a:r>
            <a:r>
              <a:rPr lang="en-US" b="1" dirty="0" smtClean="0"/>
              <a:t> boyfriend?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Ashok		</a:t>
            </a:r>
            <a:r>
              <a:rPr lang="en-US" b="1" dirty="0" smtClean="0">
                <a:solidFill>
                  <a:srgbClr val="FF0000"/>
                </a:solidFill>
              </a:rPr>
              <a:t>(b) </a:t>
            </a:r>
            <a:r>
              <a:rPr lang="en-US" b="1" dirty="0" err="1" smtClean="0">
                <a:solidFill>
                  <a:srgbClr val="FF0000"/>
                </a:solidFill>
              </a:rPr>
              <a:t>Ved</a:t>
            </a:r>
            <a:r>
              <a:rPr lang="en-US" b="1" dirty="0" smtClean="0"/>
              <a:t>		(c) </a:t>
            </a:r>
            <a:r>
              <a:rPr lang="en-US" b="1" dirty="0" err="1" smtClean="0"/>
              <a:t>Prem</a:t>
            </a:r>
            <a:r>
              <a:rPr lang="en-US" b="1" dirty="0" smtClean="0"/>
              <a:t>		(d) Raj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13. Who does not like </a:t>
            </a:r>
            <a:r>
              <a:rPr lang="en-US" b="1" dirty="0" err="1" smtClean="0"/>
              <a:t>Sushma</a:t>
            </a:r>
            <a:r>
              <a:rPr lang="en-US" b="1" dirty="0" smtClean="0"/>
              <a:t> and </a:t>
            </a:r>
            <a:r>
              <a:rPr lang="en-US" b="1" dirty="0" err="1" smtClean="0"/>
              <a:t>Vimla</a:t>
            </a:r>
            <a:r>
              <a:rPr lang="en-US" b="1" dirty="0" smtClean="0"/>
              <a:t>?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</a:t>
            </a:r>
            <a:r>
              <a:rPr lang="en-US" b="1" dirty="0" err="1" smtClean="0">
                <a:solidFill>
                  <a:srgbClr val="FF0000"/>
                </a:solidFill>
              </a:rPr>
              <a:t>Poonam</a:t>
            </a:r>
            <a:r>
              <a:rPr lang="en-US" b="1" dirty="0" smtClean="0"/>
              <a:t>		(b) Raj		(c) Ashok		(d)</a:t>
            </a:r>
            <a:r>
              <a:rPr lang="en-US" b="1" dirty="0" err="1" smtClean="0"/>
              <a:t>Ved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 smtClean="0"/>
              <a:t> Questions : Read the following information carefully and answer the questions given below:</a:t>
            </a:r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There are five types of cards viz. A, B, C, D and E. there are three cards of each type. These are to be inserted in envelopes of three </a:t>
            </a:r>
            <a:r>
              <a:rPr lang="en-US" b="1" dirty="0" err="1" smtClean="0"/>
              <a:t>colours</a:t>
            </a:r>
            <a:r>
              <a:rPr lang="en-US" b="1" dirty="0" smtClean="0"/>
              <a:t> – Red, Yellow and Brown. There are five envelopes of each </a:t>
            </a:r>
            <a:r>
              <a:rPr lang="en-US" b="1" dirty="0" err="1" smtClean="0"/>
              <a:t>colour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(ii) B, D and E type cards are inserted in red envelopes. A, B and C type cards are to be inserted in yellow envelopes and C, D and E type cards are to be inserted in brown envelopes.</a:t>
            </a:r>
          </a:p>
          <a:p>
            <a:pPr>
              <a:buNone/>
            </a:pPr>
            <a:r>
              <a:rPr lang="en-US" b="1" dirty="0" smtClean="0"/>
              <a:t>(iii) Two cards each of B and D type are inserted in red envelopes</a:t>
            </a:r>
            <a:r>
              <a:rPr lang="en-US" sz="20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 14. </a:t>
            </a:r>
            <a:r>
              <a:rPr lang="en-US" b="1" dirty="0" smtClean="0"/>
              <a:t>Which of the following combinations of types of cards and the number of cards and </a:t>
            </a:r>
            <a:r>
              <a:rPr lang="en-US" b="1" dirty="0" err="1" smtClean="0"/>
              <a:t>colour</a:t>
            </a:r>
            <a:r>
              <a:rPr lang="en-US" b="1" dirty="0" smtClean="0"/>
              <a:t> of envelope is definitely correct?</a:t>
            </a:r>
          </a:p>
          <a:p>
            <a:pPr>
              <a:buNone/>
            </a:pPr>
            <a:r>
              <a:rPr lang="en-US" b="1" dirty="0" smtClean="0"/>
              <a:t>(a) A-2, B-2, C-1: Yellow                   (b) C-2, D-1, E-2: Brown</a:t>
            </a:r>
          </a:p>
          <a:p>
            <a:pPr>
              <a:buNone/>
            </a:pPr>
            <a:r>
              <a:rPr lang="en-US" b="1" dirty="0" smtClean="0"/>
              <a:t>(c) C-1, D-2, E-2: Brown                   (d) B-2, D-2, A-1: Red         (e) None of these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15. Which of the following combinations of </a:t>
            </a:r>
            <a:r>
              <a:rPr lang="en-US" b="1" dirty="0" err="1" smtClean="0"/>
              <a:t>colour</a:t>
            </a:r>
            <a:r>
              <a:rPr lang="en-US" b="1" dirty="0" smtClean="0"/>
              <a:t> of the envelope and the number of cards is definitely correct in respect of E-type cards?</a:t>
            </a:r>
          </a:p>
          <a:p>
            <a:pPr>
              <a:buNone/>
            </a:pPr>
            <a:r>
              <a:rPr lang="en-US" b="1" dirty="0" smtClean="0"/>
              <a:t>(a) Red – 1, Yellow – 2                      (b) Yellow – 1, Brown – 2   </a:t>
            </a:r>
          </a:p>
          <a:p>
            <a:pPr>
              <a:buNone/>
            </a:pPr>
            <a:r>
              <a:rPr lang="en-US" b="1" dirty="0" smtClean="0"/>
              <a:t>(c) Red – 2, Brown – 1                      (d) Red – 2, Yellow – 1        (e) None of these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16. Which of the following combinations of types of cards and the number of cards is definitely correct in respect of yellow </a:t>
            </a:r>
            <a:r>
              <a:rPr lang="en-US" b="1" dirty="0" err="1" smtClean="0"/>
              <a:t>coloured</a:t>
            </a:r>
            <a:r>
              <a:rPr lang="en-US" b="1" dirty="0" smtClean="0"/>
              <a:t> envelopes?</a:t>
            </a:r>
          </a:p>
          <a:p>
            <a:pPr>
              <a:buNone/>
            </a:pPr>
            <a:r>
              <a:rPr lang="en-US" b="1" dirty="0" smtClean="0"/>
              <a:t>(a) A – 2, E – 1, D – 2                       (b) A – 2, B – 1, C – 2       </a:t>
            </a:r>
          </a:p>
          <a:p>
            <a:pPr>
              <a:buNone/>
            </a:pPr>
            <a:r>
              <a:rPr lang="en-US" b="1" dirty="0" smtClean="0"/>
              <a:t>(c) A – 3, B – 1, C – 1                       (d) B – 1, C – 2, D – 2        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 14. </a:t>
            </a:r>
            <a:r>
              <a:rPr lang="en-US" b="1" dirty="0" smtClean="0"/>
              <a:t>Which of the following combinations of types of cards and the number of cards and </a:t>
            </a:r>
            <a:r>
              <a:rPr lang="en-US" b="1" dirty="0" err="1" smtClean="0"/>
              <a:t>colour</a:t>
            </a:r>
            <a:r>
              <a:rPr lang="en-US" b="1" dirty="0" smtClean="0"/>
              <a:t> of envelope is definitely correct?</a:t>
            </a:r>
          </a:p>
          <a:p>
            <a:pPr>
              <a:buNone/>
            </a:pPr>
            <a:r>
              <a:rPr lang="en-US" b="1" dirty="0" smtClean="0"/>
              <a:t>(a) A-2, B-2, C-1: Yellow      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(b) C-2, D-1, E-2: Brown</a:t>
            </a:r>
          </a:p>
          <a:p>
            <a:pPr>
              <a:buNone/>
            </a:pPr>
            <a:r>
              <a:rPr lang="en-US" b="1" dirty="0" smtClean="0"/>
              <a:t>(c) C-1, D-2, E-2: Brown                   (d) B-2, D-2, A-1: Red         (e) None of these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15. Which of the following combinations of </a:t>
            </a:r>
            <a:r>
              <a:rPr lang="en-US" b="1" dirty="0" err="1" smtClean="0"/>
              <a:t>colour</a:t>
            </a:r>
            <a:r>
              <a:rPr lang="en-US" b="1" dirty="0" smtClean="0"/>
              <a:t> of the envelope and the number of cards is definitely correct in respect of E-type cards?</a:t>
            </a:r>
          </a:p>
          <a:p>
            <a:pPr>
              <a:buNone/>
            </a:pPr>
            <a:r>
              <a:rPr lang="en-US" b="1" dirty="0" smtClean="0"/>
              <a:t>(a) Red – 1, Yellow – 2                      (b) Yellow – 1, Brown – 2   </a:t>
            </a:r>
          </a:p>
          <a:p>
            <a:pPr>
              <a:buNone/>
            </a:pPr>
            <a:r>
              <a:rPr lang="en-US" b="1" dirty="0" smtClean="0"/>
              <a:t>(c) Red – 2, Brown – 1                      (d) Red – 2, Yellow – 1       </a:t>
            </a:r>
            <a:r>
              <a:rPr lang="en-US" b="1" dirty="0" smtClean="0">
                <a:solidFill>
                  <a:srgbClr val="FF0000"/>
                </a:solidFill>
              </a:rPr>
              <a:t> (e) None of these</a:t>
            </a:r>
          </a:p>
          <a:p>
            <a:pPr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16. Which of the following combinations of types of cards and the number of cards is definitely correct in respect of yellow </a:t>
            </a:r>
            <a:r>
              <a:rPr lang="en-US" b="1" dirty="0" err="1" smtClean="0"/>
              <a:t>coloured</a:t>
            </a:r>
            <a:r>
              <a:rPr lang="en-US" b="1" dirty="0" smtClean="0"/>
              <a:t> envelopes?</a:t>
            </a:r>
          </a:p>
          <a:p>
            <a:pPr>
              <a:buNone/>
            </a:pPr>
            <a:r>
              <a:rPr lang="en-US" b="1" dirty="0" smtClean="0"/>
              <a:t>(a) A – 2, E – 1, D – 2                       (b) A – 2, B – 1, C – 2       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(c) A – 3, B – 1, C – 1 </a:t>
            </a:r>
            <a:r>
              <a:rPr lang="en-US" b="1" dirty="0" smtClean="0"/>
              <a:t>                      (d) B – 1, C – 2, D – 2        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9600" b="1" dirty="0" smtClean="0"/>
              <a:t> Question 17: Three persons A, B and C wore shirts of black, blue and orange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(not necessarily in that order) and pants of green, yellow and orange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(not necessarily in that order). No person wore pant and shirt of the same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 Further, it is given that</a:t>
            </a:r>
          </a:p>
          <a:p>
            <a:pPr>
              <a:buNone/>
            </a:pPr>
            <a:r>
              <a:rPr lang="en-US" sz="9600" b="1" dirty="0" smtClean="0"/>
              <a:t>1. A did not wear shirt of black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2. B did not wear shirt of blue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..</a:t>
            </a:r>
          </a:p>
          <a:p>
            <a:pPr>
              <a:buNone/>
            </a:pPr>
            <a:r>
              <a:rPr lang="en-US" sz="9600" b="1" dirty="0" smtClean="0"/>
              <a:t>3. C did not wear shirt of orange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4. A did not wear pant of green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5. B wore pant of orange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 lvl="0">
              <a:buNone/>
            </a:pPr>
            <a:r>
              <a:rPr lang="en-US" sz="9600" b="1" dirty="0" smtClean="0"/>
              <a:t>What were the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of pant and shirt worn by C, respectively?</a:t>
            </a:r>
          </a:p>
          <a:p>
            <a:pPr marL="457200" indent="-457200">
              <a:buNone/>
            </a:pPr>
            <a:r>
              <a:rPr lang="en-US" sz="9600" b="1" dirty="0" smtClean="0"/>
              <a:t>(a) Yellow and Black                          </a:t>
            </a:r>
          </a:p>
          <a:p>
            <a:pPr marL="457200" indent="-457200">
              <a:buNone/>
            </a:pPr>
            <a:r>
              <a:rPr lang="en-US" sz="9600" b="1" dirty="0" smtClean="0"/>
              <a:t>(b) Yellow and Blue</a:t>
            </a:r>
          </a:p>
          <a:p>
            <a:pPr>
              <a:buNone/>
            </a:pPr>
            <a:r>
              <a:rPr lang="en-US" sz="9600" b="1" dirty="0" smtClean="0"/>
              <a:t>(c) Green and Blue                            </a:t>
            </a:r>
          </a:p>
          <a:p>
            <a:pPr>
              <a:buNone/>
            </a:pPr>
            <a:r>
              <a:rPr lang="en-US" sz="9600" b="1" dirty="0" smtClean="0"/>
              <a:t>(d) Orange and Black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9600" b="1" dirty="0" smtClean="0"/>
              <a:t> Question 17: Three persons A, B and C wore shirts of black, blue and orange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(not necessarily in that order) and pants of green, yellow and orange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(not necessarily in that order). No person wore pant and shirt of the same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 Further, it is given that</a:t>
            </a:r>
          </a:p>
          <a:p>
            <a:pPr>
              <a:buNone/>
            </a:pPr>
            <a:r>
              <a:rPr lang="en-US" sz="9600" b="1" dirty="0" smtClean="0"/>
              <a:t>1. A did not wear shirt of black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2. B did not wear shirt of blue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..</a:t>
            </a:r>
          </a:p>
          <a:p>
            <a:pPr>
              <a:buNone/>
            </a:pPr>
            <a:r>
              <a:rPr lang="en-US" sz="9600" b="1" dirty="0" smtClean="0"/>
              <a:t>3. C did not wear shirt of orange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4. A did not wear pant of green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>
              <a:buNone/>
            </a:pPr>
            <a:r>
              <a:rPr lang="en-US" sz="9600" b="1" dirty="0" smtClean="0"/>
              <a:t>5. B wore pant of orange </a:t>
            </a:r>
            <a:r>
              <a:rPr lang="en-US" sz="9600" b="1" dirty="0" err="1" smtClean="0"/>
              <a:t>colour</a:t>
            </a:r>
            <a:r>
              <a:rPr lang="en-US" sz="9600" b="1" dirty="0" smtClean="0"/>
              <a:t>.</a:t>
            </a:r>
          </a:p>
          <a:p>
            <a:pPr lvl="0">
              <a:buNone/>
            </a:pPr>
            <a:r>
              <a:rPr lang="en-US" sz="9600" b="1" dirty="0" smtClean="0"/>
              <a:t>What were the </a:t>
            </a:r>
            <a:r>
              <a:rPr lang="en-US" sz="9600" b="1" dirty="0" err="1" smtClean="0"/>
              <a:t>colours</a:t>
            </a:r>
            <a:r>
              <a:rPr lang="en-US" sz="9600" b="1" dirty="0" smtClean="0"/>
              <a:t> of pant and shirt worn by C, respectively?</a:t>
            </a:r>
          </a:p>
          <a:p>
            <a:pPr marL="457200" indent="-457200">
              <a:buNone/>
            </a:pPr>
            <a:r>
              <a:rPr lang="en-US" sz="9600" b="1" dirty="0" smtClean="0"/>
              <a:t>(a) Yellow and Black                          </a:t>
            </a:r>
          </a:p>
          <a:p>
            <a:pPr marL="457200" indent="-457200">
              <a:buNone/>
            </a:pPr>
            <a:r>
              <a:rPr lang="en-US" sz="9600" b="1" dirty="0" smtClean="0"/>
              <a:t>(b) Yellow and Blue</a:t>
            </a:r>
          </a:p>
          <a:p>
            <a:pPr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(c) Green and Blue</a:t>
            </a:r>
            <a:r>
              <a:rPr lang="en-US" sz="9600" b="1" dirty="0" smtClean="0"/>
              <a:t>                            </a:t>
            </a:r>
          </a:p>
          <a:p>
            <a:pPr>
              <a:buNone/>
            </a:pPr>
            <a:r>
              <a:rPr lang="en-US" sz="9600" b="1" dirty="0" smtClean="0"/>
              <a:t>(d) Orange and Black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	</a:t>
            </a:r>
            <a:r>
              <a:rPr lang="en-US" b="1" dirty="0" smtClean="0"/>
              <a:t>Questions: Seven boys A, D, Y, U, P, Q and J live in three different buildings- </a:t>
            </a:r>
            <a:r>
              <a:rPr lang="en-US" b="1" dirty="0" err="1" smtClean="0"/>
              <a:t>Ashiana</a:t>
            </a:r>
            <a:r>
              <a:rPr lang="en-US" b="1" dirty="0" smtClean="0"/>
              <a:t>, Top-view and Ridge. Each of them is flying kites of different </a:t>
            </a:r>
            <a:r>
              <a:rPr lang="en-US" b="1" dirty="0" err="1" smtClean="0"/>
              <a:t>colours</a:t>
            </a:r>
            <a:r>
              <a:rPr lang="en-US" b="1" dirty="0" smtClean="0"/>
              <a:t> i.e. red, green, blue, white, black, yellow and pink, not necessarily in that order. Not more than three or less than two stay in any of the buildings. Q is flying a pink kite and lives in the same building as only J. </a:t>
            </a:r>
            <a:r>
              <a:rPr lang="en-US" b="1" dirty="0" err="1" smtClean="0"/>
              <a:t>i.e</a:t>
            </a:r>
            <a:r>
              <a:rPr lang="en-US" b="1" dirty="0" smtClean="0"/>
              <a:t> </a:t>
            </a:r>
            <a:r>
              <a:rPr lang="en-US" b="1" dirty="0" err="1" smtClean="0"/>
              <a:t>Ashiana</a:t>
            </a:r>
            <a:r>
              <a:rPr lang="en-US" b="1" dirty="0" smtClean="0"/>
              <a:t>. Y is flying a black kite and does not live in Ridge building. U does not live in the same building as A or P and is flying a yellow </a:t>
            </a:r>
            <a:r>
              <a:rPr lang="en-US" b="1" dirty="0" err="1" smtClean="0"/>
              <a:t>coloured</a:t>
            </a:r>
            <a:r>
              <a:rPr lang="en-US" b="1" dirty="0" smtClean="0"/>
              <a:t> kite. D lives in Ridge building with only one more person and is flying a green kite. None in the Top-view building flies a white kite. P does not fly a blue kite.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18. Who live in Ridge building?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D, U        (b) D, A, P     (c) Y, A, P     (d) A, P                  	(e) None of these</a:t>
            </a:r>
          </a:p>
          <a:p>
            <a:pPr marL="457200" indent="-457200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19. Who is flying the blue kite?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(b) J               (c) P 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20. Who flies the red kite?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(b) j                (c) P 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21. Who stay in Top-view building?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Y,J,P      (b) A,P           (c) A,P,D        (d) Y,U,J                 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22. What </a:t>
            </a:r>
            <a:r>
              <a:rPr lang="en-US" b="1" dirty="0" err="1" smtClean="0"/>
              <a:t>coloured</a:t>
            </a:r>
            <a:r>
              <a:rPr lang="en-US" b="1" dirty="0" smtClean="0"/>
              <a:t> kite is J flying?</a:t>
            </a:r>
          </a:p>
          <a:p>
            <a:pPr>
              <a:buNone/>
            </a:pPr>
            <a:r>
              <a:rPr lang="en-US" b="1" dirty="0" smtClean="0"/>
              <a:t>(a) Blue       (b) White       (c) Black        (d) Data inadequate 	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313709"/>
            <a:ext cx="10851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PUZZLE TEST – TABLE FORM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18. Who live in Ridge building?</a:t>
            </a:r>
          </a:p>
          <a:p>
            <a:pPr marL="457200" indent="-457200">
              <a:buAutoNum type="alphaLcParenBoth"/>
            </a:pPr>
            <a:r>
              <a:rPr lang="en-US" b="1" dirty="0" smtClean="0">
                <a:solidFill>
                  <a:srgbClr val="FF0000"/>
                </a:solidFill>
              </a:rPr>
              <a:t>D, U</a:t>
            </a:r>
            <a:r>
              <a:rPr lang="en-US" b="1" dirty="0" smtClean="0"/>
              <a:t>        (b) D, A, P     (c) Y, A, P     (d) A, P                  	(e) None of these</a:t>
            </a:r>
          </a:p>
          <a:p>
            <a:pPr marL="457200" indent="-457200"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19. Who is flying the blue kite?</a:t>
            </a:r>
          </a:p>
          <a:p>
            <a:pPr marL="457200" indent="-457200">
              <a:buAutoNum type="alphaLcParenBoth"/>
            </a:pPr>
            <a:r>
              <a:rPr lang="en-US" b="1" dirty="0" smtClean="0">
                <a:solidFill>
                  <a:srgbClr val="FF0000"/>
                </a:solidFill>
              </a:rPr>
              <a:t>A </a:t>
            </a:r>
            <a:r>
              <a:rPr lang="en-US" b="1" dirty="0" smtClean="0"/>
              <a:t>           (b) J               (c) P 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20. Who flies the red kite?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(b) j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   (c) P </a:t>
            </a:r>
            <a:r>
              <a:rPr lang="en-US" b="1" dirty="0" smtClean="0"/>
              <a:t>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21. Who stay in Top-view building?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Y,J,P      (b) A,P           (c) A,P,D        (d) Y,U,J    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	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Q 22. What </a:t>
            </a:r>
            <a:r>
              <a:rPr lang="en-US" b="1" dirty="0" err="1" smtClean="0"/>
              <a:t>coloured</a:t>
            </a:r>
            <a:r>
              <a:rPr lang="en-US" b="1" dirty="0" smtClean="0"/>
              <a:t> kite is J flying?</a:t>
            </a:r>
          </a:p>
          <a:p>
            <a:pPr>
              <a:buNone/>
            </a:pPr>
            <a:r>
              <a:rPr lang="en-US" b="1" dirty="0" smtClean="0"/>
              <a:t>(a) Blue    </a:t>
            </a:r>
            <a:r>
              <a:rPr lang="en-US" b="1" dirty="0" smtClean="0">
                <a:solidFill>
                  <a:srgbClr val="FF0000"/>
                </a:solidFill>
              </a:rPr>
              <a:t>   (b) White</a:t>
            </a:r>
            <a:r>
              <a:rPr lang="en-US" b="1" dirty="0" smtClean="0"/>
              <a:t>       (c) Black        (d) Data inadequate 	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Questions (23 to 27): Read the following information carefully and answer the questions given below:</a:t>
            </a:r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  There is a group of five persons- A, B, C, D and E.</a:t>
            </a:r>
          </a:p>
          <a:p>
            <a:pPr>
              <a:buNone/>
            </a:pPr>
            <a:r>
              <a:rPr lang="en-US" b="1" dirty="0" smtClean="0"/>
              <a:t>(ii) One of them is horticulturist, one is physicist, one is a journalist, one is an industrialist and one is an advocate.</a:t>
            </a:r>
          </a:p>
          <a:p>
            <a:pPr>
              <a:buNone/>
            </a:pPr>
            <a:r>
              <a:rPr lang="en-US" b="1" dirty="0" smtClean="0"/>
              <a:t>(iii) Three of them – A, C and advocate prefer tea to coffee and two of them- B and the journalist prefer coffee to tea.</a:t>
            </a:r>
          </a:p>
          <a:p>
            <a:pPr>
              <a:buNone/>
            </a:pPr>
            <a:r>
              <a:rPr lang="en-US" b="1" dirty="0" smtClean="0"/>
              <a:t>(iv)  The industrialist and D and A are friends to one another but two of them prefer coffee to tea.</a:t>
            </a:r>
          </a:p>
          <a:p>
            <a:pPr>
              <a:buNone/>
            </a:pPr>
            <a:r>
              <a:rPr lang="en-US" b="1" dirty="0" smtClean="0"/>
              <a:t>(v)   The horticulturist is C’s brother.</a:t>
            </a:r>
          </a:p>
          <a:p>
            <a:pPr>
              <a:buNone/>
            </a:pPr>
            <a:r>
              <a:rPr lang="en-US" b="1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23. Who is the horticulturist?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    (b) B                (c) C                (d) D              (e) 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24. Who is the industrialist?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E                (b) C                (c) B                (d) A               (e) D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25. Which of the following groups includes a person who likes tea but is not an advocate?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ACE           (b) DE             (c) BCE           (d) BD             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26. Who is a physicist?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    (b) E                (c) D                (d) C                (e) B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27. Which of the statements given above is superfluous?</a:t>
            </a:r>
          </a:p>
          <a:p>
            <a:pPr>
              <a:buNone/>
            </a:pPr>
            <a:r>
              <a:rPr lang="en-US" b="1" dirty="0" smtClean="0"/>
              <a:t>(a) (iii)             (b) (iv)             (c) (ii)              (d) (v)              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23. Who is the horticulturist?</a:t>
            </a:r>
          </a:p>
          <a:p>
            <a:pPr marL="457200" indent="-457200">
              <a:buAutoNum type="alphaLcParenBoth"/>
            </a:pPr>
            <a:r>
              <a:rPr lang="en-US" b="1" dirty="0" smtClean="0">
                <a:solidFill>
                  <a:srgbClr val="FF0000"/>
                </a:solidFill>
              </a:rPr>
              <a:t>A  </a:t>
            </a:r>
            <a:r>
              <a:rPr lang="en-US" b="1" dirty="0" smtClean="0"/>
              <a:t>              (b) B                (c) C                (d) D              (e) 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24. Who is the industrialist?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E                (b) C 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 (c) B </a:t>
            </a:r>
            <a:r>
              <a:rPr lang="en-US" b="1" dirty="0" smtClean="0"/>
              <a:t>               (d) A               (e) D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25. Which of the following groups includes a person who likes tea but is not an advocate?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ACE           (b) DE             (c) BCE           (d) BD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(e) None of these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26. Who is a physicist?</a:t>
            </a:r>
          </a:p>
          <a:p>
            <a:pPr marL="457200" indent="-457200">
              <a:buAutoNum type="alphaLcParenBoth"/>
            </a:pPr>
            <a:r>
              <a:rPr lang="en-US" b="1" dirty="0" smtClean="0"/>
              <a:t>A                (b) E                (c) D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  (d) C </a:t>
            </a:r>
            <a:r>
              <a:rPr lang="en-US" b="1" dirty="0" smtClean="0"/>
              <a:t>               (e) B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27. Which of the statements given above is superfluous?</a:t>
            </a:r>
          </a:p>
          <a:p>
            <a:pPr>
              <a:buNone/>
            </a:pPr>
            <a:r>
              <a:rPr lang="en-US" b="1" dirty="0" smtClean="0"/>
              <a:t>(a) (iii)             (b) (iv)             (c) (ii)              (d) (v)       </a:t>
            </a:r>
            <a:r>
              <a:rPr lang="en-US" b="1" dirty="0" smtClean="0">
                <a:solidFill>
                  <a:srgbClr val="FF0000"/>
                </a:solidFill>
              </a:rPr>
              <a:t>       (e) 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6982" y="2369127"/>
            <a:ext cx="499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Arial Black" pitchFamily="34" charset="0"/>
              </a:rPr>
              <a:t>THANK  YOU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 smtClean="0"/>
              <a:t> Questions : Read the following information carefully and answer the questions given below:</a:t>
            </a:r>
          </a:p>
          <a:p>
            <a:pPr>
              <a:buNone/>
            </a:pPr>
            <a:r>
              <a:rPr lang="en-US" b="1" dirty="0" smtClean="0"/>
              <a:t>	Ravi and </a:t>
            </a:r>
            <a:r>
              <a:rPr lang="en-US" b="1" dirty="0" err="1" smtClean="0"/>
              <a:t>Kunal</a:t>
            </a:r>
            <a:r>
              <a:rPr lang="en-US" b="1" dirty="0" smtClean="0"/>
              <a:t> are good in Hockey and Volleyball. </a:t>
            </a:r>
            <a:r>
              <a:rPr lang="en-US" b="1" dirty="0" err="1" smtClean="0"/>
              <a:t>Sachin</a:t>
            </a:r>
            <a:r>
              <a:rPr lang="en-US" b="1" dirty="0" smtClean="0"/>
              <a:t> and Ravi are good in </a:t>
            </a:r>
            <a:r>
              <a:rPr lang="en-US" b="1" dirty="0" err="1" smtClean="0"/>
              <a:t>Hockely</a:t>
            </a:r>
            <a:r>
              <a:rPr lang="en-US" b="1" dirty="0" smtClean="0"/>
              <a:t> and Baseball. </a:t>
            </a:r>
            <a:r>
              <a:rPr lang="en-US" b="1" dirty="0" err="1" smtClean="0"/>
              <a:t>Gaurav</a:t>
            </a:r>
            <a:r>
              <a:rPr lang="en-US" b="1" dirty="0" smtClean="0"/>
              <a:t> and </a:t>
            </a:r>
            <a:r>
              <a:rPr lang="en-US" b="1" dirty="0" err="1" smtClean="0"/>
              <a:t>Kunal</a:t>
            </a:r>
            <a:r>
              <a:rPr lang="en-US" b="1" dirty="0" smtClean="0"/>
              <a:t> are good in Cricket and Volleyball. </a:t>
            </a:r>
            <a:r>
              <a:rPr lang="en-US" b="1" dirty="0" err="1" smtClean="0"/>
              <a:t>Sachin</a:t>
            </a:r>
            <a:r>
              <a:rPr lang="en-US" b="1" dirty="0" smtClean="0"/>
              <a:t>, </a:t>
            </a:r>
            <a:r>
              <a:rPr lang="en-US" b="1" dirty="0" err="1" smtClean="0"/>
              <a:t>Gaurav</a:t>
            </a:r>
            <a:r>
              <a:rPr lang="en-US" b="1" dirty="0" smtClean="0"/>
              <a:t> and Michael are good in Football and baseball.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</a:p>
          <a:p>
            <a:pPr lvl="0">
              <a:buNone/>
            </a:pPr>
            <a:r>
              <a:rPr lang="en-US" b="1" dirty="0" smtClean="0"/>
              <a:t>Q 1. Who is good in Hockey, Cricket and Volleyball?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Sachin</a:t>
            </a:r>
            <a:r>
              <a:rPr lang="en-US" b="1" dirty="0" smtClean="0"/>
              <a:t>         (b) </a:t>
            </a:r>
            <a:r>
              <a:rPr lang="en-US" b="1" dirty="0" err="1" smtClean="0"/>
              <a:t>Kunal</a:t>
            </a:r>
            <a:r>
              <a:rPr lang="en-US" b="1" dirty="0" smtClean="0"/>
              <a:t>          (c) Ravi            (d) </a:t>
            </a:r>
            <a:r>
              <a:rPr lang="en-US" b="1" dirty="0" err="1" smtClean="0"/>
              <a:t>Gaurav</a:t>
            </a:r>
            <a:endParaRPr lang="en-US" b="1" dirty="0" smtClean="0"/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2. Who is good in Baseball, Cricket, Volleyball and Football?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Sachin</a:t>
            </a:r>
            <a:r>
              <a:rPr lang="en-US" b="1" dirty="0" smtClean="0"/>
              <a:t>         (b) </a:t>
            </a:r>
            <a:r>
              <a:rPr lang="en-US" b="1" dirty="0" err="1" smtClean="0"/>
              <a:t>Kunal</a:t>
            </a:r>
            <a:r>
              <a:rPr lang="en-US" b="1" dirty="0" smtClean="0"/>
              <a:t>          (c) </a:t>
            </a:r>
            <a:r>
              <a:rPr lang="en-US" b="1" dirty="0" err="1" smtClean="0"/>
              <a:t>Gaurav</a:t>
            </a:r>
            <a:r>
              <a:rPr lang="en-US" b="1" dirty="0" smtClean="0"/>
              <a:t>        (d) Ravi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3. Who is good in Baseball, Volleyball and Hockey?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         (b) </a:t>
            </a:r>
            <a:r>
              <a:rPr lang="en-US" b="1" dirty="0" err="1" smtClean="0"/>
              <a:t>Kunal</a:t>
            </a:r>
            <a:r>
              <a:rPr lang="en-US" b="1" dirty="0" smtClean="0"/>
              <a:t>          (c) Ravi            (d) </a:t>
            </a:r>
            <a:r>
              <a:rPr lang="en-US" b="1" dirty="0" err="1" smtClean="0"/>
              <a:t>Gaurav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</a:p>
          <a:p>
            <a:pPr lvl="0">
              <a:buNone/>
            </a:pPr>
            <a:r>
              <a:rPr lang="en-US" b="1" dirty="0" smtClean="0"/>
              <a:t>Q 1. Who is good in Hockey, Cricket and Volleyball?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Sachin</a:t>
            </a:r>
            <a:r>
              <a:rPr lang="en-US" b="1" dirty="0" smtClean="0"/>
              <a:t>        </a:t>
            </a:r>
            <a:r>
              <a:rPr lang="en-US" b="1" dirty="0" smtClean="0">
                <a:solidFill>
                  <a:srgbClr val="FF0000"/>
                </a:solidFill>
              </a:rPr>
              <a:t> (b) </a:t>
            </a:r>
            <a:r>
              <a:rPr lang="en-US" b="1" dirty="0" err="1" smtClean="0">
                <a:solidFill>
                  <a:srgbClr val="FF0000"/>
                </a:solidFill>
              </a:rPr>
              <a:t>Kunal</a:t>
            </a:r>
            <a:r>
              <a:rPr lang="en-US" b="1" dirty="0" smtClean="0">
                <a:solidFill>
                  <a:srgbClr val="FF0000"/>
                </a:solidFill>
              </a:rPr>
              <a:t>  </a:t>
            </a:r>
            <a:r>
              <a:rPr lang="en-US" b="1" dirty="0" smtClean="0"/>
              <a:t>        (c) Ravi            (d) </a:t>
            </a:r>
            <a:r>
              <a:rPr lang="en-US" b="1" dirty="0" err="1" smtClean="0"/>
              <a:t>Gaurav</a:t>
            </a:r>
            <a:endParaRPr lang="en-US" b="1" dirty="0" smtClean="0"/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2. Who is good in Baseball, Cricket, Volleyball and Football?</a:t>
            </a:r>
          </a:p>
          <a:p>
            <a:pPr marL="457200" indent="-457200">
              <a:buAutoNum type="alphaLcParenBoth"/>
            </a:pPr>
            <a:r>
              <a:rPr lang="en-US" b="1" dirty="0" err="1" smtClean="0"/>
              <a:t>Sachin</a:t>
            </a:r>
            <a:r>
              <a:rPr lang="en-US" b="1" dirty="0" smtClean="0"/>
              <a:t>         (b) </a:t>
            </a:r>
            <a:r>
              <a:rPr lang="en-US" b="1" dirty="0" err="1" smtClean="0"/>
              <a:t>Kunal</a:t>
            </a:r>
            <a:r>
              <a:rPr lang="en-US" b="1" dirty="0" smtClean="0"/>
              <a:t>          </a:t>
            </a:r>
            <a:r>
              <a:rPr lang="en-US" b="1" dirty="0" smtClean="0">
                <a:solidFill>
                  <a:srgbClr val="FF0000"/>
                </a:solidFill>
              </a:rPr>
              <a:t>(c) </a:t>
            </a:r>
            <a:r>
              <a:rPr lang="en-US" b="1" dirty="0" err="1" smtClean="0">
                <a:solidFill>
                  <a:srgbClr val="FF0000"/>
                </a:solidFill>
              </a:rPr>
              <a:t>Gaurav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/>
              <a:t>       (d) Ravi</a:t>
            </a:r>
          </a:p>
          <a:p>
            <a:pPr marL="457200" indent="-457200">
              <a:buAutoNum type="alphaLcParenBoth"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3. Who is good in Baseball, Volleyball and Hockey?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         (b) </a:t>
            </a:r>
            <a:r>
              <a:rPr lang="en-US" b="1" dirty="0" err="1" smtClean="0"/>
              <a:t>Kunal</a:t>
            </a:r>
            <a:r>
              <a:rPr lang="en-US" b="1" dirty="0" smtClean="0"/>
              <a:t>         </a:t>
            </a:r>
            <a:r>
              <a:rPr lang="en-US" b="1" dirty="0" smtClean="0">
                <a:solidFill>
                  <a:srgbClr val="FF0000"/>
                </a:solidFill>
              </a:rPr>
              <a:t> (c) Ravi</a:t>
            </a:r>
            <a:r>
              <a:rPr lang="en-US" b="1" dirty="0" smtClean="0"/>
              <a:t>            (d) </a:t>
            </a:r>
            <a:r>
              <a:rPr lang="en-US" b="1" dirty="0" err="1" smtClean="0"/>
              <a:t>Gaurav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 smtClean="0"/>
              <a:t> Questions : Study the following information carefully to answer the given questions: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Madan</a:t>
            </a:r>
            <a:r>
              <a:rPr lang="en-US" b="1" dirty="0" smtClean="0"/>
              <a:t> and </a:t>
            </a:r>
            <a:r>
              <a:rPr lang="en-US" b="1" dirty="0" err="1" smtClean="0"/>
              <a:t>Rohit</a:t>
            </a:r>
            <a:r>
              <a:rPr lang="en-US" b="1" dirty="0" smtClean="0"/>
              <a:t> are in the same team of hockey. </a:t>
            </a:r>
            <a:r>
              <a:rPr lang="en-US" b="1" dirty="0" err="1" smtClean="0"/>
              <a:t>Parth</a:t>
            </a:r>
            <a:r>
              <a:rPr lang="en-US" b="1" dirty="0" smtClean="0"/>
              <a:t> defeated </a:t>
            </a:r>
            <a:r>
              <a:rPr lang="en-US" b="1" dirty="0" err="1" smtClean="0"/>
              <a:t>Rohit</a:t>
            </a:r>
            <a:r>
              <a:rPr lang="en-US" b="1" dirty="0" smtClean="0"/>
              <a:t> in Badminton but lost to </a:t>
            </a:r>
            <a:r>
              <a:rPr lang="en-US" b="1" dirty="0" err="1" smtClean="0"/>
              <a:t>Sachin</a:t>
            </a:r>
            <a:r>
              <a:rPr lang="en-US" b="1" dirty="0" smtClean="0"/>
              <a:t> in Tennis. </a:t>
            </a:r>
            <a:r>
              <a:rPr lang="en-US" b="1" dirty="0" err="1" smtClean="0"/>
              <a:t>Nitin</a:t>
            </a:r>
            <a:r>
              <a:rPr lang="en-US" b="1" dirty="0" smtClean="0"/>
              <a:t> teams with </a:t>
            </a:r>
            <a:r>
              <a:rPr lang="en-US" b="1" dirty="0" err="1" smtClean="0"/>
              <a:t>Sagar</a:t>
            </a:r>
            <a:r>
              <a:rPr lang="en-US" b="1" dirty="0" smtClean="0"/>
              <a:t> in Football and with </a:t>
            </a:r>
            <a:r>
              <a:rPr lang="en-US" b="1" dirty="0" err="1" smtClean="0"/>
              <a:t>Sachin</a:t>
            </a:r>
            <a:r>
              <a:rPr lang="en-US" b="1" dirty="0" smtClean="0"/>
              <a:t> in Hockey. </a:t>
            </a:r>
            <a:r>
              <a:rPr lang="en-US" b="1" dirty="0" err="1" smtClean="0"/>
              <a:t>Rohit</a:t>
            </a:r>
            <a:r>
              <a:rPr lang="en-US" b="1" dirty="0" smtClean="0"/>
              <a:t> defeated </a:t>
            </a:r>
            <a:r>
              <a:rPr lang="en-US" b="1" dirty="0" err="1" smtClean="0"/>
              <a:t>Sachin</a:t>
            </a:r>
            <a:r>
              <a:rPr lang="en-US" b="1" dirty="0" smtClean="0"/>
              <a:t> in chess. Those who play cricket do not play Badminton, Volleyball and Tennis. </a:t>
            </a:r>
            <a:r>
              <a:rPr lang="en-US" b="1" dirty="0" err="1" smtClean="0"/>
              <a:t>Madan</a:t>
            </a:r>
            <a:r>
              <a:rPr lang="en-US" b="1" dirty="0" smtClean="0"/>
              <a:t> and </a:t>
            </a:r>
            <a:r>
              <a:rPr lang="en-US" b="1" dirty="0" err="1" smtClean="0"/>
              <a:t>Parth</a:t>
            </a:r>
            <a:r>
              <a:rPr lang="en-US" b="1" dirty="0" smtClean="0"/>
              <a:t> are in opposite teams of Basketball. </a:t>
            </a:r>
            <a:r>
              <a:rPr lang="en-US" b="1" dirty="0" err="1" smtClean="0"/>
              <a:t>Nitin</a:t>
            </a:r>
            <a:r>
              <a:rPr lang="en-US" b="1" dirty="0" smtClean="0"/>
              <a:t> represents his state in Cricket while </a:t>
            </a:r>
            <a:r>
              <a:rPr lang="en-US" b="1" dirty="0" err="1" smtClean="0"/>
              <a:t>Sagar</a:t>
            </a:r>
            <a:r>
              <a:rPr lang="en-US" b="1" dirty="0" smtClean="0"/>
              <a:t> does so at the district level. Boys who play Chess do not play Football, </a:t>
            </a:r>
            <a:r>
              <a:rPr lang="en-US" b="1" dirty="0" err="1" smtClean="0"/>
              <a:t>Basketaball</a:t>
            </a:r>
            <a:r>
              <a:rPr lang="en-US" b="1" dirty="0" smtClean="0"/>
              <a:t> and Volleyball. </a:t>
            </a:r>
            <a:r>
              <a:rPr lang="en-US" b="1" dirty="0" err="1" smtClean="0"/>
              <a:t>Madan</a:t>
            </a:r>
            <a:r>
              <a:rPr lang="en-US" b="1" dirty="0" smtClean="0"/>
              <a:t> and </a:t>
            </a:r>
            <a:r>
              <a:rPr lang="en-US" b="1" dirty="0" err="1" smtClean="0"/>
              <a:t>Parth</a:t>
            </a:r>
            <a:r>
              <a:rPr lang="en-US" b="1" dirty="0" smtClean="0"/>
              <a:t> are together in the Volleyball team. Boys who play Football also play Hockey.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4. Name the boys who do not play football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,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Sagar</a:t>
            </a:r>
            <a:r>
              <a:rPr lang="en-US" b="1" dirty="0" smtClean="0"/>
              <a:t>           (c)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Sachin</a:t>
            </a:r>
            <a:r>
              <a:rPr lang="en-US" b="1" dirty="0" smtClean="0"/>
              <a:t>	      (d)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Nitin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5. Who plays both hockey and tennis?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          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          		(c)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 	(d) </a:t>
            </a:r>
            <a:r>
              <a:rPr lang="en-US" b="1" dirty="0" err="1" smtClean="0"/>
              <a:t>Parth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6. Which is the most popular game with this group?</a:t>
            </a:r>
          </a:p>
          <a:p>
            <a:pPr>
              <a:buNone/>
            </a:pPr>
            <a:r>
              <a:rPr lang="en-US" b="1" dirty="0" smtClean="0"/>
              <a:t>(a) Cricket                   (b) Hockey      		(c) Football      	(d) Badminton</a:t>
            </a:r>
          </a:p>
          <a:p>
            <a:pPr lvl="0">
              <a:buNone/>
            </a:pPr>
            <a:r>
              <a:rPr lang="en-US" b="1" dirty="0" smtClean="0"/>
              <a:t>Q 7. Who plays the largest number of games?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Sagar</a:t>
            </a:r>
            <a:r>
              <a:rPr lang="en-US" b="1" dirty="0" smtClean="0"/>
              <a:t>           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          		(c) </a:t>
            </a:r>
            <a:r>
              <a:rPr lang="en-US" b="1" dirty="0" err="1" smtClean="0"/>
              <a:t>Parth</a:t>
            </a:r>
            <a:r>
              <a:rPr lang="en-US" b="1" dirty="0" smtClean="0"/>
              <a:t>          	(d) </a:t>
            </a:r>
            <a:r>
              <a:rPr lang="en-US" b="1" dirty="0" err="1" smtClean="0"/>
              <a:t>Nitin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8. Which boy plays both badminton and hockey?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          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         		(c)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 	(d) </a:t>
            </a:r>
            <a:r>
              <a:rPr lang="en-US" b="1" dirty="0" err="1" smtClean="0"/>
              <a:t>Parth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 smtClean="0"/>
              <a:t> </a:t>
            </a:r>
            <a:r>
              <a:rPr lang="en-US" b="1" dirty="0" smtClean="0"/>
              <a:t>Q 4. Name the boys who do not play football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,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Sagar</a:t>
            </a:r>
            <a:r>
              <a:rPr lang="en-US" b="1" dirty="0" smtClean="0"/>
              <a:t>          </a:t>
            </a:r>
            <a:r>
              <a:rPr lang="en-US" b="1" dirty="0" smtClean="0">
                <a:solidFill>
                  <a:srgbClr val="FF0000"/>
                </a:solidFill>
              </a:rPr>
              <a:t> (c) </a:t>
            </a:r>
            <a:r>
              <a:rPr lang="en-US" b="1" dirty="0" err="1" smtClean="0">
                <a:solidFill>
                  <a:srgbClr val="FF0000"/>
                </a:solidFill>
              </a:rPr>
              <a:t>Rohit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Sachin</a:t>
            </a:r>
            <a:r>
              <a:rPr lang="en-US" b="1" dirty="0" smtClean="0"/>
              <a:t>	      (d) </a:t>
            </a:r>
            <a:r>
              <a:rPr lang="en-US" b="1" dirty="0" err="1" smtClean="0"/>
              <a:t>Rohit</a:t>
            </a:r>
            <a:r>
              <a:rPr lang="en-US" b="1" dirty="0" smtClean="0"/>
              <a:t>, </a:t>
            </a:r>
            <a:r>
              <a:rPr lang="en-US" b="1" dirty="0" err="1" smtClean="0"/>
              <a:t>Nitin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5. Who plays both hockey and tennis?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</a:t>
            </a:r>
            <a:r>
              <a:rPr lang="en-US" b="1" dirty="0" err="1" smtClean="0">
                <a:solidFill>
                  <a:srgbClr val="FF0000"/>
                </a:solidFill>
              </a:rPr>
              <a:t>Sachin</a:t>
            </a:r>
            <a:r>
              <a:rPr lang="en-US" b="1" dirty="0" smtClean="0"/>
              <a:t>          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          		(c)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 	(d) </a:t>
            </a:r>
            <a:r>
              <a:rPr lang="en-US" b="1" dirty="0" err="1" smtClean="0"/>
              <a:t>Parth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6. Which is the most popular game with this group?</a:t>
            </a:r>
          </a:p>
          <a:p>
            <a:pPr>
              <a:buNone/>
            </a:pPr>
            <a:r>
              <a:rPr lang="en-US" b="1" dirty="0" smtClean="0"/>
              <a:t>(a) Cricket     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(b) Hockey </a:t>
            </a:r>
            <a:r>
              <a:rPr lang="en-US" b="1" dirty="0" smtClean="0"/>
              <a:t>     		(c) Football      	(d) Badminton</a:t>
            </a:r>
          </a:p>
          <a:p>
            <a:pPr lvl="0">
              <a:buNone/>
            </a:pPr>
            <a:r>
              <a:rPr lang="en-US" b="1" dirty="0" smtClean="0"/>
              <a:t>Q 7. Who plays the largest number of games?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Sagar</a:t>
            </a:r>
            <a:r>
              <a:rPr lang="en-US" b="1" dirty="0" smtClean="0"/>
              <a:t>                     (b) </a:t>
            </a:r>
            <a:r>
              <a:rPr lang="en-US" b="1" dirty="0" err="1" smtClean="0"/>
              <a:t>Rohit</a:t>
            </a:r>
            <a:r>
              <a:rPr lang="en-US" b="1" dirty="0" smtClean="0"/>
              <a:t>          		</a:t>
            </a:r>
            <a:r>
              <a:rPr lang="en-US" b="1" dirty="0" smtClean="0">
                <a:solidFill>
                  <a:srgbClr val="FF0000"/>
                </a:solidFill>
              </a:rPr>
              <a:t>(c) </a:t>
            </a:r>
            <a:r>
              <a:rPr lang="en-US" b="1" dirty="0" err="1" smtClean="0">
                <a:solidFill>
                  <a:srgbClr val="FF0000"/>
                </a:solidFill>
              </a:rPr>
              <a:t>Parth</a:t>
            </a:r>
            <a:r>
              <a:rPr lang="en-US" b="1" dirty="0" smtClean="0"/>
              <a:t>          	(d) </a:t>
            </a:r>
            <a:r>
              <a:rPr lang="en-US" b="1" dirty="0" err="1" smtClean="0"/>
              <a:t>Nitin</a:t>
            </a: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Q 8. Which boy plays both badminton and hockey?</a:t>
            </a:r>
          </a:p>
          <a:p>
            <a:pPr>
              <a:buNone/>
            </a:pPr>
            <a:r>
              <a:rPr lang="en-US" b="1" dirty="0" smtClean="0"/>
              <a:t>(a) </a:t>
            </a:r>
            <a:r>
              <a:rPr lang="en-US" b="1" dirty="0" err="1" smtClean="0"/>
              <a:t>Sachin</a:t>
            </a:r>
            <a:r>
              <a:rPr lang="en-US" b="1" dirty="0" smtClean="0"/>
              <a:t>                </a:t>
            </a:r>
            <a:r>
              <a:rPr lang="en-US" b="1" dirty="0" smtClean="0">
                <a:solidFill>
                  <a:srgbClr val="FF0000"/>
                </a:solidFill>
              </a:rPr>
              <a:t>    (b) </a:t>
            </a:r>
            <a:r>
              <a:rPr lang="en-US" b="1" dirty="0" err="1" smtClean="0">
                <a:solidFill>
                  <a:srgbClr val="FF0000"/>
                </a:solidFill>
              </a:rPr>
              <a:t>Rohit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b="1" dirty="0" smtClean="0"/>
              <a:t>        		(c) </a:t>
            </a:r>
            <a:r>
              <a:rPr lang="en-US" b="1" dirty="0" err="1" smtClean="0"/>
              <a:t>Nitin</a:t>
            </a:r>
            <a:r>
              <a:rPr lang="en-US" b="1" dirty="0" smtClean="0"/>
              <a:t>           	(d) </a:t>
            </a:r>
            <a:r>
              <a:rPr lang="en-US" b="1" dirty="0" err="1" smtClean="0"/>
              <a:t>Parth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 smtClean="0"/>
              <a:t> 	</a:t>
            </a:r>
            <a:r>
              <a:rPr lang="en-US" b="1" dirty="0" smtClean="0"/>
              <a:t>Question 9: In a group of six women, there are four dancers, four vocal musicians, one actress and three violinists. </a:t>
            </a:r>
            <a:r>
              <a:rPr lang="en-US" b="1" dirty="0" err="1" smtClean="0"/>
              <a:t>Girija</a:t>
            </a:r>
            <a:r>
              <a:rPr lang="en-US" b="1" dirty="0" smtClean="0"/>
              <a:t> and </a:t>
            </a:r>
            <a:r>
              <a:rPr lang="en-US" b="1" dirty="0" err="1" smtClean="0"/>
              <a:t>Vanaja</a:t>
            </a:r>
            <a:r>
              <a:rPr lang="en-US" b="1" dirty="0" smtClean="0"/>
              <a:t> are among the violinists while </a:t>
            </a:r>
            <a:r>
              <a:rPr lang="en-US" b="1" dirty="0" err="1" smtClean="0"/>
              <a:t>Jalaja</a:t>
            </a:r>
            <a:r>
              <a:rPr lang="en-US" b="1" dirty="0" smtClean="0"/>
              <a:t> and </a:t>
            </a:r>
            <a:r>
              <a:rPr lang="en-US" b="1" dirty="0" err="1" smtClean="0"/>
              <a:t>Shailja</a:t>
            </a:r>
            <a:r>
              <a:rPr lang="en-US" b="1" dirty="0" smtClean="0"/>
              <a:t> do not know how to play on the </a:t>
            </a:r>
            <a:r>
              <a:rPr lang="en-US" b="1" dirty="0" err="1" smtClean="0"/>
              <a:t>vilion</a:t>
            </a:r>
            <a:r>
              <a:rPr lang="en-US" b="1" dirty="0" smtClean="0"/>
              <a:t>. </a:t>
            </a:r>
            <a:r>
              <a:rPr lang="en-US" b="1" dirty="0" err="1" smtClean="0"/>
              <a:t>Shailja</a:t>
            </a:r>
            <a:r>
              <a:rPr lang="en-US" b="1" dirty="0" smtClean="0"/>
              <a:t> and </a:t>
            </a:r>
            <a:r>
              <a:rPr lang="en-US" b="1" dirty="0" err="1" smtClean="0"/>
              <a:t>Tanuja</a:t>
            </a:r>
            <a:r>
              <a:rPr lang="en-US" b="1" dirty="0" smtClean="0"/>
              <a:t> are among the dancer. </a:t>
            </a:r>
            <a:r>
              <a:rPr lang="en-US" b="1" dirty="0" err="1" smtClean="0"/>
              <a:t>Jalaja</a:t>
            </a:r>
            <a:r>
              <a:rPr lang="en-US" b="1" dirty="0" smtClean="0"/>
              <a:t>, </a:t>
            </a:r>
            <a:r>
              <a:rPr lang="en-US" b="1" dirty="0" err="1" smtClean="0"/>
              <a:t>Vanaja</a:t>
            </a:r>
            <a:r>
              <a:rPr lang="en-US" b="1" dirty="0" smtClean="0"/>
              <a:t>, </a:t>
            </a:r>
            <a:r>
              <a:rPr lang="en-US" b="1" dirty="0" err="1" smtClean="0"/>
              <a:t>Shailja</a:t>
            </a:r>
            <a:r>
              <a:rPr lang="en-US" b="1" dirty="0" smtClean="0"/>
              <a:t> and </a:t>
            </a:r>
            <a:r>
              <a:rPr lang="en-US" b="1" dirty="0" err="1" smtClean="0"/>
              <a:t>Tanuja</a:t>
            </a:r>
            <a:r>
              <a:rPr lang="en-US" b="1" dirty="0" smtClean="0"/>
              <a:t> are all vocal musicians and two of them are also violinists. </a:t>
            </a:r>
          </a:p>
          <a:p>
            <a:pPr lvl="0">
              <a:buNone/>
            </a:pPr>
            <a:r>
              <a:rPr lang="en-US" b="1" dirty="0" smtClean="0"/>
              <a:t>If </a:t>
            </a:r>
            <a:r>
              <a:rPr lang="en-US" b="1" dirty="0" err="1" smtClean="0"/>
              <a:t>Pooja</a:t>
            </a:r>
            <a:r>
              <a:rPr lang="en-US" b="1" dirty="0" smtClean="0"/>
              <a:t> is an actress, then who among the following is both a dancer and a violinist?</a:t>
            </a:r>
          </a:p>
          <a:p>
            <a:pPr>
              <a:buNone/>
            </a:pPr>
            <a:r>
              <a:rPr lang="en-US" b="1" dirty="0" smtClean="0"/>
              <a:t>(a) </a:t>
            </a:r>
            <a:r>
              <a:rPr lang="en-US" b="1" dirty="0" err="1" smtClean="0"/>
              <a:t>Jalaja</a:t>
            </a:r>
            <a:r>
              <a:rPr lang="en-US" b="1" dirty="0" smtClean="0"/>
              <a:t>       (b) </a:t>
            </a:r>
            <a:r>
              <a:rPr lang="en-US" b="1" dirty="0" err="1" smtClean="0"/>
              <a:t>Shailja</a:t>
            </a:r>
            <a:r>
              <a:rPr lang="en-US" b="1" dirty="0" smtClean="0"/>
              <a:t>       (c) </a:t>
            </a:r>
            <a:r>
              <a:rPr lang="en-US" b="1" dirty="0" err="1" smtClean="0"/>
              <a:t>Tanuja</a:t>
            </a:r>
            <a:r>
              <a:rPr lang="en-US" b="1" dirty="0" smtClean="0"/>
              <a:t>       (d) </a:t>
            </a:r>
            <a:r>
              <a:rPr lang="en-US" b="1" dirty="0" err="1" smtClean="0"/>
              <a:t>Pooja</a:t>
            </a:r>
            <a:r>
              <a:rPr lang="en-US" b="1" dirty="0" smtClean="0"/>
              <a:t>     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1149</TotalTime>
  <Words>5150</Words>
  <Application>Microsoft Office PowerPoint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SKJADSBCKJWEF</cp:lastModifiedBy>
  <cp:revision>177</cp:revision>
  <dcterms:created xsi:type="dcterms:W3CDTF">2020-02-23T06:37:57Z</dcterms:created>
  <dcterms:modified xsi:type="dcterms:W3CDTF">2023-10-31T09:31:37Z</dcterms:modified>
</cp:coreProperties>
</file>