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6" r:id="rId2"/>
    <p:sldId id="309" r:id="rId3"/>
    <p:sldId id="310" r:id="rId4"/>
    <p:sldId id="319" r:id="rId5"/>
    <p:sldId id="311" r:id="rId6"/>
    <p:sldId id="312" r:id="rId7"/>
    <p:sldId id="320" r:id="rId8"/>
    <p:sldId id="313" r:id="rId9"/>
    <p:sldId id="314" r:id="rId10"/>
    <p:sldId id="321" r:id="rId11"/>
    <p:sldId id="315" r:id="rId12"/>
    <p:sldId id="316" r:id="rId13"/>
    <p:sldId id="322" r:id="rId14"/>
    <p:sldId id="317" r:id="rId15"/>
    <p:sldId id="318" r:id="rId16"/>
    <p:sldId id="324" r:id="rId17"/>
    <p:sldId id="323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91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810" y="-10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981" y="2563092"/>
            <a:ext cx="9593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Arial Black" pitchFamily="34" charset="0"/>
              </a:rPr>
              <a:t>PUZZLE TEST - CIRCLE</a:t>
            </a:r>
            <a:endParaRPr lang="en-US" sz="44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</a:t>
            </a:r>
            <a:r>
              <a:rPr lang="en-US" sz="1800" b="1" dirty="0" smtClean="0"/>
              <a:t> </a:t>
            </a:r>
            <a:r>
              <a:rPr lang="en-US" b="1" dirty="0" smtClean="0"/>
              <a:t>9. Which of the following is correct? 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B is between A and D </a:t>
            </a:r>
            <a:r>
              <a:rPr lang="en-US" b="1" dirty="0" smtClean="0"/>
              <a:t>		(2) D is between F and G 		(3) E is to the immediate right of G </a:t>
            </a:r>
          </a:p>
          <a:p>
            <a:pPr>
              <a:buNone/>
            </a:pPr>
            <a:r>
              <a:rPr lang="en-US" b="1" dirty="0" smtClean="0"/>
              <a:t>(4) F is to the immediate left of G 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10. Which of the following has the pair with the second person sitting to the immediate right of the first person? </a:t>
            </a:r>
          </a:p>
          <a:p>
            <a:pPr>
              <a:buNone/>
            </a:pPr>
            <a:r>
              <a:rPr lang="en-US" b="1" dirty="0" smtClean="0"/>
              <a:t>(1) BD 		</a:t>
            </a:r>
            <a:r>
              <a:rPr lang="en-US" b="1" dirty="0" smtClean="0">
                <a:solidFill>
                  <a:srgbClr val="FF0000"/>
                </a:solidFill>
              </a:rPr>
              <a:t>(2) GF</a:t>
            </a:r>
            <a:r>
              <a:rPr lang="en-US" b="1" dirty="0" smtClean="0"/>
              <a:t>		 (3) EC		 (4) AE 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11. Which of the following will be D's position after E and D interchange their places? 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</a:t>
            </a:r>
            <a:r>
              <a:rPr lang="en-US" b="1" dirty="0" err="1" smtClean="0">
                <a:solidFill>
                  <a:srgbClr val="FF0000"/>
                </a:solidFill>
              </a:rPr>
              <a:t>Neighbour</a:t>
            </a:r>
            <a:r>
              <a:rPr lang="en-US" b="1" dirty="0" smtClean="0">
                <a:solidFill>
                  <a:srgbClr val="FF0000"/>
                </a:solidFill>
              </a:rPr>
              <a:t> of G and C </a:t>
            </a:r>
            <a:r>
              <a:rPr lang="en-US" b="1" dirty="0" smtClean="0"/>
              <a:t>		(2) To the immediate left of C 		(3) To the immediate right of F </a:t>
            </a:r>
          </a:p>
          <a:p>
            <a:pPr>
              <a:buNone/>
            </a:pPr>
            <a:r>
              <a:rPr lang="en-US" b="1" dirty="0" smtClean="0"/>
              <a:t>(4) </a:t>
            </a:r>
            <a:r>
              <a:rPr lang="en-US" b="1" dirty="0" err="1" smtClean="0"/>
              <a:t>Neighbour</a:t>
            </a:r>
            <a:r>
              <a:rPr lang="en-US" b="1" dirty="0" smtClean="0"/>
              <a:t> of C and A 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12. What is the position of C? </a:t>
            </a:r>
          </a:p>
          <a:p>
            <a:pPr>
              <a:buNone/>
            </a:pPr>
            <a:r>
              <a:rPr lang="en-US" b="1" dirty="0" smtClean="0"/>
              <a:t>(1) Second to the left of B 		(2) Third to the right of F 		(3) To the immediate left of A 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(4) None of these 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13. Which of the following is wrong? </a:t>
            </a:r>
          </a:p>
          <a:p>
            <a:pPr>
              <a:buNone/>
            </a:pPr>
            <a:r>
              <a:rPr lang="en-US" b="1" dirty="0" smtClean="0"/>
              <a:t>(1) A is to the immediate right of B 	</a:t>
            </a:r>
            <a:r>
              <a:rPr lang="en-US" b="1" dirty="0" smtClean="0">
                <a:solidFill>
                  <a:srgbClr val="FF0000"/>
                </a:solidFill>
              </a:rPr>
              <a:t>(2) B is to the immediate left of D </a:t>
            </a:r>
            <a:r>
              <a:rPr lang="en-US" b="1" dirty="0" smtClean="0"/>
              <a:t>	(3) F is between G and D </a:t>
            </a:r>
          </a:p>
          <a:p>
            <a:pPr>
              <a:buNone/>
            </a:pPr>
            <a:r>
              <a:rPr lang="en-US" b="1" dirty="0" smtClean="0"/>
              <a:t>(4) E is between G and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/>
              <a:t> Direction(14 to 18):- </a:t>
            </a:r>
            <a:r>
              <a:rPr lang="en-US" sz="1400" b="1" dirty="0" smtClean="0"/>
              <a:t> </a:t>
            </a:r>
            <a:r>
              <a:rPr lang="en-US" sz="1800" b="1" dirty="0" smtClean="0"/>
              <a:t>Read the following information to answer these questions.</a:t>
            </a:r>
          </a:p>
          <a:p>
            <a:pPr>
              <a:buNone/>
            </a:pPr>
            <a:r>
              <a:rPr sz="1800" b="1" smtClean="0"/>
              <a:t>Six people A, B, C, D, E and F are sitting on the ground in a hexagonal shape. All the sides of the hexagon so formed ar of same length. A is not adjacent to B or C, D is not adjacent to C or E, B and C are adjacent, F is in the middle of D and C.</a:t>
            </a:r>
            <a:endParaRPr lang="en-US" sz="1800" b="1" dirty="0" smtClean="0"/>
          </a:p>
          <a:p>
            <a:pPr>
              <a:buNone/>
            </a:pPr>
            <a:r>
              <a:rPr sz="1800" b="1" smtClean="0"/>
              <a:t> 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997527"/>
            <a:ext cx="11987048" cy="5419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 Q 14. Which of the following is not a correct </a:t>
            </a:r>
            <a:r>
              <a:rPr lang="en-US" b="1" dirty="0" err="1" smtClean="0"/>
              <a:t>neighbour</a:t>
            </a:r>
            <a:r>
              <a:rPr lang="en-US" b="1" dirty="0" smtClean="0"/>
              <a:t> pair?</a:t>
            </a:r>
          </a:p>
          <a:p>
            <a:pPr>
              <a:buNone/>
            </a:pPr>
            <a:r>
              <a:rPr lang="en-US" b="1" dirty="0" smtClean="0"/>
              <a:t>1) A and F	2) D and F	3) B and E	4) C and F</a:t>
            </a:r>
          </a:p>
          <a:p>
            <a:pPr>
              <a:buNone/>
            </a:pPr>
            <a:r>
              <a:rPr lang="en-US" b="1" dirty="0" smtClean="0"/>
              <a:t>Q 15. Which of the following is in the right sequence?</a:t>
            </a:r>
          </a:p>
          <a:p>
            <a:pPr>
              <a:buNone/>
            </a:pPr>
            <a:r>
              <a:rPr lang="en-US" b="1" dirty="0" smtClean="0"/>
              <a:t>1)A,F,B	2)F,A,E	3)B,C,F	4)D,A,B</a:t>
            </a:r>
          </a:p>
          <a:p>
            <a:pPr>
              <a:buNone/>
            </a:pPr>
            <a:r>
              <a:rPr lang="en-US" b="1" dirty="0" smtClean="0"/>
              <a:t>Q 16. Who is at the same distance from D as E is from D?</a:t>
            </a:r>
          </a:p>
          <a:p>
            <a:pPr>
              <a:buNone/>
            </a:pPr>
            <a:r>
              <a:rPr lang="en-US" b="1" dirty="0" smtClean="0"/>
              <a:t>1)B		2)C		3)D		4)F</a:t>
            </a:r>
          </a:p>
          <a:p>
            <a:pPr>
              <a:buNone/>
            </a:pPr>
            <a:r>
              <a:rPr lang="en-US" b="1" dirty="0" smtClean="0"/>
              <a:t>Q 17. If one </a:t>
            </a:r>
            <a:r>
              <a:rPr lang="en-US" b="1" dirty="0" err="1" smtClean="0"/>
              <a:t>neighbour</a:t>
            </a:r>
            <a:r>
              <a:rPr lang="en-US" b="1" dirty="0" smtClean="0"/>
              <a:t> of A is D, who is the other one?</a:t>
            </a:r>
          </a:p>
          <a:p>
            <a:pPr>
              <a:buNone/>
            </a:pPr>
            <a:r>
              <a:rPr lang="en-US" b="1" dirty="0" smtClean="0"/>
              <a:t>1)B		2)C		3)E		4)F</a:t>
            </a:r>
          </a:p>
          <a:p>
            <a:pPr>
              <a:buNone/>
            </a:pPr>
            <a:r>
              <a:rPr lang="en-US" b="1" dirty="0" smtClean="0"/>
              <a:t>Q 18. Who is placed opposite to E?	</a:t>
            </a:r>
          </a:p>
          <a:p>
            <a:pPr>
              <a:buNone/>
            </a:pPr>
            <a:r>
              <a:rPr lang="en-US" b="1" dirty="0" smtClean="0"/>
              <a:t>1)B		2)C		3)D		4)F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997527"/>
            <a:ext cx="11987048" cy="5419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 Q 14. Which of the following is not a correct </a:t>
            </a:r>
            <a:r>
              <a:rPr lang="en-US" b="1" dirty="0" err="1" smtClean="0"/>
              <a:t>neighbour</a:t>
            </a:r>
            <a:r>
              <a:rPr lang="en-US" b="1" dirty="0" smtClean="0"/>
              <a:t> pair?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1) A and F</a:t>
            </a:r>
            <a:r>
              <a:rPr lang="en-US" b="1" dirty="0" smtClean="0"/>
              <a:t>	2) D and F	3) B and E	4) C and F</a:t>
            </a:r>
          </a:p>
          <a:p>
            <a:pPr>
              <a:buNone/>
            </a:pPr>
            <a:r>
              <a:rPr lang="en-US" b="1" dirty="0" smtClean="0"/>
              <a:t>Q 15. Which of the following is in the right sequence?</a:t>
            </a:r>
          </a:p>
          <a:p>
            <a:pPr>
              <a:buNone/>
            </a:pPr>
            <a:r>
              <a:rPr lang="en-US" b="1" dirty="0" smtClean="0"/>
              <a:t>1)A,F,B	2)F,A,E</a:t>
            </a:r>
            <a:r>
              <a:rPr lang="en-US" b="1" dirty="0" smtClean="0">
                <a:solidFill>
                  <a:srgbClr val="FF0000"/>
                </a:solidFill>
              </a:rPr>
              <a:t>	3)B,C,F</a:t>
            </a:r>
            <a:r>
              <a:rPr lang="en-US" b="1" dirty="0" smtClean="0"/>
              <a:t>	4)D,A,B</a:t>
            </a:r>
          </a:p>
          <a:p>
            <a:pPr>
              <a:buNone/>
            </a:pPr>
            <a:r>
              <a:rPr lang="en-US" b="1" dirty="0" smtClean="0"/>
              <a:t>Q 16. Who is at the same distance from D as E is from D?</a:t>
            </a:r>
          </a:p>
          <a:p>
            <a:pPr>
              <a:buNone/>
            </a:pPr>
            <a:r>
              <a:rPr lang="en-US" b="1" dirty="0" smtClean="0"/>
              <a:t>1)B		</a:t>
            </a:r>
            <a:r>
              <a:rPr lang="en-US" b="1" dirty="0" smtClean="0">
                <a:solidFill>
                  <a:srgbClr val="FF0000"/>
                </a:solidFill>
              </a:rPr>
              <a:t>2)C</a:t>
            </a:r>
            <a:r>
              <a:rPr lang="en-US" b="1" dirty="0" smtClean="0"/>
              <a:t>		3)D		4)F</a:t>
            </a:r>
          </a:p>
          <a:p>
            <a:pPr>
              <a:buNone/>
            </a:pPr>
            <a:r>
              <a:rPr lang="en-US" b="1" dirty="0" smtClean="0"/>
              <a:t>Q 17. If one </a:t>
            </a:r>
            <a:r>
              <a:rPr lang="en-US" b="1" dirty="0" err="1" smtClean="0"/>
              <a:t>neighbour</a:t>
            </a:r>
            <a:r>
              <a:rPr lang="en-US" b="1" dirty="0" smtClean="0"/>
              <a:t> of A is D, who is the other one?</a:t>
            </a:r>
          </a:p>
          <a:p>
            <a:pPr>
              <a:buNone/>
            </a:pPr>
            <a:r>
              <a:rPr lang="en-US" b="1" dirty="0" smtClean="0"/>
              <a:t>1)B		2)C		</a:t>
            </a:r>
            <a:r>
              <a:rPr lang="en-US" b="1" dirty="0" smtClean="0">
                <a:solidFill>
                  <a:srgbClr val="FF0000"/>
                </a:solidFill>
              </a:rPr>
              <a:t>3)E</a:t>
            </a:r>
            <a:r>
              <a:rPr lang="en-US" b="1" dirty="0" smtClean="0"/>
              <a:t>		4)F</a:t>
            </a:r>
          </a:p>
          <a:p>
            <a:pPr>
              <a:buNone/>
            </a:pPr>
            <a:r>
              <a:rPr lang="en-US" b="1" dirty="0" smtClean="0"/>
              <a:t>Q 18. Who is placed opposite to E?	</a:t>
            </a:r>
          </a:p>
          <a:p>
            <a:pPr>
              <a:buNone/>
            </a:pPr>
            <a:r>
              <a:rPr lang="en-US" b="1" dirty="0" smtClean="0"/>
              <a:t>1)B		2)C		3)D		</a:t>
            </a:r>
            <a:r>
              <a:rPr lang="en-US" b="1" dirty="0" smtClean="0">
                <a:solidFill>
                  <a:srgbClr val="FF0000"/>
                </a:solidFill>
              </a:rPr>
              <a:t>4)F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 Direction(19 to 23):-  Read the following information to answer these questions.</a:t>
            </a:r>
          </a:p>
          <a:p>
            <a:pPr>
              <a:buNone/>
            </a:pPr>
            <a:r>
              <a:rPr lang="en-US" b="1" dirty="0" smtClean="0"/>
              <a:t>Seven friends </a:t>
            </a:r>
            <a:r>
              <a:rPr lang="en-US" b="1" dirty="0" err="1" smtClean="0"/>
              <a:t>Kamla</a:t>
            </a:r>
            <a:r>
              <a:rPr lang="en-US" b="1" dirty="0" smtClean="0"/>
              <a:t>, Manish, </a:t>
            </a:r>
            <a:r>
              <a:rPr lang="en-US" b="1" dirty="0" err="1" smtClean="0"/>
              <a:t>Rohit</a:t>
            </a:r>
            <a:r>
              <a:rPr lang="en-US" b="1" dirty="0" smtClean="0"/>
              <a:t>, </a:t>
            </a:r>
            <a:r>
              <a:rPr lang="en-US" b="1" dirty="0" err="1" smtClean="0"/>
              <a:t>Amit</a:t>
            </a:r>
            <a:r>
              <a:rPr lang="en-US" b="1" dirty="0" smtClean="0"/>
              <a:t>, </a:t>
            </a:r>
            <a:r>
              <a:rPr lang="en-US" b="1" dirty="0" err="1" smtClean="0"/>
              <a:t>Gaurav</a:t>
            </a:r>
            <a:r>
              <a:rPr lang="en-US" b="1" dirty="0" smtClean="0"/>
              <a:t>, </a:t>
            </a:r>
            <a:r>
              <a:rPr lang="en-US" b="1" dirty="0" err="1" smtClean="0"/>
              <a:t>Pritam</a:t>
            </a:r>
            <a:r>
              <a:rPr lang="en-US" b="1" dirty="0" smtClean="0"/>
              <a:t> and </a:t>
            </a:r>
            <a:r>
              <a:rPr lang="en-US" b="1" dirty="0" err="1" smtClean="0"/>
              <a:t>Priya</a:t>
            </a:r>
            <a:r>
              <a:rPr lang="en-US" b="1" dirty="0" smtClean="0"/>
              <a:t> are sitting in a circle. </a:t>
            </a:r>
            <a:r>
              <a:rPr lang="en-US" b="1" dirty="0" err="1" smtClean="0"/>
              <a:t>Kamla</a:t>
            </a:r>
            <a:r>
              <a:rPr lang="en-US" b="1" dirty="0" smtClean="0"/>
              <a:t>, Manish, </a:t>
            </a:r>
            <a:r>
              <a:rPr lang="en-US" b="1" dirty="0" err="1" smtClean="0"/>
              <a:t>Rohit</a:t>
            </a:r>
            <a:r>
              <a:rPr lang="en-US" b="1" dirty="0" smtClean="0"/>
              <a:t>, </a:t>
            </a:r>
            <a:r>
              <a:rPr lang="en-US" b="1" dirty="0" err="1" smtClean="0"/>
              <a:t>Amit</a:t>
            </a:r>
            <a:r>
              <a:rPr lang="en-US" b="1" dirty="0" smtClean="0"/>
              <a:t>, </a:t>
            </a:r>
            <a:r>
              <a:rPr lang="en-US" b="1" dirty="0" err="1" smtClean="0"/>
              <a:t>Pritam</a:t>
            </a:r>
            <a:r>
              <a:rPr lang="en-US" b="1" dirty="0" smtClean="0"/>
              <a:t> and </a:t>
            </a:r>
            <a:r>
              <a:rPr lang="en-US" b="1" dirty="0" err="1" smtClean="0"/>
              <a:t>Priya</a:t>
            </a:r>
            <a:r>
              <a:rPr lang="en-US" b="1" dirty="0" smtClean="0"/>
              <a:t> are sitting at equal distances from each other. </a:t>
            </a:r>
            <a:r>
              <a:rPr lang="en-US" b="1" dirty="0" err="1" smtClean="0"/>
              <a:t>Rohit</a:t>
            </a:r>
            <a:r>
              <a:rPr lang="en-US" b="1" dirty="0" smtClean="0"/>
              <a:t> is sitting three places right of </a:t>
            </a:r>
            <a:r>
              <a:rPr lang="en-US" b="1" dirty="0" err="1" smtClean="0"/>
              <a:t>Pritam</a:t>
            </a:r>
            <a:r>
              <a:rPr lang="en-US" b="1" dirty="0" smtClean="0"/>
              <a:t>, who is sitting one place right of </a:t>
            </a:r>
            <a:r>
              <a:rPr lang="en-US" b="1" dirty="0" err="1" smtClean="0"/>
              <a:t>Amit</a:t>
            </a:r>
            <a:r>
              <a:rPr lang="en-US" b="1" dirty="0" smtClean="0"/>
              <a:t>. </a:t>
            </a:r>
            <a:r>
              <a:rPr lang="en-US" b="1" dirty="0" err="1" smtClean="0"/>
              <a:t>Kamla</a:t>
            </a:r>
            <a:r>
              <a:rPr lang="en-US" b="1" dirty="0" smtClean="0"/>
              <a:t> forms an angle of 90 degrees from </a:t>
            </a:r>
            <a:r>
              <a:rPr lang="en-US" b="1" dirty="0" err="1" smtClean="0"/>
              <a:t>Gaurav</a:t>
            </a:r>
            <a:r>
              <a:rPr lang="en-US" b="1" dirty="0" smtClean="0"/>
              <a:t> and an angle of 120 degrees from Manish. Manish is just opposite </a:t>
            </a:r>
            <a:r>
              <a:rPr lang="en-US" b="1" dirty="0" err="1" smtClean="0"/>
              <a:t>Priya</a:t>
            </a:r>
            <a:r>
              <a:rPr lang="en-US" b="1" dirty="0" smtClean="0"/>
              <a:t> and is sitting on the left of </a:t>
            </a:r>
            <a:r>
              <a:rPr lang="en-US" b="1" dirty="0" err="1" smtClean="0"/>
              <a:t>Gaurav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779318"/>
          </a:xfrm>
        </p:spPr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415636"/>
            <a:ext cx="11733048" cy="6442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b="1" dirty="0" smtClean="0"/>
              <a:t>Q 19. Who is the only person sitting between </a:t>
            </a:r>
            <a:r>
              <a:rPr lang="en-US" b="1" dirty="0" err="1" smtClean="0"/>
              <a:t>Rohit</a:t>
            </a:r>
            <a:r>
              <a:rPr lang="en-US" b="1" dirty="0" smtClean="0"/>
              <a:t> and Manish?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Pritam</a:t>
            </a:r>
            <a:r>
              <a:rPr lang="en-US" b="1" dirty="0" smtClean="0"/>
              <a:t> 	(b) </a:t>
            </a:r>
            <a:r>
              <a:rPr lang="en-US" b="1" dirty="0" err="1" smtClean="0"/>
              <a:t>Amit</a:t>
            </a:r>
            <a:r>
              <a:rPr lang="en-US" b="1" dirty="0" smtClean="0"/>
              <a:t>		(c) </a:t>
            </a:r>
            <a:r>
              <a:rPr lang="en-US" b="1" dirty="0" err="1" smtClean="0"/>
              <a:t>Gaurav</a:t>
            </a:r>
            <a:r>
              <a:rPr lang="en-US" b="1" dirty="0" smtClean="0"/>
              <a:t>	 (d) </a:t>
            </a:r>
            <a:r>
              <a:rPr lang="en-US" b="1" dirty="0" err="1" smtClean="0"/>
              <a:t>Kamla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Q 20. </a:t>
            </a:r>
            <a:r>
              <a:rPr lang="en-US" b="1" dirty="0" err="1" smtClean="0"/>
              <a:t>Gaurav</a:t>
            </a:r>
            <a:r>
              <a:rPr lang="en-US" b="1" dirty="0" smtClean="0"/>
              <a:t> is not sitting at equal distances from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Rohit</a:t>
            </a:r>
            <a:r>
              <a:rPr lang="en-US" b="1" dirty="0" smtClean="0"/>
              <a:t> and </a:t>
            </a:r>
            <a:r>
              <a:rPr lang="en-US" b="1" dirty="0" err="1" smtClean="0"/>
              <a:t>Pritam</a:t>
            </a:r>
            <a:r>
              <a:rPr lang="en-US" b="1" dirty="0" smtClean="0"/>
              <a:t>	 (b) </a:t>
            </a:r>
            <a:r>
              <a:rPr lang="en-US" b="1" dirty="0" err="1" smtClean="0"/>
              <a:t>Amit</a:t>
            </a:r>
            <a:r>
              <a:rPr lang="en-US" b="1" dirty="0" smtClean="0"/>
              <a:t> and </a:t>
            </a:r>
            <a:r>
              <a:rPr lang="en-US" b="1" dirty="0" err="1" smtClean="0"/>
              <a:t>Kamla</a:t>
            </a:r>
            <a:r>
              <a:rPr lang="en-US" b="1" dirty="0" smtClean="0"/>
              <a:t>	(c) Manish and </a:t>
            </a:r>
            <a:r>
              <a:rPr lang="en-US" b="1" dirty="0" err="1" smtClean="0"/>
              <a:t>Pritam</a:t>
            </a:r>
            <a:r>
              <a:rPr lang="en-US" b="1" dirty="0" smtClean="0"/>
              <a:t>     (d) All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Q 21. </a:t>
            </a:r>
            <a:r>
              <a:rPr lang="en-US" b="1" dirty="0" err="1" smtClean="0"/>
              <a:t>Gaurav</a:t>
            </a:r>
            <a:r>
              <a:rPr lang="en-US" b="1" dirty="0" smtClean="0"/>
              <a:t> is sitting ………….. </a:t>
            </a:r>
            <a:r>
              <a:rPr lang="en-US" b="1" dirty="0" err="1" smtClean="0"/>
              <a:t>ofPriya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(a) to the left	 (b) to the right	 (c) two places right	(d) None of these</a:t>
            </a:r>
          </a:p>
          <a:p>
            <a:pPr>
              <a:buNone/>
            </a:pPr>
            <a:r>
              <a:rPr lang="en-US" sz="2000" b="1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779318"/>
          </a:xfrm>
        </p:spPr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415636"/>
            <a:ext cx="11733048" cy="6442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b="1" dirty="0" smtClean="0"/>
              <a:t>Q 19. Who is the only person sitting between </a:t>
            </a:r>
            <a:r>
              <a:rPr lang="en-US" b="1" dirty="0" err="1" smtClean="0"/>
              <a:t>Rohit</a:t>
            </a:r>
            <a:r>
              <a:rPr lang="en-US" b="1" dirty="0" smtClean="0"/>
              <a:t> and Manish?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Pritam</a:t>
            </a:r>
            <a:r>
              <a:rPr lang="en-US" b="1" dirty="0" smtClean="0"/>
              <a:t> 	(b) </a:t>
            </a:r>
            <a:r>
              <a:rPr lang="en-US" b="1" dirty="0" err="1" smtClean="0"/>
              <a:t>Amit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(c) </a:t>
            </a:r>
            <a:r>
              <a:rPr lang="en-US" b="1" dirty="0" err="1" smtClean="0">
                <a:solidFill>
                  <a:srgbClr val="FF0000"/>
                </a:solidFill>
              </a:rPr>
              <a:t>Gaurav</a:t>
            </a:r>
            <a:r>
              <a:rPr lang="en-US" b="1" dirty="0" smtClean="0"/>
              <a:t>	 (d) </a:t>
            </a:r>
            <a:r>
              <a:rPr lang="en-US" b="1" dirty="0" err="1" smtClean="0"/>
              <a:t>Kamla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Q 20. </a:t>
            </a:r>
            <a:r>
              <a:rPr lang="en-US" b="1" dirty="0" err="1" smtClean="0"/>
              <a:t>Gaurav</a:t>
            </a:r>
            <a:r>
              <a:rPr lang="en-US" b="1" dirty="0" smtClean="0"/>
              <a:t> is not sitting at equal distances from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Rohit</a:t>
            </a:r>
            <a:r>
              <a:rPr lang="en-US" b="1" dirty="0" smtClean="0"/>
              <a:t> and </a:t>
            </a:r>
            <a:r>
              <a:rPr lang="en-US" b="1" dirty="0" err="1" smtClean="0"/>
              <a:t>Pritam</a:t>
            </a:r>
            <a:r>
              <a:rPr lang="en-US" b="1" dirty="0" smtClean="0"/>
              <a:t>	 (b) </a:t>
            </a:r>
            <a:r>
              <a:rPr lang="en-US" b="1" dirty="0" err="1" smtClean="0"/>
              <a:t>Amit</a:t>
            </a:r>
            <a:r>
              <a:rPr lang="en-US" b="1" dirty="0" smtClean="0"/>
              <a:t> and </a:t>
            </a:r>
            <a:r>
              <a:rPr lang="en-US" b="1" dirty="0" err="1" smtClean="0"/>
              <a:t>Kamla</a:t>
            </a:r>
            <a:r>
              <a:rPr lang="en-US" b="1" dirty="0" smtClean="0"/>
              <a:t>	(c) Manish and </a:t>
            </a:r>
            <a:r>
              <a:rPr lang="en-US" b="1" dirty="0" err="1" smtClean="0"/>
              <a:t>Pritam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 (d) All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b="1" dirty="0" smtClean="0"/>
              <a:t>Q 21. </a:t>
            </a:r>
            <a:r>
              <a:rPr lang="en-US" b="1" dirty="0" err="1" smtClean="0"/>
              <a:t>Gaurav</a:t>
            </a:r>
            <a:r>
              <a:rPr lang="en-US" b="1" dirty="0" smtClean="0"/>
              <a:t> is sitting ………….. </a:t>
            </a:r>
            <a:r>
              <a:rPr lang="en-US" b="1" dirty="0" err="1" smtClean="0"/>
              <a:t>ofPriya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(a) to the left	 (b) to the right	 (c) two places right	</a:t>
            </a:r>
            <a:r>
              <a:rPr lang="en-US" b="1" dirty="0" smtClean="0">
                <a:solidFill>
                  <a:srgbClr val="FF0000"/>
                </a:solidFill>
              </a:rPr>
              <a:t>(d) None of these</a:t>
            </a:r>
          </a:p>
          <a:p>
            <a:pPr>
              <a:buNone/>
            </a:pPr>
            <a:r>
              <a:rPr lang="en-US" sz="2000" b="1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779318"/>
          </a:xfrm>
        </p:spPr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872836"/>
            <a:ext cx="11733048" cy="5985163"/>
          </a:xfrm>
        </p:spPr>
        <p:txBody>
          <a:bodyPr>
            <a:no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22. The angle between </a:t>
            </a:r>
            <a:r>
              <a:rPr lang="en-US" b="1" dirty="0" err="1" smtClean="0"/>
              <a:t>Gaurav</a:t>
            </a:r>
            <a:r>
              <a:rPr lang="en-US" b="1" dirty="0" smtClean="0"/>
              <a:t> and Manish in the clockwise direction is </a:t>
            </a:r>
          </a:p>
          <a:p>
            <a:pPr>
              <a:buNone/>
            </a:pPr>
            <a:r>
              <a:rPr lang="en-US" b="1" dirty="0" smtClean="0"/>
              <a:t>(a) 150º		(b) 180º		(c) 210º		</a:t>
            </a:r>
            <a:r>
              <a:rPr lang="en-US" b="1" dirty="0" smtClean="0">
                <a:solidFill>
                  <a:srgbClr val="FF0000"/>
                </a:solidFill>
              </a:rPr>
              <a:t>(d) None of these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Q 23. Which of the following statements is not correct?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Pritam</a:t>
            </a:r>
            <a:r>
              <a:rPr lang="en-US" b="1" dirty="0" smtClean="0"/>
              <a:t> is between Manish and </a:t>
            </a:r>
            <a:r>
              <a:rPr lang="en-US" b="1" dirty="0" err="1" smtClean="0"/>
              <a:t>Kamla</a:t>
            </a:r>
            <a:r>
              <a:rPr lang="en-US" b="1" dirty="0" smtClean="0"/>
              <a:t>.			</a:t>
            </a:r>
            <a:r>
              <a:rPr lang="en-US" b="1" dirty="0" smtClean="0">
                <a:solidFill>
                  <a:srgbClr val="FF0000"/>
                </a:solidFill>
              </a:rPr>
              <a:t>(b) Manish is two places away from </a:t>
            </a:r>
            <a:r>
              <a:rPr lang="en-US" b="1" dirty="0" err="1" smtClean="0">
                <a:solidFill>
                  <a:srgbClr val="FF0000"/>
                </a:solidFill>
              </a:rPr>
              <a:t>Priya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b="1" dirty="0" smtClean="0"/>
              <a:t>(c) </a:t>
            </a:r>
            <a:r>
              <a:rPr lang="en-US" b="1" dirty="0" err="1" smtClean="0"/>
              <a:t>Gaurav</a:t>
            </a:r>
            <a:r>
              <a:rPr lang="en-US" b="1" dirty="0" smtClean="0"/>
              <a:t> is sitting opposite </a:t>
            </a:r>
            <a:r>
              <a:rPr lang="en-US" b="1" dirty="0" err="1" smtClean="0"/>
              <a:t>Pritam</a:t>
            </a:r>
            <a:r>
              <a:rPr lang="en-US" b="1" dirty="0" smtClean="0"/>
              <a:t>			(d) All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8436" y="2299854"/>
            <a:ext cx="667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Arial Black" pitchFamily="34" charset="0"/>
              </a:rPr>
              <a:t>THANK YOU</a:t>
            </a:r>
            <a:endParaRPr lang="en-US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Direction(1 to 5):- </a:t>
            </a:r>
            <a:r>
              <a:rPr lang="en-US" sz="1800" b="1" dirty="0" smtClean="0"/>
              <a:t> </a:t>
            </a:r>
            <a:r>
              <a:rPr lang="en-US" b="1" dirty="0" smtClean="0"/>
              <a:t>Read the following information to answer these questions.</a:t>
            </a:r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A, B, C, D, E, F and G are sitting in a circle facing at the centre and playing cards.</a:t>
            </a:r>
          </a:p>
          <a:p>
            <a:pPr>
              <a:buNone/>
            </a:pPr>
            <a:r>
              <a:rPr lang="en-US" b="1" dirty="0" smtClean="0"/>
              <a:t>(ii) E is </a:t>
            </a:r>
            <a:r>
              <a:rPr lang="en-US" b="1" dirty="0" err="1" smtClean="0"/>
              <a:t>neighbour</a:t>
            </a:r>
            <a:r>
              <a:rPr lang="en-US" b="1" dirty="0" smtClean="0"/>
              <a:t> of A and D.</a:t>
            </a:r>
          </a:p>
          <a:p>
            <a:pPr>
              <a:buNone/>
            </a:pPr>
            <a:r>
              <a:rPr lang="en-US" b="1" dirty="0" smtClean="0"/>
              <a:t>(iii) G is not between F and C.</a:t>
            </a:r>
          </a:p>
          <a:p>
            <a:pPr>
              <a:buNone/>
            </a:pPr>
            <a:r>
              <a:rPr lang="en-US" b="1" dirty="0" smtClean="0"/>
              <a:t>(iv) F is to the immediate right of A.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7419"/>
            <a:ext cx="11938000" cy="5599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2000" b="1" dirty="0" smtClean="0"/>
              <a:t> Q 1. Which of the following does not have the pair of persons sitting adjacent to each other?</a:t>
            </a:r>
          </a:p>
          <a:p>
            <a:pPr>
              <a:buNone/>
            </a:pPr>
            <a:r>
              <a:rPr lang="en-US" sz="2000" b="1" dirty="0" smtClean="0"/>
              <a:t>A. BA		B. CB		C. DE		D. GD		</a:t>
            </a:r>
          </a:p>
          <a:p>
            <a:pPr>
              <a:buNone/>
            </a:pPr>
            <a:r>
              <a:rPr lang="en-US" sz="2000" b="1" dirty="0" smtClean="0"/>
              <a:t>Q 2. Which of the following pairs has the 2nd person sitting immediately to the right of the 1st?</a:t>
            </a:r>
          </a:p>
          <a:p>
            <a:pPr>
              <a:buNone/>
            </a:pPr>
            <a:r>
              <a:rPr lang="en-US" sz="2000" b="1" dirty="0" smtClean="0"/>
              <a:t>A. AB		B. CB		C. EA		D. DG</a:t>
            </a:r>
          </a:p>
          <a:p>
            <a:pPr>
              <a:buNone/>
            </a:pPr>
            <a:r>
              <a:rPr lang="en-US" sz="2000" b="1" dirty="0" smtClean="0"/>
              <a:t>Q 3. What is the position of F?</a:t>
            </a:r>
          </a:p>
          <a:p>
            <a:pPr marL="457200" indent="-457200">
              <a:buNone/>
            </a:pPr>
            <a:r>
              <a:rPr lang="en-US" sz="2000" b="1" dirty="0" smtClean="0"/>
              <a:t>A. 3rd to the left of C		B. 2nd to the right of C		</a:t>
            </a:r>
            <a:r>
              <a:rPr lang="en-US" sz="2000" b="1" dirty="0" err="1" smtClean="0"/>
              <a:t>C</a:t>
            </a:r>
            <a:r>
              <a:rPr lang="en-US" sz="2000" b="1" dirty="0" smtClean="0"/>
              <a:t>. To the immediate left of A	</a:t>
            </a:r>
          </a:p>
          <a:p>
            <a:pPr marL="457200" indent="-457200">
              <a:buNone/>
            </a:pPr>
            <a:r>
              <a:rPr lang="en-US" sz="2000" b="1" dirty="0" smtClean="0"/>
              <a:t>D. To the immediate right of B	          E. None of these</a:t>
            </a:r>
          </a:p>
          <a:p>
            <a:pPr>
              <a:buNone/>
            </a:pPr>
            <a:r>
              <a:rPr lang="en-US" sz="2000" b="1" dirty="0" smtClean="0"/>
              <a:t>Q 4. Who are the </a:t>
            </a:r>
            <a:r>
              <a:rPr lang="en-US" sz="2000" b="1" dirty="0" err="1" smtClean="0"/>
              <a:t>neighbours</a:t>
            </a:r>
            <a:r>
              <a:rPr lang="en-US" sz="2000" b="1" dirty="0" smtClean="0"/>
              <a:t> of B?</a:t>
            </a:r>
          </a:p>
          <a:p>
            <a:pPr>
              <a:buNone/>
            </a:pPr>
            <a:r>
              <a:rPr lang="en-US" sz="2000" b="1" dirty="0" smtClean="0"/>
              <a:t>	A. A &amp; F 		B. C&amp; D 		C. F &amp; C          		D. Data inadequate </a:t>
            </a:r>
          </a:p>
          <a:p>
            <a:pPr>
              <a:buNone/>
            </a:pPr>
            <a:r>
              <a:rPr lang="en-US" sz="2000" b="1" dirty="0" smtClean="0"/>
              <a:t>Q 5. Which of the following persons are sitting adjacent to each other from left to right in the order as shown?</a:t>
            </a:r>
          </a:p>
          <a:p>
            <a:pPr>
              <a:buNone/>
            </a:pPr>
            <a:r>
              <a:rPr lang="en-US" sz="2000" b="1" dirty="0" smtClean="0"/>
              <a:t>A.BGC			B. FBC 		C. CDG			D. EDG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7419"/>
            <a:ext cx="11938000" cy="5599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2000" b="1" dirty="0" smtClean="0"/>
              <a:t> Q 1. Which of the following does not have the pair of persons sitting adjacent to each other?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A. BA	</a:t>
            </a:r>
            <a:r>
              <a:rPr lang="en-US" sz="2000" b="1" dirty="0" smtClean="0"/>
              <a:t>	B. CB		C. DE		D. GD		</a:t>
            </a:r>
          </a:p>
          <a:p>
            <a:pPr>
              <a:buNone/>
            </a:pPr>
            <a:r>
              <a:rPr lang="en-US" sz="2000" b="1" dirty="0" smtClean="0"/>
              <a:t>Q 2. Which of the following pairs has the 2nd person sitting immediately to the right of the 1st?</a:t>
            </a:r>
          </a:p>
          <a:p>
            <a:pPr>
              <a:buNone/>
            </a:pPr>
            <a:r>
              <a:rPr lang="en-US" sz="2000" b="1" dirty="0" smtClean="0"/>
              <a:t>A. AB		B. CB		</a:t>
            </a:r>
            <a:r>
              <a:rPr lang="en-US" sz="2000" b="1" dirty="0" smtClean="0">
                <a:solidFill>
                  <a:srgbClr val="FF0000"/>
                </a:solidFill>
              </a:rPr>
              <a:t>C. EA</a:t>
            </a:r>
            <a:r>
              <a:rPr lang="en-US" sz="2000" b="1" dirty="0" smtClean="0"/>
              <a:t>		D. DG</a:t>
            </a:r>
          </a:p>
          <a:p>
            <a:pPr>
              <a:buNone/>
            </a:pPr>
            <a:r>
              <a:rPr lang="en-US" sz="2000" b="1" dirty="0" smtClean="0"/>
              <a:t>Q 3. What is the position of F?</a:t>
            </a:r>
          </a:p>
          <a:p>
            <a:pPr marL="457200" indent="-457200">
              <a:buNone/>
            </a:pPr>
            <a:r>
              <a:rPr lang="en-US" sz="2000" b="1" dirty="0" smtClean="0"/>
              <a:t>A. 3rd to the left of C		B. 2nd to the right of C		</a:t>
            </a:r>
            <a:r>
              <a:rPr lang="en-US" sz="2000" b="1" dirty="0" err="1" smtClean="0"/>
              <a:t>C</a:t>
            </a:r>
            <a:r>
              <a:rPr lang="en-US" sz="2000" b="1" dirty="0" smtClean="0"/>
              <a:t>. To the immediate left of A	</a:t>
            </a:r>
          </a:p>
          <a:p>
            <a:pPr marL="457200" indent="-457200">
              <a:buNone/>
            </a:pPr>
            <a:r>
              <a:rPr lang="en-US" sz="2000" b="1" dirty="0" smtClean="0"/>
              <a:t>D. To the immediate right of B	         </a:t>
            </a:r>
            <a:r>
              <a:rPr lang="en-US" sz="2000" b="1" dirty="0" smtClean="0">
                <a:solidFill>
                  <a:srgbClr val="FF0000"/>
                </a:solidFill>
              </a:rPr>
              <a:t> E. None of these</a:t>
            </a:r>
          </a:p>
          <a:p>
            <a:pPr>
              <a:buNone/>
            </a:pPr>
            <a:r>
              <a:rPr lang="en-US" sz="2000" b="1" dirty="0" smtClean="0"/>
              <a:t>Q 4. Who are the </a:t>
            </a:r>
            <a:r>
              <a:rPr lang="en-US" sz="2000" b="1" dirty="0" err="1" smtClean="0"/>
              <a:t>neighbours</a:t>
            </a:r>
            <a:r>
              <a:rPr lang="en-US" sz="2000" b="1" dirty="0" smtClean="0"/>
              <a:t> of B?</a:t>
            </a:r>
          </a:p>
          <a:p>
            <a:pPr>
              <a:buNone/>
            </a:pPr>
            <a:r>
              <a:rPr lang="en-US" sz="2000" b="1" dirty="0" smtClean="0"/>
              <a:t>	A. A &amp; F 		B. C&amp; D 		</a:t>
            </a:r>
            <a:r>
              <a:rPr lang="en-US" sz="2000" b="1" dirty="0" smtClean="0">
                <a:solidFill>
                  <a:srgbClr val="FF0000"/>
                </a:solidFill>
              </a:rPr>
              <a:t>C. F &amp; C          </a:t>
            </a:r>
            <a:r>
              <a:rPr lang="en-US" sz="2000" b="1" dirty="0" smtClean="0"/>
              <a:t>		D. Data inadequate </a:t>
            </a:r>
          </a:p>
          <a:p>
            <a:pPr>
              <a:buNone/>
            </a:pPr>
            <a:r>
              <a:rPr lang="en-US" sz="2000" b="1" dirty="0" smtClean="0"/>
              <a:t>Q 5. Which of the following persons are sitting adjacent to each other from left to right in the order as shown?</a:t>
            </a:r>
          </a:p>
          <a:p>
            <a:pPr>
              <a:buNone/>
            </a:pPr>
            <a:r>
              <a:rPr lang="en-US" sz="2000" b="1" dirty="0" smtClean="0"/>
              <a:t>A.BGC			</a:t>
            </a:r>
            <a:r>
              <a:rPr lang="en-US" sz="2000" b="1" dirty="0" smtClean="0">
                <a:solidFill>
                  <a:srgbClr val="FF0000"/>
                </a:solidFill>
              </a:rPr>
              <a:t>B. FBC </a:t>
            </a:r>
            <a:r>
              <a:rPr lang="en-US" sz="2000" b="1" dirty="0" smtClean="0"/>
              <a:t>		C. CDG			D. EDG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Direction(6 to 8):- </a:t>
            </a:r>
            <a:r>
              <a:rPr lang="en-US" sz="1800" b="1" dirty="0" smtClean="0"/>
              <a:t> </a:t>
            </a:r>
            <a:r>
              <a:rPr lang="en-US" b="1" dirty="0" smtClean="0"/>
              <a:t>Read the following information to answer these questions.</a:t>
            </a:r>
          </a:p>
          <a:p>
            <a:pPr>
              <a:buNone/>
            </a:pPr>
            <a:r>
              <a:rPr lang="en-US" b="1" dirty="0" smtClean="0"/>
              <a:t>P, Q, R, S, T, U, V &amp; W are eight friends sitting around a circle facing towards the centre.</a:t>
            </a:r>
          </a:p>
          <a:p>
            <a:pPr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) W is to the immediate left of P but is not the </a:t>
            </a:r>
            <a:r>
              <a:rPr lang="en-US" b="1" dirty="0" err="1" smtClean="0"/>
              <a:t>neighbour</a:t>
            </a:r>
            <a:r>
              <a:rPr lang="en-US" b="1" dirty="0" smtClean="0"/>
              <a:t> of T and S</a:t>
            </a:r>
          </a:p>
          <a:p>
            <a:pPr>
              <a:buNone/>
            </a:pPr>
            <a:r>
              <a:rPr lang="en-US" b="1" dirty="0" smtClean="0"/>
              <a:t>ii) U is to the immediate right of Q and V is </a:t>
            </a:r>
            <a:r>
              <a:rPr lang="en-US" b="1" dirty="0" err="1" smtClean="0"/>
              <a:t>neighbour</a:t>
            </a:r>
            <a:r>
              <a:rPr lang="en-US" b="1" dirty="0" smtClean="0"/>
              <a:t> of T</a:t>
            </a:r>
          </a:p>
          <a:p>
            <a:pPr>
              <a:buNone/>
            </a:pPr>
            <a:r>
              <a:rPr lang="en-US" b="1" dirty="0" smtClean="0"/>
              <a:t>iii) R is between T and U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2000" b="1" dirty="0" smtClean="0"/>
              <a:t>Q 6. What is the position of V?</a:t>
            </a:r>
          </a:p>
          <a:p>
            <a:pPr marL="342900" indent="-342900">
              <a:buNone/>
            </a:pPr>
            <a:r>
              <a:rPr lang="en-US" sz="2000" b="1" dirty="0" smtClean="0"/>
              <a:t>a. To the immediate right of W		b. Between T and R		c. Third to the right of U</a:t>
            </a:r>
          </a:p>
          <a:p>
            <a:pPr marL="342900" indent="-342900">
              <a:buNone/>
            </a:pPr>
            <a:r>
              <a:rPr lang="en-US" sz="2000" b="1" dirty="0" smtClean="0"/>
              <a:t>d. Second to the left of S		e. None of these</a:t>
            </a:r>
          </a:p>
          <a:p>
            <a:pPr>
              <a:buNone/>
            </a:pPr>
            <a:r>
              <a:rPr lang="en-US" sz="2000" b="1" dirty="0" smtClean="0"/>
              <a:t> </a:t>
            </a:r>
          </a:p>
          <a:p>
            <a:pPr>
              <a:buNone/>
            </a:pPr>
            <a:r>
              <a:rPr lang="en-US" sz="2000" b="1" dirty="0" smtClean="0"/>
              <a:t>Q 7. What is the position of S?</a:t>
            </a:r>
          </a:p>
          <a:p>
            <a:pPr>
              <a:buNone/>
            </a:pPr>
            <a:r>
              <a:rPr lang="en-US" sz="2000" b="1" dirty="0" smtClean="0"/>
              <a:t>a. Between Q and U			b. To the immediate left of P	c. Second to the right of U      </a:t>
            </a:r>
          </a:p>
          <a:p>
            <a:pPr>
              <a:buNone/>
            </a:pPr>
            <a:r>
              <a:rPr lang="en-US" sz="2000" b="1" dirty="0" smtClean="0"/>
              <a:t>d. To the immediate left of Q		e. None of these</a:t>
            </a:r>
          </a:p>
          <a:p>
            <a:pPr>
              <a:buNone/>
            </a:pP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Q 8. Which of the following statements is true?</a:t>
            </a:r>
          </a:p>
          <a:p>
            <a:pPr>
              <a:buNone/>
            </a:pPr>
            <a:r>
              <a:rPr lang="en-US" sz="2000" b="1" dirty="0" smtClean="0"/>
              <a:t>a. U is the </a:t>
            </a:r>
            <a:r>
              <a:rPr lang="en-US" sz="2000" b="1" dirty="0" err="1" smtClean="0"/>
              <a:t>neighbour</a:t>
            </a:r>
            <a:r>
              <a:rPr lang="en-US" sz="2000" b="1" dirty="0" smtClean="0"/>
              <a:t> of V		b. V is between W and T	c. W is between P and S</a:t>
            </a:r>
          </a:p>
          <a:p>
            <a:pPr>
              <a:buNone/>
            </a:pPr>
            <a:r>
              <a:rPr lang="en-US" sz="2000" b="1" dirty="0" smtClean="0"/>
              <a:t>d. T is between U and Q		e. None of these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2000" b="1" dirty="0" smtClean="0"/>
              <a:t>Q 6. What is the position of V?</a:t>
            </a:r>
          </a:p>
          <a:p>
            <a:pPr marL="342900" indent="-342900">
              <a:buNone/>
            </a:pPr>
            <a:r>
              <a:rPr lang="en-US" sz="2000" b="1" dirty="0" smtClean="0"/>
              <a:t>a. To the immediate right of W		b. Between T and R		</a:t>
            </a:r>
            <a:r>
              <a:rPr lang="en-US" sz="2000" b="1" dirty="0" smtClean="0">
                <a:solidFill>
                  <a:srgbClr val="FF0000"/>
                </a:solidFill>
              </a:rPr>
              <a:t>c. Third to the right of U</a:t>
            </a:r>
          </a:p>
          <a:p>
            <a:pPr marL="342900" indent="-342900">
              <a:buNone/>
            </a:pPr>
            <a:r>
              <a:rPr lang="en-US" sz="2000" b="1" dirty="0" smtClean="0"/>
              <a:t>d. Second to the left of S		e. None of these</a:t>
            </a:r>
          </a:p>
          <a:p>
            <a:pPr>
              <a:buNone/>
            </a:pPr>
            <a:r>
              <a:rPr lang="en-US" sz="2000" b="1" dirty="0" smtClean="0"/>
              <a:t> </a:t>
            </a:r>
          </a:p>
          <a:p>
            <a:pPr>
              <a:buNone/>
            </a:pPr>
            <a:r>
              <a:rPr lang="en-US" sz="2000" b="1" dirty="0" smtClean="0"/>
              <a:t>Q 7. What is the position of S?</a:t>
            </a:r>
          </a:p>
          <a:p>
            <a:pPr>
              <a:buNone/>
            </a:pPr>
            <a:r>
              <a:rPr lang="en-US" sz="2000" b="1" dirty="0" smtClean="0"/>
              <a:t>a. Between Q and U			b. To the immediate left of P	c. Second to the right of U    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d. To the immediate left of Q</a:t>
            </a:r>
            <a:r>
              <a:rPr lang="en-US" sz="2000" b="1" dirty="0" smtClean="0"/>
              <a:t>		e. None of these</a:t>
            </a:r>
          </a:p>
          <a:p>
            <a:pPr>
              <a:buNone/>
            </a:pP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Q 8. Which of the following statements is true?</a:t>
            </a:r>
          </a:p>
          <a:p>
            <a:pPr>
              <a:buNone/>
            </a:pPr>
            <a:r>
              <a:rPr lang="en-US" sz="2000" b="1" dirty="0" smtClean="0"/>
              <a:t>a. U is the </a:t>
            </a:r>
            <a:r>
              <a:rPr lang="en-US" sz="2000" b="1" dirty="0" err="1" smtClean="0"/>
              <a:t>neighbour</a:t>
            </a:r>
            <a:r>
              <a:rPr lang="en-US" sz="2000" b="1" dirty="0" smtClean="0"/>
              <a:t> of V		</a:t>
            </a:r>
            <a:r>
              <a:rPr lang="en-US" sz="2000" b="1" dirty="0" smtClean="0">
                <a:solidFill>
                  <a:srgbClr val="FF0000"/>
                </a:solidFill>
              </a:rPr>
              <a:t>b. V is between W and T</a:t>
            </a:r>
            <a:r>
              <a:rPr lang="en-US" sz="2000" b="1" dirty="0" smtClean="0"/>
              <a:t>	c. W is between P and S</a:t>
            </a:r>
          </a:p>
          <a:p>
            <a:pPr>
              <a:buNone/>
            </a:pPr>
            <a:r>
              <a:rPr lang="en-US" sz="2000" b="1" dirty="0" smtClean="0"/>
              <a:t>d. T is between U and Q		e. None of these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b="1" dirty="0" smtClean="0"/>
              <a:t>Direction(9 to 13):-  Read the following information to answer these questions.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A, B, C, D, E, F and G are playing cards sitting around a circular table </a:t>
            </a:r>
            <a:br>
              <a:rPr lang="en-US" b="1" dirty="0" smtClean="0"/>
            </a:br>
            <a:r>
              <a:rPr lang="en-US" b="1" dirty="0" smtClean="0"/>
              <a:t>(ii) D is not </a:t>
            </a:r>
            <a:r>
              <a:rPr lang="en-US" b="1" dirty="0" err="1" smtClean="0"/>
              <a:t>neighbour</a:t>
            </a:r>
            <a:r>
              <a:rPr lang="en-US" b="1" dirty="0" smtClean="0"/>
              <a:t> of C or E </a:t>
            </a:r>
            <a:br>
              <a:rPr lang="en-US" b="1" dirty="0" smtClean="0"/>
            </a:br>
            <a:r>
              <a:rPr lang="en-US" b="1" dirty="0" smtClean="0"/>
              <a:t>(iii) A is </a:t>
            </a:r>
            <a:r>
              <a:rPr lang="en-US" b="1" dirty="0" err="1" smtClean="0"/>
              <a:t>neighbour</a:t>
            </a:r>
            <a:r>
              <a:rPr lang="en-US" b="1" dirty="0" smtClean="0"/>
              <a:t> of B and C </a:t>
            </a:r>
            <a:br>
              <a:rPr lang="en-US" b="1" dirty="0" smtClean="0"/>
            </a:br>
            <a:r>
              <a:rPr lang="en-US" b="1" dirty="0" smtClean="0"/>
              <a:t>(iv) G who is second to the left of D, is the </a:t>
            </a:r>
            <a:r>
              <a:rPr lang="en-US" b="1" dirty="0" err="1" smtClean="0"/>
              <a:t>neighbour</a:t>
            </a:r>
            <a:r>
              <a:rPr lang="en-US" b="1" dirty="0" smtClean="0"/>
              <a:t> of E and F </a:t>
            </a:r>
            <a:br>
              <a:rPr lang="en-US" b="1" dirty="0" smtClean="0"/>
            </a:b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CIRCLE ARRANGEMENT</a:t>
            </a:r>
            <a:r>
              <a:rPr lang="en-US" b="1" dirty="0" smtClean="0"/>
              <a:t>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</a:t>
            </a:r>
            <a:r>
              <a:rPr lang="en-US" sz="1800" b="1" dirty="0" smtClean="0"/>
              <a:t> </a:t>
            </a:r>
            <a:r>
              <a:rPr lang="en-US" b="1" dirty="0" smtClean="0"/>
              <a:t>9. Which of the following is correct? </a:t>
            </a:r>
          </a:p>
          <a:p>
            <a:pPr>
              <a:buNone/>
            </a:pPr>
            <a:r>
              <a:rPr lang="en-US" b="1" dirty="0" smtClean="0"/>
              <a:t>(1) B is between A and D 		(2) D is between F and G 		(3) E is to the immediate right of G </a:t>
            </a:r>
          </a:p>
          <a:p>
            <a:pPr>
              <a:buNone/>
            </a:pPr>
            <a:r>
              <a:rPr lang="en-US" b="1" dirty="0" smtClean="0"/>
              <a:t>(4) F is to the immediate left of G 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10. Which of the following has the pair with the second person sitting to the immediate right of the first person? </a:t>
            </a:r>
          </a:p>
          <a:p>
            <a:pPr>
              <a:buNone/>
            </a:pPr>
            <a:r>
              <a:rPr lang="en-US" b="1" dirty="0" smtClean="0"/>
              <a:t>(1) BD 		(2) GF		 (3) EC		 (4) AE 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11. Which of the following will be D's position after E and D interchange their places? </a:t>
            </a:r>
          </a:p>
          <a:p>
            <a:pPr>
              <a:buNone/>
            </a:pPr>
            <a:r>
              <a:rPr lang="en-US" b="1" dirty="0" smtClean="0"/>
              <a:t>(1) </a:t>
            </a:r>
            <a:r>
              <a:rPr lang="en-US" b="1" dirty="0" err="1" smtClean="0"/>
              <a:t>Neighbour</a:t>
            </a:r>
            <a:r>
              <a:rPr lang="en-US" b="1" dirty="0" smtClean="0"/>
              <a:t> of G and C 		(2) To the immediate left of C 		(3) To the immediate right of F </a:t>
            </a:r>
          </a:p>
          <a:p>
            <a:pPr>
              <a:buNone/>
            </a:pPr>
            <a:r>
              <a:rPr lang="en-US" b="1" dirty="0" smtClean="0"/>
              <a:t>(4) </a:t>
            </a:r>
            <a:r>
              <a:rPr lang="en-US" b="1" dirty="0" err="1" smtClean="0"/>
              <a:t>Neighbour</a:t>
            </a:r>
            <a:r>
              <a:rPr lang="en-US" b="1" dirty="0" smtClean="0"/>
              <a:t> of C and A 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12. What is the position of C? </a:t>
            </a:r>
          </a:p>
          <a:p>
            <a:pPr>
              <a:buNone/>
            </a:pPr>
            <a:r>
              <a:rPr lang="en-US" b="1" dirty="0" smtClean="0"/>
              <a:t>(1) Second to the left of B 		(2) Third to the right of F 		(3) To the immediate left of A </a:t>
            </a:r>
          </a:p>
          <a:p>
            <a:pPr>
              <a:buNone/>
            </a:pPr>
            <a:r>
              <a:rPr lang="en-US" b="1" dirty="0" smtClean="0"/>
              <a:t>(4) None of these 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Q 13. Which of the following is wrong? </a:t>
            </a:r>
          </a:p>
          <a:p>
            <a:pPr>
              <a:buNone/>
            </a:pPr>
            <a:r>
              <a:rPr lang="en-US" b="1" dirty="0" smtClean="0"/>
              <a:t>(1) A is to the immediate right of B 	(2) B is to the immediate left of D 	(3) F is between G and D </a:t>
            </a:r>
          </a:p>
          <a:p>
            <a:pPr>
              <a:buNone/>
            </a:pPr>
            <a:r>
              <a:rPr lang="en-US" b="1" dirty="0" smtClean="0"/>
              <a:t>(4) E is between G and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1176</TotalTime>
  <Words>56</Words>
  <Application>Microsoft Office PowerPoint</Application>
  <PresentationFormat>Custom</PresentationFormat>
  <Paragraphs>172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Acer</cp:lastModifiedBy>
  <cp:revision>174</cp:revision>
  <dcterms:created xsi:type="dcterms:W3CDTF">2020-02-23T06:37:57Z</dcterms:created>
  <dcterms:modified xsi:type="dcterms:W3CDTF">2023-04-17T05:55:36Z</dcterms:modified>
</cp:coreProperties>
</file>