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27" r:id="rId14"/>
    <p:sldId id="268" r:id="rId15"/>
    <p:sldId id="328" r:id="rId16"/>
    <p:sldId id="270" r:id="rId17"/>
    <p:sldId id="329" r:id="rId18"/>
    <p:sldId id="271" r:id="rId19"/>
    <p:sldId id="330" r:id="rId20"/>
    <p:sldId id="272" r:id="rId21"/>
    <p:sldId id="331" r:id="rId22"/>
    <p:sldId id="273" r:id="rId23"/>
    <p:sldId id="332" r:id="rId24"/>
    <p:sldId id="274" r:id="rId25"/>
    <p:sldId id="333" r:id="rId26"/>
    <p:sldId id="275" r:id="rId27"/>
    <p:sldId id="334" r:id="rId28"/>
    <p:sldId id="276" r:id="rId29"/>
    <p:sldId id="335" r:id="rId30"/>
    <p:sldId id="277" r:id="rId31"/>
    <p:sldId id="336" r:id="rId32"/>
    <p:sldId id="278" r:id="rId33"/>
    <p:sldId id="337" r:id="rId34"/>
    <p:sldId id="279" r:id="rId35"/>
    <p:sldId id="280" r:id="rId36"/>
    <p:sldId id="338" r:id="rId37"/>
    <p:sldId id="281" r:id="rId38"/>
    <p:sldId id="339" r:id="rId39"/>
    <p:sldId id="282" r:id="rId40"/>
    <p:sldId id="283" r:id="rId41"/>
    <p:sldId id="340" r:id="rId42"/>
    <p:sldId id="284" r:id="rId43"/>
    <p:sldId id="341" r:id="rId44"/>
    <p:sldId id="285" r:id="rId45"/>
    <p:sldId id="342" r:id="rId46"/>
    <p:sldId id="286" r:id="rId47"/>
    <p:sldId id="343" r:id="rId48"/>
    <p:sldId id="287" r:id="rId49"/>
    <p:sldId id="344" r:id="rId50"/>
    <p:sldId id="288" r:id="rId51"/>
    <p:sldId id="345" r:id="rId52"/>
    <p:sldId id="289" r:id="rId53"/>
    <p:sldId id="346" r:id="rId54"/>
    <p:sldId id="290" r:id="rId55"/>
    <p:sldId id="347" r:id="rId56"/>
    <p:sldId id="291" r:id="rId57"/>
    <p:sldId id="348" r:id="rId58"/>
    <p:sldId id="292" r:id="rId59"/>
    <p:sldId id="293" r:id="rId60"/>
    <p:sldId id="294" r:id="rId61"/>
    <p:sldId id="295" r:id="rId62"/>
    <p:sldId id="349" r:id="rId63"/>
    <p:sldId id="296" r:id="rId64"/>
    <p:sldId id="350" r:id="rId65"/>
    <p:sldId id="297" r:id="rId66"/>
    <p:sldId id="351" r:id="rId67"/>
    <p:sldId id="298" r:id="rId68"/>
    <p:sldId id="352" r:id="rId69"/>
    <p:sldId id="299" r:id="rId70"/>
    <p:sldId id="353" r:id="rId71"/>
    <p:sldId id="300" r:id="rId72"/>
    <p:sldId id="354" r:id="rId73"/>
    <p:sldId id="301" r:id="rId74"/>
    <p:sldId id="355" r:id="rId75"/>
    <p:sldId id="302" r:id="rId76"/>
    <p:sldId id="356" r:id="rId77"/>
    <p:sldId id="303" r:id="rId78"/>
    <p:sldId id="357" r:id="rId79"/>
    <p:sldId id="304" r:id="rId80"/>
    <p:sldId id="358" r:id="rId81"/>
    <p:sldId id="305" r:id="rId82"/>
    <p:sldId id="359" r:id="rId83"/>
    <p:sldId id="306" r:id="rId84"/>
    <p:sldId id="360" r:id="rId85"/>
    <p:sldId id="307" r:id="rId86"/>
    <p:sldId id="361" r:id="rId87"/>
    <p:sldId id="308" r:id="rId88"/>
    <p:sldId id="362" r:id="rId89"/>
    <p:sldId id="309" r:id="rId90"/>
    <p:sldId id="363" r:id="rId91"/>
    <p:sldId id="364" r:id="rId92"/>
    <p:sldId id="310" r:id="rId93"/>
    <p:sldId id="365" r:id="rId94"/>
    <p:sldId id="311" r:id="rId95"/>
    <p:sldId id="366" r:id="rId96"/>
    <p:sldId id="312" r:id="rId97"/>
    <p:sldId id="367" r:id="rId98"/>
    <p:sldId id="313" r:id="rId99"/>
    <p:sldId id="368" r:id="rId100"/>
    <p:sldId id="314" r:id="rId101"/>
    <p:sldId id="369" r:id="rId102"/>
    <p:sldId id="315" r:id="rId103"/>
    <p:sldId id="370" r:id="rId104"/>
    <p:sldId id="316" r:id="rId105"/>
    <p:sldId id="371" r:id="rId106"/>
    <p:sldId id="372" r:id="rId107"/>
    <p:sldId id="317" r:id="rId108"/>
    <p:sldId id="318" r:id="rId109"/>
    <p:sldId id="373" r:id="rId110"/>
    <p:sldId id="319" r:id="rId111"/>
    <p:sldId id="374" r:id="rId112"/>
    <p:sldId id="320" r:id="rId113"/>
    <p:sldId id="375" r:id="rId114"/>
    <p:sldId id="321" r:id="rId115"/>
    <p:sldId id="376" r:id="rId116"/>
    <p:sldId id="322" r:id="rId117"/>
    <p:sldId id="377" r:id="rId118"/>
    <p:sldId id="323" r:id="rId119"/>
    <p:sldId id="378" r:id="rId120"/>
    <p:sldId id="324" r:id="rId121"/>
    <p:sldId id="325" r:id="rId122"/>
    <p:sldId id="326" r:id="rId123"/>
    <p:sldId id="379" r:id="rId124"/>
  </p:sldIdLst>
  <p:sldSz cx="12192000" cy="6858000"/>
  <p:notesSz cx="6858000" cy="9144000"/>
  <p:embeddedFontLst>
    <p:embeddedFont>
      <p:font typeface="Arial Black" pitchFamily="34" charset="0"/>
      <p:bold r:id="rId126"/>
    </p:embeddedFont>
    <p:embeddedFont>
      <p:font typeface="Calibri" pitchFamily="34" charset="0"/>
      <p:regular r:id="rId127"/>
      <p:bold r:id="rId128"/>
      <p:italic r:id="rId129"/>
      <p:boldItalic r:id="rId1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1" roundtripDataSignature="AMtx7miT6Lmb/ukZ10R1y9hRNUiJe7il/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font" Target="fonts/font1.fntdata"/><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font" Target="fonts/font5.fntdata"/><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customschemas.google.com/relationships/presentationmetadata" Target="meta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6" name="Google Shape;50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6" name="Google Shape;50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3" name="Google Shape;42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3" name="Google Shape;42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70"/>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 name="Google Shape;17;p70"/>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70"/>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70"/>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7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70"/>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22" name="Google Shape;22;p70"/>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Aptitude Classes by Anuj Sir </a:t>
            </a:r>
            <a:endParaRPr sz="1400" b="0" i="0" u="none" strike="noStrike" cap="none">
              <a:solidFill>
                <a:srgbClr val="000000"/>
              </a:solidFill>
              <a:latin typeface="Arial"/>
              <a:ea typeface="Arial"/>
              <a:cs typeface="Arial"/>
              <a:sym typeface="Arial"/>
            </a:endParaRPr>
          </a:p>
        </p:txBody>
      </p:sp>
      <p:sp>
        <p:nvSpPr>
          <p:cNvPr id="23" name="Google Shape;23;p70"/>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For more tutorials Visit now www.testurprep.com</a:t>
            </a:r>
            <a:endParaRPr sz="1400" b="0" i="0" u="none" strike="noStrike" cap="none">
              <a:solidFill>
                <a:srgbClr val="000000"/>
              </a:solidFill>
              <a:latin typeface="Arial"/>
              <a:ea typeface="Arial"/>
              <a:cs typeface="Arial"/>
              <a:sym typeface="Arial"/>
            </a:endParaRPr>
          </a:p>
        </p:txBody>
      </p:sp>
      <p:sp>
        <p:nvSpPr>
          <p:cNvPr id="24" name="Google Shape;24;p70"/>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70"/>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70"/>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0"/>
        <p:cNvGrpSpPr/>
        <p:nvPr/>
      </p:nvGrpSpPr>
      <p:grpSpPr>
        <a:xfrm>
          <a:off x="0" y="0"/>
          <a:ext cx="0" cy="0"/>
          <a:chOff x="0" y="0"/>
          <a:chExt cx="0" cy="0"/>
        </a:xfrm>
      </p:grpSpPr>
      <p:sp>
        <p:nvSpPr>
          <p:cNvPr id="81" name="Google Shape;81;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8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8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7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72"/>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2"/>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2"/>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2"/>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2"/>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72"/>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7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7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7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7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2"/>
        <p:cNvGrpSpPr/>
        <p:nvPr/>
      </p:nvGrpSpPr>
      <p:grpSpPr>
        <a:xfrm>
          <a:off x="0" y="0"/>
          <a:ext cx="0" cy="0"/>
          <a:chOff x="0" y="0"/>
          <a:chExt cx="0" cy="0"/>
        </a:xfrm>
      </p:grpSpPr>
      <p:sp>
        <p:nvSpPr>
          <p:cNvPr id="63" name="Google Shape;6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6"/>
        <p:cNvGrpSpPr/>
        <p:nvPr/>
      </p:nvGrpSpPr>
      <p:grpSpPr>
        <a:xfrm>
          <a:off x="0" y="0"/>
          <a:ext cx="0" cy="0"/>
          <a:chOff x="0" y="0"/>
          <a:chExt cx="0" cy="0"/>
        </a:xfrm>
      </p:grpSpPr>
      <p:sp>
        <p:nvSpPr>
          <p:cNvPr id="67" name="Google Shape;67;p7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7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3"/>
        <p:cNvGrpSpPr/>
        <p:nvPr/>
      </p:nvGrpSpPr>
      <p:grpSpPr>
        <a:xfrm>
          <a:off x="0" y="0"/>
          <a:ext cx="0" cy="0"/>
          <a:chOff x="0" y="0"/>
          <a:chExt cx="0" cy="0"/>
        </a:xfrm>
      </p:grpSpPr>
      <p:sp>
        <p:nvSpPr>
          <p:cNvPr id="74" name="Google Shape;74;p7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9"/>
          <p:cNvSpPr>
            <a:spLocks noGrp="1"/>
          </p:cNvSpPr>
          <p:nvPr>
            <p:ph type="pic" idx="2"/>
          </p:nvPr>
        </p:nvSpPr>
        <p:spPr>
          <a:xfrm>
            <a:off x="5183188" y="987425"/>
            <a:ext cx="6172200" cy="4873625"/>
          </a:xfrm>
          <a:prstGeom prst="rect">
            <a:avLst/>
          </a:prstGeom>
          <a:noFill/>
          <a:ln>
            <a:noFill/>
          </a:ln>
        </p:spPr>
      </p:sp>
      <p:sp>
        <p:nvSpPr>
          <p:cNvPr id="76" name="Google Shape;76;p7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99000"/>
          </a:blip>
          <a:stretch>
            <a:fillRect/>
          </a:stretch>
        </a:blipFill>
        <a:effectLst/>
      </p:bgPr>
    </p:bg>
    <p:spTree>
      <p:nvGrpSpPr>
        <p:cNvPr id="1" name="Shape 9"/>
        <p:cNvGrpSpPr/>
        <p:nvPr/>
      </p:nvGrpSpPr>
      <p:grpSpPr>
        <a:xfrm>
          <a:off x="0" y="0"/>
          <a:ext cx="0" cy="0"/>
          <a:chOff x="0" y="0"/>
          <a:chExt cx="0" cy="0"/>
        </a:xfrm>
      </p:grpSpPr>
      <p:sp>
        <p:nvSpPr>
          <p:cNvPr id="10" name="Google Shape;10;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7" name="Google Shape;97;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ctr" rtl="0">
              <a:lnSpc>
                <a:spcPct val="90000"/>
              </a:lnSpc>
              <a:spcBef>
                <a:spcPts val="1000"/>
              </a:spcBef>
              <a:spcAft>
                <a:spcPts val="0"/>
              </a:spcAft>
              <a:buClr>
                <a:schemeClr val="dk1"/>
              </a:buClr>
              <a:buSzPts val="2400"/>
              <a:buNone/>
            </a:pPr>
            <a:r>
              <a:rPr lang="en-US" sz="6000" b="1">
                <a:solidFill>
                  <a:srgbClr val="FF0000"/>
                </a:solidFill>
              </a:rPr>
              <a:t>PERMUTATION </a:t>
            </a:r>
            <a:endParaRPr/>
          </a:p>
          <a:p>
            <a:pPr marL="228600" lvl="0" indent="-228600" algn="ctr" rtl="0">
              <a:lnSpc>
                <a:spcPct val="90000"/>
              </a:lnSpc>
              <a:spcBef>
                <a:spcPts val="1000"/>
              </a:spcBef>
              <a:spcAft>
                <a:spcPts val="0"/>
              </a:spcAft>
              <a:buClr>
                <a:schemeClr val="dk1"/>
              </a:buClr>
              <a:buSzPts val="2400"/>
              <a:buNone/>
            </a:pPr>
            <a:r>
              <a:rPr lang="en-US" sz="6000" b="1">
                <a:solidFill>
                  <a:srgbClr val="FF0000"/>
                </a:solidFill>
              </a:rPr>
              <a:t>&amp; </a:t>
            </a:r>
            <a:endParaRPr/>
          </a:p>
          <a:p>
            <a:pPr marL="228600" lvl="0" indent="-228600" algn="ctr" rtl="0">
              <a:lnSpc>
                <a:spcPct val="90000"/>
              </a:lnSpc>
              <a:spcBef>
                <a:spcPts val="1000"/>
              </a:spcBef>
              <a:spcAft>
                <a:spcPts val="0"/>
              </a:spcAft>
              <a:buClr>
                <a:schemeClr val="dk1"/>
              </a:buClr>
              <a:buSzPts val="2400"/>
              <a:buNone/>
            </a:pPr>
            <a:r>
              <a:rPr lang="en-US" sz="6000" b="1">
                <a:solidFill>
                  <a:srgbClr val="FF0000"/>
                </a:solidFill>
              </a:rPr>
              <a:t>COMBINATION</a:t>
            </a:r>
            <a:endParaRPr/>
          </a:p>
          <a:p>
            <a:pPr marL="228600" lvl="0" indent="-228600" algn="ctr" rtl="0">
              <a:lnSpc>
                <a:spcPct val="90000"/>
              </a:lnSpc>
              <a:spcBef>
                <a:spcPts val="1000"/>
              </a:spcBef>
              <a:spcAft>
                <a:spcPts val="0"/>
              </a:spcAft>
              <a:buClr>
                <a:schemeClr val="dk1"/>
              </a:buClr>
              <a:buSzPts val="2400"/>
              <a:buNone/>
            </a:pPr>
            <a:r>
              <a:rPr lang="en-US" sz="3600" b="1"/>
              <a:t> </a:t>
            </a:r>
            <a:endParaRPr sz="3600" b="1"/>
          </a:p>
          <a:p>
            <a:pPr marL="228600" lvl="0" indent="-228600" algn="l" rtl="0">
              <a:lnSpc>
                <a:spcPct val="90000"/>
              </a:lnSpc>
              <a:spcBef>
                <a:spcPts val="1000"/>
              </a:spcBef>
              <a:spcAft>
                <a:spcPts val="0"/>
              </a:spcAft>
              <a:buClr>
                <a:schemeClr val="dk1"/>
              </a:buClr>
              <a:buSzPts val="2400"/>
              <a:buNone/>
            </a:pP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2" name="Google Shape;16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3- SUCCESS                                                    4- COCONUT</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cxnSp>
        <p:nvCxnSpPr>
          <p:cNvPr id="163" name="Google Shape;163;p10"/>
          <p:cNvCxnSpPr/>
          <p:nvPr/>
        </p:nvCxnSpPr>
        <p:spPr>
          <a:xfrm>
            <a:off x="5345723" y="2208628"/>
            <a:ext cx="0" cy="4207938"/>
          </a:xfrm>
          <a:prstGeom prst="straightConnector1">
            <a:avLst/>
          </a:prstGeom>
          <a:noFill/>
          <a:ln w="9525" cap="flat" cmpd="sng">
            <a:solidFill>
              <a:srgbClr val="3E6EC2"/>
            </a:solidFill>
            <a:prstDash val="solid"/>
            <a:round/>
            <a:headEnd type="none" w="sm" len="sm"/>
            <a:tailEnd type="none" w="sm" len="sm"/>
          </a:ln>
        </p:spPr>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Shape 472"/>
        <p:cNvGrpSpPr/>
        <p:nvPr/>
      </p:nvGrpSpPr>
      <p:grpSpPr>
        <a:xfrm>
          <a:off x="0" y="0"/>
          <a:ext cx="0" cy="0"/>
          <a:chOff x="0" y="0"/>
          <a:chExt cx="0" cy="0"/>
        </a:xfrm>
      </p:grpSpPr>
      <p:sp>
        <p:nvSpPr>
          <p:cNvPr id="473" name="Google Shape;473;p5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74" name="Google Shape;474;p5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a:t>
            </a:r>
            <a:r>
              <a:rPr lang="en-US" b="1" dirty="0"/>
              <a:t>.  From 6 officers and 10 </a:t>
            </a:r>
            <a:r>
              <a:rPr lang="en-US" b="1" dirty="0" err="1"/>
              <a:t>jawans</a:t>
            </a:r>
            <a:r>
              <a:rPr lang="en-US" b="1" dirty="0"/>
              <a:t>  in how many ways can 5 be chosen to include exactly 1 officer?</a:t>
            </a:r>
            <a:endParaRPr/>
          </a:p>
          <a:p>
            <a:pPr lvl="0" indent="-457200" algn="l" rtl="0">
              <a:lnSpc>
                <a:spcPct val="90000"/>
              </a:lnSpc>
              <a:spcBef>
                <a:spcPts val="1000"/>
              </a:spcBef>
              <a:spcAft>
                <a:spcPts val="0"/>
              </a:spcAft>
              <a:buClr>
                <a:schemeClr val="dk1"/>
              </a:buClr>
              <a:buSzPts val="2400"/>
              <a:buAutoNum type="alphaLcParenR"/>
            </a:pPr>
            <a:r>
              <a:rPr lang="en-US" b="1" dirty="0" smtClean="0"/>
              <a:t>1290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b)1160</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c)1260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d)None </a:t>
            </a:r>
            <a:r>
              <a:rPr lang="en-US" b="1" dirty="0"/>
              <a:t>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Shape 472"/>
        <p:cNvGrpSpPr/>
        <p:nvPr/>
      </p:nvGrpSpPr>
      <p:grpSpPr>
        <a:xfrm>
          <a:off x="0" y="0"/>
          <a:ext cx="0" cy="0"/>
          <a:chOff x="0" y="0"/>
          <a:chExt cx="0" cy="0"/>
        </a:xfrm>
      </p:grpSpPr>
      <p:sp>
        <p:nvSpPr>
          <p:cNvPr id="473" name="Google Shape;473;p5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74" name="Google Shape;474;p5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a:t>
            </a:r>
            <a:r>
              <a:rPr lang="en-US" b="1" dirty="0"/>
              <a:t>.  From 6 officers and 10 </a:t>
            </a:r>
            <a:r>
              <a:rPr lang="en-US" b="1" dirty="0" err="1"/>
              <a:t>jawans</a:t>
            </a:r>
            <a:r>
              <a:rPr lang="en-US" b="1" dirty="0"/>
              <a:t>  in how many ways can 5 be chosen to include exactly 1 officer?</a:t>
            </a:r>
            <a:endParaRPr/>
          </a:p>
          <a:p>
            <a:pPr lvl="0" indent="-457200" algn="l" rtl="0">
              <a:lnSpc>
                <a:spcPct val="90000"/>
              </a:lnSpc>
              <a:spcBef>
                <a:spcPts val="1000"/>
              </a:spcBef>
              <a:spcAft>
                <a:spcPts val="0"/>
              </a:spcAft>
              <a:buClr>
                <a:schemeClr val="dk1"/>
              </a:buClr>
              <a:buSzPts val="2400"/>
              <a:buAutoNum type="alphaLcParenR"/>
            </a:pPr>
            <a:r>
              <a:rPr lang="en-US" b="1" dirty="0" smtClean="0"/>
              <a:t>1290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b)1160</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c)1260</a:t>
            </a:r>
            <a:r>
              <a:rPr lang="en-US" b="1" dirty="0" smtClean="0"/>
              <a: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d)None </a:t>
            </a:r>
            <a:r>
              <a:rPr lang="en-US" b="1" dirty="0"/>
              <a:t>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Shape 478"/>
        <p:cNvGrpSpPr/>
        <p:nvPr/>
      </p:nvGrpSpPr>
      <p:grpSpPr>
        <a:xfrm>
          <a:off x="0" y="0"/>
          <a:ext cx="0" cy="0"/>
          <a:chOff x="0" y="0"/>
          <a:chExt cx="0" cy="0"/>
        </a:xfrm>
      </p:grpSpPr>
      <p:sp>
        <p:nvSpPr>
          <p:cNvPr id="479" name="Google Shape;479;p5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80" name="Google Shape;480;p5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From 8 officers and 12 </a:t>
            </a:r>
            <a:r>
              <a:rPr lang="en-US" b="1" dirty="0" err="1"/>
              <a:t>jawans</a:t>
            </a:r>
            <a:r>
              <a:rPr lang="en-US" b="1" dirty="0"/>
              <a:t>  in how many ways can 7 be chosen to include exactly 3 officers ?</a:t>
            </a:r>
            <a:endParaRPr/>
          </a:p>
          <a:p>
            <a:pPr lvl="0" indent="-457200" algn="l" rtl="0">
              <a:lnSpc>
                <a:spcPct val="90000"/>
              </a:lnSpc>
              <a:spcBef>
                <a:spcPts val="1000"/>
              </a:spcBef>
              <a:spcAft>
                <a:spcPts val="0"/>
              </a:spcAft>
              <a:buClr>
                <a:schemeClr val="dk1"/>
              </a:buClr>
              <a:buSzPts val="2400"/>
              <a:buAutoNum type="alphaLcParenR"/>
            </a:pPr>
            <a:r>
              <a:rPr lang="en-US" b="1" dirty="0" smtClean="0"/>
              <a:t>27720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b)  27270</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c)  26620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d)  None </a:t>
            </a:r>
            <a:r>
              <a:rPr lang="en-US" b="1" dirty="0"/>
              <a:t>of these</a:t>
            </a: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Shape 478"/>
        <p:cNvGrpSpPr/>
        <p:nvPr/>
      </p:nvGrpSpPr>
      <p:grpSpPr>
        <a:xfrm>
          <a:off x="0" y="0"/>
          <a:ext cx="0" cy="0"/>
          <a:chOff x="0" y="0"/>
          <a:chExt cx="0" cy="0"/>
        </a:xfrm>
      </p:grpSpPr>
      <p:sp>
        <p:nvSpPr>
          <p:cNvPr id="479" name="Google Shape;479;p5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80" name="Google Shape;480;p5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From 8 officers and 12 </a:t>
            </a:r>
            <a:r>
              <a:rPr lang="en-US" b="1" dirty="0" err="1"/>
              <a:t>jawans</a:t>
            </a:r>
            <a:r>
              <a:rPr lang="en-US" b="1" dirty="0"/>
              <a:t>  in how many ways can 7 be chosen to include exactly 3 officers ?</a:t>
            </a:r>
            <a:endParaRPr/>
          </a:p>
          <a:p>
            <a:pPr lvl="0" indent="-457200" algn="l" rtl="0">
              <a:lnSpc>
                <a:spcPct val="90000"/>
              </a:lnSpc>
              <a:spcBef>
                <a:spcPts val="1000"/>
              </a:spcBef>
              <a:spcAft>
                <a:spcPts val="0"/>
              </a:spcAft>
              <a:buClr>
                <a:schemeClr val="dk1"/>
              </a:buClr>
              <a:buSzPts val="2400"/>
              <a:buAutoNum type="alphaLcParenR"/>
            </a:pPr>
            <a:r>
              <a:rPr lang="en-US" b="1" dirty="0" smtClean="0">
                <a:solidFill>
                  <a:srgbClr val="FF0000"/>
                </a:solidFill>
              </a:rPr>
              <a:t>27720 </a:t>
            </a:r>
            <a:r>
              <a:rPr lang="en-US" b="1" dirty="0" smtClean="0"/>
              <a: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b)  27270</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c)  26620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d)  None </a:t>
            </a:r>
            <a:r>
              <a:rPr lang="en-US" b="1" dirty="0"/>
              <a:t>of these</a:t>
            </a: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Shape 484"/>
        <p:cNvGrpSpPr/>
        <p:nvPr/>
      </p:nvGrpSpPr>
      <p:grpSpPr>
        <a:xfrm>
          <a:off x="0" y="0"/>
          <a:ext cx="0" cy="0"/>
          <a:chOff x="0" y="0"/>
          <a:chExt cx="0" cy="0"/>
        </a:xfrm>
      </p:grpSpPr>
      <p:sp>
        <p:nvSpPr>
          <p:cNvPr id="485" name="Google Shape;485;p5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86" name="Google Shape;486;p5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22</a:t>
            </a:r>
            <a:r>
              <a:rPr lang="en-US" b="1" dirty="0">
                <a:latin typeface="Arial" pitchFamily="34" charset="0"/>
                <a:cs typeface="Arial" pitchFamily="34" charset="0"/>
              </a:rPr>
              <a:t>.  </a:t>
            </a:r>
            <a:r>
              <a:rPr lang="en-US" b="1" dirty="0">
                <a:latin typeface="Arial" pitchFamily="34" charset="0"/>
                <a:ea typeface="Arial Black"/>
                <a:cs typeface="Arial" pitchFamily="34" charset="0"/>
                <a:sym typeface="Arial Black"/>
              </a:rPr>
              <a:t>From a group of 6 men and 4 women we have to choose a committee of 5 people. How many committees are possible if there are no restrictions?</a:t>
            </a:r>
            <a:endParaRPr b="1">
              <a:latin typeface="Arial" pitchFamily="34" charset="0"/>
              <a:cs typeface="Arial" pitchFamily="34" charset="0"/>
            </a:endParaRPr>
          </a:p>
          <a:p>
            <a:pPr marL="533400" lvl="0" indent="-457200" algn="l" rtl="0">
              <a:lnSpc>
                <a:spcPct val="90000"/>
              </a:lnSpc>
              <a:spcBef>
                <a:spcPts val="1000"/>
              </a:spcBef>
              <a:spcAft>
                <a:spcPts val="0"/>
              </a:spcAft>
              <a:buSzPts val="2400"/>
              <a:buAutoNum type="alphaUcParenBoth"/>
            </a:pPr>
            <a:r>
              <a:rPr lang="en-US" b="1" dirty="0" smtClean="0">
                <a:latin typeface="Arial" pitchFamily="34" charset="0"/>
                <a:ea typeface="Arial Black"/>
                <a:cs typeface="Arial" pitchFamily="34" charset="0"/>
                <a:sym typeface="Arial Black"/>
              </a:rPr>
              <a:t> 262       </a:t>
            </a:r>
          </a:p>
          <a:p>
            <a:pPr marL="533400" lvl="0" indent="-457200" algn="l" rtl="0">
              <a:lnSpc>
                <a:spcPct val="90000"/>
              </a:lnSpc>
              <a:spcBef>
                <a:spcPts val="1000"/>
              </a:spcBef>
              <a:spcAft>
                <a:spcPts val="0"/>
              </a:spcAft>
              <a:buSzPts val="2400"/>
              <a:buNone/>
            </a:pPr>
            <a:r>
              <a:rPr lang="en-US" b="1" dirty="0" smtClean="0">
                <a:latin typeface="Arial" pitchFamily="34" charset="0"/>
                <a:ea typeface="Arial Black"/>
                <a:cs typeface="Arial" pitchFamily="34" charset="0"/>
                <a:sym typeface="Arial Black"/>
              </a:rPr>
              <a:t>( </a:t>
            </a:r>
            <a:r>
              <a:rPr lang="en-US" b="1" dirty="0">
                <a:latin typeface="Arial" pitchFamily="34" charset="0"/>
                <a:ea typeface="Arial Black"/>
                <a:cs typeface="Arial" pitchFamily="34" charset="0"/>
                <a:sym typeface="Arial Black"/>
              </a:rPr>
              <a:t>B) 252     </a:t>
            </a:r>
            <a:endParaRPr lang="en-US" b="1" dirty="0" smtClean="0">
              <a:latin typeface="Arial" pitchFamily="34" charset="0"/>
              <a:ea typeface="Arial Black"/>
              <a:cs typeface="Arial" pitchFamily="34" charset="0"/>
              <a:sym typeface="Arial Black"/>
            </a:endParaRPr>
          </a:p>
          <a:p>
            <a:pPr marL="533400" lvl="0" indent="-457200" algn="l" rtl="0">
              <a:lnSpc>
                <a:spcPct val="90000"/>
              </a:lnSpc>
              <a:spcBef>
                <a:spcPts val="1000"/>
              </a:spcBef>
              <a:spcAft>
                <a:spcPts val="0"/>
              </a:spcAft>
              <a:buSzPts val="2400"/>
              <a:buNone/>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C) 785      </a:t>
            </a:r>
            <a:endParaRPr lang="en-US" b="1" dirty="0" smtClean="0">
              <a:latin typeface="Arial" pitchFamily="34" charset="0"/>
              <a:ea typeface="Arial Black"/>
              <a:cs typeface="Arial"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t>D) None of these</a:t>
            </a:r>
            <a:endParaRPr b="1"/>
          </a:p>
          <a:p>
            <a:pPr marL="228600" lvl="0" indent="-228600" algn="l" rtl="0">
              <a:lnSpc>
                <a:spcPct val="90000"/>
              </a:lnSpc>
              <a:spcBef>
                <a:spcPts val="1000"/>
              </a:spcBef>
              <a:spcAft>
                <a:spcPts val="0"/>
              </a:spcAft>
              <a:buClr>
                <a:schemeClr val="dk1"/>
              </a:buClr>
              <a:buSzPts val="2400"/>
              <a:buNone/>
            </a:pPr>
            <a:endParaRPr b="1"/>
          </a:p>
        </p:txBody>
      </p:sp>
      <p:sp>
        <p:nvSpPr>
          <p:cNvPr id="487" name="Google Shape;487;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Google Shape;488;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Shape 484"/>
        <p:cNvGrpSpPr/>
        <p:nvPr/>
      </p:nvGrpSpPr>
      <p:grpSpPr>
        <a:xfrm>
          <a:off x="0" y="0"/>
          <a:ext cx="0" cy="0"/>
          <a:chOff x="0" y="0"/>
          <a:chExt cx="0" cy="0"/>
        </a:xfrm>
      </p:grpSpPr>
      <p:sp>
        <p:nvSpPr>
          <p:cNvPr id="485" name="Google Shape;485;p5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86" name="Google Shape;486;p5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22</a:t>
            </a:r>
            <a:r>
              <a:rPr lang="en-US" b="1" dirty="0">
                <a:latin typeface="Arial" pitchFamily="34" charset="0"/>
                <a:cs typeface="Arial" pitchFamily="34" charset="0"/>
              </a:rPr>
              <a:t>.  </a:t>
            </a:r>
            <a:r>
              <a:rPr lang="en-US" b="1" dirty="0">
                <a:latin typeface="Arial" pitchFamily="34" charset="0"/>
                <a:ea typeface="Arial Black"/>
                <a:cs typeface="Arial" pitchFamily="34" charset="0"/>
                <a:sym typeface="Arial Black"/>
              </a:rPr>
              <a:t>From a group of 6 men and 4 women we have to choose a committee of 5 people. How many committees are possible if there are no restrictions?</a:t>
            </a:r>
            <a:endParaRPr b="1">
              <a:latin typeface="Arial" pitchFamily="34" charset="0"/>
              <a:cs typeface="Arial" pitchFamily="34" charset="0"/>
            </a:endParaRPr>
          </a:p>
          <a:p>
            <a:pPr marL="533400" lvl="0" indent="-457200" algn="l" rtl="0">
              <a:lnSpc>
                <a:spcPct val="90000"/>
              </a:lnSpc>
              <a:spcBef>
                <a:spcPts val="1000"/>
              </a:spcBef>
              <a:spcAft>
                <a:spcPts val="0"/>
              </a:spcAft>
              <a:buSzPts val="2400"/>
              <a:buAutoNum type="alphaUcParenBoth"/>
            </a:pPr>
            <a:r>
              <a:rPr lang="en-US" b="1" dirty="0" smtClean="0">
                <a:latin typeface="Arial" pitchFamily="34" charset="0"/>
                <a:ea typeface="Arial Black"/>
                <a:cs typeface="Arial" pitchFamily="34" charset="0"/>
                <a:sym typeface="Arial Black"/>
              </a:rPr>
              <a:t> 262       </a:t>
            </a:r>
          </a:p>
          <a:p>
            <a:pPr marL="533400" lvl="0" indent="-457200" algn="l" rtl="0">
              <a:lnSpc>
                <a:spcPct val="90000"/>
              </a:lnSpc>
              <a:spcBef>
                <a:spcPts val="1000"/>
              </a:spcBef>
              <a:spcAft>
                <a:spcPts val="0"/>
              </a:spcAft>
              <a:buSzPts val="2400"/>
              <a:buNone/>
            </a:pPr>
            <a:r>
              <a:rPr lang="en-US" b="1" dirty="0" smtClean="0">
                <a:latin typeface="Arial" pitchFamily="34" charset="0"/>
                <a:ea typeface="Arial Black"/>
                <a:cs typeface="Arial" pitchFamily="34" charset="0"/>
                <a:sym typeface="Arial Black"/>
              </a:rPr>
              <a:t>( </a:t>
            </a:r>
            <a:r>
              <a:rPr lang="en-US" b="1" dirty="0">
                <a:latin typeface="Arial" pitchFamily="34" charset="0"/>
                <a:ea typeface="Arial Black"/>
                <a:cs typeface="Arial" pitchFamily="34" charset="0"/>
                <a:sym typeface="Arial Black"/>
              </a:rPr>
              <a:t>B) 252     </a:t>
            </a:r>
            <a:endParaRPr lang="en-US" b="1" dirty="0" smtClean="0">
              <a:latin typeface="Arial" pitchFamily="34" charset="0"/>
              <a:ea typeface="Arial Black"/>
              <a:cs typeface="Arial" pitchFamily="34" charset="0"/>
              <a:sym typeface="Arial Black"/>
            </a:endParaRPr>
          </a:p>
          <a:p>
            <a:pPr marL="533400" lvl="0" indent="-457200" algn="l" rtl="0">
              <a:lnSpc>
                <a:spcPct val="90000"/>
              </a:lnSpc>
              <a:spcBef>
                <a:spcPts val="1000"/>
              </a:spcBef>
              <a:spcAft>
                <a:spcPts val="0"/>
              </a:spcAft>
              <a:buSzPts val="2400"/>
              <a:buNone/>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C) 785      </a:t>
            </a:r>
            <a:endParaRPr lang="en-US" b="1" dirty="0" smtClean="0">
              <a:latin typeface="Arial" pitchFamily="34" charset="0"/>
              <a:ea typeface="Arial Black"/>
              <a:cs typeface="Arial"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D)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b="1"/>
          </a:p>
        </p:txBody>
      </p:sp>
      <p:sp>
        <p:nvSpPr>
          <p:cNvPr id="487" name="Google Shape;487;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Google Shape;488;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Shape 494"/>
        <p:cNvGrpSpPr/>
        <p:nvPr/>
      </p:nvGrpSpPr>
      <p:grpSpPr>
        <a:xfrm>
          <a:off x="0" y="0"/>
          <a:ext cx="0" cy="0"/>
          <a:chOff x="0" y="0"/>
          <a:chExt cx="0" cy="0"/>
        </a:xfrm>
      </p:grpSpPr>
      <p:sp>
        <p:nvSpPr>
          <p:cNvPr id="495" name="Google Shape;495;p6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96" name="Google Shape;496;p6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23</a:t>
            </a:r>
            <a:r>
              <a:rPr lang="en-US" b="1" dirty="0">
                <a:latin typeface="Arial" pitchFamily="34" charset="0"/>
                <a:cs typeface="Arial" pitchFamily="34" charset="0"/>
              </a:rPr>
              <a:t>. </a:t>
            </a:r>
            <a:r>
              <a:rPr lang="en-US" b="1" dirty="0">
                <a:latin typeface="Arial" pitchFamily="34" charset="0"/>
                <a:ea typeface="Arial Black"/>
                <a:cs typeface="Arial" pitchFamily="34" charset="0"/>
                <a:sym typeface="Arial Black"/>
              </a:rPr>
              <a:t>From a group of 6 men and 4 women we have to form a committee of 5 people. How many committees are possible if there are to be 3 men and 2 women?</a:t>
            </a:r>
            <a:endParaRPr b="1">
              <a:latin typeface="Arial" pitchFamily="34" charset="0"/>
              <a:cs typeface="Arial" pitchFamily="34" charset="0"/>
            </a:endParaRPr>
          </a:p>
          <a:p>
            <a:pPr marL="533400" lvl="0" indent="-457200" algn="l" rtl="0">
              <a:lnSpc>
                <a:spcPct val="90000"/>
              </a:lnSpc>
              <a:spcBef>
                <a:spcPts val="1000"/>
              </a:spcBef>
              <a:spcAft>
                <a:spcPts val="0"/>
              </a:spcAft>
              <a:buSzPts val="2400"/>
              <a:buAutoNum type="alphaUcParenBoth"/>
            </a:pPr>
            <a:r>
              <a:rPr lang="en-US" b="1" dirty="0" smtClean="0">
                <a:latin typeface="Arial" pitchFamily="34" charset="0"/>
                <a:ea typeface="Arial Black"/>
                <a:cs typeface="Arial" pitchFamily="34" charset="0"/>
                <a:sym typeface="Arial Black"/>
              </a:rPr>
              <a:t>130              </a:t>
            </a:r>
          </a:p>
          <a:p>
            <a:pPr marL="533400" lvl="0" indent="-457200" algn="l" rtl="0">
              <a:lnSpc>
                <a:spcPct val="90000"/>
              </a:lnSpc>
              <a:spcBef>
                <a:spcPts val="1000"/>
              </a:spcBef>
              <a:spcAft>
                <a:spcPts val="0"/>
              </a:spcAft>
              <a:buSzPts val="2400"/>
              <a:buNone/>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B) 120          </a:t>
            </a:r>
            <a:endParaRPr lang="en-US" b="1" dirty="0" smtClean="0">
              <a:latin typeface="Arial" pitchFamily="34" charset="0"/>
              <a:ea typeface="Arial Black"/>
              <a:cs typeface="Arial" pitchFamily="34" charset="0"/>
              <a:sym typeface="Arial Black"/>
            </a:endParaRPr>
          </a:p>
          <a:p>
            <a:pPr marL="533400" lvl="0" indent="-457200" algn="l" rtl="0">
              <a:lnSpc>
                <a:spcPct val="90000"/>
              </a:lnSpc>
              <a:spcBef>
                <a:spcPts val="1000"/>
              </a:spcBef>
              <a:spcAft>
                <a:spcPts val="0"/>
              </a:spcAft>
              <a:buSzPts val="2400"/>
              <a:buNone/>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C) 140         </a:t>
            </a:r>
            <a:endParaRPr lang="en-US" b="1" dirty="0" smtClean="0">
              <a:latin typeface="Arial" pitchFamily="34" charset="0"/>
              <a:ea typeface="Arial Black"/>
              <a:cs typeface="Arial" pitchFamily="34" charset="0"/>
              <a:sym typeface="Arial Black"/>
            </a:endParaRPr>
          </a:p>
          <a:p>
            <a:pPr marL="533400" lvl="0" indent="-457200" algn="l" rtl="0">
              <a:lnSpc>
                <a:spcPct val="90000"/>
              </a:lnSpc>
              <a:spcBef>
                <a:spcPts val="1000"/>
              </a:spcBef>
              <a:spcAft>
                <a:spcPts val="0"/>
              </a:spcAft>
              <a:buSzPts val="2400"/>
              <a:buNone/>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D) 180</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
        <p:nvSpPr>
          <p:cNvPr id="497" name="Google Shape;497;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Google Shape;498;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2" name="Google Shape;502;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3" name="Google Shape;503;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Shape 494"/>
        <p:cNvGrpSpPr/>
        <p:nvPr/>
      </p:nvGrpSpPr>
      <p:grpSpPr>
        <a:xfrm>
          <a:off x="0" y="0"/>
          <a:ext cx="0" cy="0"/>
          <a:chOff x="0" y="0"/>
          <a:chExt cx="0" cy="0"/>
        </a:xfrm>
      </p:grpSpPr>
      <p:sp>
        <p:nvSpPr>
          <p:cNvPr id="495" name="Google Shape;495;p6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96" name="Google Shape;496;p6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23</a:t>
            </a:r>
            <a:r>
              <a:rPr lang="en-US" b="1" dirty="0">
                <a:latin typeface="Arial" pitchFamily="34" charset="0"/>
                <a:cs typeface="Arial" pitchFamily="34" charset="0"/>
              </a:rPr>
              <a:t>. </a:t>
            </a:r>
            <a:r>
              <a:rPr lang="en-US" b="1" dirty="0">
                <a:latin typeface="Arial" pitchFamily="34" charset="0"/>
                <a:ea typeface="Arial Black"/>
                <a:cs typeface="Arial" pitchFamily="34" charset="0"/>
                <a:sym typeface="Arial Black"/>
              </a:rPr>
              <a:t>From a group of 6 men and 4 women we have to form a committee of 5 people. How many committees are possible if there are to be 3 men and 2 women?</a:t>
            </a:r>
            <a:endParaRPr b="1">
              <a:latin typeface="Arial" pitchFamily="34" charset="0"/>
              <a:cs typeface="Arial" pitchFamily="34" charset="0"/>
            </a:endParaRPr>
          </a:p>
          <a:p>
            <a:pPr marL="533400" lvl="0" indent="-457200" algn="l" rtl="0">
              <a:lnSpc>
                <a:spcPct val="90000"/>
              </a:lnSpc>
              <a:spcBef>
                <a:spcPts val="1000"/>
              </a:spcBef>
              <a:spcAft>
                <a:spcPts val="0"/>
              </a:spcAft>
              <a:buSzPts val="2400"/>
              <a:buAutoNum type="alphaUcParenBoth"/>
            </a:pPr>
            <a:r>
              <a:rPr lang="en-US" b="1" dirty="0" smtClean="0">
                <a:latin typeface="Arial" pitchFamily="34" charset="0"/>
                <a:ea typeface="Arial Black"/>
                <a:cs typeface="Arial" pitchFamily="34" charset="0"/>
                <a:sym typeface="Arial Black"/>
              </a:rPr>
              <a:t>130              </a:t>
            </a:r>
          </a:p>
          <a:p>
            <a:pPr marL="533400" lvl="0" indent="-457200" algn="l" rtl="0">
              <a:lnSpc>
                <a:spcPct val="90000"/>
              </a:lnSpc>
              <a:spcBef>
                <a:spcPts val="1000"/>
              </a:spcBef>
              <a:spcAft>
                <a:spcPts val="0"/>
              </a:spcAft>
              <a:buSzPts val="2400"/>
              <a:buNone/>
            </a:pPr>
            <a:r>
              <a:rPr lang="en-US" b="1" dirty="0" smtClean="0">
                <a:solidFill>
                  <a:srgbClr val="FF0000"/>
                </a:solidFill>
                <a:latin typeface="Arial" pitchFamily="34" charset="0"/>
                <a:ea typeface="Arial Black"/>
                <a:cs typeface="Arial" pitchFamily="34" charset="0"/>
                <a:sym typeface="Arial Black"/>
              </a:rPr>
              <a:t>(</a:t>
            </a:r>
            <a:r>
              <a:rPr lang="en-US" b="1" dirty="0">
                <a:solidFill>
                  <a:srgbClr val="FF0000"/>
                </a:solidFill>
                <a:latin typeface="Arial" pitchFamily="34" charset="0"/>
                <a:ea typeface="Arial Black"/>
                <a:cs typeface="Arial" pitchFamily="34" charset="0"/>
                <a:sym typeface="Arial Black"/>
              </a:rPr>
              <a:t>B) 120          </a:t>
            </a:r>
            <a:endParaRPr lang="en-US" b="1" dirty="0" smtClean="0">
              <a:solidFill>
                <a:srgbClr val="FF0000"/>
              </a:solidFill>
              <a:latin typeface="Arial" pitchFamily="34" charset="0"/>
              <a:ea typeface="Arial Black"/>
              <a:cs typeface="Arial" pitchFamily="34" charset="0"/>
              <a:sym typeface="Arial Black"/>
            </a:endParaRPr>
          </a:p>
          <a:p>
            <a:pPr marL="533400" lvl="0" indent="-457200" algn="l" rtl="0">
              <a:lnSpc>
                <a:spcPct val="90000"/>
              </a:lnSpc>
              <a:spcBef>
                <a:spcPts val="1000"/>
              </a:spcBef>
              <a:spcAft>
                <a:spcPts val="0"/>
              </a:spcAft>
              <a:buSzPts val="2400"/>
              <a:buNone/>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C) 140         </a:t>
            </a:r>
            <a:endParaRPr lang="en-US" b="1" dirty="0" smtClean="0">
              <a:latin typeface="Arial" pitchFamily="34" charset="0"/>
              <a:ea typeface="Arial Black"/>
              <a:cs typeface="Arial" pitchFamily="34" charset="0"/>
              <a:sym typeface="Arial Black"/>
            </a:endParaRPr>
          </a:p>
          <a:p>
            <a:pPr marL="533400" lvl="0" indent="-457200" algn="l" rtl="0">
              <a:lnSpc>
                <a:spcPct val="90000"/>
              </a:lnSpc>
              <a:spcBef>
                <a:spcPts val="1000"/>
              </a:spcBef>
              <a:spcAft>
                <a:spcPts val="0"/>
              </a:spcAft>
              <a:buSzPts val="2400"/>
              <a:buNone/>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D) 180</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
        <p:nvSpPr>
          <p:cNvPr id="497" name="Google Shape;497;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Google Shape;498;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2" name="Google Shape;502;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3" name="Google Shape;503;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Shape 507"/>
        <p:cNvGrpSpPr/>
        <p:nvPr/>
      </p:nvGrpSpPr>
      <p:grpSpPr>
        <a:xfrm>
          <a:off x="0" y="0"/>
          <a:ext cx="0" cy="0"/>
          <a:chOff x="0" y="0"/>
          <a:chExt cx="0" cy="0"/>
        </a:xfrm>
      </p:grpSpPr>
      <p:sp>
        <p:nvSpPr>
          <p:cNvPr id="508" name="Google Shape;508;p6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09" name="Google Shape;509;p6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pitchFamily="34" charset="0"/>
                <a:ea typeface="Arial Black"/>
                <a:cs typeface="Arial" pitchFamily="34" charset="0"/>
                <a:sym typeface="Arial Black"/>
              </a:rPr>
              <a:t>Q 24</a:t>
            </a:r>
            <a:r>
              <a:rPr lang="en-US" b="1" dirty="0">
                <a:latin typeface="Arial" pitchFamily="34" charset="0"/>
                <a:cs typeface="Arial" pitchFamily="34" charset="0"/>
              </a:rPr>
              <a:t>.  If number of hand shakes = 66 . Find the number of people?</a:t>
            </a:r>
            <a:endParaRPr b="1">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AutoNum type="alphaLcParenBoth"/>
            </a:pPr>
            <a:r>
              <a:rPr lang="en-US" b="1" dirty="0" smtClean="0">
                <a:latin typeface="Arial" pitchFamily="34" charset="0"/>
                <a:cs typeface="Arial" pitchFamily="34" charset="0"/>
              </a:rPr>
              <a:t>11            </a:t>
            </a: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a:t>
            </a:r>
            <a:r>
              <a:rPr lang="en-US" b="1" dirty="0">
                <a:latin typeface="Arial" pitchFamily="34" charset="0"/>
                <a:cs typeface="Arial" pitchFamily="34" charset="0"/>
              </a:rPr>
              <a:t>(b) 12                    </a:t>
            </a:r>
            <a:endParaRPr lang="en-US" b="1" dirty="0" smtClean="0">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a:t>
            </a:r>
            <a:r>
              <a:rPr lang="en-US" b="1" dirty="0">
                <a:latin typeface="Arial" pitchFamily="34" charset="0"/>
                <a:cs typeface="Arial" pitchFamily="34" charset="0"/>
              </a:rPr>
              <a:t>(c) 13                        </a:t>
            </a:r>
            <a:endParaRPr lang="en-US" b="1" dirty="0" smtClean="0">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a:t>
            </a:r>
            <a:r>
              <a:rPr lang="en-US" b="1" dirty="0" smtClean="0">
                <a:latin typeface="Arial" pitchFamily="34" charset="0"/>
                <a:cs typeface="Arial" pitchFamily="34" charset="0"/>
              </a:rPr>
              <a:t>(</a:t>
            </a:r>
            <a:r>
              <a:rPr lang="en-US" b="1" dirty="0">
                <a:latin typeface="Arial" pitchFamily="34" charset="0"/>
                <a:cs typeface="Arial" pitchFamily="34" charset="0"/>
              </a:rPr>
              <a:t>d) 14</a:t>
            </a:r>
            <a:endParaRPr b="1">
              <a:latin typeface="Arial" pitchFamily="34" charset="0"/>
              <a:cs typeface="Arial" pitchFamily="34" charset="0"/>
            </a:endParaRPr>
          </a:p>
        </p:txBody>
      </p:sp>
      <p:sp>
        <p:nvSpPr>
          <p:cNvPr id="510" name="Google Shape;510;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2" name="Google Shape;512;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Google Shape;513;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Shape 507"/>
        <p:cNvGrpSpPr/>
        <p:nvPr/>
      </p:nvGrpSpPr>
      <p:grpSpPr>
        <a:xfrm>
          <a:off x="0" y="0"/>
          <a:ext cx="0" cy="0"/>
          <a:chOff x="0" y="0"/>
          <a:chExt cx="0" cy="0"/>
        </a:xfrm>
      </p:grpSpPr>
      <p:sp>
        <p:nvSpPr>
          <p:cNvPr id="508" name="Google Shape;508;p6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09" name="Google Shape;509;p6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pitchFamily="34" charset="0"/>
                <a:ea typeface="Arial Black"/>
                <a:cs typeface="Arial" pitchFamily="34" charset="0"/>
                <a:sym typeface="Arial Black"/>
              </a:rPr>
              <a:t>Q 24</a:t>
            </a:r>
            <a:r>
              <a:rPr lang="en-US" b="1" dirty="0">
                <a:latin typeface="Arial" pitchFamily="34" charset="0"/>
                <a:cs typeface="Arial" pitchFamily="34" charset="0"/>
              </a:rPr>
              <a:t>.  If number of hand shakes = 66 . Find the number of people?</a:t>
            </a:r>
            <a:endParaRPr b="1">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AutoNum type="alphaLcParenBoth"/>
            </a:pPr>
            <a:r>
              <a:rPr lang="en-US" b="1" dirty="0" smtClean="0">
                <a:solidFill>
                  <a:srgbClr val="FF0000"/>
                </a:solidFill>
                <a:latin typeface="Arial" pitchFamily="34" charset="0"/>
                <a:cs typeface="Arial" pitchFamily="34" charset="0"/>
              </a:rPr>
              <a:t>11 </a:t>
            </a:r>
            <a:r>
              <a:rPr lang="en-US" b="1" dirty="0" smtClean="0">
                <a:latin typeface="Arial" pitchFamily="34" charset="0"/>
                <a:cs typeface="Arial" pitchFamily="34" charset="0"/>
              </a:rPr>
              <a:t>           </a:t>
            </a: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a:t>
            </a:r>
            <a:r>
              <a:rPr lang="en-US" b="1" dirty="0">
                <a:latin typeface="Arial" pitchFamily="34" charset="0"/>
                <a:cs typeface="Arial" pitchFamily="34" charset="0"/>
              </a:rPr>
              <a:t>(b) 12                    </a:t>
            </a:r>
            <a:endParaRPr lang="en-US" b="1" dirty="0" smtClean="0">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a:t>
            </a:r>
            <a:r>
              <a:rPr lang="en-US" b="1" dirty="0">
                <a:latin typeface="Arial" pitchFamily="34" charset="0"/>
                <a:cs typeface="Arial" pitchFamily="34" charset="0"/>
              </a:rPr>
              <a:t>(c) 13                        </a:t>
            </a:r>
            <a:endParaRPr lang="en-US" b="1" dirty="0" smtClean="0">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a:t>
            </a:r>
            <a:r>
              <a:rPr lang="en-US" b="1" dirty="0" smtClean="0">
                <a:latin typeface="Arial" pitchFamily="34" charset="0"/>
                <a:cs typeface="Arial" pitchFamily="34" charset="0"/>
              </a:rPr>
              <a:t>(</a:t>
            </a:r>
            <a:r>
              <a:rPr lang="en-US" b="1" dirty="0">
                <a:latin typeface="Arial" pitchFamily="34" charset="0"/>
                <a:cs typeface="Arial" pitchFamily="34" charset="0"/>
              </a:rPr>
              <a:t>d) 14</a:t>
            </a:r>
            <a:endParaRPr b="1">
              <a:latin typeface="Arial" pitchFamily="34" charset="0"/>
              <a:cs typeface="Arial" pitchFamily="34" charset="0"/>
            </a:endParaRPr>
          </a:p>
        </p:txBody>
      </p:sp>
      <p:sp>
        <p:nvSpPr>
          <p:cNvPr id="510" name="Google Shape;510;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2" name="Google Shape;512;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Google Shape;513;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9" name="Google Shape;169;p11"/>
          <p:cNvSpPr txBox="1">
            <a:spLocks noGrp="1"/>
          </p:cNvSpPr>
          <p:nvPr>
            <p:ph type="body" idx="1"/>
          </p:nvPr>
        </p:nvSpPr>
        <p:spPr>
          <a:xfrm>
            <a:off x="0" y="745588"/>
            <a:ext cx="11938000" cy="5670978"/>
          </a:xfrm>
          <a:prstGeom prst="rect">
            <a:avLst/>
          </a:prstGeom>
          <a:noFill/>
          <a:ln>
            <a:noFill/>
          </a:ln>
        </p:spPr>
        <p:txBody>
          <a:bodyPr spcFirstLastPara="1" wrap="square" lIns="91425" tIns="45700" rIns="91425" bIns="45700" anchor="t" anchorCtr="0">
            <a:normAutofit/>
          </a:bodyPr>
          <a:lstStyle/>
          <a:p>
            <a:pPr marL="76200" lvl="0" indent="0" algn="l" rtl="0">
              <a:lnSpc>
                <a:spcPct val="90000"/>
              </a:lnSpc>
              <a:spcBef>
                <a:spcPts val="1000"/>
              </a:spcBef>
              <a:spcAft>
                <a:spcPts val="0"/>
              </a:spcAft>
              <a:buSzPts val="2400"/>
              <a:buNone/>
            </a:pPr>
            <a:r>
              <a:rPr lang="en-US" b="1" dirty="0" smtClean="0">
                <a:solidFill>
                  <a:srgbClr val="0C0C0C"/>
                </a:solidFill>
                <a:latin typeface="+mj-lt"/>
                <a:ea typeface="Arial Black"/>
                <a:cs typeface="Arial Black"/>
                <a:sym typeface="Arial Black"/>
              </a:rPr>
              <a:t>                                              </a:t>
            </a:r>
            <a:r>
              <a:rPr lang="en-US" sz="3200" b="1" dirty="0" smtClean="0">
                <a:solidFill>
                  <a:srgbClr val="0C0C0C"/>
                </a:solidFill>
                <a:latin typeface="Arial Black" pitchFamily="34" charset="0"/>
                <a:ea typeface="Arial Black"/>
                <a:cs typeface="Arial Black"/>
                <a:sym typeface="Arial Black"/>
              </a:rPr>
              <a:t>For Practice</a:t>
            </a:r>
            <a:endParaRPr lang="en-US" sz="3200" b="1" dirty="0" smtClean="0">
              <a:solidFill>
                <a:srgbClr val="0C0C0C"/>
              </a:solidFill>
              <a:latin typeface="Arial Black" pitchFamily="34" charset="0"/>
              <a:ea typeface="Arial Black"/>
              <a:cs typeface="Arial Black"/>
              <a:sym typeface="Arial Black"/>
            </a:endParaRPr>
          </a:p>
          <a:p>
            <a:pPr marL="76200" lvl="0" indent="0" algn="l" rtl="0">
              <a:lnSpc>
                <a:spcPct val="90000"/>
              </a:lnSpc>
              <a:spcBef>
                <a:spcPts val="1000"/>
              </a:spcBef>
              <a:spcAft>
                <a:spcPts val="0"/>
              </a:spcAft>
              <a:buSzPts val="2400"/>
              <a:buNone/>
            </a:pPr>
            <a:r>
              <a:rPr lang="en-US" b="1" dirty="0" smtClean="0">
                <a:solidFill>
                  <a:srgbClr val="0C0C0C"/>
                </a:solidFill>
                <a:latin typeface="+mj-lt"/>
                <a:ea typeface="Arial Black"/>
                <a:cs typeface="Arial Black"/>
                <a:sym typeface="Arial Black"/>
              </a:rPr>
              <a:t>Q-14</a:t>
            </a:r>
            <a:r>
              <a:rPr lang="en-US" b="1" dirty="0">
                <a:solidFill>
                  <a:srgbClr val="0C0C0C"/>
                </a:solidFill>
                <a:latin typeface="+mj-lt"/>
                <a:ea typeface="Arial Black"/>
                <a:cs typeface="Arial Black"/>
                <a:sym typeface="Arial Black"/>
              </a:rPr>
              <a:t>	</a:t>
            </a:r>
            <a:r>
              <a:rPr lang="en-US" b="1" dirty="0">
                <a:latin typeface="+mj-lt"/>
              </a:rPr>
              <a:t>. How many 3-digit numbers can be formed from the digits 1, 2, 3, 4 and 5  assuming that</a:t>
            </a:r>
            <a:endParaRPr b="1">
              <a:latin typeface="+mj-lt"/>
            </a:endParaRPr>
          </a:p>
          <a:p>
            <a:pPr marL="76200" lvl="0" indent="0" algn="l" rtl="0">
              <a:lnSpc>
                <a:spcPct val="90000"/>
              </a:lnSpc>
              <a:spcBef>
                <a:spcPts val="1000"/>
              </a:spcBef>
              <a:spcAft>
                <a:spcPts val="0"/>
              </a:spcAft>
              <a:buSzPts val="2400"/>
              <a:buNone/>
            </a:pPr>
            <a:r>
              <a:rPr lang="en-US" b="1" dirty="0">
                <a:latin typeface="+mj-lt"/>
              </a:rPr>
              <a:t>(</a:t>
            </a:r>
            <a:r>
              <a:rPr lang="en-US" b="1" dirty="0" err="1">
                <a:latin typeface="+mj-lt"/>
              </a:rPr>
              <a:t>i</a:t>
            </a:r>
            <a:r>
              <a:rPr lang="en-US" b="1" dirty="0">
                <a:latin typeface="+mj-lt"/>
              </a:rPr>
              <a:t>) repetition of the digits is allowed?</a:t>
            </a:r>
            <a:endParaRPr b="1">
              <a:latin typeface="+mj-lt"/>
            </a:endParaRPr>
          </a:p>
          <a:p>
            <a:pPr marL="76200" lvl="0" indent="0" algn="l" rtl="0">
              <a:lnSpc>
                <a:spcPct val="90000"/>
              </a:lnSpc>
              <a:spcBef>
                <a:spcPts val="1000"/>
              </a:spcBef>
              <a:spcAft>
                <a:spcPts val="0"/>
              </a:spcAft>
              <a:buSzPts val="2400"/>
              <a:buNone/>
            </a:pPr>
            <a:r>
              <a:rPr lang="en-US" b="1" dirty="0">
                <a:latin typeface="+mj-lt"/>
              </a:rPr>
              <a:t>(ii) repetition of the digits is not allowed?</a:t>
            </a:r>
            <a:endParaRPr b="1">
              <a:latin typeface="+mj-lt"/>
            </a:endParaRPr>
          </a:p>
          <a:p>
            <a:pPr marL="76200" lvl="0" indent="0" algn="l" rtl="0">
              <a:lnSpc>
                <a:spcPct val="90000"/>
              </a:lnSpc>
              <a:spcBef>
                <a:spcPts val="1000"/>
              </a:spcBef>
              <a:spcAft>
                <a:spcPts val="0"/>
              </a:spcAft>
              <a:buSzPts val="2400"/>
              <a:buNone/>
            </a:pPr>
            <a:r>
              <a:rPr lang="en-US" dirty="0"/>
              <a:t/>
            </a:r>
            <a:br>
              <a:rPr lang="en-US" dirty="0"/>
            </a:br>
            <a:r>
              <a:rPr lang="en-US" b="1" dirty="0">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Shape 517"/>
        <p:cNvGrpSpPr/>
        <p:nvPr/>
      </p:nvGrpSpPr>
      <p:grpSpPr>
        <a:xfrm>
          <a:off x="0" y="0"/>
          <a:ext cx="0" cy="0"/>
          <a:chOff x="0" y="0"/>
          <a:chExt cx="0" cy="0"/>
        </a:xfrm>
      </p:grpSpPr>
      <p:sp>
        <p:nvSpPr>
          <p:cNvPr id="518" name="Google Shape;518;p6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19" name="Google Shape;519;p6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Out of 17 players, there 5 bowlers. Find the number of ways of selecting a team of 11 players which has 2 bowlers .</a:t>
            </a:r>
            <a:endParaRPr/>
          </a:p>
          <a:p>
            <a:pPr marL="228600" lvl="0" indent="-228600" algn="l" rtl="0">
              <a:lnSpc>
                <a:spcPct val="90000"/>
              </a:lnSpc>
              <a:spcBef>
                <a:spcPts val="1000"/>
              </a:spcBef>
              <a:spcAft>
                <a:spcPts val="0"/>
              </a:spcAft>
              <a:buClr>
                <a:schemeClr val="dk1"/>
              </a:buClr>
              <a:buSzPts val="2400"/>
              <a:buNone/>
            </a:pPr>
            <a:r>
              <a:rPr lang="en-US" b="1" dirty="0"/>
              <a:t>(a)2300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b) 2200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c) 2350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 </a:t>
            </a:r>
            <a:r>
              <a:rPr lang="en-US" b="1" dirty="0"/>
              <a:t>(d) 2500</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
        <p:nvSpPr>
          <p:cNvPr id="520" name="Google Shape;520;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1" name="Google Shape;521;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Shape 517"/>
        <p:cNvGrpSpPr/>
        <p:nvPr/>
      </p:nvGrpSpPr>
      <p:grpSpPr>
        <a:xfrm>
          <a:off x="0" y="0"/>
          <a:ext cx="0" cy="0"/>
          <a:chOff x="0" y="0"/>
          <a:chExt cx="0" cy="0"/>
        </a:xfrm>
      </p:grpSpPr>
      <p:sp>
        <p:nvSpPr>
          <p:cNvPr id="518" name="Google Shape;518;p6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19" name="Google Shape;519;p6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Out of 17 players, there 5 bowlers. Find the number of ways of selecting a team of 11 players which has 2 bowlers .</a:t>
            </a:r>
            <a:endParaRPr/>
          </a:p>
          <a:p>
            <a:pPr marL="228600" lvl="0" indent="-228600" algn="l" rtl="0">
              <a:lnSpc>
                <a:spcPct val="90000"/>
              </a:lnSpc>
              <a:spcBef>
                <a:spcPts val="1000"/>
              </a:spcBef>
              <a:spcAft>
                <a:spcPts val="0"/>
              </a:spcAft>
              <a:buClr>
                <a:schemeClr val="dk1"/>
              </a:buClr>
              <a:buSzPts val="2400"/>
              <a:buNone/>
            </a:pPr>
            <a:r>
              <a:rPr lang="en-US" b="1" dirty="0"/>
              <a:t>(a)2300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b) 2200                         </a:t>
            </a:r>
            <a:endParaRPr lang="en-US" b="1" dirty="0" smtClean="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c) 2350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 </a:t>
            </a:r>
            <a:r>
              <a:rPr lang="en-US" b="1" dirty="0"/>
              <a:t>(d) 2500</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
        <p:nvSpPr>
          <p:cNvPr id="520" name="Google Shape;520;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1" name="Google Shape;521;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Shape 526"/>
        <p:cNvGrpSpPr/>
        <p:nvPr/>
      </p:nvGrpSpPr>
      <p:grpSpPr>
        <a:xfrm>
          <a:off x="0" y="0"/>
          <a:ext cx="0" cy="0"/>
          <a:chOff x="0" y="0"/>
          <a:chExt cx="0" cy="0"/>
        </a:xfrm>
      </p:grpSpPr>
      <p:sp>
        <p:nvSpPr>
          <p:cNvPr id="527" name="Google Shape;527;p6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28" name="Google Shape;528;p6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Q( 26 to 31)</a:t>
            </a:r>
            <a:r>
              <a:rPr lang="en-US" b="1" dirty="0"/>
              <a:t>. A committee of 3 members is to be formed out of 5 males and 4 females. Find how many committees can be formed.</a:t>
            </a:r>
            <a:endParaRPr/>
          </a:p>
          <a:p>
            <a:pPr marL="228600" lvl="0" indent="-228600" algn="l" rtl="0">
              <a:lnSpc>
                <a:spcPct val="90000"/>
              </a:lnSpc>
              <a:spcBef>
                <a:spcPts val="1000"/>
              </a:spcBef>
              <a:spcAft>
                <a:spcPts val="0"/>
              </a:spcAft>
              <a:buClr>
                <a:schemeClr val="dk1"/>
              </a:buClr>
              <a:buSzPts val="2400"/>
              <a:buNone/>
            </a:pPr>
            <a:r>
              <a:rPr lang="en-US" b="1" dirty="0"/>
              <a:t> Q 26. 2 Male and 1 female in the committee</a:t>
            </a:r>
            <a:endParaRPr/>
          </a:p>
          <a:p>
            <a:pPr lvl="0" indent="-457200" algn="l" rtl="0">
              <a:lnSpc>
                <a:spcPct val="90000"/>
              </a:lnSpc>
              <a:spcBef>
                <a:spcPts val="1000"/>
              </a:spcBef>
              <a:spcAft>
                <a:spcPts val="0"/>
              </a:spcAft>
              <a:buClr>
                <a:schemeClr val="dk1"/>
              </a:buClr>
              <a:buSzPts val="2400"/>
              <a:buAutoNum type="alphaLcParenBoth"/>
            </a:pPr>
            <a:r>
              <a:rPr lang="en-US" b="1" dirty="0" smtClean="0"/>
              <a:t>20                   </a:t>
            </a:r>
          </a:p>
          <a:p>
            <a:pPr lvl="0" indent="-457200" algn="l" rtl="0">
              <a:lnSpc>
                <a:spcPct val="90000"/>
              </a:lnSpc>
              <a:spcBef>
                <a:spcPts val="1000"/>
              </a:spcBef>
              <a:spcAft>
                <a:spcPts val="0"/>
              </a:spcAft>
              <a:buClr>
                <a:schemeClr val="dk1"/>
              </a:buClr>
              <a:buSzPts val="2400"/>
              <a:buNone/>
            </a:pPr>
            <a:r>
              <a:rPr lang="en-US" b="1" dirty="0" smtClean="0"/>
              <a:t>(</a:t>
            </a:r>
            <a:r>
              <a:rPr lang="en-US" b="1" dirty="0"/>
              <a:t>b) 30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a:t>
            </a:r>
            <a:r>
              <a:rPr lang="en-US" b="1" dirty="0"/>
              <a:t>c) 40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a:t>
            </a:r>
            <a:r>
              <a:rPr lang="en-US" b="1" dirty="0"/>
              <a:t>d) 50</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Shape 526"/>
        <p:cNvGrpSpPr/>
        <p:nvPr/>
      </p:nvGrpSpPr>
      <p:grpSpPr>
        <a:xfrm>
          <a:off x="0" y="0"/>
          <a:ext cx="0" cy="0"/>
          <a:chOff x="0" y="0"/>
          <a:chExt cx="0" cy="0"/>
        </a:xfrm>
      </p:grpSpPr>
      <p:sp>
        <p:nvSpPr>
          <p:cNvPr id="527" name="Google Shape;527;p6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28" name="Google Shape;528;p6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Q( 26 to 31)</a:t>
            </a:r>
            <a:r>
              <a:rPr lang="en-US" b="1" dirty="0"/>
              <a:t>. A committee of 3 members is to be formed out of 5 males and 4 females. Find how many committees can be formed.</a:t>
            </a:r>
            <a:endParaRPr/>
          </a:p>
          <a:p>
            <a:pPr marL="228600" lvl="0" indent="-228600" algn="l" rtl="0">
              <a:lnSpc>
                <a:spcPct val="90000"/>
              </a:lnSpc>
              <a:spcBef>
                <a:spcPts val="1000"/>
              </a:spcBef>
              <a:spcAft>
                <a:spcPts val="0"/>
              </a:spcAft>
              <a:buClr>
                <a:schemeClr val="dk1"/>
              </a:buClr>
              <a:buSzPts val="2400"/>
              <a:buNone/>
            </a:pPr>
            <a:r>
              <a:rPr lang="en-US" b="1" dirty="0"/>
              <a:t> Q 26. 2 Male and 1 female in the committee</a:t>
            </a:r>
            <a:endParaRPr/>
          </a:p>
          <a:p>
            <a:pPr lvl="0" indent="-457200" algn="l" rtl="0">
              <a:lnSpc>
                <a:spcPct val="90000"/>
              </a:lnSpc>
              <a:spcBef>
                <a:spcPts val="1000"/>
              </a:spcBef>
              <a:spcAft>
                <a:spcPts val="0"/>
              </a:spcAft>
              <a:buClr>
                <a:schemeClr val="dk1"/>
              </a:buClr>
              <a:buSzPts val="2400"/>
              <a:buAutoNum type="alphaLcParenBoth"/>
            </a:pPr>
            <a:r>
              <a:rPr lang="en-US" b="1" dirty="0" smtClean="0"/>
              <a:t>20                   </a:t>
            </a:r>
          </a:p>
          <a:p>
            <a:pPr lvl="0" indent="-457200" algn="l" rtl="0">
              <a:lnSpc>
                <a:spcPct val="90000"/>
              </a:lnSpc>
              <a:spcBef>
                <a:spcPts val="1000"/>
              </a:spcBef>
              <a:spcAft>
                <a:spcPts val="0"/>
              </a:spcAft>
              <a:buClr>
                <a:schemeClr val="dk1"/>
              </a:buClr>
              <a:buSzPts val="2400"/>
              <a:buNone/>
            </a:pPr>
            <a:r>
              <a:rPr lang="en-US" b="1" dirty="0" smtClean="0"/>
              <a:t>(</a:t>
            </a:r>
            <a:r>
              <a:rPr lang="en-US" b="1" dirty="0"/>
              <a:t>b) 30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c) 40                </a:t>
            </a:r>
            <a:endParaRPr lang="en-US" b="1" dirty="0" smtClean="0">
              <a:solidFill>
                <a:srgbClr val="FF0000"/>
              </a:solidFill>
            </a:endParaRPr>
          </a:p>
          <a:p>
            <a:pPr lvl="0" indent="-457200" algn="l" rtl="0">
              <a:lnSpc>
                <a:spcPct val="90000"/>
              </a:lnSpc>
              <a:spcBef>
                <a:spcPts val="1000"/>
              </a:spcBef>
              <a:spcAft>
                <a:spcPts val="0"/>
              </a:spcAft>
              <a:buClr>
                <a:schemeClr val="dk1"/>
              </a:buClr>
              <a:buSzPts val="2400"/>
              <a:buNone/>
            </a:pPr>
            <a:r>
              <a:rPr lang="en-US" b="1" dirty="0" smtClean="0"/>
              <a:t>(</a:t>
            </a:r>
            <a:r>
              <a:rPr lang="en-US" b="1" dirty="0"/>
              <a:t>d) 50</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Shape 532"/>
        <p:cNvGrpSpPr/>
        <p:nvPr/>
      </p:nvGrpSpPr>
      <p:grpSpPr>
        <a:xfrm>
          <a:off x="0" y="0"/>
          <a:ext cx="0" cy="0"/>
          <a:chOff x="0" y="0"/>
          <a:chExt cx="0" cy="0"/>
        </a:xfrm>
      </p:grpSpPr>
      <p:sp>
        <p:nvSpPr>
          <p:cNvPr id="533" name="Google Shape;533;p6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34" name="Google Shape;534;p6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None female in the committee</a:t>
            </a:r>
            <a:endParaRPr/>
          </a:p>
          <a:p>
            <a:pPr lvl="0" indent="-457200" algn="l" rtl="0">
              <a:lnSpc>
                <a:spcPct val="90000"/>
              </a:lnSpc>
              <a:spcBef>
                <a:spcPts val="1000"/>
              </a:spcBef>
              <a:spcAft>
                <a:spcPts val="0"/>
              </a:spcAft>
              <a:buClr>
                <a:schemeClr val="dk1"/>
              </a:buClr>
              <a:buSzPts val="2400"/>
              <a:buAutoNum type="alphaLcParenBoth"/>
            </a:pPr>
            <a:r>
              <a:rPr lang="en-US" b="1" dirty="0" smtClean="0"/>
              <a:t>10                           </a:t>
            </a:r>
          </a:p>
          <a:p>
            <a:pPr lvl="0" indent="-457200" algn="l" rtl="0">
              <a:lnSpc>
                <a:spcPct val="90000"/>
              </a:lnSpc>
              <a:spcBef>
                <a:spcPts val="1000"/>
              </a:spcBef>
              <a:spcAft>
                <a:spcPts val="0"/>
              </a:spcAft>
              <a:buClr>
                <a:schemeClr val="dk1"/>
              </a:buClr>
              <a:buSzPts val="2400"/>
              <a:buNone/>
            </a:pPr>
            <a:r>
              <a:rPr lang="en-US" b="1" dirty="0" smtClean="0"/>
              <a:t> </a:t>
            </a:r>
            <a:r>
              <a:rPr lang="en-US" b="1" dirty="0"/>
              <a:t>(b)  11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a:t>
            </a:r>
            <a:r>
              <a:rPr lang="en-US" b="1" dirty="0"/>
              <a:t>c) 13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a:t>
            </a:r>
            <a:r>
              <a:rPr lang="en-US" b="1" dirty="0"/>
              <a:t>d) 15</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Shape 532"/>
        <p:cNvGrpSpPr/>
        <p:nvPr/>
      </p:nvGrpSpPr>
      <p:grpSpPr>
        <a:xfrm>
          <a:off x="0" y="0"/>
          <a:ext cx="0" cy="0"/>
          <a:chOff x="0" y="0"/>
          <a:chExt cx="0" cy="0"/>
        </a:xfrm>
      </p:grpSpPr>
      <p:sp>
        <p:nvSpPr>
          <p:cNvPr id="533" name="Google Shape;533;p6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34" name="Google Shape;534;p6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None female in the committee</a:t>
            </a:r>
            <a:endParaRPr/>
          </a:p>
          <a:p>
            <a:pPr lvl="0" indent="-457200" algn="l" rtl="0">
              <a:lnSpc>
                <a:spcPct val="90000"/>
              </a:lnSpc>
              <a:spcBef>
                <a:spcPts val="1000"/>
              </a:spcBef>
              <a:spcAft>
                <a:spcPts val="0"/>
              </a:spcAft>
              <a:buClr>
                <a:schemeClr val="dk1"/>
              </a:buClr>
              <a:buSzPts val="2400"/>
              <a:buAutoNum type="alphaLcParenBoth"/>
            </a:pPr>
            <a:r>
              <a:rPr lang="en-US" b="1" dirty="0" smtClean="0">
                <a:solidFill>
                  <a:srgbClr val="FF0000"/>
                </a:solidFill>
              </a:rPr>
              <a:t>10                            </a:t>
            </a:r>
          </a:p>
          <a:p>
            <a:pPr lvl="0" indent="-457200" algn="l" rtl="0">
              <a:lnSpc>
                <a:spcPct val="90000"/>
              </a:lnSpc>
              <a:spcBef>
                <a:spcPts val="1000"/>
              </a:spcBef>
              <a:spcAft>
                <a:spcPts val="0"/>
              </a:spcAft>
              <a:buClr>
                <a:schemeClr val="dk1"/>
              </a:buClr>
              <a:buSzPts val="2400"/>
              <a:buAutoNum type="alphaLcParenBoth" startAt="2"/>
            </a:pPr>
            <a:r>
              <a:rPr lang="en-US" b="1" dirty="0" smtClean="0"/>
              <a:t>11                    </a:t>
            </a:r>
          </a:p>
          <a:p>
            <a:pPr lvl="0" indent="-457200" algn="l" rtl="0">
              <a:lnSpc>
                <a:spcPct val="90000"/>
              </a:lnSpc>
              <a:spcBef>
                <a:spcPts val="1000"/>
              </a:spcBef>
              <a:spcAft>
                <a:spcPts val="0"/>
              </a:spcAft>
              <a:buClr>
                <a:schemeClr val="dk1"/>
              </a:buClr>
              <a:buSzPts val="2400"/>
              <a:buNone/>
            </a:pPr>
            <a:r>
              <a:rPr lang="en-US" b="1" dirty="0" smtClean="0"/>
              <a:t> </a:t>
            </a:r>
            <a:r>
              <a:rPr lang="en-US" b="1" dirty="0"/>
              <a:t>(c) 13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a:t>
            </a:r>
            <a:r>
              <a:rPr lang="en-US" b="1" dirty="0"/>
              <a:t>d) 15</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Shape 538"/>
        <p:cNvGrpSpPr/>
        <p:nvPr/>
      </p:nvGrpSpPr>
      <p:grpSpPr>
        <a:xfrm>
          <a:off x="0" y="0"/>
          <a:ext cx="0" cy="0"/>
          <a:chOff x="0" y="0"/>
          <a:chExt cx="0" cy="0"/>
        </a:xfrm>
      </p:grpSpPr>
      <p:sp>
        <p:nvSpPr>
          <p:cNvPr id="539" name="Google Shape;539;p6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40" name="Google Shape;540;p6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None male in the committee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457200" lvl="0" indent="-457200" algn="l" rtl="0">
              <a:lnSpc>
                <a:spcPct val="90000"/>
              </a:lnSpc>
              <a:spcBef>
                <a:spcPts val="1000"/>
              </a:spcBef>
              <a:spcAft>
                <a:spcPts val="0"/>
              </a:spcAft>
              <a:buClr>
                <a:schemeClr val="dk1"/>
              </a:buClr>
              <a:buSzPts val="2400"/>
              <a:buAutoNum type="alphaLcParenBoth"/>
            </a:pPr>
            <a:r>
              <a:rPr lang="en-US" b="1" dirty="0"/>
              <a:t>14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b) 20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c) 25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 </a:t>
            </a:r>
            <a:r>
              <a:rPr lang="en-US" b="1" dirty="0"/>
              <a:t>(d) none of these</a:t>
            </a:r>
            <a:endParaRPr/>
          </a:p>
          <a:p>
            <a:pPr marL="457200" lvl="0" indent="-3048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Shape 538"/>
        <p:cNvGrpSpPr/>
        <p:nvPr/>
      </p:nvGrpSpPr>
      <p:grpSpPr>
        <a:xfrm>
          <a:off x="0" y="0"/>
          <a:ext cx="0" cy="0"/>
          <a:chOff x="0" y="0"/>
          <a:chExt cx="0" cy="0"/>
        </a:xfrm>
      </p:grpSpPr>
      <p:sp>
        <p:nvSpPr>
          <p:cNvPr id="539" name="Google Shape;539;p6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40" name="Google Shape;540;p6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None male in the committee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457200" lvl="0" indent="-457200" algn="l" rtl="0">
              <a:lnSpc>
                <a:spcPct val="90000"/>
              </a:lnSpc>
              <a:spcBef>
                <a:spcPts val="1000"/>
              </a:spcBef>
              <a:spcAft>
                <a:spcPts val="0"/>
              </a:spcAft>
              <a:buClr>
                <a:schemeClr val="dk1"/>
              </a:buClr>
              <a:buSzPts val="2400"/>
              <a:buAutoNum type="alphaLcParenBoth"/>
            </a:pPr>
            <a:r>
              <a:rPr lang="en-US" b="1" dirty="0"/>
              <a:t>14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b) 20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 </a:t>
            </a:r>
            <a:r>
              <a:rPr lang="en-US" b="1" dirty="0"/>
              <a:t>(c) 25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 </a:t>
            </a:r>
            <a:r>
              <a:rPr lang="en-US" b="1" dirty="0">
                <a:solidFill>
                  <a:srgbClr val="FF0000"/>
                </a:solidFill>
              </a:rPr>
              <a:t>(d) none of these</a:t>
            </a:r>
            <a:endParaRPr>
              <a:solidFill>
                <a:srgbClr val="FF0000"/>
              </a:solidFill>
            </a:endParaRPr>
          </a:p>
          <a:p>
            <a:pPr marL="457200" lvl="0" indent="-3048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Shape 544"/>
        <p:cNvGrpSpPr/>
        <p:nvPr/>
      </p:nvGrpSpPr>
      <p:grpSpPr>
        <a:xfrm>
          <a:off x="0" y="0"/>
          <a:ext cx="0" cy="0"/>
          <a:chOff x="0" y="0"/>
          <a:chExt cx="0" cy="0"/>
        </a:xfrm>
      </p:grpSpPr>
      <p:sp>
        <p:nvSpPr>
          <p:cNvPr id="545" name="Google Shape;545;p6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46" name="Google Shape;546;p6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At least 1 female in the committee</a:t>
            </a:r>
            <a:endParaRPr/>
          </a:p>
          <a:p>
            <a:pPr lvl="0" indent="-457200" algn="l" rtl="0">
              <a:lnSpc>
                <a:spcPct val="90000"/>
              </a:lnSpc>
              <a:spcBef>
                <a:spcPts val="1000"/>
              </a:spcBef>
              <a:spcAft>
                <a:spcPts val="0"/>
              </a:spcAft>
              <a:buClr>
                <a:schemeClr val="dk1"/>
              </a:buClr>
              <a:buSzPts val="2400"/>
              <a:buAutoNum type="alphaLcParenBoth"/>
            </a:pPr>
            <a:r>
              <a:rPr lang="en-US" b="1" dirty="0" smtClean="0"/>
              <a:t>20                      </a:t>
            </a:r>
          </a:p>
          <a:p>
            <a:pPr lvl="0" indent="-457200" algn="l" rtl="0">
              <a:lnSpc>
                <a:spcPct val="90000"/>
              </a:lnSpc>
              <a:spcBef>
                <a:spcPts val="1000"/>
              </a:spcBef>
              <a:spcAft>
                <a:spcPts val="0"/>
              </a:spcAft>
              <a:buClr>
                <a:schemeClr val="dk1"/>
              </a:buClr>
              <a:buSzPts val="2400"/>
              <a:buAutoNum type="alphaLcParenBoth" startAt="2"/>
            </a:pPr>
            <a:r>
              <a:rPr lang="en-US" b="1" dirty="0" smtClean="0"/>
              <a:t>25                        </a:t>
            </a:r>
          </a:p>
          <a:p>
            <a:pPr lvl="0" indent="-457200" algn="l" rtl="0">
              <a:lnSpc>
                <a:spcPct val="90000"/>
              </a:lnSpc>
              <a:spcBef>
                <a:spcPts val="1000"/>
              </a:spcBef>
              <a:spcAft>
                <a:spcPts val="0"/>
              </a:spcAft>
              <a:buClr>
                <a:schemeClr val="dk1"/>
              </a:buClr>
              <a:buSzPts val="2400"/>
              <a:buNone/>
            </a:pPr>
            <a:r>
              <a:rPr lang="en-US" b="1" dirty="0" smtClean="0"/>
              <a:t> </a:t>
            </a:r>
            <a:r>
              <a:rPr lang="en-US" b="1" dirty="0"/>
              <a:t>(C) 30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a:t>
            </a:r>
            <a:r>
              <a:rPr lang="en-US" b="1" dirty="0"/>
              <a:t>d)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Shape 544"/>
        <p:cNvGrpSpPr/>
        <p:nvPr/>
      </p:nvGrpSpPr>
      <p:grpSpPr>
        <a:xfrm>
          <a:off x="0" y="0"/>
          <a:ext cx="0" cy="0"/>
          <a:chOff x="0" y="0"/>
          <a:chExt cx="0" cy="0"/>
        </a:xfrm>
      </p:grpSpPr>
      <p:sp>
        <p:nvSpPr>
          <p:cNvPr id="545" name="Google Shape;545;p6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46" name="Google Shape;546;p6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At least 1 female in the committee</a:t>
            </a:r>
            <a:endParaRPr/>
          </a:p>
          <a:p>
            <a:pPr lvl="0" indent="-457200" algn="l" rtl="0">
              <a:lnSpc>
                <a:spcPct val="90000"/>
              </a:lnSpc>
              <a:spcBef>
                <a:spcPts val="1000"/>
              </a:spcBef>
              <a:spcAft>
                <a:spcPts val="0"/>
              </a:spcAft>
              <a:buClr>
                <a:schemeClr val="dk1"/>
              </a:buClr>
              <a:buSzPts val="2400"/>
              <a:buAutoNum type="alphaLcParenBoth"/>
            </a:pPr>
            <a:r>
              <a:rPr lang="en-US" b="1" dirty="0" smtClean="0"/>
              <a:t>20                      </a:t>
            </a:r>
          </a:p>
          <a:p>
            <a:pPr lvl="0" indent="-457200" algn="l" rtl="0">
              <a:lnSpc>
                <a:spcPct val="90000"/>
              </a:lnSpc>
              <a:spcBef>
                <a:spcPts val="1000"/>
              </a:spcBef>
              <a:spcAft>
                <a:spcPts val="0"/>
              </a:spcAft>
              <a:buClr>
                <a:schemeClr val="dk1"/>
              </a:buClr>
              <a:buSzPts val="2400"/>
              <a:buAutoNum type="alphaLcParenBoth" startAt="2"/>
            </a:pPr>
            <a:r>
              <a:rPr lang="en-US" b="1" dirty="0" smtClean="0"/>
              <a:t>25                        </a:t>
            </a:r>
          </a:p>
          <a:p>
            <a:pPr lvl="0" indent="-457200" algn="l" rtl="0">
              <a:lnSpc>
                <a:spcPct val="90000"/>
              </a:lnSpc>
              <a:spcBef>
                <a:spcPts val="1000"/>
              </a:spcBef>
              <a:spcAft>
                <a:spcPts val="0"/>
              </a:spcAft>
              <a:buClr>
                <a:schemeClr val="dk1"/>
              </a:buClr>
              <a:buSzPts val="2400"/>
              <a:buNone/>
            </a:pPr>
            <a:r>
              <a:rPr lang="en-US" b="1" dirty="0" smtClean="0"/>
              <a:t> </a:t>
            </a:r>
            <a:r>
              <a:rPr lang="en-US" b="1" dirty="0"/>
              <a:t>(C) 30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d) none of these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5" name="Google Shape;175;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a:t>
            </a:r>
            <a:r>
              <a:rPr lang="en-US" b="1" dirty="0">
                <a:latin typeface="+mj-lt"/>
                <a:ea typeface="Arial Black"/>
                <a:cs typeface="Arial Black"/>
                <a:sym typeface="Arial Black"/>
              </a:rPr>
              <a:t>Q </a:t>
            </a:r>
            <a:r>
              <a:rPr lang="en-US" b="1" dirty="0">
                <a:latin typeface="+mj-lt"/>
              </a:rPr>
              <a:t>15.   How many 3-digit even numbers can be formed from the digits 1, 2, 3, 4, 5, 6 if the digits can be repeated?</a:t>
            </a:r>
            <a:endParaRPr b="1">
              <a:latin typeface="+mj-lt"/>
            </a:endParaRPr>
          </a:p>
          <a:p>
            <a:pPr marL="533400" lvl="0" indent="-457200" algn="l" rtl="0">
              <a:lnSpc>
                <a:spcPct val="90000"/>
              </a:lnSpc>
              <a:spcBef>
                <a:spcPts val="1000"/>
              </a:spcBef>
              <a:spcAft>
                <a:spcPts val="0"/>
              </a:spcAft>
              <a:buSzPts val="2400"/>
              <a:buAutoNum type="alphaUcParenR"/>
            </a:pPr>
            <a:r>
              <a:rPr lang="en-US" b="1" dirty="0" smtClean="0"/>
              <a:t>109</a:t>
            </a:r>
          </a:p>
          <a:p>
            <a:pPr marL="533400" lvl="0" indent="-457200" algn="l" rtl="0">
              <a:lnSpc>
                <a:spcPct val="90000"/>
              </a:lnSpc>
              <a:spcBef>
                <a:spcPts val="1000"/>
              </a:spcBef>
              <a:spcAft>
                <a:spcPts val="0"/>
              </a:spcAft>
              <a:buSzPts val="2400"/>
              <a:buAutoNum type="alphaUcParenR"/>
            </a:pPr>
            <a:r>
              <a:rPr lang="en-US" b="1" dirty="0" smtClean="0"/>
              <a:t>110</a:t>
            </a:r>
          </a:p>
          <a:p>
            <a:pPr marL="533400" lvl="0" indent="-457200" algn="l" rtl="0">
              <a:lnSpc>
                <a:spcPct val="90000"/>
              </a:lnSpc>
              <a:spcBef>
                <a:spcPts val="1000"/>
              </a:spcBef>
              <a:spcAft>
                <a:spcPts val="0"/>
              </a:spcAft>
              <a:buSzPts val="2400"/>
              <a:buAutoNum type="alphaUcParenR"/>
            </a:pPr>
            <a:r>
              <a:rPr lang="en-US" b="1" dirty="0" smtClean="0"/>
              <a:t>108</a:t>
            </a:r>
          </a:p>
          <a:p>
            <a:pPr marL="533400" lvl="0" indent="-457200" algn="l" rtl="0">
              <a:lnSpc>
                <a:spcPct val="90000"/>
              </a:lnSpc>
              <a:spcBef>
                <a:spcPts val="1000"/>
              </a:spcBef>
              <a:spcAft>
                <a:spcPts val="0"/>
              </a:spcAft>
              <a:buSzPts val="2400"/>
              <a:buAutoNum type="alphaUcParenR"/>
            </a:pPr>
            <a:r>
              <a:rPr lang="en-US" b="1" dirty="0" smtClean="0"/>
              <a:t>None of these</a:t>
            </a:r>
            <a:r>
              <a:rPr lang="en-US" b="1" dirty="0"/>
              <a:t/>
            </a:r>
            <a:br>
              <a:rPr lang="en-US" b="1" dirty="0"/>
            </a:br>
            <a:endParaRPr b="1"/>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Shape 550"/>
        <p:cNvGrpSpPr/>
        <p:nvPr/>
      </p:nvGrpSpPr>
      <p:grpSpPr>
        <a:xfrm>
          <a:off x="0" y="0"/>
          <a:ext cx="0" cy="0"/>
          <a:chOff x="0" y="0"/>
          <a:chExt cx="0" cy="0"/>
        </a:xfrm>
      </p:grpSpPr>
      <p:sp>
        <p:nvSpPr>
          <p:cNvPr id="551" name="Google Shape;551;p6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52" name="Google Shape;552;p6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At least 1 male in the committee</a:t>
            </a:r>
            <a:endParaRPr/>
          </a:p>
          <a:p>
            <a:pPr marL="228600" lvl="0" indent="-228600" algn="l" rtl="0">
              <a:lnSpc>
                <a:spcPct val="90000"/>
              </a:lnSpc>
              <a:spcBef>
                <a:spcPts val="1000"/>
              </a:spcBef>
              <a:spcAft>
                <a:spcPts val="0"/>
              </a:spcAft>
              <a:buClr>
                <a:schemeClr val="dk1"/>
              </a:buClr>
              <a:buSzPts val="2400"/>
              <a:buNone/>
            </a:pPr>
            <a:r>
              <a:rPr lang="en-US" b="1" dirty="0"/>
              <a:t> (a) 50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  </a:t>
            </a:r>
            <a:r>
              <a:rPr lang="en-US" b="1" dirty="0"/>
              <a:t>(b) 60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  </a:t>
            </a:r>
            <a:r>
              <a:rPr lang="en-US" b="1" dirty="0"/>
              <a:t>(c) 80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  </a:t>
            </a:r>
            <a:r>
              <a:rPr lang="en-US" b="1" dirty="0">
                <a:solidFill>
                  <a:srgbClr val="FF0000"/>
                </a:solidFill>
              </a:rPr>
              <a:t>(d) none of these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Shape 556"/>
        <p:cNvGrpSpPr/>
        <p:nvPr/>
      </p:nvGrpSpPr>
      <p:grpSpPr>
        <a:xfrm>
          <a:off x="0" y="0"/>
          <a:ext cx="0" cy="0"/>
          <a:chOff x="0" y="0"/>
          <a:chExt cx="0" cy="0"/>
        </a:xfrm>
      </p:grpSpPr>
      <p:sp>
        <p:nvSpPr>
          <p:cNvPr id="557" name="Google Shape;557;p6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58" name="Google Shape;558;p6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At least 2 female in the committee.</a:t>
            </a:r>
            <a:endParaRPr/>
          </a:p>
          <a:p>
            <a:pPr marL="228600" lvl="0" indent="-228600" algn="l" rtl="0">
              <a:lnSpc>
                <a:spcPct val="90000"/>
              </a:lnSpc>
              <a:spcBef>
                <a:spcPts val="1000"/>
              </a:spcBef>
              <a:spcAft>
                <a:spcPts val="0"/>
              </a:spcAft>
              <a:buClr>
                <a:schemeClr val="dk1"/>
              </a:buClr>
              <a:buSzPts val="2400"/>
              <a:buNone/>
            </a:pPr>
            <a:r>
              <a:rPr lang="en-US" b="1" dirty="0"/>
              <a:t>(a)100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 </a:t>
            </a:r>
            <a:r>
              <a:rPr lang="en-US" b="1" dirty="0"/>
              <a:t>(b) 200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 </a:t>
            </a:r>
            <a:r>
              <a:rPr lang="en-US" b="1" dirty="0"/>
              <a:t>(C) 110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d) none of these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
        <p:nvSpPr>
          <p:cNvPr id="559" name="Google Shape;559;p6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0" name="Google Shape;560;p6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1" name="Google Shape;561;p6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2" name="Google Shape;562;p6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84"/>
          <p:cNvSpPr txBox="1">
            <a:spLocks noGrp="1"/>
          </p:cNvSpPr>
          <p:nvPr>
            <p:ph type="subTitle" idx="1"/>
          </p:nvPr>
        </p:nvSpPr>
        <p:spPr>
          <a:xfrm>
            <a:off x="0" y="829994"/>
            <a:ext cx="12192000" cy="4427806"/>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b="1" dirty="0" smtClean="0">
                <a:latin typeface="Arial" pitchFamily="34" charset="0"/>
                <a:ea typeface="Arial Black"/>
                <a:cs typeface="Arial" pitchFamily="34" charset="0"/>
                <a:sym typeface="Arial Black"/>
              </a:rPr>
              <a:t> Q </a:t>
            </a:r>
            <a:r>
              <a:rPr lang="en-US" b="1" dirty="0">
                <a:latin typeface="Arial" pitchFamily="34" charset="0"/>
                <a:ea typeface="Arial Black"/>
                <a:cs typeface="Arial" pitchFamily="34" charset="0"/>
                <a:sym typeface="Arial Black"/>
              </a:rPr>
              <a:t>32. How many chords can be drawn through 21 points on a circle?</a:t>
            </a:r>
            <a:endParaRPr b="1">
              <a:latin typeface="Arial" pitchFamily="34" charset="0"/>
              <a:cs typeface="Arial" pitchFamily="34" charset="0"/>
            </a:endParaRPr>
          </a:p>
          <a:p>
            <a:pPr marL="508000" lvl="0" indent="-457200" algn="l" rtl="0">
              <a:lnSpc>
                <a:spcPct val="90000"/>
              </a:lnSpc>
              <a:spcBef>
                <a:spcPts val="1000"/>
              </a:spcBef>
              <a:spcAft>
                <a:spcPts val="0"/>
              </a:spcAft>
              <a:buSzPts val="2400"/>
              <a:buAutoNum type="alphaLcParenBoth"/>
            </a:pPr>
            <a:r>
              <a:rPr lang="en-US" b="1" dirty="0" smtClean="0">
                <a:latin typeface="Arial" pitchFamily="34" charset="0"/>
                <a:ea typeface="Arial Black"/>
                <a:cs typeface="Arial" pitchFamily="34" charset="0"/>
                <a:sym typeface="Arial Black"/>
              </a:rPr>
              <a:t>210</a:t>
            </a:r>
            <a:r>
              <a:rPr lang="en-US" b="1" dirty="0">
                <a:latin typeface="Arial" pitchFamily="34" charset="0"/>
                <a:ea typeface="Arial Black"/>
                <a:cs typeface="Arial" pitchFamily="34" charset="0"/>
                <a:sym typeface="Arial Black"/>
              </a:rPr>
              <a:t>		</a:t>
            </a:r>
            <a:endParaRPr lang="en-US" b="1" dirty="0" smtClean="0">
              <a:latin typeface="Arial" pitchFamily="34" charset="0"/>
              <a:ea typeface="Arial Black"/>
              <a:cs typeface="Arial" pitchFamily="34" charset="0"/>
              <a:sym typeface="Arial Black"/>
            </a:endParaRPr>
          </a:p>
          <a:p>
            <a:pPr marL="508000" lvl="0" indent="-457200" algn="l" rtl="0">
              <a:lnSpc>
                <a:spcPct val="90000"/>
              </a:lnSpc>
              <a:spcBef>
                <a:spcPts val="1000"/>
              </a:spcBef>
              <a:spcAft>
                <a:spcPts val="0"/>
              </a:spcAft>
              <a:buSzPts val="2400"/>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b)215		</a:t>
            </a:r>
            <a:endParaRPr lang="en-US" b="1" dirty="0" smtClean="0">
              <a:latin typeface="Arial" pitchFamily="34" charset="0"/>
              <a:ea typeface="Arial Black"/>
              <a:cs typeface="Arial" pitchFamily="34" charset="0"/>
              <a:sym typeface="Arial Black"/>
            </a:endParaRPr>
          </a:p>
          <a:p>
            <a:pPr marL="508000" lvl="0" indent="-457200" algn="l" rtl="0">
              <a:lnSpc>
                <a:spcPct val="90000"/>
              </a:lnSpc>
              <a:spcBef>
                <a:spcPts val="1000"/>
              </a:spcBef>
              <a:spcAft>
                <a:spcPts val="0"/>
              </a:spcAft>
              <a:buSzPts val="2400"/>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c) 220               	</a:t>
            </a:r>
            <a:endParaRPr lang="en-US" b="1" dirty="0" smtClean="0">
              <a:latin typeface="Arial" pitchFamily="34" charset="0"/>
              <a:ea typeface="Arial Black"/>
              <a:cs typeface="Arial" pitchFamily="34" charset="0"/>
              <a:sym typeface="Arial Black"/>
            </a:endParaRPr>
          </a:p>
          <a:p>
            <a:pPr marL="508000" lvl="0" indent="-457200" algn="l" rtl="0">
              <a:lnSpc>
                <a:spcPct val="90000"/>
              </a:lnSpc>
              <a:spcBef>
                <a:spcPts val="1000"/>
              </a:spcBef>
              <a:spcAft>
                <a:spcPts val="0"/>
              </a:spcAft>
              <a:buSzPts val="2400"/>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d) none of the</a:t>
            </a:r>
            <a:r>
              <a:rPr lang="en-US" dirty="0">
                <a:latin typeface="Arial Black"/>
                <a:ea typeface="Arial Black"/>
                <a:cs typeface="Arial Black"/>
                <a:sym typeface="Arial Black"/>
              </a:rPr>
              <a:t>se</a:t>
            </a:r>
            <a:endParaRPr/>
          </a:p>
          <a:p>
            <a:pPr marL="457200" lvl="0" indent="-406400" algn="ctr" rtl="0">
              <a:lnSpc>
                <a:spcPct val="90000"/>
              </a:lnSpc>
              <a:spcBef>
                <a:spcPts val="1000"/>
              </a:spcBef>
              <a:spcAft>
                <a:spcPts val="0"/>
              </a:spcAft>
              <a:buClr>
                <a:schemeClr val="dk1"/>
              </a:buClr>
              <a:buSzPts val="2400"/>
              <a:buNone/>
            </a:pPr>
            <a:r>
              <a:rPr lang="en-US" dirty="0"/>
              <a:t> </a:t>
            </a:r>
            <a:endParaRPr/>
          </a:p>
          <a:p>
            <a:pPr marL="457200" lvl="0" indent="-406400" algn="ctr" rtl="0">
              <a:lnSpc>
                <a:spcPct val="90000"/>
              </a:lnSpc>
              <a:spcBef>
                <a:spcPts val="1000"/>
              </a:spcBef>
              <a:spcAft>
                <a:spcPts val="0"/>
              </a:spcAft>
              <a:buClr>
                <a:schemeClr val="dk1"/>
              </a:buClr>
              <a:buSzPts val="2400"/>
              <a:buNone/>
            </a:pPr>
            <a:r>
              <a:rPr lang="en-US" dirty="0"/>
              <a:t/>
            </a:r>
            <a:br>
              <a:rPr lang="en-US" dirty="0"/>
            </a:b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84"/>
          <p:cNvSpPr txBox="1">
            <a:spLocks noGrp="1"/>
          </p:cNvSpPr>
          <p:nvPr>
            <p:ph type="subTitle" idx="1"/>
          </p:nvPr>
        </p:nvSpPr>
        <p:spPr>
          <a:xfrm>
            <a:off x="0" y="829994"/>
            <a:ext cx="12192000" cy="4427806"/>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b="1" dirty="0" smtClean="0">
                <a:latin typeface="Arial" pitchFamily="34" charset="0"/>
                <a:ea typeface="Arial Black"/>
                <a:cs typeface="Arial" pitchFamily="34" charset="0"/>
                <a:sym typeface="Arial Black"/>
              </a:rPr>
              <a:t> Q </a:t>
            </a:r>
            <a:r>
              <a:rPr lang="en-US" b="1" dirty="0">
                <a:latin typeface="Arial" pitchFamily="34" charset="0"/>
                <a:ea typeface="Arial Black"/>
                <a:cs typeface="Arial" pitchFamily="34" charset="0"/>
                <a:sym typeface="Arial Black"/>
              </a:rPr>
              <a:t>32. How many chords can be drawn through 21 points on a circle?</a:t>
            </a:r>
            <a:endParaRPr b="1">
              <a:latin typeface="Arial" pitchFamily="34" charset="0"/>
              <a:cs typeface="Arial" pitchFamily="34" charset="0"/>
            </a:endParaRPr>
          </a:p>
          <a:p>
            <a:pPr marL="508000" lvl="0" indent="-457200" algn="l" rtl="0">
              <a:lnSpc>
                <a:spcPct val="90000"/>
              </a:lnSpc>
              <a:spcBef>
                <a:spcPts val="1000"/>
              </a:spcBef>
              <a:spcAft>
                <a:spcPts val="0"/>
              </a:spcAft>
              <a:buSzPts val="2400"/>
              <a:buAutoNum type="alphaLcParenBoth"/>
            </a:pPr>
            <a:r>
              <a:rPr lang="en-US" b="1" dirty="0" smtClean="0">
                <a:solidFill>
                  <a:srgbClr val="FF0000"/>
                </a:solidFill>
                <a:latin typeface="Arial" pitchFamily="34" charset="0"/>
                <a:ea typeface="Arial Black"/>
                <a:cs typeface="Arial" pitchFamily="34" charset="0"/>
                <a:sym typeface="Arial Black"/>
              </a:rPr>
              <a:t>210</a:t>
            </a:r>
            <a:r>
              <a:rPr lang="en-US" b="1" dirty="0">
                <a:latin typeface="Arial" pitchFamily="34" charset="0"/>
                <a:ea typeface="Arial Black"/>
                <a:cs typeface="Arial" pitchFamily="34" charset="0"/>
                <a:sym typeface="Arial Black"/>
              </a:rPr>
              <a:t>		</a:t>
            </a:r>
            <a:endParaRPr lang="en-US" b="1" dirty="0" smtClean="0">
              <a:latin typeface="Arial" pitchFamily="34" charset="0"/>
              <a:ea typeface="Arial Black"/>
              <a:cs typeface="Arial" pitchFamily="34" charset="0"/>
              <a:sym typeface="Arial Black"/>
            </a:endParaRPr>
          </a:p>
          <a:p>
            <a:pPr marL="508000" lvl="0" indent="-457200" algn="l" rtl="0">
              <a:lnSpc>
                <a:spcPct val="90000"/>
              </a:lnSpc>
              <a:spcBef>
                <a:spcPts val="1000"/>
              </a:spcBef>
              <a:spcAft>
                <a:spcPts val="0"/>
              </a:spcAft>
              <a:buSzPts val="2400"/>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b)215		</a:t>
            </a:r>
            <a:endParaRPr lang="en-US" b="1" dirty="0" smtClean="0">
              <a:latin typeface="Arial" pitchFamily="34" charset="0"/>
              <a:ea typeface="Arial Black"/>
              <a:cs typeface="Arial" pitchFamily="34" charset="0"/>
              <a:sym typeface="Arial Black"/>
            </a:endParaRPr>
          </a:p>
          <a:p>
            <a:pPr marL="508000" lvl="0" indent="-457200" algn="l" rtl="0">
              <a:lnSpc>
                <a:spcPct val="90000"/>
              </a:lnSpc>
              <a:spcBef>
                <a:spcPts val="1000"/>
              </a:spcBef>
              <a:spcAft>
                <a:spcPts val="0"/>
              </a:spcAft>
              <a:buSzPts val="2400"/>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c) 220               	</a:t>
            </a:r>
            <a:endParaRPr lang="en-US" b="1" dirty="0" smtClean="0">
              <a:latin typeface="Arial" pitchFamily="34" charset="0"/>
              <a:ea typeface="Arial Black"/>
              <a:cs typeface="Arial" pitchFamily="34" charset="0"/>
              <a:sym typeface="Arial Black"/>
            </a:endParaRPr>
          </a:p>
          <a:p>
            <a:pPr marL="508000" lvl="0" indent="-457200" algn="l" rtl="0">
              <a:lnSpc>
                <a:spcPct val="90000"/>
              </a:lnSpc>
              <a:spcBef>
                <a:spcPts val="1000"/>
              </a:spcBef>
              <a:spcAft>
                <a:spcPts val="0"/>
              </a:spcAft>
              <a:buSzPts val="2400"/>
            </a:pPr>
            <a:r>
              <a:rPr lang="en-US" b="1" dirty="0" smtClean="0">
                <a:latin typeface="Arial" pitchFamily="34" charset="0"/>
                <a:ea typeface="Arial Black"/>
                <a:cs typeface="Arial" pitchFamily="34" charset="0"/>
                <a:sym typeface="Arial Black"/>
              </a:rPr>
              <a:t>(</a:t>
            </a:r>
            <a:r>
              <a:rPr lang="en-US" b="1" dirty="0">
                <a:latin typeface="Arial" pitchFamily="34" charset="0"/>
                <a:ea typeface="Arial Black"/>
                <a:cs typeface="Arial" pitchFamily="34" charset="0"/>
                <a:sym typeface="Arial Black"/>
              </a:rPr>
              <a:t>d) none of the</a:t>
            </a:r>
            <a:r>
              <a:rPr lang="en-US" dirty="0">
                <a:latin typeface="Arial Black"/>
                <a:ea typeface="Arial Black"/>
                <a:cs typeface="Arial Black"/>
                <a:sym typeface="Arial Black"/>
              </a:rPr>
              <a:t>se</a:t>
            </a:r>
            <a:endParaRPr/>
          </a:p>
          <a:p>
            <a:pPr marL="457200" lvl="0" indent="-406400" algn="ctr" rtl="0">
              <a:lnSpc>
                <a:spcPct val="90000"/>
              </a:lnSpc>
              <a:spcBef>
                <a:spcPts val="1000"/>
              </a:spcBef>
              <a:spcAft>
                <a:spcPts val="0"/>
              </a:spcAft>
              <a:buClr>
                <a:schemeClr val="dk1"/>
              </a:buClr>
              <a:buSzPts val="2400"/>
              <a:buNone/>
            </a:pPr>
            <a:r>
              <a:rPr lang="en-US" dirty="0"/>
              <a:t> </a:t>
            </a:r>
            <a:endParaRPr/>
          </a:p>
          <a:p>
            <a:pPr marL="457200" lvl="0" indent="-406400" algn="ctr" rtl="0">
              <a:lnSpc>
                <a:spcPct val="90000"/>
              </a:lnSpc>
              <a:spcBef>
                <a:spcPts val="1000"/>
              </a:spcBef>
              <a:spcAft>
                <a:spcPts val="0"/>
              </a:spcAft>
              <a:buClr>
                <a:schemeClr val="dk1"/>
              </a:buClr>
              <a:buSzPts val="2400"/>
              <a:buNone/>
            </a:pPr>
            <a:r>
              <a:rPr lang="en-US" dirty="0"/>
              <a:t/>
            </a:r>
            <a:br>
              <a:rPr lang="en-US" dirty="0"/>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5" name="Google Shape;175;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a:t>
            </a:r>
            <a:r>
              <a:rPr lang="en-US" b="1" dirty="0">
                <a:latin typeface="+mj-lt"/>
                <a:ea typeface="Arial Black"/>
                <a:cs typeface="Arial Black"/>
                <a:sym typeface="Arial Black"/>
              </a:rPr>
              <a:t>Q </a:t>
            </a:r>
            <a:r>
              <a:rPr lang="en-US" b="1" dirty="0">
                <a:latin typeface="+mj-lt"/>
              </a:rPr>
              <a:t>15.   How many 3-digit even numbers can be formed from the digits 1, 2, 3, 4, 5, 6 if the digits can be repeated?</a:t>
            </a:r>
            <a:endParaRPr b="1">
              <a:latin typeface="+mj-lt"/>
            </a:endParaRPr>
          </a:p>
          <a:p>
            <a:pPr marL="533400" lvl="0" indent="-457200" algn="l" rtl="0">
              <a:lnSpc>
                <a:spcPct val="90000"/>
              </a:lnSpc>
              <a:spcBef>
                <a:spcPts val="1000"/>
              </a:spcBef>
              <a:spcAft>
                <a:spcPts val="0"/>
              </a:spcAft>
              <a:buSzPts val="2400"/>
              <a:buAutoNum type="alphaUcParenR"/>
            </a:pPr>
            <a:r>
              <a:rPr lang="en-US" b="1" dirty="0" smtClean="0"/>
              <a:t>109</a:t>
            </a:r>
          </a:p>
          <a:p>
            <a:pPr marL="533400" lvl="0" indent="-457200" algn="l" rtl="0">
              <a:lnSpc>
                <a:spcPct val="90000"/>
              </a:lnSpc>
              <a:spcBef>
                <a:spcPts val="1000"/>
              </a:spcBef>
              <a:spcAft>
                <a:spcPts val="0"/>
              </a:spcAft>
              <a:buSzPts val="2400"/>
              <a:buAutoNum type="alphaUcParenR"/>
            </a:pPr>
            <a:r>
              <a:rPr lang="en-US" b="1" dirty="0" smtClean="0"/>
              <a:t>110</a:t>
            </a:r>
          </a:p>
          <a:p>
            <a:pPr marL="533400" lvl="0" indent="-457200" algn="l" rtl="0">
              <a:lnSpc>
                <a:spcPct val="90000"/>
              </a:lnSpc>
              <a:spcBef>
                <a:spcPts val="1000"/>
              </a:spcBef>
              <a:spcAft>
                <a:spcPts val="0"/>
              </a:spcAft>
              <a:buSzPts val="2400"/>
              <a:buAutoNum type="alphaUcParenR"/>
            </a:pPr>
            <a:r>
              <a:rPr lang="en-US" b="1" dirty="0" smtClean="0">
                <a:solidFill>
                  <a:srgbClr val="FF0000"/>
                </a:solidFill>
              </a:rPr>
              <a:t>108</a:t>
            </a:r>
          </a:p>
          <a:p>
            <a:pPr marL="533400" lvl="0" indent="-457200" algn="l" rtl="0">
              <a:lnSpc>
                <a:spcPct val="90000"/>
              </a:lnSpc>
              <a:spcBef>
                <a:spcPts val="1000"/>
              </a:spcBef>
              <a:spcAft>
                <a:spcPts val="0"/>
              </a:spcAft>
              <a:buSzPts val="2400"/>
              <a:buAutoNum type="alphaUcParenR"/>
            </a:pPr>
            <a:r>
              <a:rPr lang="en-US" b="1" dirty="0" smtClean="0"/>
              <a:t>None of these</a:t>
            </a:r>
            <a:r>
              <a:rPr lang="en-US" b="1" dirty="0"/>
              <a:t/>
            </a:r>
            <a:br>
              <a:rPr lang="en-US" b="1" dirty="0"/>
            </a:br>
            <a:endParaRPr b="1"/>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1" name="Google Shape;181;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457200" lvl="0" indent="-3810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r>
              <a:rPr lang="en-US" b="1" dirty="0" smtClean="0">
                <a:latin typeface="+mn-lt"/>
                <a:ea typeface="Arial Black"/>
                <a:cs typeface="Arial Black"/>
                <a:sym typeface="Arial Black"/>
              </a:rPr>
              <a:t>Q </a:t>
            </a:r>
            <a:r>
              <a:rPr lang="en-US" b="1" dirty="0">
                <a:latin typeface="+mn-lt"/>
              </a:rPr>
              <a:t>16.  How many 4-letter code can be formed using the first 10 letters of the English alphabet  if no letter can be repeated?</a:t>
            </a:r>
            <a:endParaRPr b="1">
              <a:latin typeface="+mn-lt"/>
            </a:endParaRPr>
          </a:p>
          <a:p>
            <a:pPr marL="533400" lvl="0" indent="-457200" algn="l" rtl="0">
              <a:lnSpc>
                <a:spcPct val="90000"/>
              </a:lnSpc>
              <a:spcBef>
                <a:spcPts val="1000"/>
              </a:spcBef>
              <a:spcAft>
                <a:spcPts val="0"/>
              </a:spcAft>
              <a:buClr>
                <a:schemeClr val="dk1"/>
              </a:buClr>
              <a:buSzPts val="2400"/>
              <a:buAutoNum type="alphaUcParenR"/>
            </a:pPr>
            <a:r>
              <a:rPr lang="en-US" b="1" dirty="0" smtClean="0"/>
              <a:t>5040</a:t>
            </a:r>
          </a:p>
          <a:p>
            <a:pPr marL="533400" lvl="0" indent="-457200" algn="l" rtl="0">
              <a:lnSpc>
                <a:spcPct val="90000"/>
              </a:lnSpc>
              <a:spcBef>
                <a:spcPts val="1000"/>
              </a:spcBef>
              <a:spcAft>
                <a:spcPts val="0"/>
              </a:spcAft>
              <a:buClr>
                <a:schemeClr val="dk1"/>
              </a:buClr>
              <a:buSzPts val="2400"/>
              <a:buAutoNum type="alphaUcParenR"/>
            </a:pPr>
            <a:r>
              <a:rPr lang="en-US" b="1" dirty="0" smtClean="0"/>
              <a:t>5050</a:t>
            </a:r>
          </a:p>
          <a:p>
            <a:pPr marL="533400" lvl="0" indent="-457200" algn="l" rtl="0">
              <a:lnSpc>
                <a:spcPct val="90000"/>
              </a:lnSpc>
              <a:spcBef>
                <a:spcPts val="1000"/>
              </a:spcBef>
              <a:spcAft>
                <a:spcPts val="0"/>
              </a:spcAft>
              <a:buClr>
                <a:schemeClr val="dk1"/>
              </a:buClr>
              <a:buSzPts val="2400"/>
              <a:buAutoNum type="alphaUcParenR"/>
            </a:pPr>
            <a:r>
              <a:rPr lang="en-US" b="1" dirty="0" smtClean="0"/>
              <a:t>6000</a:t>
            </a:r>
          </a:p>
          <a:p>
            <a:pPr marL="533400" lvl="0" indent="-457200" algn="l" rtl="0">
              <a:lnSpc>
                <a:spcPct val="90000"/>
              </a:lnSpc>
              <a:spcBef>
                <a:spcPts val="1000"/>
              </a:spcBef>
              <a:spcAft>
                <a:spcPts val="0"/>
              </a:spcAft>
              <a:buClr>
                <a:schemeClr val="dk1"/>
              </a:buClr>
              <a:buSzPts val="2400"/>
              <a:buAutoNum type="alphaUcParenR"/>
            </a:pPr>
            <a:r>
              <a:rPr lang="en-US" b="1" dirty="0" smtClean="0"/>
              <a:t>7500</a:t>
            </a:r>
            <a:r>
              <a:rPr lang="en-US" dirty="0"/>
              <a:t/>
            </a:r>
            <a:br>
              <a:rPr lang="en-US" dirty="0"/>
            </a:b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1" name="Google Shape;181;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457200" lvl="0" indent="-3810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r>
              <a:rPr lang="en-US" b="1" dirty="0" smtClean="0">
                <a:latin typeface="+mn-lt"/>
                <a:ea typeface="Arial Black"/>
                <a:cs typeface="Arial Black"/>
                <a:sym typeface="Arial Black"/>
              </a:rPr>
              <a:t>Q </a:t>
            </a:r>
            <a:r>
              <a:rPr lang="en-US" b="1" dirty="0">
                <a:latin typeface="+mn-lt"/>
              </a:rPr>
              <a:t>16.  How many 4-letter code can be formed using the first 10 letters of the English alphabet  if no letter can be repeated?</a:t>
            </a:r>
            <a:endParaRPr b="1">
              <a:latin typeface="+mn-lt"/>
            </a:endParaRPr>
          </a:p>
          <a:p>
            <a:pPr marL="533400" lvl="0" indent="-457200" algn="l" rtl="0">
              <a:lnSpc>
                <a:spcPct val="90000"/>
              </a:lnSpc>
              <a:spcBef>
                <a:spcPts val="1000"/>
              </a:spcBef>
              <a:spcAft>
                <a:spcPts val="0"/>
              </a:spcAft>
              <a:buClr>
                <a:schemeClr val="dk1"/>
              </a:buClr>
              <a:buSzPts val="2400"/>
              <a:buAutoNum type="alphaUcParenR"/>
            </a:pPr>
            <a:r>
              <a:rPr lang="en-US" b="1" dirty="0" smtClean="0">
                <a:solidFill>
                  <a:srgbClr val="FF0000"/>
                </a:solidFill>
              </a:rPr>
              <a:t>5040</a:t>
            </a:r>
          </a:p>
          <a:p>
            <a:pPr marL="533400" lvl="0" indent="-457200" algn="l" rtl="0">
              <a:lnSpc>
                <a:spcPct val="90000"/>
              </a:lnSpc>
              <a:spcBef>
                <a:spcPts val="1000"/>
              </a:spcBef>
              <a:spcAft>
                <a:spcPts val="0"/>
              </a:spcAft>
              <a:buClr>
                <a:schemeClr val="dk1"/>
              </a:buClr>
              <a:buSzPts val="2400"/>
              <a:buAutoNum type="alphaUcParenR"/>
            </a:pPr>
            <a:r>
              <a:rPr lang="en-US" b="1" dirty="0" smtClean="0"/>
              <a:t>5050</a:t>
            </a:r>
          </a:p>
          <a:p>
            <a:pPr marL="533400" lvl="0" indent="-457200" algn="l" rtl="0">
              <a:lnSpc>
                <a:spcPct val="90000"/>
              </a:lnSpc>
              <a:spcBef>
                <a:spcPts val="1000"/>
              </a:spcBef>
              <a:spcAft>
                <a:spcPts val="0"/>
              </a:spcAft>
              <a:buClr>
                <a:schemeClr val="dk1"/>
              </a:buClr>
              <a:buSzPts val="2400"/>
              <a:buAutoNum type="alphaUcParenR"/>
            </a:pPr>
            <a:r>
              <a:rPr lang="en-US" b="1" dirty="0" smtClean="0"/>
              <a:t>6000</a:t>
            </a:r>
          </a:p>
          <a:p>
            <a:pPr marL="533400" lvl="0" indent="-457200" algn="l" rtl="0">
              <a:lnSpc>
                <a:spcPct val="90000"/>
              </a:lnSpc>
              <a:spcBef>
                <a:spcPts val="1000"/>
              </a:spcBef>
              <a:spcAft>
                <a:spcPts val="0"/>
              </a:spcAft>
              <a:buClr>
                <a:schemeClr val="dk1"/>
              </a:buClr>
              <a:buSzPts val="2400"/>
              <a:buAutoNum type="alphaUcParenR"/>
            </a:pPr>
            <a:r>
              <a:rPr lang="en-US" b="1" dirty="0" smtClean="0"/>
              <a:t>7500</a:t>
            </a:r>
            <a:r>
              <a:rPr lang="en-US" dirty="0"/>
              <a:t/>
            </a:r>
            <a:br>
              <a:rPr lang="en-US" dirty="0"/>
            </a:b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3" name="Google Shape;193;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a:t>
            </a:r>
            <a:r>
              <a:rPr lang="en-US" b="1" dirty="0" smtClean="0">
                <a:solidFill>
                  <a:srgbClr val="0C0C0C"/>
                </a:solidFill>
                <a:latin typeface="Arial Black"/>
                <a:ea typeface="Arial Black"/>
                <a:cs typeface="Arial Black"/>
                <a:sym typeface="Arial Black"/>
              </a:rPr>
              <a:t>COMBINATION</a:t>
            </a:r>
            <a:endParaRPr smtClean="0"/>
          </a:p>
          <a:p>
            <a:pPr marL="76200" lvl="0" indent="0" algn="l" rtl="0">
              <a:lnSpc>
                <a:spcPct val="90000"/>
              </a:lnSpc>
              <a:spcBef>
                <a:spcPts val="1000"/>
              </a:spcBef>
              <a:spcAft>
                <a:spcPts val="0"/>
              </a:spcAft>
              <a:buSzPts val="2400"/>
              <a:buNone/>
            </a:pPr>
            <a:r>
              <a:rPr lang="en-US" b="1" dirty="0" smtClean="0">
                <a:latin typeface="+mj-lt"/>
                <a:ea typeface="Arial Black"/>
                <a:cs typeface="Arial Black"/>
                <a:sym typeface="Arial Black"/>
              </a:rPr>
              <a:t>  Q </a:t>
            </a:r>
            <a:r>
              <a:rPr lang="en-US" b="1" dirty="0" smtClean="0">
                <a:latin typeface="+mj-lt"/>
              </a:rPr>
              <a:t>17. How many 5-digit telephone numbers can be constructed using the digits 0 to 9 if each number starts with 67 and no digit appears more than once?</a:t>
            </a:r>
            <a:endParaRPr b="1" smtClean="0">
              <a:latin typeface="+mj-lt"/>
            </a:endParaRPr>
          </a:p>
          <a:p>
            <a:pPr marL="533400" lvl="0" indent="-457200" algn="l" rtl="0">
              <a:lnSpc>
                <a:spcPct val="90000"/>
              </a:lnSpc>
              <a:spcBef>
                <a:spcPts val="1000"/>
              </a:spcBef>
              <a:spcAft>
                <a:spcPts val="0"/>
              </a:spcAft>
              <a:buSzPts val="2400"/>
              <a:buAutoNum type="alphaUcParenR"/>
            </a:pPr>
            <a:r>
              <a:rPr lang="en-US" b="1" dirty="0" smtClean="0"/>
              <a:t>336</a:t>
            </a:r>
          </a:p>
          <a:p>
            <a:pPr marL="533400" lvl="0" indent="-457200" algn="l" rtl="0">
              <a:lnSpc>
                <a:spcPct val="90000"/>
              </a:lnSpc>
              <a:spcBef>
                <a:spcPts val="1000"/>
              </a:spcBef>
              <a:spcAft>
                <a:spcPts val="0"/>
              </a:spcAft>
              <a:buSzPts val="2400"/>
              <a:buAutoNum type="alphaUcParenR"/>
            </a:pPr>
            <a:r>
              <a:rPr lang="en-US" b="1" dirty="0" smtClean="0"/>
              <a:t>335</a:t>
            </a:r>
          </a:p>
          <a:p>
            <a:pPr marL="533400" lvl="0" indent="-457200" algn="l" rtl="0">
              <a:lnSpc>
                <a:spcPct val="90000"/>
              </a:lnSpc>
              <a:spcBef>
                <a:spcPts val="1000"/>
              </a:spcBef>
              <a:spcAft>
                <a:spcPts val="0"/>
              </a:spcAft>
              <a:buSzPts val="2400"/>
              <a:buAutoNum type="alphaUcParenR"/>
            </a:pPr>
            <a:r>
              <a:rPr lang="en-US" b="1" dirty="0" smtClean="0"/>
              <a:t>339</a:t>
            </a:r>
          </a:p>
          <a:p>
            <a:pPr marL="533400" lvl="0" indent="-457200" algn="l" rtl="0">
              <a:lnSpc>
                <a:spcPct val="90000"/>
              </a:lnSpc>
              <a:spcBef>
                <a:spcPts val="1000"/>
              </a:spcBef>
              <a:spcAft>
                <a:spcPts val="0"/>
              </a:spcAft>
              <a:buSzPts val="2400"/>
              <a:buAutoNum type="alphaUcParenR"/>
            </a:pPr>
            <a:r>
              <a:rPr lang="en-US" b="1" dirty="0" smtClean="0"/>
              <a:t>None of these</a:t>
            </a:r>
            <a:r>
              <a:rPr lang="en-US" dirty="0"/>
              <a:t/>
            </a:r>
            <a:br>
              <a:rPr lang="en-US" dirty="0"/>
            </a:b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3" name="Google Shape;193;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a:t>
            </a:r>
            <a:r>
              <a:rPr lang="en-US" b="1" dirty="0" smtClean="0">
                <a:solidFill>
                  <a:srgbClr val="0C0C0C"/>
                </a:solidFill>
                <a:latin typeface="Arial Black"/>
                <a:ea typeface="Arial Black"/>
                <a:cs typeface="Arial Black"/>
                <a:sym typeface="Arial Black"/>
              </a:rPr>
              <a:t>COMBINATION</a:t>
            </a:r>
            <a:endParaRPr smtClean="0"/>
          </a:p>
          <a:p>
            <a:pPr marL="76200" lvl="0" indent="0" algn="l" rtl="0">
              <a:lnSpc>
                <a:spcPct val="90000"/>
              </a:lnSpc>
              <a:spcBef>
                <a:spcPts val="1000"/>
              </a:spcBef>
              <a:spcAft>
                <a:spcPts val="0"/>
              </a:spcAft>
              <a:buSzPts val="2400"/>
              <a:buNone/>
            </a:pPr>
            <a:r>
              <a:rPr lang="en-US" b="1" dirty="0" smtClean="0">
                <a:latin typeface="+mj-lt"/>
                <a:ea typeface="Arial Black"/>
                <a:cs typeface="Arial Black"/>
                <a:sym typeface="Arial Black"/>
              </a:rPr>
              <a:t>  Q </a:t>
            </a:r>
            <a:r>
              <a:rPr lang="en-US" b="1" dirty="0" smtClean="0">
                <a:latin typeface="+mj-lt"/>
              </a:rPr>
              <a:t>17. How many 5-digit telephone numbers can be constructed using the digits 0 to 9 if each number starts with 67 and no digit appears more than once?</a:t>
            </a:r>
            <a:endParaRPr b="1" smtClean="0">
              <a:latin typeface="+mj-lt"/>
            </a:endParaRPr>
          </a:p>
          <a:p>
            <a:pPr marL="533400" lvl="0" indent="-457200" algn="l" rtl="0">
              <a:lnSpc>
                <a:spcPct val="90000"/>
              </a:lnSpc>
              <a:spcBef>
                <a:spcPts val="1000"/>
              </a:spcBef>
              <a:spcAft>
                <a:spcPts val="0"/>
              </a:spcAft>
              <a:buSzPts val="2400"/>
              <a:buAutoNum type="alphaUcParenR"/>
            </a:pPr>
            <a:r>
              <a:rPr lang="en-US" b="1" dirty="0" smtClean="0">
                <a:solidFill>
                  <a:srgbClr val="FF0000"/>
                </a:solidFill>
              </a:rPr>
              <a:t>336</a:t>
            </a:r>
          </a:p>
          <a:p>
            <a:pPr marL="533400" lvl="0" indent="-457200" algn="l" rtl="0">
              <a:lnSpc>
                <a:spcPct val="90000"/>
              </a:lnSpc>
              <a:spcBef>
                <a:spcPts val="1000"/>
              </a:spcBef>
              <a:spcAft>
                <a:spcPts val="0"/>
              </a:spcAft>
              <a:buSzPts val="2400"/>
              <a:buAutoNum type="alphaUcParenR"/>
            </a:pPr>
            <a:r>
              <a:rPr lang="en-US" b="1" dirty="0" smtClean="0"/>
              <a:t>335</a:t>
            </a:r>
          </a:p>
          <a:p>
            <a:pPr marL="533400" lvl="0" indent="-457200" algn="l" rtl="0">
              <a:lnSpc>
                <a:spcPct val="90000"/>
              </a:lnSpc>
              <a:spcBef>
                <a:spcPts val="1000"/>
              </a:spcBef>
              <a:spcAft>
                <a:spcPts val="0"/>
              </a:spcAft>
              <a:buSzPts val="2400"/>
              <a:buAutoNum type="alphaUcParenR"/>
            </a:pPr>
            <a:r>
              <a:rPr lang="en-US" b="1" dirty="0" smtClean="0"/>
              <a:t>339</a:t>
            </a:r>
          </a:p>
          <a:p>
            <a:pPr marL="533400" lvl="0" indent="-457200" algn="l" rtl="0">
              <a:lnSpc>
                <a:spcPct val="90000"/>
              </a:lnSpc>
              <a:spcBef>
                <a:spcPts val="1000"/>
              </a:spcBef>
              <a:spcAft>
                <a:spcPts val="0"/>
              </a:spcAft>
              <a:buSzPts val="2400"/>
              <a:buAutoNum type="alphaUcParenR"/>
            </a:pPr>
            <a:r>
              <a:rPr lang="en-US" b="1" dirty="0" smtClean="0"/>
              <a:t>None of these</a:t>
            </a:r>
            <a:r>
              <a:rPr lang="en-US" dirty="0"/>
              <a:t/>
            </a:r>
            <a:br>
              <a:rPr lang="en-US" dirty="0"/>
            </a:b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9" name="Google Shape;199;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n-lt"/>
                <a:ea typeface="Arial Black"/>
                <a:cs typeface="Arial Black"/>
                <a:sym typeface="Arial Black"/>
              </a:rPr>
              <a:t>Q </a:t>
            </a:r>
            <a:r>
              <a:rPr lang="en-US" b="1" dirty="0" smtClean="0">
                <a:latin typeface="+mn-lt"/>
              </a:rPr>
              <a:t>18. </a:t>
            </a:r>
            <a:r>
              <a:rPr lang="en-US" b="1" dirty="0">
                <a:latin typeface="+mn-lt"/>
              </a:rPr>
              <a:t>A coin is tossed 3 times and the outcomes are recorded. How many possible outcomes are there?</a:t>
            </a:r>
            <a:endParaRPr b="1">
              <a:latin typeface="+mn-lt"/>
            </a:endParaRPr>
          </a:p>
          <a:p>
            <a:pPr marL="533400" lvl="0" indent="-457200" algn="l" rtl="0">
              <a:lnSpc>
                <a:spcPct val="90000"/>
              </a:lnSpc>
              <a:spcBef>
                <a:spcPts val="1000"/>
              </a:spcBef>
              <a:spcAft>
                <a:spcPts val="0"/>
              </a:spcAft>
              <a:buSzPts val="2400"/>
              <a:buAutoNum type="alphaUcParenR"/>
            </a:pPr>
            <a:r>
              <a:rPr lang="en-US" b="1" dirty="0" smtClean="0">
                <a:latin typeface="+mn-lt"/>
              </a:rPr>
              <a:t>9</a:t>
            </a:r>
          </a:p>
          <a:p>
            <a:pPr marL="533400" lvl="0" indent="-457200" algn="l" rtl="0">
              <a:lnSpc>
                <a:spcPct val="90000"/>
              </a:lnSpc>
              <a:spcBef>
                <a:spcPts val="1000"/>
              </a:spcBef>
              <a:spcAft>
                <a:spcPts val="0"/>
              </a:spcAft>
              <a:buSzPts val="2400"/>
              <a:buAutoNum type="alphaUcParenR"/>
            </a:pPr>
            <a:r>
              <a:rPr lang="en-US" b="1" dirty="0" smtClean="0">
                <a:latin typeface="+mn-lt"/>
              </a:rPr>
              <a:t>8</a:t>
            </a:r>
          </a:p>
          <a:p>
            <a:pPr marL="533400" lvl="0" indent="-457200" algn="l" rtl="0">
              <a:lnSpc>
                <a:spcPct val="90000"/>
              </a:lnSpc>
              <a:spcBef>
                <a:spcPts val="1000"/>
              </a:spcBef>
              <a:spcAft>
                <a:spcPts val="0"/>
              </a:spcAft>
              <a:buSzPts val="2400"/>
              <a:buAutoNum type="alphaUcParenR"/>
            </a:pPr>
            <a:r>
              <a:rPr lang="en-US" b="1" dirty="0" smtClean="0">
                <a:latin typeface="+mn-lt"/>
              </a:rPr>
              <a:t>7</a:t>
            </a:r>
          </a:p>
          <a:p>
            <a:pPr marL="533400" lvl="0" indent="-457200" algn="l" rtl="0">
              <a:lnSpc>
                <a:spcPct val="90000"/>
              </a:lnSpc>
              <a:spcBef>
                <a:spcPts val="1000"/>
              </a:spcBef>
              <a:spcAft>
                <a:spcPts val="0"/>
              </a:spcAft>
              <a:buSzPts val="2400"/>
              <a:buAutoNum type="alphaUcParenR"/>
            </a:pPr>
            <a:r>
              <a:rPr lang="en-US" b="1" dirty="0" smtClean="0">
                <a:latin typeface="+mn-lt"/>
              </a:rPr>
              <a:t>10</a:t>
            </a:r>
            <a:r>
              <a:rPr lang="en-US" b="1" dirty="0">
                <a:latin typeface="+mn-lt"/>
              </a:rPr>
              <a:t> </a:t>
            </a:r>
            <a:endParaRPr b="1">
              <a:latin typeface="+mn-lt"/>
            </a:endParaRPr>
          </a:p>
          <a:p>
            <a:pPr marL="76200" lvl="0" indent="0" algn="l" rtl="0">
              <a:lnSpc>
                <a:spcPct val="90000"/>
              </a:lnSpc>
              <a:spcBef>
                <a:spcPts val="1000"/>
              </a:spcBef>
              <a:spcAft>
                <a:spcPts val="0"/>
              </a:spcAft>
              <a:buSzPts val="2400"/>
              <a:buNone/>
            </a:pPr>
            <a:r>
              <a:rPr lang="en-US" dirty="0"/>
              <a:t/>
            </a: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9" name="Google Shape;199;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n-lt"/>
                <a:ea typeface="Arial Black"/>
                <a:cs typeface="Arial Black"/>
                <a:sym typeface="Arial Black"/>
              </a:rPr>
              <a:t>Q </a:t>
            </a:r>
            <a:r>
              <a:rPr lang="en-US" b="1" dirty="0" smtClean="0">
                <a:latin typeface="+mn-lt"/>
              </a:rPr>
              <a:t>18. </a:t>
            </a:r>
            <a:r>
              <a:rPr lang="en-US" b="1" dirty="0">
                <a:latin typeface="+mn-lt"/>
              </a:rPr>
              <a:t>A coin is tossed 3 times and the outcomes are recorded. How many possible outcomes are there?</a:t>
            </a:r>
            <a:endParaRPr b="1">
              <a:latin typeface="+mn-lt"/>
            </a:endParaRPr>
          </a:p>
          <a:p>
            <a:pPr marL="533400" lvl="0" indent="-457200" algn="l" rtl="0">
              <a:lnSpc>
                <a:spcPct val="90000"/>
              </a:lnSpc>
              <a:spcBef>
                <a:spcPts val="1000"/>
              </a:spcBef>
              <a:spcAft>
                <a:spcPts val="0"/>
              </a:spcAft>
              <a:buSzPts val="2400"/>
              <a:buAutoNum type="alphaUcParenR"/>
            </a:pPr>
            <a:r>
              <a:rPr lang="en-US" b="1" dirty="0" smtClean="0">
                <a:latin typeface="+mn-lt"/>
              </a:rPr>
              <a:t>9</a:t>
            </a:r>
          </a:p>
          <a:p>
            <a:pPr marL="533400" lvl="0" indent="-457200" algn="l" rtl="0">
              <a:lnSpc>
                <a:spcPct val="90000"/>
              </a:lnSpc>
              <a:spcBef>
                <a:spcPts val="1000"/>
              </a:spcBef>
              <a:spcAft>
                <a:spcPts val="0"/>
              </a:spcAft>
              <a:buSzPts val="2400"/>
              <a:buAutoNum type="alphaUcParenR"/>
            </a:pPr>
            <a:r>
              <a:rPr lang="en-US" b="1" dirty="0" smtClean="0">
                <a:solidFill>
                  <a:srgbClr val="FF0000"/>
                </a:solidFill>
                <a:latin typeface="+mn-lt"/>
              </a:rPr>
              <a:t>8</a:t>
            </a:r>
          </a:p>
          <a:p>
            <a:pPr marL="533400" lvl="0" indent="-457200" algn="l" rtl="0">
              <a:lnSpc>
                <a:spcPct val="90000"/>
              </a:lnSpc>
              <a:spcBef>
                <a:spcPts val="1000"/>
              </a:spcBef>
              <a:spcAft>
                <a:spcPts val="0"/>
              </a:spcAft>
              <a:buSzPts val="2400"/>
              <a:buAutoNum type="alphaUcParenR"/>
            </a:pPr>
            <a:r>
              <a:rPr lang="en-US" b="1" dirty="0" smtClean="0">
                <a:latin typeface="+mn-lt"/>
              </a:rPr>
              <a:t>7</a:t>
            </a:r>
          </a:p>
          <a:p>
            <a:pPr marL="533400" lvl="0" indent="-457200" algn="l" rtl="0">
              <a:lnSpc>
                <a:spcPct val="90000"/>
              </a:lnSpc>
              <a:spcBef>
                <a:spcPts val="1000"/>
              </a:spcBef>
              <a:spcAft>
                <a:spcPts val="0"/>
              </a:spcAft>
              <a:buSzPts val="2400"/>
              <a:buAutoNum type="alphaUcParenR"/>
            </a:pPr>
            <a:r>
              <a:rPr lang="en-US" b="1" dirty="0" smtClean="0">
                <a:latin typeface="+mn-lt"/>
              </a:rPr>
              <a:t>10</a:t>
            </a:r>
            <a:r>
              <a:rPr lang="en-US" b="1" dirty="0">
                <a:latin typeface="+mn-lt"/>
              </a:rPr>
              <a:t> </a:t>
            </a:r>
            <a:endParaRPr b="1">
              <a:latin typeface="+mn-lt"/>
            </a:endParaRPr>
          </a:p>
          <a:p>
            <a:pPr marL="76200" lvl="0" indent="0" algn="l" rtl="0">
              <a:lnSpc>
                <a:spcPct val="90000"/>
              </a:lnSpc>
              <a:spcBef>
                <a:spcPts val="1000"/>
              </a:spcBef>
              <a:spcAft>
                <a:spcPts val="0"/>
              </a:spcAft>
              <a:buSzPts val="2400"/>
              <a:buNone/>
            </a:pPr>
            <a:r>
              <a:rPr lang="en-US" dirty="0"/>
              <a:t/>
            </a: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3" name="Google Shape;103;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a:t> </a:t>
            </a:r>
            <a:r>
              <a:rPr lang="en-US">
                <a:solidFill>
                  <a:srgbClr val="FF0000"/>
                </a:solidFill>
              </a:rPr>
              <a:t>PERMUTATION                                                                              COMBINATION</a:t>
            </a:r>
            <a:endParaRPr/>
          </a:p>
          <a:p>
            <a:pPr marL="228600" lvl="0" indent="-228600" algn="l" rtl="0">
              <a:lnSpc>
                <a:spcPct val="90000"/>
              </a:lnSpc>
              <a:spcBef>
                <a:spcPts val="1000"/>
              </a:spcBef>
              <a:spcAft>
                <a:spcPts val="0"/>
              </a:spcAft>
              <a:buClr>
                <a:schemeClr val="dk1"/>
              </a:buClr>
              <a:buSzPts val="2400"/>
              <a:buNone/>
            </a:pPr>
            <a:r>
              <a:rPr lang="en-US"/>
              <a:t>Arranging people, digits                                                                    Selection of menu </a:t>
            </a:r>
            <a:endParaRPr/>
          </a:p>
          <a:p>
            <a:pPr marL="228600" lvl="0" indent="-228600" algn="l" rtl="0">
              <a:lnSpc>
                <a:spcPct val="90000"/>
              </a:lnSpc>
              <a:spcBef>
                <a:spcPts val="1000"/>
              </a:spcBef>
              <a:spcAft>
                <a:spcPts val="0"/>
              </a:spcAft>
              <a:buClr>
                <a:schemeClr val="dk1"/>
              </a:buClr>
              <a:buSzPts val="2400"/>
              <a:buNone/>
            </a:pPr>
            <a:r>
              <a:rPr lang="en-US"/>
              <a:t>Number, alphabets, letters                                                                food, clothes, </a:t>
            </a:r>
            <a:endParaRPr/>
          </a:p>
          <a:p>
            <a:pPr marL="228600" lvl="0" indent="-228600" algn="l" rtl="0">
              <a:lnSpc>
                <a:spcPct val="90000"/>
              </a:lnSpc>
              <a:spcBef>
                <a:spcPts val="1000"/>
              </a:spcBef>
              <a:spcAft>
                <a:spcPts val="0"/>
              </a:spcAft>
              <a:buClr>
                <a:schemeClr val="dk1"/>
              </a:buClr>
              <a:buSzPts val="2400"/>
              <a:buNone/>
            </a:pPr>
            <a:r>
              <a:rPr lang="en-US"/>
              <a:t>Colours                                                                                               subjects,teams</a:t>
            </a:r>
            <a:endParaRPr/>
          </a:p>
          <a:p>
            <a:pPr marL="228600" lvl="0" indent="-228600" algn="l" rtl="0">
              <a:lnSpc>
                <a:spcPct val="90000"/>
              </a:lnSpc>
              <a:spcBef>
                <a:spcPts val="1000"/>
              </a:spcBef>
              <a:spcAft>
                <a:spcPts val="0"/>
              </a:spcAft>
              <a:buClr>
                <a:schemeClr val="dk1"/>
              </a:buClr>
              <a:buSzPts val="2400"/>
              <a:buNone/>
            </a:pPr>
            <a:r>
              <a:rPr lang="en-US">
                <a:solidFill>
                  <a:srgbClr val="FF0000"/>
                </a:solidFill>
              </a:rPr>
              <a:t>Keywords                                                                                            Keywords</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a:t>Arrangemenets                                                                                   select, choice</a:t>
            </a:r>
            <a:endParaRPr/>
          </a:p>
          <a:p>
            <a:pPr marL="228600" lvl="0" indent="-228600" algn="l" rtl="0">
              <a:lnSpc>
                <a:spcPct val="90000"/>
              </a:lnSpc>
              <a:spcBef>
                <a:spcPts val="1000"/>
              </a:spcBef>
              <a:spcAft>
                <a:spcPts val="0"/>
              </a:spcAft>
              <a:buClr>
                <a:schemeClr val="dk1"/>
              </a:buClr>
              <a:buSzPts val="2400"/>
              <a:buNone/>
            </a:pPr>
            <a:r>
              <a:rPr lang="en-US"/>
              <a:t>Arrange</a:t>
            </a:r>
            <a:endParaRPr/>
          </a:p>
        </p:txBody>
      </p:sp>
      <p:sp>
        <p:nvSpPr>
          <p:cNvPr id="104" name="Google Shape;104;p2"/>
          <p:cNvSpPr/>
          <p:nvPr/>
        </p:nvSpPr>
        <p:spPr>
          <a:xfrm>
            <a:off x="9087729" y="2067951"/>
            <a:ext cx="45719" cy="45719"/>
          </a:xfrm>
          <a:prstGeom prst="rect">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5" name="Google Shape;205;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smtClean="0">
                <a:latin typeface="+mn-lt"/>
                <a:ea typeface="Arial Black"/>
                <a:cs typeface="Arial Black"/>
                <a:sym typeface="Arial Black"/>
              </a:rPr>
              <a:t>Q </a:t>
            </a:r>
            <a:r>
              <a:rPr lang="en-US" b="1" dirty="0" smtClean="0">
                <a:latin typeface="+mn-lt"/>
                <a:ea typeface="Arial Black"/>
                <a:cs typeface="Arial Black"/>
                <a:sym typeface="Arial Black"/>
              </a:rPr>
              <a:t>19</a:t>
            </a:r>
            <a:r>
              <a:rPr lang="en-US" b="1" dirty="0" smtClean="0">
                <a:latin typeface="+mn-lt"/>
              </a:rPr>
              <a:t>. </a:t>
            </a:r>
            <a:r>
              <a:rPr lang="en-US" b="1" dirty="0">
                <a:latin typeface="+mn-lt"/>
              </a:rPr>
              <a:t>Given 5 flags of different </a:t>
            </a:r>
            <a:r>
              <a:rPr lang="en-US" b="1" dirty="0" err="1">
                <a:latin typeface="+mn-lt"/>
              </a:rPr>
              <a:t>colours</a:t>
            </a:r>
            <a:r>
              <a:rPr lang="en-US" b="1" dirty="0">
                <a:latin typeface="+mn-lt"/>
              </a:rPr>
              <a:t>, how many different signals can be </a:t>
            </a:r>
            <a:r>
              <a:rPr lang="en-US" b="1" dirty="0" smtClean="0">
                <a:latin typeface="+mn-lt"/>
              </a:rPr>
              <a:t> </a:t>
            </a:r>
            <a:r>
              <a:rPr lang="en-US" b="1" dirty="0" smtClean="0">
                <a:latin typeface="+mn-lt"/>
              </a:rPr>
              <a:t>    </a:t>
            </a:r>
            <a:r>
              <a:rPr lang="en-US" b="1" dirty="0" smtClean="0">
                <a:latin typeface="+mn-lt"/>
              </a:rPr>
              <a:t>generated </a:t>
            </a:r>
            <a:r>
              <a:rPr lang="en-US" b="1" dirty="0">
                <a:latin typeface="+mn-lt"/>
              </a:rPr>
              <a:t>if each signal requires the use of 2 flags, one below the other?</a:t>
            </a:r>
            <a:endParaRPr b="1">
              <a:latin typeface="+mn-lt"/>
            </a:endParaRPr>
          </a:p>
          <a:p>
            <a:pPr marL="533400" lvl="0" indent="-457200" algn="l" rtl="0">
              <a:lnSpc>
                <a:spcPct val="90000"/>
              </a:lnSpc>
              <a:spcBef>
                <a:spcPts val="1000"/>
              </a:spcBef>
              <a:spcAft>
                <a:spcPts val="0"/>
              </a:spcAft>
              <a:buSzPts val="2400"/>
              <a:buAutoNum type="alphaUcParenR"/>
            </a:pPr>
            <a:r>
              <a:rPr lang="en-US" b="1" dirty="0" smtClean="0"/>
              <a:t>22</a:t>
            </a:r>
          </a:p>
          <a:p>
            <a:pPr marL="533400" lvl="0" indent="-457200" algn="l" rtl="0">
              <a:lnSpc>
                <a:spcPct val="90000"/>
              </a:lnSpc>
              <a:spcBef>
                <a:spcPts val="1000"/>
              </a:spcBef>
              <a:spcAft>
                <a:spcPts val="0"/>
              </a:spcAft>
              <a:buSzPts val="2400"/>
              <a:buAutoNum type="alphaUcParenR"/>
            </a:pPr>
            <a:r>
              <a:rPr lang="en-US" b="1" dirty="0" smtClean="0"/>
              <a:t>23</a:t>
            </a:r>
          </a:p>
          <a:p>
            <a:pPr marL="533400" lvl="0" indent="-457200" algn="l" rtl="0">
              <a:lnSpc>
                <a:spcPct val="90000"/>
              </a:lnSpc>
              <a:spcBef>
                <a:spcPts val="1000"/>
              </a:spcBef>
              <a:spcAft>
                <a:spcPts val="0"/>
              </a:spcAft>
              <a:buSzPts val="2400"/>
              <a:buAutoNum type="alphaUcParenR"/>
            </a:pPr>
            <a:r>
              <a:rPr lang="en-US" b="1" dirty="0" smtClean="0"/>
              <a:t>20</a:t>
            </a:r>
          </a:p>
          <a:p>
            <a:pPr marL="533400" lvl="0" indent="-457200" algn="l" rtl="0">
              <a:lnSpc>
                <a:spcPct val="90000"/>
              </a:lnSpc>
              <a:spcBef>
                <a:spcPts val="1000"/>
              </a:spcBef>
              <a:spcAft>
                <a:spcPts val="0"/>
              </a:spcAft>
              <a:buSzPts val="2400"/>
              <a:buAutoNum type="alphaUcParenR"/>
            </a:pPr>
            <a:r>
              <a:rPr lang="en-US" b="1" dirty="0" smtClean="0"/>
              <a:t>None of these</a:t>
            </a:r>
            <a:r>
              <a:rPr lang="en-US" dirty="0"/>
              <a:t/>
            </a: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5" name="Google Shape;205;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smtClean="0">
                <a:latin typeface="+mn-lt"/>
                <a:ea typeface="Arial Black"/>
                <a:cs typeface="Arial Black"/>
                <a:sym typeface="Arial Black"/>
              </a:rPr>
              <a:t>Q </a:t>
            </a:r>
            <a:r>
              <a:rPr lang="en-US" b="1" dirty="0" smtClean="0">
                <a:latin typeface="+mn-lt"/>
                <a:ea typeface="Arial Black"/>
                <a:cs typeface="Arial Black"/>
                <a:sym typeface="Arial Black"/>
              </a:rPr>
              <a:t>19</a:t>
            </a:r>
            <a:r>
              <a:rPr lang="en-US" b="1" dirty="0" smtClean="0">
                <a:latin typeface="+mn-lt"/>
              </a:rPr>
              <a:t>. </a:t>
            </a:r>
            <a:r>
              <a:rPr lang="en-US" b="1" dirty="0">
                <a:latin typeface="+mn-lt"/>
              </a:rPr>
              <a:t>Given 5 flags of different </a:t>
            </a:r>
            <a:r>
              <a:rPr lang="en-US" b="1" dirty="0" err="1">
                <a:latin typeface="+mn-lt"/>
              </a:rPr>
              <a:t>colours</a:t>
            </a:r>
            <a:r>
              <a:rPr lang="en-US" b="1" dirty="0">
                <a:latin typeface="+mn-lt"/>
              </a:rPr>
              <a:t>, how many different signals can be </a:t>
            </a:r>
            <a:r>
              <a:rPr lang="en-US" b="1" dirty="0" smtClean="0">
                <a:latin typeface="+mn-lt"/>
              </a:rPr>
              <a:t> </a:t>
            </a:r>
            <a:r>
              <a:rPr lang="en-US" b="1" dirty="0" smtClean="0">
                <a:latin typeface="+mn-lt"/>
              </a:rPr>
              <a:t>    </a:t>
            </a:r>
            <a:r>
              <a:rPr lang="en-US" b="1" dirty="0" smtClean="0">
                <a:latin typeface="+mn-lt"/>
              </a:rPr>
              <a:t>generated </a:t>
            </a:r>
            <a:r>
              <a:rPr lang="en-US" b="1" dirty="0">
                <a:latin typeface="+mn-lt"/>
              </a:rPr>
              <a:t>if each signal requires the use of 2 flags, one below the other?</a:t>
            </a:r>
            <a:endParaRPr b="1">
              <a:latin typeface="+mn-lt"/>
            </a:endParaRPr>
          </a:p>
          <a:p>
            <a:pPr marL="533400" lvl="0" indent="-457200" algn="l" rtl="0">
              <a:lnSpc>
                <a:spcPct val="90000"/>
              </a:lnSpc>
              <a:spcBef>
                <a:spcPts val="1000"/>
              </a:spcBef>
              <a:spcAft>
                <a:spcPts val="0"/>
              </a:spcAft>
              <a:buSzPts val="2400"/>
              <a:buAutoNum type="alphaUcParenR"/>
            </a:pPr>
            <a:r>
              <a:rPr lang="en-US" b="1" dirty="0" smtClean="0"/>
              <a:t>22</a:t>
            </a:r>
          </a:p>
          <a:p>
            <a:pPr marL="533400" lvl="0" indent="-457200" algn="l" rtl="0">
              <a:lnSpc>
                <a:spcPct val="90000"/>
              </a:lnSpc>
              <a:spcBef>
                <a:spcPts val="1000"/>
              </a:spcBef>
              <a:spcAft>
                <a:spcPts val="0"/>
              </a:spcAft>
              <a:buSzPts val="2400"/>
              <a:buAutoNum type="alphaUcParenR"/>
            </a:pPr>
            <a:r>
              <a:rPr lang="en-US" b="1" dirty="0" smtClean="0"/>
              <a:t>23</a:t>
            </a:r>
          </a:p>
          <a:p>
            <a:pPr marL="533400" lvl="0" indent="-457200" algn="l" rtl="0">
              <a:lnSpc>
                <a:spcPct val="90000"/>
              </a:lnSpc>
              <a:spcBef>
                <a:spcPts val="1000"/>
              </a:spcBef>
              <a:spcAft>
                <a:spcPts val="0"/>
              </a:spcAft>
              <a:buSzPts val="2400"/>
              <a:buAutoNum type="alphaUcParenR"/>
            </a:pPr>
            <a:r>
              <a:rPr lang="en-US" b="1" dirty="0" smtClean="0">
                <a:solidFill>
                  <a:srgbClr val="FF0000"/>
                </a:solidFill>
              </a:rPr>
              <a:t>20</a:t>
            </a:r>
          </a:p>
          <a:p>
            <a:pPr marL="533400" lvl="0" indent="-457200" algn="l" rtl="0">
              <a:lnSpc>
                <a:spcPct val="90000"/>
              </a:lnSpc>
              <a:spcBef>
                <a:spcPts val="1000"/>
              </a:spcBef>
              <a:spcAft>
                <a:spcPts val="0"/>
              </a:spcAft>
              <a:buSzPts val="2400"/>
              <a:buAutoNum type="alphaUcParenR"/>
            </a:pPr>
            <a:r>
              <a:rPr lang="en-US" b="1" dirty="0" smtClean="0"/>
              <a:t>None of these</a:t>
            </a:r>
            <a:r>
              <a:rPr lang="en-US" dirty="0"/>
              <a:t/>
            </a: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1" name="Google Shape;211;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a:t>
            </a:r>
            <a:r>
              <a:rPr lang="en-US" b="1" dirty="0" smtClean="0">
                <a:latin typeface="+mj-lt"/>
                <a:ea typeface="Arial Black"/>
                <a:cs typeface="Arial Black"/>
                <a:sym typeface="Arial Black"/>
              </a:rPr>
              <a:t>Q 20</a:t>
            </a:r>
            <a:r>
              <a:rPr lang="en-US" b="1" dirty="0" smtClean="0">
                <a:latin typeface="+mj-lt"/>
              </a:rPr>
              <a:t>. </a:t>
            </a:r>
            <a:r>
              <a:rPr lang="en-US" b="1" dirty="0">
                <a:latin typeface="+mj-lt"/>
              </a:rPr>
              <a:t>How many 3-digit numbers can be formed by using the digits 1 to 9 if no digit is repeated?</a:t>
            </a:r>
            <a:endParaRPr b="1">
              <a:latin typeface="+mj-lt"/>
            </a:endParaRPr>
          </a:p>
          <a:p>
            <a:pPr marL="533400" lvl="0" indent="-457200" algn="l" rtl="0">
              <a:lnSpc>
                <a:spcPct val="90000"/>
              </a:lnSpc>
              <a:spcBef>
                <a:spcPts val="1000"/>
              </a:spcBef>
              <a:spcAft>
                <a:spcPts val="0"/>
              </a:spcAft>
              <a:buSzPts val="2400"/>
              <a:buAutoNum type="alphaUcParenR"/>
            </a:pPr>
            <a:r>
              <a:rPr lang="en-US" b="1" dirty="0" smtClean="0">
                <a:latin typeface="+mj-lt"/>
              </a:rPr>
              <a:t>504</a:t>
            </a:r>
          </a:p>
          <a:p>
            <a:pPr marL="533400" lvl="0" indent="-457200" algn="l" rtl="0">
              <a:lnSpc>
                <a:spcPct val="90000"/>
              </a:lnSpc>
              <a:spcBef>
                <a:spcPts val="1000"/>
              </a:spcBef>
              <a:spcAft>
                <a:spcPts val="0"/>
              </a:spcAft>
              <a:buSzPts val="2400"/>
              <a:buAutoNum type="alphaUcParenR"/>
            </a:pPr>
            <a:r>
              <a:rPr lang="en-US" b="1" dirty="0" smtClean="0">
                <a:latin typeface="+mj-lt"/>
              </a:rPr>
              <a:t>308</a:t>
            </a:r>
          </a:p>
          <a:p>
            <a:pPr marL="533400" lvl="0" indent="-457200" algn="l" rtl="0">
              <a:lnSpc>
                <a:spcPct val="90000"/>
              </a:lnSpc>
              <a:spcBef>
                <a:spcPts val="1000"/>
              </a:spcBef>
              <a:spcAft>
                <a:spcPts val="0"/>
              </a:spcAft>
              <a:buSzPts val="2400"/>
              <a:buAutoNum type="alphaUcParenR"/>
            </a:pPr>
            <a:r>
              <a:rPr lang="en-US" b="1" dirty="0" smtClean="0">
                <a:latin typeface="+mj-lt"/>
              </a:rPr>
              <a:t>201</a:t>
            </a:r>
          </a:p>
          <a:p>
            <a:pPr marL="533400" lvl="0" indent="-457200" algn="l" rtl="0">
              <a:lnSpc>
                <a:spcPct val="90000"/>
              </a:lnSpc>
              <a:spcBef>
                <a:spcPts val="1000"/>
              </a:spcBef>
              <a:spcAft>
                <a:spcPts val="0"/>
              </a:spcAft>
              <a:buSzPts val="2400"/>
              <a:buAutoNum type="alphaUcParenR"/>
            </a:pPr>
            <a:r>
              <a:rPr lang="en-US" b="1" dirty="0" smtClean="0">
                <a:latin typeface="+mj-lt"/>
              </a:rPr>
              <a:t>None of these</a:t>
            </a:r>
            <a:r>
              <a:rPr lang="en-US" b="1" dirty="0">
                <a:latin typeface="+mj-lt"/>
              </a:rPr>
              <a:t> </a:t>
            </a:r>
            <a:endParaRPr b="1">
              <a:latin typeface="+mj-lt"/>
            </a:endParaRPr>
          </a:p>
          <a:p>
            <a:pPr marL="76200" lvl="0" indent="0" algn="l" rtl="0">
              <a:lnSpc>
                <a:spcPct val="90000"/>
              </a:lnSpc>
              <a:spcBef>
                <a:spcPts val="1000"/>
              </a:spcBef>
              <a:spcAft>
                <a:spcPts val="0"/>
              </a:spcAft>
              <a:buSzPts val="2400"/>
              <a:buNone/>
            </a:pPr>
            <a:r>
              <a:rPr lang="en-US" dirty="0"/>
              <a:t/>
            </a: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762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1" name="Google Shape;211;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a:t>
            </a:r>
            <a:r>
              <a:rPr lang="en-US" b="1" dirty="0" smtClean="0">
                <a:latin typeface="+mj-lt"/>
                <a:ea typeface="Arial Black"/>
                <a:cs typeface="Arial Black"/>
                <a:sym typeface="Arial Black"/>
              </a:rPr>
              <a:t>Q 20</a:t>
            </a:r>
            <a:r>
              <a:rPr lang="en-US" b="1" dirty="0" smtClean="0">
                <a:latin typeface="+mj-lt"/>
              </a:rPr>
              <a:t>. </a:t>
            </a:r>
            <a:r>
              <a:rPr lang="en-US" b="1" dirty="0">
                <a:latin typeface="+mj-lt"/>
              </a:rPr>
              <a:t>How many 3-digit numbers can be formed by using the digits 1 to 9 if no digit is repeated?</a:t>
            </a:r>
            <a:endParaRPr b="1">
              <a:latin typeface="+mj-lt"/>
            </a:endParaRPr>
          </a:p>
          <a:p>
            <a:pPr marL="533400" lvl="0" indent="-457200" algn="l" rtl="0">
              <a:lnSpc>
                <a:spcPct val="90000"/>
              </a:lnSpc>
              <a:spcBef>
                <a:spcPts val="1000"/>
              </a:spcBef>
              <a:spcAft>
                <a:spcPts val="0"/>
              </a:spcAft>
              <a:buSzPts val="2400"/>
              <a:buAutoNum type="alphaUcParenR"/>
            </a:pPr>
            <a:r>
              <a:rPr lang="en-US" b="1" dirty="0" smtClean="0">
                <a:solidFill>
                  <a:srgbClr val="FF0000"/>
                </a:solidFill>
                <a:latin typeface="+mj-lt"/>
              </a:rPr>
              <a:t>504</a:t>
            </a:r>
          </a:p>
          <a:p>
            <a:pPr marL="533400" lvl="0" indent="-457200" algn="l" rtl="0">
              <a:lnSpc>
                <a:spcPct val="90000"/>
              </a:lnSpc>
              <a:spcBef>
                <a:spcPts val="1000"/>
              </a:spcBef>
              <a:spcAft>
                <a:spcPts val="0"/>
              </a:spcAft>
              <a:buSzPts val="2400"/>
              <a:buAutoNum type="alphaUcParenR"/>
            </a:pPr>
            <a:r>
              <a:rPr lang="en-US" b="1" dirty="0" smtClean="0">
                <a:latin typeface="+mj-lt"/>
              </a:rPr>
              <a:t>308</a:t>
            </a:r>
          </a:p>
          <a:p>
            <a:pPr marL="533400" lvl="0" indent="-457200" algn="l" rtl="0">
              <a:lnSpc>
                <a:spcPct val="90000"/>
              </a:lnSpc>
              <a:spcBef>
                <a:spcPts val="1000"/>
              </a:spcBef>
              <a:spcAft>
                <a:spcPts val="0"/>
              </a:spcAft>
              <a:buSzPts val="2400"/>
              <a:buAutoNum type="alphaUcParenR"/>
            </a:pPr>
            <a:r>
              <a:rPr lang="en-US" b="1" dirty="0" smtClean="0">
                <a:latin typeface="+mj-lt"/>
              </a:rPr>
              <a:t>201</a:t>
            </a:r>
          </a:p>
          <a:p>
            <a:pPr marL="533400" lvl="0" indent="-457200" algn="l" rtl="0">
              <a:lnSpc>
                <a:spcPct val="90000"/>
              </a:lnSpc>
              <a:spcBef>
                <a:spcPts val="1000"/>
              </a:spcBef>
              <a:spcAft>
                <a:spcPts val="0"/>
              </a:spcAft>
              <a:buSzPts val="2400"/>
              <a:buAutoNum type="alphaUcParenR"/>
            </a:pPr>
            <a:r>
              <a:rPr lang="en-US" b="1" dirty="0" smtClean="0">
                <a:latin typeface="+mj-lt"/>
              </a:rPr>
              <a:t>None of these</a:t>
            </a:r>
            <a:r>
              <a:rPr lang="en-US" b="1" dirty="0">
                <a:latin typeface="+mj-lt"/>
              </a:rPr>
              <a:t> </a:t>
            </a:r>
            <a:endParaRPr b="1">
              <a:latin typeface="+mj-lt"/>
            </a:endParaRPr>
          </a:p>
          <a:p>
            <a:pPr marL="76200" lvl="0" indent="0" algn="l" rtl="0">
              <a:lnSpc>
                <a:spcPct val="90000"/>
              </a:lnSpc>
              <a:spcBef>
                <a:spcPts val="1000"/>
              </a:spcBef>
              <a:spcAft>
                <a:spcPts val="0"/>
              </a:spcAft>
              <a:buSzPts val="2400"/>
              <a:buNone/>
            </a:pPr>
            <a:r>
              <a:rPr lang="en-US" dirty="0"/>
              <a:t/>
            </a: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762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7" name="Google Shape;217;p19"/>
          <p:cNvSpPr txBox="1">
            <a:spLocks noGrp="1"/>
          </p:cNvSpPr>
          <p:nvPr>
            <p:ph type="body" idx="1"/>
          </p:nvPr>
        </p:nvSpPr>
        <p:spPr>
          <a:xfrm>
            <a:off x="204952" y="942535"/>
            <a:ext cx="11733048" cy="54740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21</a:t>
            </a:r>
            <a:r>
              <a:rPr lang="en-US" b="1" dirty="0" smtClean="0"/>
              <a:t>. </a:t>
            </a:r>
            <a:r>
              <a:rPr lang="en-US" b="1" dirty="0"/>
              <a:t>How many 4-digit numbers are there with no digit repeated?</a:t>
            </a:r>
            <a:endParaRPr b="1"/>
          </a:p>
          <a:p>
            <a:pPr marL="533400" lvl="0" indent="-457200" algn="l" rtl="0">
              <a:lnSpc>
                <a:spcPct val="90000"/>
              </a:lnSpc>
              <a:spcBef>
                <a:spcPts val="1000"/>
              </a:spcBef>
              <a:spcAft>
                <a:spcPts val="0"/>
              </a:spcAft>
              <a:buSzPts val="2400"/>
              <a:buAutoNum type="alphaUcParenR"/>
            </a:pPr>
            <a:r>
              <a:rPr lang="en-US" b="1" dirty="0" smtClean="0"/>
              <a:t>4434</a:t>
            </a:r>
          </a:p>
          <a:p>
            <a:pPr marL="533400" lvl="0" indent="-457200" algn="l" rtl="0">
              <a:lnSpc>
                <a:spcPct val="90000"/>
              </a:lnSpc>
              <a:spcBef>
                <a:spcPts val="1000"/>
              </a:spcBef>
              <a:spcAft>
                <a:spcPts val="0"/>
              </a:spcAft>
              <a:buSzPts val="2400"/>
              <a:buAutoNum type="alphaUcParenR"/>
            </a:pPr>
            <a:r>
              <a:rPr lang="en-US" b="1" dirty="0" smtClean="0"/>
              <a:t> 3400</a:t>
            </a:r>
          </a:p>
          <a:p>
            <a:pPr marL="533400" lvl="0" indent="-457200" algn="l" rtl="0">
              <a:lnSpc>
                <a:spcPct val="90000"/>
              </a:lnSpc>
              <a:spcBef>
                <a:spcPts val="1000"/>
              </a:spcBef>
              <a:spcAft>
                <a:spcPts val="0"/>
              </a:spcAft>
              <a:buSzPts val="2400"/>
              <a:buAutoNum type="alphaUcParenR"/>
            </a:pPr>
            <a:r>
              <a:rPr lang="en-US" b="1" dirty="0"/>
              <a:t> </a:t>
            </a:r>
            <a:r>
              <a:rPr lang="en-US" b="1" dirty="0" smtClean="0"/>
              <a:t>4536</a:t>
            </a:r>
          </a:p>
          <a:p>
            <a:pPr marL="533400" lvl="0" indent="-457200" algn="l" rtl="0">
              <a:lnSpc>
                <a:spcPct val="90000"/>
              </a:lnSpc>
              <a:spcBef>
                <a:spcPts val="1000"/>
              </a:spcBef>
              <a:spcAft>
                <a:spcPts val="0"/>
              </a:spcAft>
              <a:buSzPts val="2400"/>
              <a:buAutoNum type="alphaUcParenR"/>
            </a:pPr>
            <a:r>
              <a:rPr lang="en-US" b="1" dirty="0" smtClean="0"/>
              <a:t>None of these</a:t>
            </a:r>
          </a:p>
          <a:p>
            <a:pPr marL="533400" lvl="0" indent="-457200" algn="l" rtl="0">
              <a:lnSpc>
                <a:spcPct val="90000"/>
              </a:lnSpc>
              <a:spcBef>
                <a:spcPts val="1000"/>
              </a:spcBef>
              <a:spcAft>
                <a:spcPts val="0"/>
              </a:spcAft>
              <a:buSzPts val="2400"/>
              <a:buNone/>
            </a:pPr>
            <a:endParaRPr b="1"/>
          </a:p>
          <a:p>
            <a:pPr marL="76200" lvl="0" indent="0" algn="l" rtl="0">
              <a:lnSpc>
                <a:spcPct val="90000"/>
              </a:lnSpc>
              <a:spcBef>
                <a:spcPts val="1000"/>
              </a:spcBef>
              <a:spcAft>
                <a:spcPts val="0"/>
              </a:spcAft>
              <a:buSzPts val="2400"/>
              <a:buNone/>
            </a:pPr>
            <a:r>
              <a:rPr lang="en-US" dirty="0"/>
              <a:t/>
            </a:r>
            <a:br>
              <a:rPr lang="en-US" dirty="0"/>
            </a:br>
            <a:r>
              <a:rPr lang="en-US" dirty="0"/>
              <a:t>.</a:t>
            </a: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7" name="Google Shape;217;p19"/>
          <p:cNvSpPr txBox="1">
            <a:spLocks noGrp="1"/>
          </p:cNvSpPr>
          <p:nvPr>
            <p:ph type="body" idx="1"/>
          </p:nvPr>
        </p:nvSpPr>
        <p:spPr>
          <a:xfrm>
            <a:off x="204952" y="942535"/>
            <a:ext cx="11733048" cy="54740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21</a:t>
            </a:r>
            <a:r>
              <a:rPr lang="en-US" b="1" dirty="0" smtClean="0"/>
              <a:t>. </a:t>
            </a:r>
            <a:r>
              <a:rPr lang="en-US" b="1" dirty="0"/>
              <a:t>How many 4-digit numbers are there with no digit repeated?</a:t>
            </a:r>
            <a:endParaRPr b="1"/>
          </a:p>
          <a:p>
            <a:pPr marL="533400" lvl="0" indent="-457200" algn="l" rtl="0">
              <a:lnSpc>
                <a:spcPct val="90000"/>
              </a:lnSpc>
              <a:spcBef>
                <a:spcPts val="1000"/>
              </a:spcBef>
              <a:spcAft>
                <a:spcPts val="0"/>
              </a:spcAft>
              <a:buSzPts val="2400"/>
              <a:buAutoNum type="alphaUcParenR"/>
            </a:pPr>
            <a:r>
              <a:rPr lang="en-US" b="1" dirty="0" smtClean="0"/>
              <a:t>4434</a:t>
            </a:r>
          </a:p>
          <a:p>
            <a:pPr marL="533400" lvl="0" indent="-457200" algn="l" rtl="0">
              <a:lnSpc>
                <a:spcPct val="90000"/>
              </a:lnSpc>
              <a:spcBef>
                <a:spcPts val="1000"/>
              </a:spcBef>
              <a:spcAft>
                <a:spcPts val="0"/>
              </a:spcAft>
              <a:buSzPts val="2400"/>
              <a:buAutoNum type="alphaUcParenR"/>
            </a:pPr>
            <a:r>
              <a:rPr lang="en-US" b="1" dirty="0" smtClean="0"/>
              <a:t> 3400</a:t>
            </a:r>
          </a:p>
          <a:p>
            <a:pPr marL="533400" lvl="0" indent="-457200" algn="l" rtl="0">
              <a:lnSpc>
                <a:spcPct val="90000"/>
              </a:lnSpc>
              <a:spcBef>
                <a:spcPts val="1000"/>
              </a:spcBef>
              <a:spcAft>
                <a:spcPts val="0"/>
              </a:spcAft>
              <a:buSzPts val="2400"/>
              <a:buAutoNum type="alphaUcParenR"/>
            </a:pPr>
            <a:r>
              <a:rPr lang="en-US" b="1" dirty="0">
                <a:solidFill>
                  <a:srgbClr val="FF0000"/>
                </a:solidFill>
              </a:rPr>
              <a:t> </a:t>
            </a:r>
            <a:r>
              <a:rPr lang="en-US" b="1" dirty="0" smtClean="0">
                <a:solidFill>
                  <a:srgbClr val="FF0000"/>
                </a:solidFill>
              </a:rPr>
              <a:t>4536</a:t>
            </a:r>
          </a:p>
          <a:p>
            <a:pPr marL="533400" lvl="0" indent="-457200" algn="l" rtl="0">
              <a:lnSpc>
                <a:spcPct val="90000"/>
              </a:lnSpc>
              <a:spcBef>
                <a:spcPts val="1000"/>
              </a:spcBef>
              <a:spcAft>
                <a:spcPts val="0"/>
              </a:spcAft>
              <a:buSzPts val="2400"/>
              <a:buAutoNum type="alphaUcParenR"/>
            </a:pPr>
            <a:r>
              <a:rPr lang="en-US" b="1" dirty="0" smtClean="0"/>
              <a:t>None of these</a:t>
            </a:r>
          </a:p>
          <a:p>
            <a:pPr marL="533400" lvl="0" indent="-457200" algn="l" rtl="0">
              <a:lnSpc>
                <a:spcPct val="90000"/>
              </a:lnSpc>
              <a:spcBef>
                <a:spcPts val="1000"/>
              </a:spcBef>
              <a:spcAft>
                <a:spcPts val="0"/>
              </a:spcAft>
              <a:buSzPts val="2400"/>
              <a:buNone/>
            </a:pPr>
            <a:endParaRPr b="1"/>
          </a:p>
          <a:p>
            <a:pPr marL="76200" lvl="0" indent="0" algn="l" rtl="0">
              <a:lnSpc>
                <a:spcPct val="90000"/>
              </a:lnSpc>
              <a:spcBef>
                <a:spcPts val="1000"/>
              </a:spcBef>
              <a:spcAft>
                <a:spcPts val="0"/>
              </a:spcAft>
              <a:buSzPts val="2400"/>
              <a:buNone/>
            </a:pPr>
            <a:r>
              <a:rPr lang="en-US" dirty="0"/>
              <a:t/>
            </a:r>
            <a:br>
              <a:rPr lang="en-US" dirty="0"/>
            </a:br>
            <a:r>
              <a:rPr lang="en-US" dirty="0"/>
              <a:t>.</a:t>
            </a: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3" name="Google Shape;223;p20"/>
          <p:cNvSpPr txBox="1">
            <a:spLocks noGrp="1"/>
          </p:cNvSpPr>
          <p:nvPr>
            <p:ph type="body" idx="1"/>
          </p:nvPr>
        </p:nvSpPr>
        <p:spPr>
          <a:xfrm>
            <a:off x="0" y="914401"/>
            <a:ext cx="11938000" cy="55021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smtClean="0">
                <a:latin typeface="Arial Black"/>
                <a:ea typeface="Arial Black"/>
                <a:cs typeface="Arial Black"/>
                <a:sym typeface="Arial Black"/>
              </a:rPr>
              <a:t>Q 22</a:t>
            </a:r>
            <a:r>
              <a:rPr lang="en-US" b="1" dirty="0" smtClean="0"/>
              <a:t>. </a:t>
            </a:r>
            <a:r>
              <a:rPr lang="en-US" b="1" dirty="0"/>
              <a:t>How many 3-digit even numbers can be made using the digits 1, 2, 3, 4, 6, 7, if no digit is </a:t>
            </a:r>
            <a:r>
              <a:rPr lang="en-US" b="1" dirty="0" smtClean="0"/>
              <a:t>repeated?</a:t>
            </a:r>
            <a:endParaRPr lang="en-US" b="1" dirty="0" smtClean="0"/>
          </a:p>
          <a:p>
            <a:pPr marL="533400" lvl="0" indent="-457200" algn="l" rtl="0">
              <a:lnSpc>
                <a:spcPct val="90000"/>
              </a:lnSpc>
              <a:spcBef>
                <a:spcPts val="1000"/>
              </a:spcBef>
              <a:spcAft>
                <a:spcPts val="0"/>
              </a:spcAft>
              <a:buSzPts val="2400"/>
              <a:buAutoNum type="alphaUcParenR"/>
            </a:pPr>
            <a:r>
              <a:rPr lang="en-US" b="1" dirty="0" smtClean="0"/>
              <a:t>50</a:t>
            </a:r>
          </a:p>
          <a:p>
            <a:pPr marL="533400" lvl="0" indent="-457200" algn="l" rtl="0">
              <a:lnSpc>
                <a:spcPct val="90000"/>
              </a:lnSpc>
              <a:spcBef>
                <a:spcPts val="1000"/>
              </a:spcBef>
              <a:spcAft>
                <a:spcPts val="0"/>
              </a:spcAft>
              <a:buSzPts val="2400"/>
              <a:buAutoNum type="alphaUcParenR"/>
            </a:pPr>
            <a:r>
              <a:rPr lang="en-US" b="1" dirty="0" smtClean="0"/>
              <a:t>40</a:t>
            </a:r>
          </a:p>
          <a:p>
            <a:pPr marL="533400" lvl="0" indent="-457200" algn="l" rtl="0">
              <a:lnSpc>
                <a:spcPct val="90000"/>
              </a:lnSpc>
              <a:spcBef>
                <a:spcPts val="1000"/>
              </a:spcBef>
              <a:spcAft>
                <a:spcPts val="0"/>
              </a:spcAft>
              <a:buSzPts val="2400"/>
              <a:buAutoNum type="alphaUcParenR"/>
            </a:pPr>
            <a:r>
              <a:rPr lang="en-US" b="1" dirty="0" smtClean="0"/>
              <a:t>60</a:t>
            </a:r>
          </a:p>
          <a:p>
            <a:pPr marL="533400" lvl="0" indent="-457200" algn="l" rtl="0">
              <a:lnSpc>
                <a:spcPct val="90000"/>
              </a:lnSpc>
              <a:spcBef>
                <a:spcPts val="1000"/>
              </a:spcBef>
              <a:spcAft>
                <a:spcPts val="0"/>
              </a:spcAft>
              <a:buSzPts val="2400"/>
              <a:buAutoNum type="alphaUcParenR"/>
            </a:pPr>
            <a:r>
              <a:rPr lang="en-US" b="1" dirty="0" smtClean="0"/>
              <a:t>None of these</a:t>
            </a:r>
          </a:p>
          <a:p>
            <a:pPr marL="76200" lvl="0" indent="0" algn="l" rtl="0">
              <a:lnSpc>
                <a:spcPct val="90000"/>
              </a:lnSpc>
              <a:spcBef>
                <a:spcPts val="1000"/>
              </a:spcBef>
              <a:spcAft>
                <a:spcPts val="0"/>
              </a:spcAft>
              <a:buSzPts val="2400"/>
              <a:buNone/>
            </a:pPr>
            <a:endParaRPr b="1"/>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3" name="Google Shape;223;p20"/>
          <p:cNvSpPr txBox="1">
            <a:spLocks noGrp="1"/>
          </p:cNvSpPr>
          <p:nvPr>
            <p:ph type="body" idx="1"/>
          </p:nvPr>
        </p:nvSpPr>
        <p:spPr>
          <a:xfrm>
            <a:off x="0" y="914401"/>
            <a:ext cx="11938000" cy="55021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smtClean="0">
                <a:latin typeface="Arial Black"/>
                <a:ea typeface="Arial Black"/>
                <a:cs typeface="Arial Black"/>
                <a:sym typeface="Arial Black"/>
              </a:rPr>
              <a:t>Q 22</a:t>
            </a:r>
            <a:r>
              <a:rPr lang="en-US" b="1" dirty="0" smtClean="0"/>
              <a:t>. </a:t>
            </a:r>
            <a:r>
              <a:rPr lang="en-US" b="1" dirty="0"/>
              <a:t>How many 3-digit even numbers can be made using the digits 1, 2, 3, 4, 6, 7, if no digit is </a:t>
            </a:r>
            <a:r>
              <a:rPr lang="en-US" b="1" dirty="0" smtClean="0"/>
              <a:t>repeated?</a:t>
            </a:r>
            <a:endParaRPr lang="en-US" b="1" dirty="0" smtClean="0"/>
          </a:p>
          <a:p>
            <a:pPr marL="533400" lvl="0" indent="-457200" algn="l" rtl="0">
              <a:lnSpc>
                <a:spcPct val="90000"/>
              </a:lnSpc>
              <a:spcBef>
                <a:spcPts val="1000"/>
              </a:spcBef>
              <a:spcAft>
                <a:spcPts val="0"/>
              </a:spcAft>
              <a:buSzPts val="2400"/>
              <a:buAutoNum type="alphaUcParenR"/>
            </a:pPr>
            <a:r>
              <a:rPr lang="en-US" b="1" dirty="0" smtClean="0"/>
              <a:t>50</a:t>
            </a:r>
          </a:p>
          <a:p>
            <a:pPr marL="533400" lvl="0" indent="-457200" algn="l" rtl="0">
              <a:lnSpc>
                <a:spcPct val="90000"/>
              </a:lnSpc>
              <a:spcBef>
                <a:spcPts val="1000"/>
              </a:spcBef>
              <a:spcAft>
                <a:spcPts val="0"/>
              </a:spcAft>
              <a:buSzPts val="2400"/>
              <a:buAutoNum type="alphaUcParenR"/>
            </a:pPr>
            <a:r>
              <a:rPr lang="en-US" b="1" dirty="0" smtClean="0"/>
              <a:t>40</a:t>
            </a:r>
          </a:p>
          <a:p>
            <a:pPr marL="533400" lvl="0" indent="-457200" algn="l" rtl="0">
              <a:lnSpc>
                <a:spcPct val="90000"/>
              </a:lnSpc>
              <a:spcBef>
                <a:spcPts val="1000"/>
              </a:spcBef>
              <a:spcAft>
                <a:spcPts val="0"/>
              </a:spcAft>
              <a:buSzPts val="2400"/>
              <a:buAutoNum type="alphaUcParenR"/>
            </a:pPr>
            <a:r>
              <a:rPr lang="en-US" b="1" dirty="0" smtClean="0">
                <a:solidFill>
                  <a:srgbClr val="FF0000"/>
                </a:solidFill>
              </a:rPr>
              <a:t>60</a:t>
            </a:r>
          </a:p>
          <a:p>
            <a:pPr marL="533400" lvl="0" indent="-457200" algn="l" rtl="0">
              <a:lnSpc>
                <a:spcPct val="90000"/>
              </a:lnSpc>
              <a:spcBef>
                <a:spcPts val="1000"/>
              </a:spcBef>
              <a:spcAft>
                <a:spcPts val="0"/>
              </a:spcAft>
              <a:buSzPts val="2400"/>
              <a:buAutoNum type="alphaUcParenR"/>
            </a:pPr>
            <a:r>
              <a:rPr lang="en-US" b="1" dirty="0" smtClean="0"/>
              <a:t>None of these</a:t>
            </a:r>
          </a:p>
          <a:p>
            <a:pPr marL="76200" lvl="0" indent="0" algn="l" rtl="0">
              <a:lnSpc>
                <a:spcPct val="90000"/>
              </a:lnSpc>
              <a:spcBef>
                <a:spcPts val="1000"/>
              </a:spcBef>
              <a:spcAft>
                <a:spcPts val="0"/>
              </a:spcAft>
              <a:buSzPts val="2400"/>
              <a:buNone/>
            </a:pPr>
            <a:endParaRPr b="1"/>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9" name="Google Shape;229;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23</a:t>
            </a:r>
            <a:r>
              <a:rPr lang="en-US" b="1" dirty="0" smtClean="0"/>
              <a:t>. </a:t>
            </a:r>
            <a:r>
              <a:rPr lang="en-US" b="1" dirty="0"/>
              <a:t>Find the number of 4-digit numbers that can be formed using the digits 1, 2, 3, 4, 5 if no digit is repeated. How many of these will be even?</a:t>
            </a:r>
            <a:endParaRPr b="1"/>
          </a:p>
          <a:p>
            <a:pPr marL="533400" lvl="0" indent="-457200" algn="l" rtl="0">
              <a:lnSpc>
                <a:spcPct val="90000"/>
              </a:lnSpc>
              <a:spcBef>
                <a:spcPts val="1000"/>
              </a:spcBef>
              <a:spcAft>
                <a:spcPts val="0"/>
              </a:spcAft>
              <a:buSzPts val="2400"/>
              <a:buAutoNum type="alphaUcParenR"/>
            </a:pPr>
            <a:r>
              <a:rPr lang="en-US" b="1" dirty="0" smtClean="0"/>
              <a:t>121</a:t>
            </a:r>
          </a:p>
          <a:p>
            <a:pPr marL="533400" lvl="0" indent="-457200" algn="l" rtl="0">
              <a:lnSpc>
                <a:spcPct val="90000"/>
              </a:lnSpc>
              <a:spcBef>
                <a:spcPts val="1000"/>
              </a:spcBef>
              <a:spcAft>
                <a:spcPts val="0"/>
              </a:spcAft>
              <a:buSzPts val="2400"/>
              <a:buAutoNum type="alphaUcParenR"/>
            </a:pPr>
            <a:r>
              <a:rPr lang="en-US" b="1" dirty="0" smtClean="0"/>
              <a:t>120</a:t>
            </a:r>
          </a:p>
          <a:p>
            <a:pPr marL="533400" lvl="0" indent="-457200" algn="l" rtl="0">
              <a:lnSpc>
                <a:spcPct val="90000"/>
              </a:lnSpc>
              <a:spcBef>
                <a:spcPts val="1000"/>
              </a:spcBef>
              <a:spcAft>
                <a:spcPts val="0"/>
              </a:spcAft>
              <a:buSzPts val="2400"/>
              <a:buAutoNum type="alphaUcParenR"/>
            </a:pPr>
            <a:r>
              <a:rPr lang="en-US" b="1" dirty="0" smtClean="0"/>
              <a:t>123</a:t>
            </a:r>
          </a:p>
          <a:p>
            <a:pPr marL="533400" lvl="0" indent="-457200" algn="l" rtl="0">
              <a:lnSpc>
                <a:spcPct val="90000"/>
              </a:lnSpc>
              <a:spcBef>
                <a:spcPts val="1000"/>
              </a:spcBef>
              <a:spcAft>
                <a:spcPts val="0"/>
              </a:spcAft>
              <a:buSzPts val="2400"/>
              <a:buAutoNum type="alphaUcParenR"/>
            </a:pPr>
            <a:r>
              <a:rPr lang="en-US" b="1" dirty="0" smtClean="0"/>
              <a:t>None of these</a:t>
            </a:r>
            <a:r>
              <a:rPr lang="en-US" b="1" dirty="0"/>
              <a:t/>
            </a:r>
            <a:br>
              <a:rPr lang="en-US" b="1" dirty="0"/>
            </a:br>
            <a:r>
              <a:rPr lang="en-US" b="1" dirty="0"/>
              <a:t>  </a:t>
            </a:r>
            <a:endParaRPr b="1"/>
          </a:p>
          <a:p>
            <a:pPr marL="76200" lvl="0" indent="0" algn="l" rtl="0">
              <a:lnSpc>
                <a:spcPct val="90000"/>
              </a:lnSpc>
              <a:spcBef>
                <a:spcPts val="1000"/>
              </a:spcBef>
              <a:spcAft>
                <a:spcPts val="0"/>
              </a:spcAft>
              <a:buSzPts val="2400"/>
              <a:buNone/>
            </a:pPr>
            <a:r>
              <a:rPr lang="en-US" b="1" dirty="0"/>
              <a:t> </a:t>
            </a:r>
            <a:endParaRPr/>
          </a:p>
          <a:p>
            <a:pPr marL="76200" lvl="0" indent="0" algn="l" rtl="0">
              <a:lnSpc>
                <a:spcPct val="90000"/>
              </a:lnSpc>
              <a:spcBef>
                <a:spcPts val="1000"/>
              </a:spcBef>
              <a:spcAft>
                <a:spcPts val="0"/>
              </a:spcAft>
              <a:buSzPts val="2400"/>
              <a:buNone/>
            </a:pPr>
            <a:r>
              <a:rPr lang="en-US" dirty="0"/>
              <a:t/>
            </a: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9" name="Google Shape;229;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23</a:t>
            </a:r>
            <a:r>
              <a:rPr lang="en-US" b="1" dirty="0" smtClean="0"/>
              <a:t>. </a:t>
            </a:r>
            <a:r>
              <a:rPr lang="en-US" b="1" dirty="0"/>
              <a:t>Find the number of 4-digit numbers that can be formed using the digits 1, 2, 3, 4, 5 if no digit is repeated. How many of these will be even?</a:t>
            </a:r>
            <a:endParaRPr b="1"/>
          </a:p>
          <a:p>
            <a:pPr marL="533400" lvl="0" indent="-457200" algn="l" rtl="0">
              <a:lnSpc>
                <a:spcPct val="90000"/>
              </a:lnSpc>
              <a:spcBef>
                <a:spcPts val="1000"/>
              </a:spcBef>
              <a:spcAft>
                <a:spcPts val="0"/>
              </a:spcAft>
              <a:buSzPts val="2400"/>
              <a:buAutoNum type="alphaUcParenR"/>
            </a:pPr>
            <a:r>
              <a:rPr lang="en-US" b="1" dirty="0" smtClean="0"/>
              <a:t>121</a:t>
            </a:r>
          </a:p>
          <a:p>
            <a:pPr marL="533400" lvl="0" indent="-457200" algn="l" rtl="0">
              <a:lnSpc>
                <a:spcPct val="90000"/>
              </a:lnSpc>
              <a:spcBef>
                <a:spcPts val="1000"/>
              </a:spcBef>
              <a:spcAft>
                <a:spcPts val="0"/>
              </a:spcAft>
              <a:buSzPts val="2400"/>
              <a:buAutoNum type="alphaUcParenR"/>
            </a:pPr>
            <a:r>
              <a:rPr lang="en-US" b="1" dirty="0" smtClean="0">
                <a:solidFill>
                  <a:srgbClr val="FF0000"/>
                </a:solidFill>
              </a:rPr>
              <a:t>120</a:t>
            </a:r>
          </a:p>
          <a:p>
            <a:pPr marL="533400" lvl="0" indent="-457200" algn="l" rtl="0">
              <a:lnSpc>
                <a:spcPct val="90000"/>
              </a:lnSpc>
              <a:spcBef>
                <a:spcPts val="1000"/>
              </a:spcBef>
              <a:spcAft>
                <a:spcPts val="0"/>
              </a:spcAft>
              <a:buSzPts val="2400"/>
              <a:buAutoNum type="alphaUcParenR"/>
            </a:pPr>
            <a:r>
              <a:rPr lang="en-US" b="1" dirty="0" smtClean="0"/>
              <a:t>123</a:t>
            </a:r>
          </a:p>
          <a:p>
            <a:pPr marL="533400" lvl="0" indent="-457200" algn="l" rtl="0">
              <a:lnSpc>
                <a:spcPct val="90000"/>
              </a:lnSpc>
              <a:spcBef>
                <a:spcPts val="1000"/>
              </a:spcBef>
              <a:spcAft>
                <a:spcPts val="0"/>
              </a:spcAft>
              <a:buSzPts val="2400"/>
              <a:buAutoNum type="alphaUcParenR"/>
            </a:pPr>
            <a:r>
              <a:rPr lang="en-US" b="1" dirty="0" smtClean="0"/>
              <a:t>None of these</a:t>
            </a:r>
            <a:r>
              <a:rPr lang="en-US" b="1" dirty="0"/>
              <a:t/>
            </a:r>
            <a:br>
              <a:rPr lang="en-US" b="1" dirty="0"/>
            </a:br>
            <a:r>
              <a:rPr lang="en-US" b="1" dirty="0"/>
              <a:t>  </a:t>
            </a:r>
            <a:endParaRPr b="1"/>
          </a:p>
          <a:p>
            <a:pPr marL="76200" lvl="0" indent="0" algn="l" rtl="0">
              <a:lnSpc>
                <a:spcPct val="90000"/>
              </a:lnSpc>
              <a:spcBef>
                <a:spcPts val="1000"/>
              </a:spcBef>
              <a:spcAft>
                <a:spcPts val="0"/>
              </a:spcAft>
              <a:buSzPts val="2400"/>
              <a:buNone/>
            </a:pPr>
            <a:r>
              <a:rPr lang="en-US" b="1" dirty="0"/>
              <a:t> </a:t>
            </a:r>
            <a:endParaRPr/>
          </a:p>
          <a:p>
            <a:pPr marL="76200" lvl="0" indent="0" algn="l" rtl="0">
              <a:lnSpc>
                <a:spcPct val="90000"/>
              </a:lnSpc>
              <a:spcBef>
                <a:spcPts val="1000"/>
              </a:spcBef>
              <a:spcAft>
                <a:spcPts val="0"/>
              </a:spcAft>
              <a:buSzPts val="2400"/>
              <a:buNone/>
            </a:pPr>
            <a:r>
              <a:rPr lang="en-US" dirty="0"/>
              <a:t/>
            </a: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3"/>
          <p:cNvSpPr txBox="1">
            <a:spLocks noGrp="1"/>
          </p:cNvSpPr>
          <p:nvPr>
            <p:ph type="body" idx="1"/>
          </p:nvPr>
        </p:nvSpPr>
        <p:spPr>
          <a:xfrm>
            <a:off x="204952" y="922889"/>
            <a:ext cx="11733048" cy="534451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b="1">
                <a:solidFill>
                  <a:srgbClr val="0C0C0C"/>
                </a:solidFill>
                <a:latin typeface="Arial"/>
                <a:ea typeface="Arial"/>
                <a:cs typeface="Arial"/>
                <a:sym typeface="Arial"/>
              </a:rPr>
              <a:t>		PERMUTATION </a:t>
            </a:r>
            <a:endParaRPr/>
          </a:p>
          <a:p>
            <a:pPr marL="228600" lvl="0" indent="-228600" algn="ctr" rtl="0">
              <a:lnSpc>
                <a:spcPct val="90000"/>
              </a:lnSpc>
              <a:spcBef>
                <a:spcPts val="1000"/>
              </a:spcBef>
              <a:spcAft>
                <a:spcPts val="0"/>
              </a:spcAft>
              <a:buClr>
                <a:schemeClr val="dk1"/>
              </a:buClr>
              <a:buSzPts val="2400"/>
              <a:buNone/>
            </a:pPr>
            <a:r>
              <a:rPr lang="en-US" b="1">
                <a:solidFill>
                  <a:schemeClr val="dk1"/>
                </a:solidFill>
                <a:latin typeface="Arial"/>
                <a:ea typeface="Arial"/>
                <a:cs typeface="Arial"/>
                <a:sym typeface="Arial"/>
              </a:rPr>
              <a:t>FUNDAMENTAL PRINCIPAL OF COUNTING</a:t>
            </a:r>
            <a:r>
              <a:rPr lang="en-US">
                <a:solidFill>
                  <a:schemeClr val="dk1"/>
                </a:solidFill>
                <a:latin typeface="Arial"/>
                <a:ea typeface="Arial"/>
                <a:cs typeface="Arial"/>
                <a:sym typeface="Arial"/>
              </a:rPr>
              <a:t>	</a:t>
            </a:r>
            <a:endParaRPr/>
          </a:p>
          <a:p>
            <a:pPr marL="228600" lvl="0" indent="-228600" algn="l" rtl="0">
              <a:lnSpc>
                <a:spcPct val="90000"/>
              </a:lnSpc>
              <a:spcBef>
                <a:spcPts val="1000"/>
              </a:spcBef>
              <a:spcAft>
                <a:spcPts val="0"/>
              </a:spcAft>
              <a:buClr>
                <a:schemeClr val="dk1"/>
              </a:buClr>
              <a:buSzPts val="2400"/>
              <a:buNone/>
            </a:pPr>
            <a:r>
              <a:rPr lang="en-US">
                <a:solidFill>
                  <a:schemeClr val="dk1"/>
                </a:solidFill>
                <a:latin typeface="Arial"/>
                <a:ea typeface="Arial"/>
                <a:cs typeface="Arial"/>
                <a:sym typeface="Arial"/>
              </a:rPr>
              <a:t>                                            We have 3 letters  ( a, b, c )</a:t>
            </a:r>
            <a:endParaRPr/>
          </a:p>
          <a:p>
            <a:pPr marL="228600" lvl="0" indent="-228600" algn="l" rtl="0">
              <a:lnSpc>
                <a:spcPct val="90000"/>
              </a:lnSpc>
              <a:spcBef>
                <a:spcPts val="1000"/>
              </a:spcBef>
              <a:spcAft>
                <a:spcPts val="0"/>
              </a:spcAft>
              <a:buClr>
                <a:schemeClr val="dk1"/>
              </a:buClr>
              <a:buSzPts val="2400"/>
              <a:buNone/>
            </a:pPr>
            <a:r>
              <a:rPr lang="en-US">
                <a:solidFill>
                  <a:schemeClr val="dk1"/>
                </a:solidFill>
                <a:latin typeface="Arial"/>
                <a:ea typeface="Arial"/>
                <a:cs typeface="Arial"/>
                <a:sym typeface="Arial"/>
              </a:rPr>
              <a:t>n = 3                                              n = 3                                                n = 3                                           </a:t>
            </a:r>
            <a:endParaRPr/>
          </a:p>
          <a:p>
            <a:pPr marL="228600" lvl="0" indent="-228600" algn="l" rtl="0">
              <a:lnSpc>
                <a:spcPct val="90000"/>
              </a:lnSpc>
              <a:spcBef>
                <a:spcPts val="1000"/>
              </a:spcBef>
              <a:spcAft>
                <a:spcPts val="0"/>
              </a:spcAft>
              <a:buSzPts val="2400"/>
              <a:buNone/>
            </a:pPr>
            <a:r>
              <a:rPr lang="en-US">
                <a:solidFill>
                  <a:schemeClr val="dk1"/>
                </a:solidFill>
                <a:latin typeface="Arial"/>
                <a:ea typeface="Arial"/>
                <a:cs typeface="Arial"/>
                <a:sym typeface="Arial"/>
              </a:rPr>
              <a:t>r = 1                                                r = 2                                                r = 3                                                                                              </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r>
              <a:rPr lang="en-US">
                <a:solidFill>
                  <a:schemeClr val="dk1"/>
                </a:solidFill>
                <a:latin typeface="Arial"/>
                <a:ea typeface="Arial"/>
                <a:cs typeface="Arial"/>
                <a:sym typeface="Arial"/>
              </a:rPr>
              <a:t>     Total arrangement = 3                 Total arrangement = 6         Total arrangement=6                                                         </a:t>
            </a:r>
            <a:endParaRPr>
              <a:latin typeface="Arial"/>
              <a:ea typeface="Arial"/>
              <a:cs typeface="Arial"/>
              <a:sym typeface="Arial"/>
            </a:endParaRPr>
          </a:p>
        </p:txBody>
      </p:sp>
      <p:sp>
        <p:nvSpPr>
          <p:cNvPr id="111" name="Google Shape;111;p3"/>
          <p:cNvSpPr/>
          <p:nvPr/>
        </p:nvSpPr>
        <p:spPr>
          <a:xfrm>
            <a:off x="254000" y="3595145"/>
            <a:ext cx="1912425" cy="1778713"/>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a</a:t>
            </a:r>
            <a:endParaRPr/>
          </a:p>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b</a:t>
            </a:r>
            <a:endParaRPr/>
          </a:p>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c</a:t>
            </a:r>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2" name="Google Shape;112;p3"/>
          <p:cNvSpPr/>
          <p:nvPr/>
        </p:nvSpPr>
        <p:spPr>
          <a:xfrm>
            <a:off x="4383353" y="3595145"/>
            <a:ext cx="3376246" cy="1420837"/>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ab</a:t>
            </a:r>
            <a:r>
              <a:rPr lang="en-US" sz="1400" b="0" i="0" u="none" strike="noStrike" cap="none">
                <a:solidFill>
                  <a:schemeClr val="lt1"/>
                </a:solidFill>
                <a:latin typeface="Arial"/>
                <a:ea typeface="Arial"/>
                <a:cs typeface="Arial"/>
                <a:sym typeface="Arial"/>
              </a:rPr>
              <a:t>, </a:t>
            </a:r>
            <a:r>
              <a:rPr lang="en-US" sz="2800" b="0" i="0" u="none" strike="noStrike" cap="none">
                <a:solidFill>
                  <a:schemeClr val="lt1"/>
                </a:solidFill>
                <a:latin typeface="Arial"/>
                <a:ea typeface="Arial"/>
                <a:cs typeface="Arial"/>
                <a:sym typeface="Arial"/>
              </a:rPr>
              <a:t>bc</a:t>
            </a:r>
            <a:r>
              <a:rPr lang="en-US" sz="1400" b="0" i="0" u="none" strike="noStrike" cap="none">
                <a:solidFill>
                  <a:schemeClr val="lt1"/>
                </a:solidFill>
                <a:latin typeface="Arial"/>
                <a:ea typeface="Arial"/>
                <a:cs typeface="Arial"/>
                <a:sym typeface="Arial"/>
              </a:rPr>
              <a:t> , </a:t>
            </a:r>
            <a:r>
              <a:rPr lang="en-US" sz="2800" b="0" i="0" u="none" strike="noStrike" cap="none">
                <a:solidFill>
                  <a:schemeClr val="lt1"/>
                </a:solidFill>
                <a:latin typeface="Arial"/>
                <a:ea typeface="Arial"/>
                <a:cs typeface="Arial"/>
                <a:sym typeface="Arial"/>
              </a:rPr>
              <a:t>ca</a:t>
            </a:r>
            <a:r>
              <a:rPr lang="en-US" sz="1400" b="0" i="0" u="none" strike="noStrike" cap="none">
                <a:solidFill>
                  <a:schemeClr val="lt1"/>
                </a:solidFill>
                <a:latin typeface="Arial"/>
                <a:ea typeface="Arial"/>
                <a:cs typeface="Arial"/>
                <a:sym typeface="Arial"/>
              </a:rPr>
              <a:t> </a:t>
            </a:r>
            <a:endParaRPr/>
          </a:p>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ba</a:t>
            </a:r>
            <a:r>
              <a:rPr lang="en-US" sz="1400" b="0" i="0" u="none" strike="noStrike" cap="none">
                <a:solidFill>
                  <a:schemeClr val="lt1"/>
                </a:solidFill>
                <a:latin typeface="Arial"/>
                <a:ea typeface="Arial"/>
                <a:cs typeface="Arial"/>
                <a:sym typeface="Arial"/>
              </a:rPr>
              <a:t> , </a:t>
            </a:r>
            <a:r>
              <a:rPr lang="en-US" sz="2800" b="0" i="0" u="none" strike="noStrike" cap="none">
                <a:solidFill>
                  <a:schemeClr val="lt1"/>
                </a:solidFill>
                <a:latin typeface="Arial"/>
                <a:ea typeface="Arial"/>
                <a:cs typeface="Arial"/>
                <a:sym typeface="Arial"/>
              </a:rPr>
              <a:t>cb</a:t>
            </a:r>
            <a:r>
              <a:rPr lang="en-US" sz="1400" b="0" i="0" u="none" strike="noStrike" cap="none">
                <a:solidFill>
                  <a:schemeClr val="lt1"/>
                </a:solidFill>
                <a:latin typeface="Arial"/>
                <a:ea typeface="Arial"/>
                <a:cs typeface="Arial"/>
                <a:sym typeface="Arial"/>
              </a:rPr>
              <a:t> ,</a:t>
            </a:r>
            <a:r>
              <a:rPr lang="en-US" sz="2800" b="0" i="0" u="none" strike="noStrike" cap="none">
                <a:solidFill>
                  <a:schemeClr val="lt1"/>
                </a:solidFill>
                <a:latin typeface="Arial"/>
                <a:ea typeface="Arial"/>
                <a:cs typeface="Arial"/>
                <a:sym typeface="Arial"/>
              </a:rPr>
              <a:t>ac</a:t>
            </a:r>
            <a:endParaRPr/>
          </a:p>
        </p:txBody>
      </p:sp>
      <p:sp>
        <p:nvSpPr>
          <p:cNvPr id="113" name="Google Shape;113;p3"/>
          <p:cNvSpPr/>
          <p:nvPr/>
        </p:nvSpPr>
        <p:spPr>
          <a:xfrm>
            <a:off x="9312812" y="3654508"/>
            <a:ext cx="2194560" cy="1659986"/>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abc</a:t>
            </a:r>
            <a:r>
              <a:rPr lang="en-US" sz="1400" b="0" i="0"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bca</a:t>
            </a:r>
            <a:r>
              <a:rPr lang="en-US" sz="1400" b="0" i="0" u="none" strike="noStrike" cap="none">
                <a:solidFill>
                  <a:schemeClr val="dk1"/>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cab</a:t>
            </a:r>
            <a:r>
              <a:rPr lang="en-US" sz="1400" b="0" i="0" u="none" strike="noStrike" cap="none">
                <a:solidFill>
                  <a:schemeClr val="dk1"/>
                </a:solidFill>
                <a:latin typeface="Arial"/>
                <a:ea typeface="Arial"/>
                <a:cs typeface="Arial"/>
                <a:sym typeface="Arial"/>
              </a:rPr>
              <a:t>, </a:t>
            </a:r>
            <a:endParaRPr/>
          </a:p>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acb</a:t>
            </a:r>
            <a:r>
              <a:rPr lang="en-US" sz="1400" b="0" i="0"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bac</a:t>
            </a:r>
            <a:r>
              <a:rPr lang="en-US" sz="1400" b="0" i="0"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cba</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5" name="Google Shape;235;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24</a:t>
            </a:r>
            <a:r>
              <a:rPr lang="en-US" b="1" dirty="0" smtClean="0"/>
              <a:t>. </a:t>
            </a:r>
            <a:r>
              <a:rPr lang="en-US" b="1" dirty="0"/>
              <a:t> How many words, with or without meaning, can be formed using all the letters of the word EQUATION, using each letter exactly once?</a:t>
            </a:r>
            <a:endParaRPr b="1"/>
          </a:p>
          <a:p>
            <a:pPr marL="76200" lvl="0" indent="0" algn="l" rtl="0">
              <a:lnSpc>
                <a:spcPct val="90000"/>
              </a:lnSpc>
              <a:spcBef>
                <a:spcPts val="1000"/>
              </a:spcBef>
              <a:spcAft>
                <a:spcPts val="0"/>
              </a:spcAft>
              <a:buSzPts val="2400"/>
              <a:buNone/>
            </a:pPr>
            <a:r>
              <a:rPr lang="en-US" b="1" dirty="0"/>
              <a:t> </a:t>
            </a:r>
            <a:r>
              <a:rPr lang="en-US" b="1" dirty="0" smtClean="0"/>
              <a:t>A) 40320</a:t>
            </a:r>
          </a:p>
          <a:p>
            <a:pPr marL="76200" lvl="0" indent="0" algn="l" rtl="0">
              <a:lnSpc>
                <a:spcPct val="90000"/>
              </a:lnSpc>
              <a:spcBef>
                <a:spcPts val="1000"/>
              </a:spcBef>
              <a:spcAft>
                <a:spcPts val="0"/>
              </a:spcAft>
              <a:buSzPts val="2400"/>
              <a:buNone/>
            </a:pPr>
            <a:r>
              <a:rPr lang="en-US" b="1" dirty="0" smtClean="0"/>
              <a:t>B) 40220</a:t>
            </a:r>
          </a:p>
          <a:p>
            <a:pPr marL="76200" lvl="0" indent="0" algn="l" rtl="0">
              <a:lnSpc>
                <a:spcPct val="90000"/>
              </a:lnSpc>
              <a:spcBef>
                <a:spcPts val="1000"/>
              </a:spcBef>
              <a:spcAft>
                <a:spcPts val="0"/>
              </a:spcAft>
              <a:buSzPts val="2400"/>
              <a:buNone/>
            </a:pPr>
            <a:r>
              <a:rPr lang="en-US" b="1" dirty="0" smtClean="0"/>
              <a:t>C) 50330</a:t>
            </a:r>
          </a:p>
          <a:p>
            <a:pPr marL="76200" lvl="0" indent="0" algn="l" rtl="0">
              <a:lnSpc>
                <a:spcPct val="90000"/>
              </a:lnSpc>
              <a:spcBef>
                <a:spcPts val="1000"/>
              </a:spcBef>
              <a:spcAft>
                <a:spcPts val="0"/>
              </a:spcAft>
              <a:buSzPts val="2400"/>
              <a:buNone/>
            </a:pPr>
            <a:r>
              <a:rPr lang="en-US" b="1" dirty="0" smtClean="0"/>
              <a:t>D) None of these</a:t>
            </a:r>
            <a:endParaRPr b="1"/>
          </a:p>
          <a:p>
            <a:pPr marL="76200" lvl="0" indent="0" algn="l" rtl="0">
              <a:lnSpc>
                <a:spcPct val="90000"/>
              </a:lnSpc>
              <a:spcBef>
                <a:spcPts val="1000"/>
              </a:spcBef>
              <a:spcAft>
                <a:spcPts val="0"/>
              </a:spcAft>
              <a:buSzPts val="2400"/>
              <a:buNone/>
            </a:pPr>
            <a:r>
              <a:rPr lang="en-US" dirty="0"/>
              <a:t/>
            </a:r>
            <a:br>
              <a:rPr lang="en-US" dirty="0"/>
            </a:br>
            <a:r>
              <a:rPr lang="en-US" b="1" dirty="0"/>
              <a:t> </a:t>
            </a: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5" name="Google Shape;235;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24</a:t>
            </a:r>
            <a:r>
              <a:rPr lang="en-US" b="1" dirty="0" smtClean="0"/>
              <a:t>. </a:t>
            </a:r>
            <a:r>
              <a:rPr lang="en-US" b="1" dirty="0"/>
              <a:t> How many words, with or without meaning, can be formed using all the letters of the word EQUATION, using each letter exactly once?</a:t>
            </a:r>
            <a:endParaRPr b="1"/>
          </a:p>
          <a:p>
            <a:pPr marL="76200" lvl="0" indent="0" algn="l" rtl="0">
              <a:lnSpc>
                <a:spcPct val="90000"/>
              </a:lnSpc>
              <a:spcBef>
                <a:spcPts val="1000"/>
              </a:spcBef>
              <a:spcAft>
                <a:spcPts val="0"/>
              </a:spcAft>
              <a:buSzPts val="2400"/>
              <a:buNone/>
            </a:pPr>
            <a:r>
              <a:rPr lang="en-US" b="1" dirty="0">
                <a:solidFill>
                  <a:srgbClr val="FF0000"/>
                </a:solidFill>
              </a:rPr>
              <a:t> </a:t>
            </a:r>
            <a:r>
              <a:rPr lang="en-US" b="1" dirty="0" smtClean="0">
                <a:solidFill>
                  <a:srgbClr val="FF0000"/>
                </a:solidFill>
              </a:rPr>
              <a:t>A) 40320</a:t>
            </a:r>
          </a:p>
          <a:p>
            <a:pPr marL="76200" lvl="0" indent="0" algn="l" rtl="0">
              <a:lnSpc>
                <a:spcPct val="90000"/>
              </a:lnSpc>
              <a:spcBef>
                <a:spcPts val="1000"/>
              </a:spcBef>
              <a:spcAft>
                <a:spcPts val="0"/>
              </a:spcAft>
              <a:buSzPts val="2400"/>
              <a:buNone/>
            </a:pPr>
            <a:r>
              <a:rPr lang="en-US" b="1" dirty="0" smtClean="0"/>
              <a:t>B) 40220</a:t>
            </a:r>
          </a:p>
          <a:p>
            <a:pPr marL="76200" lvl="0" indent="0" algn="l" rtl="0">
              <a:lnSpc>
                <a:spcPct val="90000"/>
              </a:lnSpc>
              <a:spcBef>
                <a:spcPts val="1000"/>
              </a:spcBef>
              <a:spcAft>
                <a:spcPts val="0"/>
              </a:spcAft>
              <a:buSzPts val="2400"/>
              <a:buNone/>
            </a:pPr>
            <a:r>
              <a:rPr lang="en-US" b="1" dirty="0" smtClean="0"/>
              <a:t>C) 50330</a:t>
            </a:r>
          </a:p>
          <a:p>
            <a:pPr marL="76200" lvl="0" indent="0" algn="l" rtl="0">
              <a:lnSpc>
                <a:spcPct val="90000"/>
              </a:lnSpc>
              <a:spcBef>
                <a:spcPts val="1000"/>
              </a:spcBef>
              <a:spcAft>
                <a:spcPts val="0"/>
              </a:spcAft>
              <a:buSzPts val="2400"/>
              <a:buNone/>
            </a:pPr>
            <a:r>
              <a:rPr lang="en-US" b="1" dirty="0" smtClean="0"/>
              <a:t>D) None of these</a:t>
            </a:r>
            <a:endParaRPr b="1"/>
          </a:p>
          <a:p>
            <a:pPr marL="76200" lvl="0" indent="0" algn="l" rtl="0">
              <a:lnSpc>
                <a:spcPct val="90000"/>
              </a:lnSpc>
              <a:spcBef>
                <a:spcPts val="1000"/>
              </a:spcBef>
              <a:spcAft>
                <a:spcPts val="0"/>
              </a:spcAft>
              <a:buSzPts val="2400"/>
              <a:buNone/>
            </a:pPr>
            <a:r>
              <a:rPr lang="en-US" dirty="0"/>
              <a:t/>
            </a:r>
            <a:br>
              <a:rPr lang="en-US" dirty="0"/>
            </a:br>
            <a:r>
              <a:rPr lang="en-US" b="1" dirty="0"/>
              <a:t> </a:t>
            </a: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1" name="Google Shape;241;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	Q </a:t>
            </a:r>
            <a:r>
              <a:rPr lang="en-US" b="1" dirty="0" smtClean="0">
                <a:latin typeface="+mj-lt"/>
                <a:ea typeface="Arial Black"/>
                <a:cs typeface="Arial Black"/>
                <a:sym typeface="Arial Black"/>
              </a:rPr>
              <a:t>25</a:t>
            </a:r>
            <a:r>
              <a:rPr lang="en-US" b="1" dirty="0" smtClean="0">
                <a:latin typeface="+mj-lt"/>
              </a:rPr>
              <a:t>. </a:t>
            </a:r>
            <a:r>
              <a:rPr lang="en-US" b="1" dirty="0">
                <a:latin typeface="+mj-lt"/>
              </a:rPr>
              <a:t>How many words, with or without meaning, each of 2 vowels and 3 consonants can be formed from the letters of the word DAUGHTER?</a:t>
            </a:r>
            <a:endParaRPr b="1">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 </a:t>
            </a:r>
            <a:r>
              <a:rPr lang="en-US" b="1" dirty="0" smtClean="0">
                <a:latin typeface="+mj-lt"/>
              </a:rPr>
              <a:t>A) 30</a:t>
            </a:r>
          </a:p>
          <a:p>
            <a:pPr marL="228600" lvl="0" indent="-228600" algn="l" rtl="0">
              <a:lnSpc>
                <a:spcPct val="90000"/>
              </a:lnSpc>
              <a:spcBef>
                <a:spcPts val="1000"/>
              </a:spcBef>
              <a:spcAft>
                <a:spcPts val="0"/>
              </a:spcAft>
              <a:buClr>
                <a:schemeClr val="dk1"/>
              </a:buClr>
              <a:buSzPts val="2400"/>
              <a:buNone/>
            </a:pPr>
            <a:r>
              <a:rPr lang="en-US" b="1" dirty="0" smtClean="0">
                <a:latin typeface="+mj-lt"/>
              </a:rPr>
              <a:t>B) 40</a:t>
            </a:r>
          </a:p>
          <a:p>
            <a:pPr marL="228600" lvl="0" indent="-228600" algn="l" rtl="0">
              <a:lnSpc>
                <a:spcPct val="90000"/>
              </a:lnSpc>
              <a:spcBef>
                <a:spcPts val="1000"/>
              </a:spcBef>
              <a:spcAft>
                <a:spcPts val="0"/>
              </a:spcAft>
              <a:buClr>
                <a:schemeClr val="dk1"/>
              </a:buClr>
              <a:buSzPts val="2400"/>
              <a:buNone/>
            </a:pPr>
            <a:r>
              <a:rPr lang="en-US" b="1" dirty="0" smtClean="0">
                <a:latin typeface="+mj-lt"/>
              </a:rPr>
              <a:t>C) 50</a:t>
            </a:r>
          </a:p>
          <a:p>
            <a:pPr marL="228600" lvl="0" indent="-228600" algn="l" rtl="0">
              <a:lnSpc>
                <a:spcPct val="90000"/>
              </a:lnSpc>
              <a:spcBef>
                <a:spcPts val="1000"/>
              </a:spcBef>
              <a:spcAft>
                <a:spcPts val="0"/>
              </a:spcAft>
              <a:buClr>
                <a:schemeClr val="dk1"/>
              </a:buClr>
              <a:buSzPts val="2400"/>
              <a:buNone/>
            </a:pPr>
            <a:r>
              <a:rPr lang="en-US" b="1" dirty="0" smtClean="0">
                <a:latin typeface="+mj-lt"/>
              </a:rPr>
              <a:t>D) 70</a:t>
            </a:r>
            <a:endParaRPr b="1">
              <a:latin typeface="+mj-lt"/>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1" name="Google Shape;241;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	Q </a:t>
            </a:r>
            <a:r>
              <a:rPr lang="en-US" b="1" dirty="0" smtClean="0">
                <a:latin typeface="+mj-lt"/>
                <a:ea typeface="Arial Black"/>
                <a:cs typeface="Arial Black"/>
                <a:sym typeface="Arial Black"/>
              </a:rPr>
              <a:t>25</a:t>
            </a:r>
            <a:r>
              <a:rPr lang="en-US" b="1" dirty="0" smtClean="0">
                <a:latin typeface="+mj-lt"/>
              </a:rPr>
              <a:t>. </a:t>
            </a:r>
            <a:r>
              <a:rPr lang="en-US" b="1" dirty="0">
                <a:latin typeface="+mj-lt"/>
              </a:rPr>
              <a:t>How many words, with or without meaning, each of 2 vowels and 3 consonants can be formed from the letters of the word DAUGHTER?</a:t>
            </a:r>
            <a:endParaRPr b="1">
              <a:latin typeface="+mj-lt"/>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mj-lt"/>
              </a:rPr>
              <a:t> </a:t>
            </a:r>
            <a:r>
              <a:rPr lang="en-US" b="1" dirty="0" smtClean="0">
                <a:solidFill>
                  <a:srgbClr val="FF0000"/>
                </a:solidFill>
                <a:latin typeface="+mj-lt"/>
              </a:rPr>
              <a:t>A) 30</a:t>
            </a:r>
          </a:p>
          <a:p>
            <a:pPr marL="228600" lvl="0" indent="-228600" algn="l" rtl="0">
              <a:lnSpc>
                <a:spcPct val="90000"/>
              </a:lnSpc>
              <a:spcBef>
                <a:spcPts val="1000"/>
              </a:spcBef>
              <a:spcAft>
                <a:spcPts val="0"/>
              </a:spcAft>
              <a:buClr>
                <a:schemeClr val="dk1"/>
              </a:buClr>
              <a:buSzPts val="2400"/>
              <a:buNone/>
            </a:pPr>
            <a:r>
              <a:rPr lang="en-US" b="1" dirty="0" smtClean="0">
                <a:latin typeface="+mj-lt"/>
              </a:rPr>
              <a:t>B) 40</a:t>
            </a:r>
          </a:p>
          <a:p>
            <a:pPr marL="228600" lvl="0" indent="-228600" algn="l" rtl="0">
              <a:lnSpc>
                <a:spcPct val="90000"/>
              </a:lnSpc>
              <a:spcBef>
                <a:spcPts val="1000"/>
              </a:spcBef>
              <a:spcAft>
                <a:spcPts val="0"/>
              </a:spcAft>
              <a:buClr>
                <a:schemeClr val="dk1"/>
              </a:buClr>
              <a:buSzPts val="2400"/>
              <a:buNone/>
            </a:pPr>
            <a:r>
              <a:rPr lang="en-US" b="1" dirty="0" smtClean="0">
                <a:latin typeface="+mj-lt"/>
              </a:rPr>
              <a:t>C) 50</a:t>
            </a:r>
          </a:p>
          <a:p>
            <a:pPr marL="228600" lvl="0" indent="-228600" algn="l" rtl="0">
              <a:lnSpc>
                <a:spcPct val="90000"/>
              </a:lnSpc>
              <a:spcBef>
                <a:spcPts val="1000"/>
              </a:spcBef>
              <a:spcAft>
                <a:spcPts val="0"/>
              </a:spcAft>
              <a:buClr>
                <a:schemeClr val="dk1"/>
              </a:buClr>
              <a:buSzPts val="2400"/>
              <a:buNone/>
            </a:pPr>
            <a:r>
              <a:rPr lang="en-US" b="1" dirty="0" smtClean="0">
                <a:latin typeface="+mj-lt"/>
              </a:rPr>
              <a:t>D) 70</a:t>
            </a:r>
            <a:endParaRPr b="1">
              <a:latin typeface="+mj-lt"/>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7" name="Google Shape;247;p24"/>
          <p:cNvSpPr txBox="1">
            <a:spLocks noGrp="1"/>
          </p:cNvSpPr>
          <p:nvPr>
            <p:ph type="body" idx="1"/>
          </p:nvPr>
        </p:nvSpPr>
        <p:spPr>
          <a:xfrm>
            <a:off x="204952" y="801859"/>
            <a:ext cx="11733048" cy="561470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smtClean="0">
                <a:solidFill>
                  <a:srgbClr val="0C0C0C"/>
                </a:solidFill>
                <a:latin typeface="Arial Black"/>
                <a:ea typeface="Arial Black"/>
                <a:cs typeface="Arial Black"/>
                <a:sym typeface="Arial Black"/>
              </a:rPr>
              <a:t>FOR PRACTICE</a:t>
            </a:r>
          </a:p>
          <a:p>
            <a:pPr marL="228600" lvl="0" indent="-228600" algn="l" rtl="0">
              <a:lnSpc>
                <a:spcPct val="90000"/>
              </a:lnSpc>
              <a:spcBef>
                <a:spcPts val="0"/>
              </a:spcBef>
              <a:spcAft>
                <a:spcPts val="0"/>
              </a:spcAft>
              <a:buClr>
                <a:srgbClr val="0C0C0C"/>
              </a:buClr>
              <a:buSzPts val="2400"/>
              <a:buNone/>
            </a:pPr>
            <a:r>
              <a:rPr lang="en-US" b="1" dirty="0" smtClean="0">
                <a:solidFill>
                  <a:srgbClr val="0C0C0C"/>
                </a:solidFill>
                <a:latin typeface="Arial Black"/>
                <a:ea typeface="Arial Black"/>
                <a:cs typeface="Arial Black"/>
                <a:sym typeface="Arial Black"/>
              </a:rPr>
              <a:t> </a:t>
            </a:r>
            <a:r>
              <a:rPr lang="en-US" b="1" dirty="0" smtClean="0">
                <a:solidFill>
                  <a:srgbClr val="0C0C0C"/>
                </a:solidFill>
                <a:latin typeface="Arial Black"/>
                <a:ea typeface="Arial Black"/>
                <a:cs typeface="Arial Black"/>
                <a:sym typeface="Arial Black"/>
              </a:rPr>
              <a:t>            </a:t>
            </a:r>
            <a:r>
              <a:rPr lang="en-US" b="1" dirty="0" smtClean="0">
                <a:solidFill>
                  <a:srgbClr val="0C0C0C"/>
                </a:solidFill>
                <a:latin typeface="Arial Black"/>
                <a:ea typeface="Arial Black"/>
                <a:cs typeface="Arial Black"/>
                <a:sym typeface="Arial Black"/>
              </a:rPr>
              <a:t>PERMUTATION </a:t>
            </a:r>
            <a:r>
              <a:rPr lang="en-US" b="1" dirty="0">
                <a:solidFill>
                  <a:srgbClr val="0C0C0C"/>
                </a:solidFill>
                <a:latin typeface="Arial Black"/>
                <a:ea typeface="Arial Black"/>
                <a:cs typeface="Arial Black"/>
                <a:sym typeface="Arial Black"/>
              </a:rPr>
              <a:t>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a:t>
            </a:r>
            <a:r>
              <a:rPr lang="en-US" b="1" dirty="0" smtClean="0">
                <a:latin typeface="Arial Black"/>
                <a:ea typeface="Arial Black"/>
                <a:cs typeface="Arial Black"/>
                <a:sym typeface="Arial Black"/>
              </a:rPr>
              <a:t>26</a:t>
            </a:r>
            <a:r>
              <a:rPr lang="en-US" b="1" dirty="0" smtClean="0"/>
              <a:t>.</a:t>
            </a:r>
            <a:r>
              <a:rPr lang="en-US" b="1" dirty="0"/>
              <a:t>  How many words, with or without meaning can be made from the letters of the word MONDAY, assuming that no letter is repeated, if.</a:t>
            </a:r>
            <a:endParaRPr b="1"/>
          </a:p>
          <a:p>
            <a:pPr marL="76200" lvl="0" indent="0" algn="l" rtl="0">
              <a:lnSpc>
                <a:spcPct val="90000"/>
              </a:lnSpc>
              <a:spcBef>
                <a:spcPts val="1000"/>
              </a:spcBef>
              <a:spcAft>
                <a:spcPts val="0"/>
              </a:spcAft>
              <a:buSzPts val="2400"/>
              <a:buNone/>
            </a:pPr>
            <a:r>
              <a:rPr lang="en-US" b="1" dirty="0"/>
              <a:t>(</a:t>
            </a:r>
            <a:r>
              <a:rPr lang="en-US" b="1" dirty="0" err="1"/>
              <a:t>i</a:t>
            </a:r>
            <a:r>
              <a:rPr lang="en-US" b="1" dirty="0"/>
              <a:t>) 4 letters are used at a time, </a:t>
            </a:r>
            <a:endParaRPr b="1"/>
          </a:p>
          <a:p>
            <a:pPr marL="76200" lvl="0" indent="0" algn="l" rtl="0">
              <a:lnSpc>
                <a:spcPct val="90000"/>
              </a:lnSpc>
              <a:spcBef>
                <a:spcPts val="1000"/>
              </a:spcBef>
              <a:spcAft>
                <a:spcPts val="0"/>
              </a:spcAft>
              <a:buSzPts val="2400"/>
              <a:buNone/>
            </a:pPr>
            <a:r>
              <a:rPr lang="en-US" b="1" dirty="0"/>
              <a:t>(ii) all letters are used at a time,</a:t>
            </a:r>
            <a:endParaRPr b="1"/>
          </a:p>
          <a:p>
            <a:pPr marL="76200" lvl="0" indent="0" algn="l" rtl="0">
              <a:lnSpc>
                <a:spcPct val="90000"/>
              </a:lnSpc>
              <a:spcBef>
                <a:spcPts val="1000"/>
              </a:spcBef>
              <a:spcAft>
                <a:spcPts val="0"/>
              </a:spcAft>
              <a:buSzPts val="2400"/>
              <a:buNone/>
            </a:pPr>
            <a:r>
              <a:rPr lang="en-US" b="1" dirty="0"/>
              <a:t>(iii) all letters are used but first letter is a vowel?</a:t>
            </a:r>
            <a:endParaRPr b="1"/>
          </a:p>
          <a:p>
            <a:pPr marL="76200" lvl="0" indent="0" algn="l" rtl="0">
              <a:lnSpc>
                <a:spcPct val="90000"/>
              </a:lnSpc>
              <a:spcBef>
                <a:spcPts val="1000"/>
              </a:spcBef>
              <a:spcAft>
                <a:spcPts val="0"/>
              </a:spcAft>
              <a:buSzPts val="2400"/>
              <a:buNone/>
            </a:pPr>
            <a:r>
              <a:rPr lang="en-US" b="1" dirty="0"/>
              <a:t> </a:t>
            </a:r>
            <a:endParaRPr b="1"/>
          </a:p>
          <a:p>
            <a:pPr marL="76200" lvl="0" indent="0" algn="l" rtl="0">
              <a:lnSpc>
                <a:spcPct val="90000"/>
              </a:lnSpc>
              <a:spcBef>
                <a:spcPts val="1000"/>
              </a:spcBef>
              <a:spcAft>
                <a:spcPts val="0"/>
              </a:spcAft>
              <a:buSzPts val="2400"/>
              <a:buNone/>
            </a:pPr>
            <a:r>
              <a:rPr lang="en-US" dirty="0"/>
              <a:t/>
            </a:r>
            <a:br>
              <a:rPr lang="en-US" dirty="0"/>
            </a:br>
            <a:endParaRPr/>
          </a:p>
          <a:p>
            <a:pPr marL="0" lvl="0" indent="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3" name="Google Shape;253;p25"/>
          <p:cNvSpPr txBox="1">
            <a:spLocks noGrp="1"/>
          </p:cNvSpPr>
          <p:nvPr>
            <p:ph type="body" idx="1"/>
          </p:nvPr>
        </p:nvSpPr>
        <p:spPr>
          <a:xfrm>
            <a:off x="0" y="815927"/>
            <a:ext cx="11938000" cy="56006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a:t>
            </a:r>
            <a:r>
              <a:rPr lang="en-US" b="1" dirty="0" smtClean="0">
                <a:latin typeface="Arial Black"/>
                <a:ea typeface="Arial Black"/>
                <a:cs typeface="Arial Black"/>
                <a:sym typeface="Arial Black"/>
              </a:rPr>
              <a:t>27</a:t>
            </a:r>
            <a:r>
              <a:rPr lang="en-US" b="1" dirty="0" smtClean="0"/>
              <a:t>. </a:t>
            </a:r>
            <a:r>
              <a:rPr lang="en-US" b="1" dirty="0"/>
              <a:t> In how many of the distinct permutations of the letters in MISSISSIPPI do the four I’s not come together?</a:t>
            </a:r>
            <a:endParaRPr b="1"/>
          </a:p>
          <a:p>
            <a:pPr marL="533400" lvl="0" indent="-457200" algn="l" rtl="0">
              <a:lnSpc>
                <a:spcPct val="90000"/>
              </a:lnSpc>
              <a:spcBef>
                <a:spcPts val="1000"/>
              </a:spcBef>
              <a:spcAft>
                <a:spcPts val="0"/>
              </a:spcAft>
              <a:buSzPts val="2400"/>
              <a:buAutoNum type="alphaUcParenR"/>
            </a:pPr>
            <a:r>
              <a:rPr lang="en-US" b="1" dirty="0" smtClean="0"/>
              <a:t>33810</a:t>
            </a:r>
          </a:p>
          <a:p>
            <a:pPr marL="533400" lvl="0" indent="-457200" algn="l" rtl="0">
              <a:lnSpc>
                <a:spcPct val="90000"/>
              </a:lnSpc>
              <a:spcBef>
                <a:spcPts val="1000"/>
              </a:spcBef>
              <a:spcAft>
                <a:spcPts val="0"/>
              </a:spcAft>
              <a:buSzPts val="2400"/>
              <a:buAutoNum type="alphaUcParenR"/>
            </a:pPr>
            <a:r>
              <a:rPr lang="en-US" b="1" dirty="0" smtClean="0"/>
              <a:t>32810</a:t>
            </a:r>
          </a:p>
          <a:p>
            <a:pPr marL="533400" lvl="0" indent="-457200" algn="l" rtl="0">
              <a:lnSpc>
                <a:spcPct val="90000"/>
              </a:lnSpc>
              <a:spcBef>
                <a:spcPts val="1000"/>
              </a:spcBef>
              <a:spcAft>
                <a:spcPts val="0"/>
              </a:spcAft>
              <a:buSzPts val="2400"/>
              <a:buAutoNum type="alphaUcParenR"/>
            </a:pPr>
            <a:r>
              <a:rPr lang="en-US" b="1" dirty="0" smtClean="0"/>
              <a:t>30450</a:t>
            </a:r>
          </a:p>
          <a:p>
            <a:pPr marL="533400" lvl="0" indent="-457200" algn="l" rtl="0">
              <a:lnSpc>
                <a:spcPct val="90000"/>
              </a:lnSpc>
              <a:spcBef>
                <a:spcPts val="1000"/>
              </a:spcBef>
              <a:spcAft>
                <a:spcPts val="0"/>
              </a:spcAft>
              <a:buSzPts val="2400"/>
              <a:buAutoNum type="alphaUcParenR"/>
            </a:pPr>
            <a:r>
              <a:rPr lang="en-US" b="1" dirty="0" smtClean="0"/>
              <a:t>45000</a:t>
            </a:r>
            <a:r>
              <a:rPr lang="en-US" dirty="0"/>
              <a:t/>
            </a:r>
            <a:br>
              <a:rPr lang="en-US" dirty="0"/>
            </a:br>
            <a:endParaRPr/>
          </a:p>
          <a:p>
            <a:pPr marL="0" lvl="0" indent="0" algn="l" rtl="0">
              <a:lnSpc>
                <a:spcPct val="90000"/>
              </a:lnSpc>
              <a:spcBef>
                <a:spcPts val="1000"/>
              </a:spcBef>
              <a:spcAft>
                <a:spcPts val="0"/>
              </a:spcAft>
              <a:buClr>
                <a:schemeClr val="dk1"/>
              </a:buClr>
              <a:buSzPts val="2400"/>
              <a:buNone/>
            </a:pPr>
            <a:r>
              <a:rPr lang="en-US" dirty="0"/>
              <a:t> </a:t>
            </a:r>
            <a:endParaRPr/>
          </a:p>
          <a:p>
            <a:pPr marL="228600" lvl="0" indent="-76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3" name="Google Shape;253;p25"/>
          <p:cNvSpPr txBox="1">
            <a:spLocks noGrp="1"/>
          </p:cNvSpPr>
          <p:nvPr>
            <p:ph type="body" idx="1"/>
          </p:nvPr>
        </p:nvSpPr>
        <p:spPr>
          <a:xfrm>
            <a:off x="0" y="815927"/>
            <a:ext cx="11938000" cy="56006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a:t>
            </a:r>
            <a:r>
              <a:rPr lang="en-US" b="1" dirty="0" smtClean="0">
                <a:latin typeface="Arial Black"/>
                <a:ea typeface="Arial Black"/>
                <a:cs typeface="Arial Black"/>
                <a:sym typeface="Arial Black"/>
              </a:rPr>
              <a:t>27</a:t>
            </a:r>
            <a:r>
              <a:rPr lang="en-US" b="1" dirty="0" smtClean="0"/>
              <a:t>. </a:t>
            </a:r>
            <a:r>
              <a:rPr lang="en-US" b="1" dirty="0"/>
              <a:t> In how many of the distinct permutations of the letters in MISSISSIPPI do the four I’s not come together?</a:t>
            </a:r>
            <a:endParaRPr b="1"/>
          </a:p>
          <a:p>
            <a:pPr marL="533400" lvl="0" indent="-457200" algn="l" rtl="0">
              <a:lnSpc>
                <a:spcPct val="90000"/>
              </a:lnSpc>
              <a:spcBef>
                <a:spcPts val="1000"/>
              </a:spcBef>
              <a:spcAft>
                <a:spcPts val="0"/>
              </a:spcAft>
              <a:buSzPts val="2400"/>
              <a:buAutoNum type="alphaUcParenR"/>
            </a:pPr>
            <a:r>
              <a:rPr lang="en-US" b="1" dirty="0" smtClean="0">
                <a:solidFill>
                  <a:srgbClr val="FF0000"/>
                </a:solidFill>
              </a:rPr>
              <a:t>33810</a:t>
            </a:r>
          </a:p>
          <a:p>
            <a:pPr marL="533400" lvl="0" indent="-457200" algn="l" rtl="0">
              <a:lnSpc>
                <a:spcPct val="90000"/>
              </a:lnSpc>
              <a:spcBef>
                <a:spcPts val="1000"/>
              </a:spcBef>
              <a:spcAft>
                <a:spcPts val="0"/>
              </a:spcAft>
              <a:buSzPts val="2400"/>
              <a:buAutoNum type="alphaUcParenR"/>
            </a:pPr>
            <a:r>
              <a:rPr lang="en-US" b="1" dirty="0" smtClean="0"/>
              <a:t>32810</a:t>
            </a:r>
          </a:p>
          <a:p>
            <a:pPr marL="533400" lvl="0" indent="-457200" algn="l" rtl="0">
              <a:lnSpc>
                <a:spcPct val="90000"/>
              </a:lnSpc>
              <a:spcBef>
                <a:spcPts val="1000"/>
              </a:spcBef>
              <a:spcAft>
                <a:spcPts val="0"/>
              </a:spcAft>
              <a:buSzPts val="2400"/>
              <a:buAutoNum type="alphaUcParenR"/>
            </a:pPr>
            <a:r>
              <a:rPr lang="en-US" b="1" dirty="0" smtClean="0"/>
              <a:t>30450</a:t>
            </a:r>
          </a:p>
          <a:p>
            <a:pPr marL="533400" lvl="0" indent="-457200" algn="l" rtl="0">
              <a:lnSpc>
                <a:spcPct val="90000"/>
              </a:lnSpc>
              <a:spcBef>
                <a:spcPts val="1000"/>
              </a:spcBef>
              <a:spcAft>
                <a:spcPts val="0"/>
              </a:spcAft>
              <a:buSzPts val="2400"/>
              <a:buAutoNum type="alphaUcParenR"/>
            </a:pPr>
            <a:r>
              <a:rPr lang="en-US" b="1" dirty="0" smtClean="0"/>
              <a:t>45000</a:t>
            </a:r>
            <a:r>
              <a:rPr lang="en-US" dirty="0"/>
              <a:t/>
            </a:r>
            <a:br>
              <a:rPr lang="en-US" dirty="0"/>
            </a:br>
            <a:endParaRPr/>
          </a:p>
          <a:p>
            <a:pPr marL="0" lvl="0" indent="0" algn="l" rtl="0">
              <a:lnSpc>
                <a:spcPct val="90000"/>
              </a:lnSpc>
              <a:spcBef>
                <a:spcPts val="1000"/>
              </a:spcBef>
              <a:spcAft>
                <a:spcPts val="0"/>
              </a:spcAft>
              <a:buClr>
                <a:schemeClr val="dk1"/>
              </a:buClr>
              <a:buSzPts val="2400"/>
              <a:buNone/>
            </a:pPr>
            <a:r>
              <a:rPr lang="en-US" dirty="0"/>
              <a:t> </a:t>
            </a:r>
            <a:endParaRPr/>
          </a:p>
          <a:p>
            <a:pPr marL="228600" lvl="0" indent="-76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9" name="Google Shape;259;p26"/>
          <p:cNvSpPr txBox="1">
            <a:spLocks noGrp="1"/>
          </p:cNvSpPr>
          <p:nvPr>
            <p:ph type="body" idx="1"/>
          </p:nvPr>
        </p:nvSpPr>
        <p:spPr>
          <a:xfrm>
            <a:off x="0" y="815925"/>
            <a:ext cx="11938000" cy="560064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28</a:t>
            </a:r>
            <a:r>
              <a:rPr lang="en-US" b="1" dirty="0" smtClean="0"/>
              <a:t>.  </a:t>
            </a:r>
            <a:r>
              <a:rPr lang="en-US" b="1" dirty="0"/>
              <a:t>If the different permutations of all the letter of the word EXAMINATION are listed as in a dictionary, how many words are there in this list before the first word starting with E?</a:t>
            </a:r>
            <a:endParaRPr b="1"/>
          </a:p>
          <a:p>
            <a:pPr marL="228600" lvl="0" indent="-228600" algn="l" rtl="0">
              <a:lnSpc>
                <a:spcPct val="90000"/>
              </a:lnSpc>
              <a:spcBef>
                <a:spcPts val="1000"/>
              </a:spcBef>
              <a:spcAft>
                <a:spcPts val="0"/>
              </a:spcAft>
              <a:buClr>
                <a:schemeClr val="dk1"/>
              </a:buClr>
              <a:buSzPts val="2400"/>
              <a:buNone/>
            </a:pPr>
            <a:r>
              <a:rPr lang="en-US" b="1" dirty="0"/>
              <a:t> </a:t>
            </a:r>
            <a:r>
              <a:rPr lang="en-US" b="1" dirty="0" smtClean="0"/>
              <a:t>A) 907200</a:t>
            </a:r>
          </a:p>
          <a:p>
            <a:pPr marL="228600" lvl="0" indent="-228600" algn="l" rtl="0">
              <a:lnSpc>
                <a:spcPct val="90000"/>
              </a:lnSpc>
              <a:spcBef>
                <a:spcPts val="1000"/>
              </a:spcBef>
              <a:spcAft>
                <a:spcPts val="0"/>
              </a:spcAft>
              <a:buClr>
                <a:schemeClr val="dk1"/>
              </a:buClr>
              <a:buSzPts val="2400"/>
              <a:buNone/>
            </a:pPr>
            <a:r>
              <a:rPr lang="en-US" b="1" dirty="0" smtClean="0"/>
              <a:t>B) 870000</a:t>
            </a:r>
          </a:p>
          <a:p>
            <a:pPr marL="228600" lvl="0" indent="-228600" algn="l" rtl="0">
              <a:lnSpc>
                <a:spcPct val="90000"/>
              </a:lnSpc>
              <a:spcBef>
                <a:spcPts val="1000"/>
              </a:spcBef>
              <a:spcAft>
                <a:spcPts val="0"/>
              </a:spcAft>
              <a:buClr>
                <a:schemeClr val="dk1"/>
              </a:buClr>
              <a:buSzPts val="2400"/>
              <a:buNone/>
            </a:pPr>
            <a:r>
              <a:rPr lang="en-US" b="1" dirty="0" smtClean="0"/>
              <a:t>C) 906740</a:t>
            </a:r>
          </a:p>
          <a:p>
            <a:pPr marL="228600" lvl="0" indent="-228600" algn="l" rtl="0">
              <a:lnSpc>
                <a:spcPct val="90000"/>
              </a:lnSpc>
              <a:spcBef>
                <a:spcPts val="1000"/>
              </a:spcBef>
              <a:spcAft>
                <a:spcPts val="0"/>
              </a:spcAft>
              <a:buClr>
                <a:schemeClr val="dk1"/>
              </a:buClr>
              <a:buSzPts val="2400"/>
              <a:buNone/>
            </a:pPr>
            <a:r>
              <a:rPr lang="en-US" b="1" dirty="0" smtClean="0"/>
              <a:t>D) None of these</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9" name="Google Shape;259;p26"/>
          <p:cNvSpPr txBox="1">
            <a:spLocks noGrp="1"/>
          </p:cNvSpPr>
          <p:nvPr>
            <p:ph type="body" idx="1"/>
          </p:nvPr>
        </p:nvSpPr>
        <p:spPr>
          <a:xfrm>
            <a:off x="0" y="815925"/>
            <a:ext cx="11938000" cy="560064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28</a:t>
            </a:r>
            <a:r>
              <a:rPr lang="en-US" b="1" dirty="0" smtClean="0"/>
              <a:t>.  </a:t>
            </a:r>
            <a:r>
              <a:rPr lang="en-US" b="1" dirty="0"/>
              <a:t>If the different permutations of all the letter of the word EXAMINATION are listed as in a dictionary, how many words are there in this list before the first word starting with E?</a:t>
            </a:r>
            <a:endParaRPr b="1"/>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 </a:t>
            </a:r>
            <a:r>
              <a:rPr lang="en-US" b="1" dirty="0" smtClean="0">
                <a:solidFill>
                  <a:srgbClr val="FF0000"/>
                </a:solidFill>
              </a:rPr>
              <a:t>A) 907200</a:t>
            </a:r>
          </a:p>
          <a:p>
            <a:pPr marL="228600" lvl="0" indent="-228600" algn="l" rtl="0">
              <a:lnSpc>
                <a:spcPct val="90000"/>
              </a:lnSpc>
              <a:spcBef>
                <a:spcPts val="1000"/>
              </a:spcBef>
              <a:spcAft>
                <a:spcPts val="0"/>
              </a:spcAft>
              <a:buClr>
                <a:schemeClr val="dk1"/>
              </a:buClr>
              <a:buSzPts val="2400"/>
              <a:buNone/>
            </a:pPr>
            <a:r>
              <a:rPr lang="en-US" b="1" dirty="0" smtClean="0"/>
              <a:t>B) 870000</a:t>
            </a:r>
          </a:p>
          <a:p>
            <a:pPr marL="228600" lvl="0" indent="-228600" algn="l" rtl="0">
              <a:lnSpc>
                <a:spcPct val="90000"/>
              </a:lnSpc>
              <a:spcBef>
                <a:spcPts val="1000"/>
              </a:spcBef>
              <a:spcAft>
                <a:spcPts val="0"/>
              </a:spcAft>
              <a:buClr>
                <a:schemeClr val="dk1"/>
              </a:buClr>
              <a:buSzPts val="2400"/>
              <a:buNone/>
            </a:pPr>
            <a:r>
              <a:rPr lang="en-US" b="1" dirty="0" smtClean="0"/>
              <a:t>C) 906740</a:t>
            </a:r>
          </a:p>
          <a:p>
            <a:pPr marL="228600" lvl="0" indent="-228600" algn="l" rtl="0">
              <a:lnSpc>
                <a:spcPct val="90000"/>
              </a:lnSpc>
              <a:spcBef>
                <a:spcPts val="1000"/>
              </a:spcBef>
              <a:spcAft>
                <a:spcPts val="0"/>
              </a:spcAft>
              <a:buClr>
                <a:schemeClr val="dk1"/>
              </a:buClr>
              <a:buSzPts val="2400"/>
              <a:buNone/>
            </a:pPr>
            <a:r>
              <a:rPr lang="en-US" b="1" dirty="0" smtClean="0"/>
              <a:t>D) None of these</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xfrm>
            <a:off x="-210234" y="288974"/>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5" name="Google Shape;265;p27"/>
          <p:cNvSpPr txBox="1">
            <a:spLocks noGrp="1"/>
          </p:cNvSpPr>
          <p:nvPr>
            <p:ph type="body" idx="1"/>
          </p:nvPr>
        </p:nvSpPr>
        <p:spPr>
          <a:xfrm>
            <a:off x="0" y="787791"/>
            <a:ext cx="11938000" cy="56287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smtClean="0">
                <a:solidFill>
                  <a:srgbClr val="0C0C0C"/>
                </a:solidFill>
                <a:latin typeface="Arial Black"/>
                <a:ea typeface="Arial Black"/>
                <a:cs typeface="Arial Black"/>
                <a:sym typeface="Arial Black"/>
              </a:rPr>
              <a:t>FOR PRACTICE</a:t>
            </a: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b="1" dirty="0" smtClean="0">
                <a:solidFill>
                  <a:srgbClr val="0C0C0C"/>
                </a:solidFill>
                <a:latin typeface="Arial Black"/>
                <a:ea typeface="Arial Black"/>
                <a:cs typeface="Arial Black"/>
                <a:sym typeface="Arial Black"/>
              </a:rPr>
              <a:t> </a:t>
            </a:r>
            <a:r>
              <a:rPr lang="en-US" b="1" dirty="0" smtClean="0">
                <a:solidFill>
                  <a:srgbClr val="0C0C0C"/>
                </a:solidFill>
                <a:latin typeface="Arial Black"/>
                <a:ea typeface="Arial Black"/>
                <a:cs typeface="Arial Black"/>
                <a:sym typeface="Arial Black"/>
              </a:rPr>
              <a:t>        </a:t>
            </a:r>
            <a:r>
              <a:rPr lang="en-US" b="1" dirty="0" smtClean="0">
                <a:solidFill>
                  <a:srgbClr val="0C0C0C"/>
                </a:solidFill>
                <a:latin typeface="Arial Black"/>
                <a:ea typeface="Arial Black"/>
                <a:cs typeface="Arial Black"/>
                <a:sym typeface="Arial Black"/>
              </a:rPr>
              <a:t>PERMUTATION </a:t>
            </a:r>
            <a:r>
              <a:rPr lang="en-US" b="1" dirty="0">
                <a:solidFill>
                  <a:srgbClr val="0C0C0C"/>
                </a:solidFill>
                <a:latin typeface="Arial Black"/>
                <a:ea typeface="Arial Black"/>
                <a:cs typeface="Arial Black"/>
                <a:sym typeface="Arial Black"/>
              </a:rPr>
              <a:t>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29</a:t>
            </a:r>
            <a:r>
              <a:rPr lang="en-US" b="1" dirty="0" smtClean="0"/>
              <a:t>. </a:t>
            </a:r>
            <a:r>
              <a:rPr lang="en-US" b="1" dirty="0"/>
              <a:t> In how many ways can the letters of the word PERMUTATIONS be arranged if the</a:t>
            </a:r>
            <a:endParaRPr b="1"/>
          </a:p>
          <a:p>
            <a:pPr marL="76200" lvl="0" indent="0" algn="l" rtl="0">
              <a:lnSpc>
                <a:spcPct val="90000"/>
              </a:lnSpc>
              <a:spcBef>
                <a:spcPts val="1000"/>
              </a:spcBef>
              <a:spcAft>
                <a:spcPts val="0"/>
              </a:spcAft>
              <a:buSzPts val="2400"/>
              <a:buNone/>
            </a:pPr>
            <a:r>
              <a:rPr lang="en-US" b="1" dirty="0"/>
              <a:t>(</a:t>
            </a:r>
            <a:r>
              <a:rPr lang="en-US" b="1" dirty="0" err="1"/>
              <a:t>i</a:t>
            </a:r>
            <a:r>
              <a:rPr lang="en-US" b="1" dirty="0"/>
              <a:t>) words start with P and end with S, </a:t>
            </a:r>
            <a:endParaRPr b="1"/>
          </a:p>
          <a:p>
            <a:pPr marL="76200" lvl="0" indent="0" algn="l" rtl="0">
              <a:lnSpc>
                <a:spcPct val="90000"/>
              </a:lnSpc>
              <a:spcBef>
                <a:spcPts val="1000"/>
              </a:spcBef>
              <a:spcAft>
                <a:spcPts val="0"/>
              </a:spcAft>
              <a:buSzPts val="2400"/>
              <a:buNone/>
            </a:pPr>
            <a:r>
              <a:rPr lang="en-US" b="1" dirty="0"/>
              <a:t>(ii) vowels are all together,</a:t>
            </a:r>
            <a:endParaRPr b="1"/>
          </a:p>
          <a:p>
            <a:pPr marL="76200" lvl="0" indent="0" algn="l" rtl="0">
              <a:lnSpc>
                <a:spcPct val="90000"/>
              </a:lnSpc>
              <a:spcBef>
                <a:spcPts val="1000"/>
              </a:spcBef>
              <a:spcAft>
                <a:spcPts val="0"/>
              </a:spcAft>
              <a:buSzPts val="2400"/>
              <a:buNone/>
            </a:pPr>
            <a:r>
              <a:rPr lang="en-US" b="1" dirty="0"/>
              <a:t>(iii) there are always 4 letters between P and S?</a:t>
            </a:r>
            <a:endParaRPr b="1"/>
          </a:p>
          <a:p>
            <a:pPr marL="76200" lvl="0" indent="0" algn="l" rtl="0">
              <a:lnSpc>
                <a:spcPct val="90000"/>
              </a:lnSpc>
              <a:spcBef>
                <a:spcPts val="1000"/>
              </a:spcBef>
              <a:spcAft>
                <a:spcPts val="0"/>
              </a:spcAft>
              <a:buSzPts val="2400"/>
              <a:buNone/>
            </a:pPr>
            <a:r>
              <a:rPr lang="en-US" b="1" dirty="0"/>
              <a:t/>
            </a:r>
            <a:br>
              <a:rPr lang="en-US" b="1" dirty="0"/>
            </a:br>
            <a:endParaRPr b="1"/>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9" name="Google Shape;119;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b="1">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b="1"/>
          </a:p>
        </p:txBody>
      </p:sp>
      <p:pic>
        <p:nvPicPr>
          <p:cNvPr id="120" name="Google Shape;120;p4"/>
          <p:cNvPicPr preferRelativeResize="0"/>
          <p:nvPr/>
        </p:nvPicPr>
        <p:blipFill rotWithShape="1">
          <a:blip r:embed="rId3">
            <a:alphaModFix/>
          </a:blip>
          <a:srcRect/>
          <a:stretch/>
        </p:blipFill>
        <p:spPr>
          <a:xfrm>
            <a:off x="0" y="973580"/>
            <a:ext cx="12192000" cy="162894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1" name="Google Shape;271;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30.</a:t>
            </a:r>
            <a:r>
              <a:rPr lang="en-US" b="1" dirty="0" smtClean="0"/>
              <a:t>  </a:t>
            </a:r>
            <a:r>
              <a:rPr lang="en-US" b="1" dirty="0"/>
              <a:t>The English alphabet has 5 vowels and 21 consonants. How many words with two different vowels and 2 different consonants can be formed from the alphabet?</a:t>
            </a:r>
            <a:endParaRPr b="1"/>
          </a:p>
          <a:p>
            <a:pPr marL="228600" lvl="0" indent="-228600" algn="l" rtl="0">
              <a:lnSpc>
                <a:spcPct val="90000"/>
              </a:lnSpc>
              <a:spcBef>
                <a:spcPts val="1000"/>
              </a:spcBef>
              <a:spcAft>
                <a:spcPts val="0"/>
              </a:spcAft>
              <a:buClr>
                <a:schemeClr val="dk1"/>
              </a:buClr>
              <a:buSzPts val="2400"/>
              <a:buNone/>
            </a:pPr>
            <a:r>
              <a:rPr lang="en-US" b="1" dirty="0"/>
              <a:t> </a:t>
            </a:r>
            <a:r>
              <a:rPr lang="en-US" b="1" dirty="0" smtClean="0"/>
              <a:t>A) 50400</a:t>
            </a:r>
          </a:p>
          <a:p>
            <a:pPr marL="228600" lvl="0" indent="-228600" algn="l" rtl="0">
              <a:lnSpc>
                <a:spcPct val="90000"/>
              </a:lnSpc>
              <a:spcBef>
                <a:spcPts val="1000"/>
              </a:spcBef>
              <a:spcAft>
                <a:spcPts val="0"/>
              </a:spcAft>
              <a:buClr>
                <a:schemeClr val="dk1"/>
              </a:buClr>
              <a:buSzPts val="2400"/>
              <a:buNone/>
            </a:pPr>
            <a:r>
              <a:rPr lang="en-US" b="1" dirty="0" smtClean="0"/>
              <a:t>B) 50300</a:t>
            </a:r>
          </a:p>
          <a:p>
            <a:pPr marL="228600" lvl="0" indent="-228600" algn="l" rtl="0">
              <a:lnSpc>
                <a:spcPct val="90000"/>
              </a:lnSpc>
              <a:spcBef>
                <a:spcPts val="1000"/>
              </a:spcBef>
              <a:spcAft>
                <a:spcPts val="0"/>
              </a:spcAft>
              <a:buClr>
                <a:schemeClr val="dk1"/>
              </a:buClr>
              <a:buSzPts val="2400"/>
              <a:buNone/>
            </a:pPr>
            <a:r>
              <a:rPr lang="en-US" b="1" dirty="0" smtClean="0"/>
              <a:t>C) 50200</a:t>
            </a:r>
          </a:p>
          <a:p>
            <a:pPr marL="228600" lvl="0" indent="-228600" algn="l" rtl="0">
              <a:lnSpc>
                <a:spcPct val="90000"/>
              </a:lnSpc>
              <a:spcBef>
                <a:spcPts val="1000"/>
              </a:spcBef>
              <a:spcAft>
                <a:spcPts val="0"/>
              </a:spcAft>
              <a:buClr>
                <a:schemeClr val="dk1"/>
              </a:buClr>
              <a:buSzPts val="2400"/>
              <a:buNone/>
            </a:pPr>
            <a:r>
              <a:rPr lang="en-US" b="1" dirty="0" smtClean="0"/>
              <a:t>D) 54000</a:t>
            </a: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1" name="Google Shape;271;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a:t>
            </a:r>
            <a:r>
              <a:rPr lang="en-US" b="1" dirty="0" smtClean="0">
                <a:latin typeface="Arial Black"/>
                <a:ea typeface="Arial Black"/>
                <a:cs typeface="Arial Black"/>
                <a:sym typeface="Arial Black"/>
              </a:rPr>
              <a:t>30.</a:t>
            </a:r>
            <a:r>
              <a:rPr lang="en-US" b="1" dirty="0" smtClean="0"/>
              <a:t>  </a:t>
            </a:r>
            <a:r>
              <a:rPr lang="en-US" b="1" dirty="0"/>
              <a:t>The English alphabet has 5 vowels and 21 consonants. How many words with two different vowels and 2 different consonants can be formed from the alphabet?</a:t>
            </a:r>
            <a:endParaRPr b="1"/>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 </a:t>
            </a:r>
            <a:r>
              <a:rPr lang="en-US" b="1" dirty="0" smtClean="0">
                <a:solidFill>
                  <a:srgbClr val="FF0000"/>
                </a:solidFill>
              </a:rPr>
              <a:t>A) 50400</a:t>
            </a:r>
          </a:p>
          <a:p>
            <a:pPr marL="228600" lvl="0" indent="-228600" algn="l" rtl="0">
              <a:lnSpc>
                <a:spcPct val="90000"/>
              </a:lnSpc>
              <a:spcBef>
                <a:spcPts val="1000"/>
              </a:spcBef>
              <a:spcAft>
                <a:spcPts val="0"/>
              </a:spcAft>
              <a:buClr>
                <a:schemeClr val="dk1"/>
              </a:buClr>
              <a:buSzPts val="2400"/>
              <a:buNone/>
            </a:pPr>
            <a:r>
              <a:rPr lang="en-US" b="1" dirty="0" smtClean="0"/>
              <a:t>B) 50300</a:t>
            </a:r>
          </a:p>
          <a:p>
            <a:pPr marL="228600" lvl="0" indent="-228600" algn="l" rtl="0">
              <a:lnSpc>
                <a:spcPct val="90000"/>
              </a:lnSpc>
              <a:spcBef>
                <a:spcPts val="1000"/>
              </a:spcBef>
              <a:spcAft>
                <a:spcPts val="0"/>
              </a:spcAft>
              <a:buClr>
                <a:schemeClr val="dk1"/>
              </a:buClr>
              <a:buSzPts val="2400"/>
              <a:buNone/>
            </a:pPr>
            <a:r>
              <a:rPr lang="en-US" b="1" dirty="0" smtClean="0"/>
              <a:t>C) 50200</a:t>
            </a:r>
          </a:p>
          <a:p>
            <a:pPr marL="228600" lvl="0" indent="-228600" algn="l" rtl="0">
              <a:lnSpc>
                <a:spcPct val="90000"/>
              </a:lnSpc>
              <a:spcBef>
                <a:spcPts val="1000"/>
              </a:spcBef>
              <a:spcAft>
                <a:spcPts val="0"/>
              </a:spcAft>
              <a:buClr>
                <a:schemeClr val="dk1"/>
              </a:buClr>
              <a:buSzPts val="2400"/>
              <a:buNone/>
            </a:pPr>
            <a:r>
              <a:rPr lang="en-US" b="1" dirty="0" smtClean="0"/>
              <a:t>D) 54000</a:t>
            </a: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7" name="Google Shape;277;p29"/>
          <p:cNvSpPr txBox="1">
            <a:spLocks noGrp="1"/>
          </p:cNvSpPr>
          <p:nvPr>
            <p:ph type="body" idx="1"/>
          </p:nvPr>
        </p:nvSpPr>
        <p:spPr>
          <a:xfrm>
            <a:off x="204952" y="914401"/>
            <a:ext cx="11733048" cy="55021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smtClean="0">
                <a:latin typeface="Arial Black"/>
                <a:ea typeface="Arial Black"/>
                <a:cs typeface="Arial Black"/>
                <a:sym typeface="Arial Black"/>
              </a:rPr>
              <a:t>Q 31</a:t>
            </a:r>
            <a:r>
              <a:rPr lang="en-US" b="1" dirty="0" smtClean="0"/>
              <a:t>. </a:t>
            </a:r>
            <a:r>
              <a:rPr lang="en-US" b="1" dirty="0"/>
              <a:t>in how many different ways can the letters of the word 'LEADING' be arranged in such a way that the vowels always come together?</a:t>
            </a:r>
            <a:endParaRPr b="1"/>
          </a:p>
          <a:p>
            <a:pPr marL="533400" lvl="0" indent="-457200" algn="l" rtl="0">
              <a:lnSpc>
                <a:spcPct val="90000"/>
              </a:lnSpc>
              <a:spcBef>
                <a:spcPts val="1000"/>
              </a:spcBef>
              <a:spcAft>
                <a:spcPts val="0"/>
              </a:spcAft>
              <a:buSzPts val="2400"/>
              <a:buAutoNum type="alphaUcParenR"/>
            </a:pPr>
            <a:r>
              <a:rPr lang="en-US" b="1" dirty="0" smtClean="0"/>
              <a:t>730</a:t>
            </a:r>
          </a:p>
          <a:p>
            <a:pPr marL="533400" lvl="0" indent="-457200" algn="l" rtl="0">
              <a:lnSpc>
                <a:spcPct val="90000"/>
              </a:lnSpc>
              <a:spcBef>
                <a:spcPts val="1000"/>
              </a:spcBef>
              <a:spcAft>
                <a:spcPts val="0"/>
              </a:spcAft>
              <a:buSzPts val="2400"/>
              <a:buAutoNum type="alphaUcParenR"/>
            </a:pPr>
            <a:r>
              <a:rPr lang="en-US" b="1" dirty="0" smtClean="0"/>
              <a:t>720</a:t>
            </a:r>
          </a:p>
          <a:p>
            <a:pPr marL="533400" lvl="0" indent="-457200" algn="l" rtl="0">
              <a:lnSpc>
                <a:spcPct val="90000"/>
              </a:lnSpc>
              <a:spcBef>
                <a:spcPts val="1000"/>
              </a:spcBef>
              <a:spcAft>
                <a:spcPts val="0"/>
              </a:spcAft>
              <a:buSzPts val="2400"/>
              <a:buAutoNum type="alphaUcParenR"/>
            </a:pPr>
            <a:r>
              <a:rPr lang="en-US" b="1" dirty="0" smtClean="0"/>
              <a:t>900</a:t>
            </a:r>
          </a:p>
          <a:p>
            <a:pPr marL="533400" lvl="0" indent="-457200" algn="l" rtl="0">
              <a:lnSpc>
                <a:spcPct val="90000"/>
              </a:lnSpc>
              <a:spcBef>
                <a:spcPts val="1000"/>
              </a:spcBef>
              <a:spcAft>
                <a:spcPts val="0"/>
              </a:spcAft>
              <a:buSzPts val="2400"/>
              <a:buAutoNum type="alphaUcParenR"/>
            </a:pPr>
            <a:r>
              <a:rPr lang="en-US" b="1" dirty="0" smtClean="0"/>
              <a:t>920</a:t>
            </a:r>
            <a:r>
              <a:rPr lang="en-US" b="1" dirty="0"/>
              <a:t/>
            </a:r>
            <a:br>
              <a:rPr lang="en-US" b="1" dirty="0"/>
            </a:br>
            <a:endParaRPr b="1"/>
          </a:p>
          <a:p>
            <a:pPr marL="228600" lvl="0" indent="-228600" algn="l" rtl="0">
              <a:lnSpc>
                <a:spcPct val="90000"/>
              </a:lnSpc>
              <a:spcBef>
                <a:spcPts val="1000"/>
              </a:spcBef>
              <a:spcAft>
                <a:spcPts val="0"/>
              </a:spcAft>
              <a:buClr>
                <a:schemeClr val="dk1"/>
              </a:buClr>
              <a:buSzPts val="2400"/>
              <a:buNone/>
            </a:pPr>
            <a:r>
              <a:rPr lang="en-US" b="1" dirty="0"/>
              <a:t> </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7" name="Google Shape;277;p29"/>
          <p:cNvSpPr txBox="1">
            <a:spLocks noGrp="1"/>
          </p:cNvSpPr>
          <p:nvPr>
            <p:ph type="body" idx="1"/>
          </p:nvPr>
        </p:nvSpPr>
        <p:spPr>
          <a:xfrm>
            <a:off x="204952" y="914401"/>
            <a:ext cx="11733048" cy="55021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smtClean="0">
                <a:latin typeface="Arial Black"/>
                <a:ea typeface="Arial Black"/>
                <a:cs typeface="Arial Black"/>
                <a:sym typeface="Arial Black"/>
              </a:rPr>
              <a:t>Q 31</a:t>
            </a:r>
            <a:r>
              <a:rPr lang="en-US" b="1" dirty="0" smtClean="0"/>
              <a:t>. </a:t>
            </a:r>
            <a:r>
              <a:rPr lang="en-US" b="1" dirty="0"/>
              <a:t>in how many different ways can the letters of the word 'LEADING' be arranged in such a way that the vowels always come together?</a:t>
            </a:r>
            <a:endParaRPr b="1"/>
          </a:p>
          <a:p>
            <a:pPr marL="533400" lvl="0" indent="-457200" algn="l" rtl="0">
              <a:lnSpc>
                <a:spcPct val="90000"/>
              </a:lnSpc>
              <a:spcBef>
                <a:spcPts val="1000"/>
              </a:spcBef>
              <a:spcAft>
                <a:spcPts val="0"/>
              </a:spcAft>
              <a:buSzPts val="2400"/>
              <a:buAutoNum type="alphaUcParenR"/>
            </a:pPr>
            <a:r>
              <a:rPr lang="en-US" b="1" dirty="0" smtClean="0"/>
              <a:t>730</a:t>
            </a:r>
          </a:p>
          <a:p>
            <a:pPr marL="533400" lvl="0" indent="-457200" algn="l" rtl="0">
              <a:lnSpc>
                <a:spcPct val="90000"/>
              </a:lnSpc>
              <a:spcBef>
                <a:spcPts val="1000"/>
              </a:spcBef>
              <a:spcAft>
                <a:spcPts val="0"/>
              </a:spcAft>
              <a:buSzPts val="2400"/>
              <a:buAutoNum type="alphaUcParenR"/>
            </a:pPr>
            <a:r>
              <a:rPr lang="en-US" b="1" dirty="0" smtClean="0">
                <a:solidFill>
                  <a:srgbClr val="FF0000"/>
                </a:solidFill>
              </a:rPr>
              <a:t>720</a:t>
            </a:r>
          </a:p>
          <a:p>
            <a:pPr marL="533400" lvl="0" indent="-457200" algn="l" rtl="0">
              <a:lnSpc>
                <a:spcPct val="90000"/>
              </a:lnSpc>
              <a:spcBef>
                <a:spcPts val="1000"/>
              </a:spcBef>
              <a:spcAft>
                <a:spcPts val="0"/>
              </a:spcAft>
              <a:buSzPts val="2400"/>
              <a:buAutoNum type="alphaUcParenR"/>
            </a:pPr>
            <a:r>
              <a:rPr lang="en-US" b="1" dirty="0" smtClean="0"/>
              <a:t>900</a:t>
            </a:r>
          </a:p>
          <a:p>
            <a:pPr marL="533400" lvl="0" indent="-457200" algn="l" rtl="0">
              <a:lnSpc>
                <a:spcPct val="90000"/>
              </a:lnSpc>
              <a:spcBef>
                <a:spcPts val="1000"/>
              </a:spcBef>
              <a:spcAft>
                <a:spcPts val="0"/>
              </a:spcAft>
              <a:buSzPts val="2400"/>
              <a:buAutoNum type="alphaUcParenR"/>
            </a:pPr>
            <a:r>
              <a:rPr lang="en-US" b="1" dirty="0" smtClean="0"/>
              <a:t>920</a:t>
            </a:r>
            <a:r>
              <a:rPr lang="en-US" b="1" dirty="0"/>
              <a:t/>
            </a:r>
            <a:br>
              <a:rPr lang="en-US" b="1" dirty="0"/>
            </a:br>
            <a:endParaRPr b="1"/>
          </a:p>
          <a:p>
            <a:pPr marL="228600" lvl="0" indent="-228600" algn="l" rtl="0">
              <a:lnSpc>
                <a:spcPct val="90000"/>
              </a:lnSpc>
              <a:spcBef>
                <a:spcPts val="1000"/>
              </a:spcBef>
              <a:spcAft>
                <a:spcPts val="0"/>
              </a:spcAft>
              <a:buClr>
                <a:schemeClr val="dk1"/>
              </a:buClr>
              <a:buSzPts val="2400"/>
              <a:buNone/>
            </a:pPr>
            <a:r>
              <a:rPr lang="en-US" b="1" dirty="0"/>
              <a:t> </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3" name="Google Shape;283;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a:t>
            </a:r>
            <a:r>
              <a:rPr lang="en-US" b="1" dirty="0" smtClean="0">
                <a:latin typeface="Arial Black"/>
                <a:ea typeface="Arial Black"/>
                <a:cs typeface="Arial Black"/>
                <a:sym typeface="Arial Black"/>
              </a:rPr>
              <a:t>32</a:t>
            </a:r>
            <a:r>
              <a:rPr lang="en-US" b="1" dirty="0" smtClean="0"/>
              <a:t>. </a:t>
            </a:r>
            <a:r>
              <a:rPr lang="en-US" b="1" dirty="0"/>
              <a:t>In how many ways can the letters of the word ASSASSINATION be arranged so that all the S’s are together?</a:t>
            </a:r>
            <a:endParaRPr b="1"/>
          </a:p>
          <a:p>
            <a:pPr marL="533400" lvl="0" indent="-457200" algn="l" rtl="0">
              <a:lnSpc>
                <a:spcPct val="90000"/>
              </a:lnSpc>
              <a:spcBef>
                <a:spcPts val="1000"/>
              </a:spcBef>
              <a:spcAft>
                <a:spcPts val="0"/>
              </a:spcAft>
              <a:buSzPts val="2400"/>
              <a:buAutoNum type="alphaUcParenR"/>
            </a:pPr>
            <a:r>
              <a:rPr lang="en-US" b="1" dirty="0" smtClean="0"/>
              <a:t>151200</a:t>
            </a:r>
          </a:p>
          <a:p>
            <a:pPr marL="533400" lvl="0" indent="-457200" algn="l" rtl="0">
              <a:lnSpc>
                <a:spcPct val="90000"/>
              </a:lnSpc>
              <a:spcBef>
                <a:spcPts val="1000"/>
              </a:spcBef>
              <a:spcAft>
                <a:spcPts val="0"/>
              </a:spcAft>
              <a:buSzPts val="2400"/>
              <a:buAutoNum type="alphaUcParenR"/>
            </a:pPr>
            <a:r>
              <a:rPr lang="en-US" b="1" dirty="0" smtClean="0"/>
              <a:t>141200</a:t>
            </a:r>
          </a:p>
          <a:p>
            <a:pPr marL="533400" lvl="0" indent="-457200" algn="l" rtl="0">
              <a:lnSpc>
                <a:spcPct val="90000"/>
              </a:lnSpc>
              <a:spcBef>
                <a:spcPts val="1000"/>
              </a:spcBef>
              <a:spcAft>
                <a:spcPts val="0"/>
              </a:spcAft>
              <a:buSzPts val="2400"/>
              <a:buAutoNum type="alphaUcParenR"/>
            </a:pPr>
            <a:r>
              <a:rPr lang="en-US" b="1" dirty="0" smtClean="0"/>
              <a:t>131200</a:t>
            </a:r>
          </a:p>
          <a:p>
            <a:pPr marL="533400" lvl="0" indent="-457200" algn="l" rtl="0">
              <a:lnSpc>
                <a:spcPct val="90000"/>
              </a:lnSpc>
              <a:spcBef>
                <a:spcPts val="1000"/>
              </a:spcBef>
              <a:spcAft>
                <a:spcPts val="0"/>
              </a:spcAft>
              <a:buSzPts val="2400"/>
              <a:buAutoNum type="alphaUcParenR"/>
            </a:pPr>
            <a:r>
              <a:rPr lang="en-US" b="1" dirty="0" smtClean="0"/>
              <a:t>121200</a:t>
            </a:r>
            <a:r>
              <a:rPr lang="en-US" b="1" dirty="0"/>
              <a:t/>
            </a:r>
            <a:br>
              <a:rPr lang="en-US" b="1" dirty="0"/>
            </a:br>
            <a:endParaRPr b="1"/>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3" name="Google Shape;283;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a:t>
            </a:r>
            <a:r>
              <a:rPr lang="en-US" b="1" dirty="0" smtClean="0">
                <a:latin typeface="Arial Black"/>
                <a:ea typeface="Arial Black"/>
                <a:cs typeface="Arial Black"/>
                <a:sym typeface="Arial Black"/>
              </a:rPr>
              <a:t>32</a:t>
            </a:r>
            <a:r>
              <a:rPr lang="en-US" b="1" dirty="0" smtClean="0"/>
              <a:t>. </a:t>
            </a:r>
            <a:r>
              <a:rPr lang="en-US" b="1" dirty="0"/>
              <a:t>In how many ways can the letters of the word ASSASSINATION be arranged so that all the S’s are together?</a:t>
            </a:r>
            <a:endParaRPr b="1"/>
          </a:p>
          <a:p>
            <a:pPr marL="533400" lvl="0" indent="-457200" algn="l" rtl="0">
              <a:lnSpc>
                <a:spcPct val="90000"/>
              </a:lnSpc>
              <a:spcBef>
                <a:spcPts val="1000"/>
              </a:spcBef>
              <a:spcAft>
                <a:spcPts val="0"/>
              </a:spcAft>
              <a:buSzPts val="2400"/>
              <a:buAutoNum type="alphaUcParenR"/>
            </a:pPr>
            <a:r>
              <a:rPr lang="en-US" b="1" dirty="0" smtClean="0">
                <a:solidFill>
                  <a:srgbClr val="FF0000"/>
                </a:solidFill>
              </a:rPr>
              <a:t>151200</a:t>
            </a:r>
          </a:p>
          <a:p>
            <a:pPr marL="533400" lvl="0" indent="-457200" algn="l" rtl="0">
              <a:lnSpc>
                <a:spcPct val="90000"/>
              </a:lnSpc>
              <a:spcBef>
                <a:spcPts val="1000"/>
              </a:spcBef>
              <a:spcAft>
                <a:spcPts val="0"/>
              </a:spcAft>
              <a:buSzPts val="2400"/>
              <a:buAutoNum type="alphaUcParenR"/>
            </a:pPr>
            <a:r>
              <a:rPr lang="en-US" b="1" dirty="0" smtClean="0"/>
              <a:t>141200</a:t>
            </a:r>
          </a:p>
          <a:p>
            <a:pPr marL="533400" lvl="0" indent="-457200" algn="l" rtl="0">
              <a:lnSpc>
                <a:spcPct val="90000"/>
              </a:lnSpc>
              <a:spcBef>
                <a:spcPts val="1000"/>
              </a:spcBef>
              <a:spcAft>
                <a:spcPts val="0"/>
              </a:spcAft>
              <a:buSzPts val="2400"/>
              <a:buAutoNum type="alphaUcParenR"/>
            </a:pPr>
            <a:r>
              <a:rPr lang="en-US" b="1" dirty="0" smtClean="0"/>
              <a:t>131200</a:t>
            </a:r>
          </a:p>
          <a:p>
            <a:pPr marL="533400" lvl="0" indent="-457200" algn="l" rtl="0">
              <a:lnSpc>
                <a:spcPct val="90000"/>
              </a:lnSpc>
              <a:spcBef>
                <a:spcPts val="1000"/>
              </a:spcBef>
              <a:spcAft>
                <a:spcPts val="0"/>
              </a:spcAft>
              <a:buSzPts val="2400"/>
              <a:buAutoNum type="alphaUcParenR"/>
            </a:pPr>
            <a:r>
              <a:rPr lang="en-US" b="1" dirty="0" smtClean="0"/>
              <a:t>121200</a:t>
            </a:r>
            <a:r>
              <a:rPr lang="en-US" b="1" dirty="0"/>
              <a:t/>
            </a:r>
            <a:br>
              <a:rPr lang="en-US" b="1" dirty="0"/>
            </a:br>
            <a:endParaRPr b="1"/>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9" name="Google Shape;289;p31"/>
          <p:cNvSpPr txBox="1">
            <a:spLocks noGrp="1"/>
          </p:cNvSpPr>
          <p:nvPr>
            <p:ph type="body" idx="1"/>
          </p:nvPr>
        </p:nvSpPr>
        <p:spPr>
          <a:xfrm>
            <a:off x="204952" y="858129"/>
            <a:ext cx="11733048" cy="5558437"/>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rgbClr val="0C0C0C"/>
              </a:buClr>
              <a:buSzPct val="108108"/>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ct val="108108"/>
              <a:buNone/>
            </a:pPr>
            <a:r>
              <a:rPr lang="en-US" sz="5100" b="1" dirty="0">
                <a:latin typeface="+mj-lt"/>
                <a:ea typeface="Arial Black"/>
                <a:cs typeface="Arial Black"/>
                <a:sym typeface="Arial Black"/>
              </a:rPr>
              <a:t>Q </a:t>
            </a:r>
            <a:r>
              <a:rPr lang="en-US" sz="5100" b="1" dirty="0" smtClean="0">
                <a:latin typeface="+mj-lt"/>
                <a:ea typeface="Arial Black"/>
                <a:cs typeface="Arial Black"/>
                <a:sym typeface="Arial Black"/>
              </a:rPr>
              <a:t>33</a:t>
            </a:r>
            <a:r>
              <a:rPr lang="en-US" sz="5100" b="1" dirty="0" smtClean="0">
                <a:latin typeface="+mj-lt"/>
              </a:rPr>
              <a:t>. </a:t>
            </a:r>
            <a:r>
              <a:rPr lang="en-US" sz="5100" b="1" dirty="0">
                <a:latin typeface="+mj-lt"/>
              </a:rPr>
              <a:t> How many numbers between 400 and 1000 can be made with the digits </a:t>
            </a:r>
            <a:endParaRPr lang="en-US" sz="5100" b="1" dirty="0" smtClean="0">
              <a:latin typeface="+mj-lt"/>
            </a:endParaRPr>
          </a:p>
          <a:p>
            <a:pPr marL="76200" lvl="0" indent="0" algn="l" rtl="0">
              <a:lnSpc>
                <a:spcPct val="90000"/>
              </a:lnSpc>
              <a:spcBef>
                <a:spcPts val="1000"/>
              </a:spcBef>
              <a:spcAft>
                <a:spcPts val="0"/>
              </a:spcAft>
              <a:buSzPct val="108108"/>
              <a:buNone/>
            </a:pPr>
            <a:r>
              <a:rPr lang="en-US" sz="5100" b="1" dirty="0" smtClean="0">
                <a:latin typeface="+mj-lt"/>
              </a:rPr>
              <a:t>2,3,4,5,6 </a:t>
            </a:r>
            <a:r>
              <a:rPr lang="en-US" sz="5100" b="1" dirty="0">
                <a:latin typeface="+mj-lt"/>
              </a:rPr>
              <a:t>and 0 ?</a:t>
            </a:r>
            <a:endParaRPr sz="5100" b="1">
              <a:latin typeface="+mj-lt"/>
            </a:endParaRPr>
          </a:p>
          <a:p>
            <a:pPr marL="533400" lvl="0" indent="-457200">
              <a:buSzPct val="108108"/>
              <a:buAutoNum type="alphaUcParenR"/>
            </a:pPr>
            <a:r>
              <a:rPr lang="en-US" sz="5100" b="1" dirty="0" smtClean="0">
                <a:latin typeface="+mj-lt"/>
              </a:rPr>
              <a:t>70</a:t>
            </a:r>
            <a:endParaRPr lang="en-US" sz="5100" b="1" dirty="0" smtClean="0">
              <a:latin typeface="+mj-lt"/>
            </a:endParaRPr>
          </a:p>
          <a:p>
            <a:pPr marL="533400" lvl="0" indent="-457200">
              <a:buSzPct val="108108"/>
              <a:buAutoNum type="alphaUcParenR"/>
            </a:pPr>
            <a:r>
              <a:rPr lang="en-US" sz="5100" b="1" dirty="0" smtClean="0">
                <a:latin typeface="+mj-lt"/>
              </a:rPr>
              <a:t>90</a:t>
            </a:r>
          </a:p>
          <a:p>
            <a:pPr marL="533400" lvl="0" indent="-457200">
              <a:buSzPct val="108108"/>
              <a:buAutoNum type="alphaUcParenR"/>
            </a:pPr>
            <a:r>
              <a:rPr lang="en-US" sz="5100" b="1" dirty="0" smtClean="0">
                <a:latin typeface="+mj-lt"/>
              </a:rPr>
              <a:t>5</a:t>
            </a:r>
            <a:r>
              <a:rPr lang="en-US" sz="5100" b="1" dirty="0" smtClean="0">
                <a:latin typeface="+mj-lt"/>
              </a:rPr>
              <a:t>0</a:t>
            </a:r>
          </a:p>
          <a:p>
            <a:pPr marL="533400" lvl="0" indent="-457200" algn="l" rtl="0">
              <a:lnSpc>
                <a:spcPct val="90000"/>
              </a:lnSpc>
              <a:spcBef>
                <a:spcPts val="1000"/>
              </a:spcBef>
              <a:spcAft>
                <a:spcPts val="0"/>
              </a:spcAft>
              <a:buSzPct val="108108"/>
              <a:buAutoNum type="alphaUcParenR"/>
            </a:pPr>
            <a:r>
              <a:rPr lang="en-US" sz="5100" b="1" dirty="0" smtClean="0">
                <a:latin typeface="+mj-lt"/>
              </a:rPr>
              <a:t>60 </a:t>
            </a:r>
          </a:p>
          <a:p>
            <a:pPr marL="533400" lvl="0" indent="-457200" algn="l" rtl="0">
              <a:lnSpc>
                <a:spcPct val="90000"/>
              </a:lnSpc>
              <a:spcBef>
                <a:spcPts val="1000"/>
              </a:spcBef>
              <a:spcAft>
                <a:spcPts val="0"/>
              </a:spcAft>
              <a:buSzPct val="108108"/>
              <a:buAutoNum type="alphaUcParenR"/>
            </a:pPr>
            <a:endParaRPr lang="en-US" sz="3800" dirty="0" smtClean="0"/>
          </a:p>
          <a:p>
            <a:pPr marL="76200" lvl="0" indent="0" algn="l" rtl="0">
              <a:lnSpc>
                <a:spcPct val="90000"/>
              </a:lnSpc>
              <a:spcBef>
                <a:spcPts val="1000"/>
              </a:spcBef>
              <a:spcAft>
                <a:spcPts val="0"/>
              </a:spcAft>
              <a:buSzPct val="108108"/>
              <a:buNone/>
            </a:pPr>
            <a:r>
              <a:rPr lang="en-US" dirty="0"/>
              <a:t/>
            </a:r>
            <a:br>
              <a:rPr lang="en-US" dirty="0"/>
            </a:br>
            <a:endParaRPr/>
          </a:p>
          <a:p>
            <a:pPr marL="228600" lvl="0" indent="-228600" algn="l" rtl="0">
              <a:lnSpc>
                <a:spcPct val="90000"/>
              </a:lnSpc>
              <a:spcBef>
                <a:spcPts val="1000"/>
              </a:spcBef>
              <a:spcAft>
                <a:spcPts val="0"/>
              </a:spcAft>
              <a:buClr>
                <a:schemeClr val="dk1"/>
              </a:buClr>
              <a:buSzPct val="108108"/>
              <a:buNone/>
            </a:pPr>
            <a:r>
              <a:rPr lang="en-US" dirty="0"/>
              <a:t> </a:t>
            </a:r>
            <a:endParaRPr/>
          </a:p>
          <a:p>
            <a:pPr marL="228600" lvl="0" indent="-228600" algn="l" rtl="0">
              <a:lnSpc>
                <a:spcPct val="90000"/>
              </a:lnSpc>
              <a:spcBef>
                <a:spcPts val="1000"/>
              </a:spcBef>
              <a:spcAft>
                <a:spcPts val="0"/>
              </a:spcAft>
              <a:buClr>
                <a:schemeClr val="dk1"/>
              </a:buClr>
              <a:buSzPct val="108108"/>
              <a:buNone/>
            </a:pPr>
            <a:endParaRPr b="1"/>
          </a:p>
          <a:p>
            <a:pPr marL="228600" lvl="0" indent="-228600" algn="l" rtl="0">
              <a:lnSpc>
                <a:spcPct val="90000"/>
              </a:lnSpc>
              <a:spcBef>
                <a:spcPts val="1000"/>
              </a:spcBef>
              <a:spcAft>
                <a:spcPts val="0"/>
              </a:spcAft>
              <a:buClr>
                <a:schemeClr val="dk1"/>
              </a:buClr>
              <a:buSzPct val="108108"/>
              <a:buNone/>
            </a:pPr>
            <a:endParaRPr b="1"/>
          </a:p>
          <a:p>
            <a:pPr marL="228600" lvl="0" indent="-228600" algn="l" rtl="0">
              <a:lnSpc>
                <a:spcPct val="90000"/>
              </a:lnSpc>
              <a:spcBef>
                <a:spcPts val="1000"/>
              </a:spcBef>
              <a:spcAft>
                <a:spcPts val="0"/>
              </a:spcAft>
              <a:buClr>
                <a:schemeClr val="dk1"/>
              </a:buClr>
              <a:buSzPct val="108108"/>
              <a:buNone/>
            </a:pPr>
            <a:endParaRPr/>
          </a:p>
          <a:p>
            <a:pPr marL="228600" lvl="0" indent="-228600" algn="l" rtl="0">
              <a:lnSpc>
                <a:spcPct val="90000"/>
              </a:lnSpc>
              <a:spcBef>
                <a:spcPts val="1000"/>
              </a:spcBef>
              <a:spcAft>
                <a:spcPts val="0"/>
              </a:spcAft>
              <a:buClr>
                <a:schemeClr val="dk1"/>
              </a:buClr>
              <a:buSzPct val="108108"/>
              <a:buNone/>
            </a:pPr>
            <a:r>
              <a:rPr lang="en-US" dirty="0"/>
              <a:t> </a:t>
            </a:r>
            <a:endParaRPr/>
          </a:p>
          <a:p>
            <a:pPr marL="228600" lvl="0" indent="-228600" algn="l" rtl="0">
              <a:lnSpc>
                <a:spcPct val="90000"/>
              </a:lnSpc>
              <a:spcBef>
                <a:spcPts val="1000"/>
              </a:spcBef>
              <a:spcAft>
                <a:spcPts val="0"/>
              </a:spcAft>
              <a:buClr>
                <a:schemeClr val="dk1"/>
              </a:buClr>
              <a:buSzPct val="108108"/>
              <a:buNone/>
            </a:pPr>
            <a:endParaRPr b="1"/>
          </a:p>
          <a:p>
            <a:pPr marL="228600" lvl="0" indent="-228600" algn="l" rtl="0">
              <a:lnSpc>
                <a:spcPct val="90000"/>
              </a:lnSpc>
              <a:spcBef>
                <a:spcPts val="1000"/>
              </a:spcBef>
              <a:spcAft>
                <a:spcPts val="0"/>
              </a:spcAft>
              <a:buClr>
                <a:schemeClr val="dk1"/>
              </a:buClr>
              <a:buSzPct val="108108"/>
              <a:buNone/>
            </a:pPr>
            <a:endParaRPr b="1"/>
          </a:p>
          <a:p>
            <a:pPr marL="228600" lvl="0" indent="-228600" algn="l" rtl="0">
              <a:lnSpc>
                <a:spcPct val="90000"/>
              </a:lnSpc>
              <a:spcBef>
                <a:spcPts val="1000"/>
              </a:spcBef>
              <a:spcAft>
                <a:spcPts val="0"/>
              </a:spcAft>
              <a:buClr>
                <a:schemeClr val="dk1"/>
              </a:buClr>
              <a:buSzPct val="108108"/>
              <a:buNone/>
            </a:pPr>
            <a:endParaRPr/>
          </a:p>
          <a:p>
            <a:pPr marL="228600" lvl="0" indent="-228600" algn="l" rtl="0">
              <a:lnSpc>
                <a:spcPct val="90000"/>
              </a:lnSpc>
              <a:spcBef>
                <a:spcPts val="1000"/>
              </a:spcBef>
              <a:spcAft>
                <a:spcPts val="0"/>
              </a:spcAft>
              <a:buClr>
                <a:schemeClr val="dk1"/>
              </a:buClr>
              <a:buSzPct val="108108"/>
              <a:buNone/>
            </a:pPr>
            <a:r>
              <a:rPr lang="en-US" dirty="0"/>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9" name="Google Shape;289;p31"/>
          <p:cNvSpPr txBox="1">
            <a:spLocks noGrp="1"/>
          </p:cNvSpPr>
          <p:nvPr>
            <p:ph type="body" idx="1"/>
          </p:nvPr>
        </p:nvSpPr>
        <p:spPr>
          <a:xfrm>
            <a:off x="204952" y="858129"/>
            <a:ext cx="11733048" cy="5558437"/>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rgbClr val="0C0C0C"/>
              </a:buClr>
              <a:buSzPct val="108108"/>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ct val="108108"/>
              <a:buNone/>
            </a:pPr>
            <a:r>
              <a:rPr lang="en-US" sz="5100" b="1" dirty="0">
                <a:latin typeface="+mj-lt"/>
                <a:ea typeface="Arial Black"/>
                <a:cs typeface="Arial Black"/>
                <a:sym typeface="Arial Black"/>
              </a:rPr>
              <a:t>Q </a:t>
            </a:r>
            <a:r>
              <a:rPr lang="en-US" sz="5100" b="1" dirty="0" smtClean="0">
                <a:latin typeface="+mj-lt"/>
                <a:ea typeface="Arial Black"/>
                <a:cs typeface="Arial Black"/>
                <a:sym typeface="Arial Black"/>
              </a:rPr>
              <a:t>33</a:t>
            </a:r>
            <a:r>
              <a:rPr lang="en-US" sz="5100" b="1" dirty="0" smtClean="0">
                <a:latin typeface="+mj-lt"/>
              </a:rPr>
              <a:t>. </a:t>
            </a:r>
            <a:r>
              <a:rPr lang="en-US" sz="5100" b="1" dirty="0">
                <a:latin typeface="+mj-lt"/>
              </a:rPr>
              <a:t> How many numbers between 400 and 1000 can be made with the digits </a:t>
            </a:r>
            <a:endParaRPr lang="en-US" sz="5100" b="1" dirty="0" smtClean="0">
              <a:latin typeface="+mj-lt"/>
            </a:endParaRPr>
          </a:p>
          <a:p>
            <a:pPr marL="76200" lvl="0" indent="0" algn="l" rtl="0">
              <a:lnSpc>
                <a:spcPct val="90000"/>
              </a:lnSpc>
              <a:spcBef>
                <a:spcPts val="1000"/>
              </a:spcBef>
              <a:spcAft>
                <a:spcPts val="0"/>
              </a:spcAft>
              <a:buSzPct val="108108"/>
              <a:buNone/>
            </a:pPr>
            <a:r>
              <a:rPr lang="en-US" sz="5100" b="1" dirty="0" smtClean="0">
                <a:latin typeface="+mj-lt"/>
              </a:rPr>
              <a:t>2,3,4,5,6 </a:t>
            </a:r>
            <a:r>
              <a:rPr lang="en-US" sz="5100" b="1" dirty="0">
                <a:latin typeface="+mj-lt"/>
              </a:rPr>
              <a:t>and 0 ?</a:t>
            </a:r>
            <a:endParaRPr sz="5100" b="1">
              <a:latin typeface="+mj-lt"/>
            </a:endParaRPr>
          </a:p>
          <a:p>
            <a:pPr marL="533400" lvl="0" indent="-457200">
              <a:buSzPct val="108108"/>
              <a:buAutoNum type="alphaUcParenR"/>
            </a:pPr>
            <a:r>
              <a:rPr lang="en-US" sz="5100" b="1" dirty="0" smtClean="0">
                <a:latin typeface="+mj-lt"/>
              </a:rPr>
              <a:t>70</a:t>
            </a:r>
            <a:endParaRPr lang="en-US" sz="5100" b="1" dirty="0" smtClean="0">
              <a:latin typeface="+mj-lt"/>
            </a:endParaRPr>
          </a:p>
          <a:p>
            <a:pPr marL="533400" lvl="0" indent="-457200">
              <a:buSzPct val="108108"/>
              <a:buAutoNum type="alphaUcParenR"/>
            </a:pPr>
            <a:r>
              <a:rPr lang="en-US" sz="5100" b="1" dirty="0" smtClean="0">
                <a:latin typeface="+mj-lt"/>
              </a:rPr>
              <a:t>90</a:t>
            </a:r>
          </a:p>
          <a:p>
            <a:pPr marL="533400" lvl="0" indent="-457200">
              <a:buSzPct val="108108"/>
              <a:buAutoNum type="alphaUcParenR"/>
            </a:pPr>
            <a:r>
              <a:rPr lang="en-US" sz="5100" b="1" dirty="0" smtClean="0">
                <a:latin typeface="+mj-lt"/>
              </a:rPr>
              <a:t>5</a:t>
            </a:r>
            <a:r>
              <a:rPr lang="en-US" sz="5100" b="1" dirty="0" smtClean="0">
                <a:latin typeface="+mj-lt"/>
              </a:rPr>
              <a:t>0</a:t>
            </a:r>
          </a:p>
          <a:p>
            <a:pPr marL="533400" lvl="0" indent="-457200" algn="l" rtl="0">
              <a:lnSpc>
                <a:spcPct val="90000"/>
              </a:lnSpc>
              <a:spcBef>
                <a:spcPts val="1000"/>
              </a:spcBef>
              <a:spcAft>
                <a:spcPts val="0"/>
              </a:spcAft>
              <a:buSzPct val="108108"/>
              <a:buAutoNum type="alphaUcParenR"/>
            </a:pPr>
            <a:r>
              <a:rPr lang="en-US" sz="5100" b="1" dirty="0" smtClean="0">
                <a:solidFill>
                  <a:srgbClr val="FF0000"/>
                </a:solidFill>
                <a:latin typeface="+mj-lt"/>
              </a:rPr>
              <a:t>60 </a:t>
            </a:r>
          </a:p>
          <a:p>
            <a:pPr marL="533400" lvl="0" indent="-457200" algn="l" rtl="0">
              <a:lnSpc>
                <a:spcPct val="90000"/>
              </a:lnSpc>
              <a:spcBef>
                <a:spcPts val="1000"/>
              </a:spcBef>
              <a:spcAft>
                <a:spcPts val="0"/>
              </a:spcAft>
              <a:buSzPct val="108108"/>
              <a:buAutoNum type="alphaUcParenR"/>
            </a:pPr>
            <a:endParaRPr lang="en-US" sz="3800" dirty="0" smtClean="0"/>
          </a:p>
          <a:p>
            <a:pPr marL="76200" lvl="0" indent="0" algn="l" rtl="0">
              <a:lnSpc>
                <a:spcPct val="90000"/>
              </a:lnSpc>
              <a:spcBef>
                <a:spcPts val="1000"/>
              </a:spcBef>
              <a:spcAft>
                <a:spcPts val="0"/>
              </a:spcAft>
              <a:buSzPct val="108108"/>
              <a:buNone/>
            </a:pPr>
            <a:r>
              <a:rPr lang="en-US" dirty="0"/>
              <a:t/>
            </a:r>
            <a:br>
              <a:rPr lang="en-US" dirty="0"/>
            </a:br>
            <a:endParaRPr/>
          </a:p>
          <a:p>
            <a:pPr marL="228600" lvl="0" indent="-228600" algn="l" rtl="0">
              <a:lnSpc>
                <a:spcPct val="90000"/>
              </a:lnSpc>
              <a:spcBef>
                <a:spcPts val="1000"/>
              </a:spcBef>
              <a:spcAft>
                <a:spcPts val="0"/>
              </a:spcAft>
              <a:buClr>
                <a:schemeClr val="dk1"/>
              </a:buClr>
              <a:buSzPct val="108108"/>
              <a:buNone/>
            </a:pPr>
            <a:r>
              <a:rPr lang="en-US" dirty="0"/>
              <a:t> </a:t>
            </a:r>
            <a:endParaRPr/>
          </a:p>
          <a:p>
            <a:pPr marL="228600" lvl="0" indent="-228600" algn="l" rtl="0">
              <a:lnSpc>
                <a:spcPct val="90000"/>
              </a:lnSpc>
              <a:spcBef>
                <a:spcPts val="1000"/>
              </a:spcBef>
              <a:spcAft>
                <a:spcPts val="0"/>
              </a:spcAft>
              <a:buClr>
                <a:schemeClr val="dk1"/>
              </a:buClr>
              <a:buSzPct val="108108"/>
              <a:buNone/>
            </a:pPr>
            <a:endParaRPr b="1"/>
          </a:p>
          <a:p>
            <a:pPr marL="228600" lvl="0" indent="-228600" algn="l" rtl="0">
              <a:lnSpc>
                <a:spcPct val="90000"/>
              </a:lnSpc>
              <a:spcBef>
                <a:spcPts val="1000"/>
              </a:spcBef>
              <a:spcAft>
                <a:spcPts val="0"/>
              </a:spcAft>
              <a:buClr>
                <a:schemeClr val="dk1"/>
              </a:buClr>
              <a:buSzPct val="108108"/>
              <a:buNone/>
            </a:pPr>
            <a:endParaRPr b="1"/>
          </a:p>
          <a:p>
            <a:pPr marL="228600" lvl="0" indent="-228600" algn="l" rtl="0">
              <a:lnSpc>
                <a:spcPct val="90000"/>
              </a:lnSpc>
              <a:spcBef>
                <a:spcPts val="1000"/>
              </a:spcBef>
              <a:spcAft>
                <a:spcPts val="0"/>
              </a:spcAft>
              <a:buClr>
                <a:schemeClr val="dk1"/>
              </a:buClr>
              <a:buSzPct val="108108"/>
              <a:buNone/>
            </a:pPr>
            <a:endParaRPr/>
          </a:p>
          <a:p>
            <a:pPr marL="228600" lvl="0" indent="-228600" algn="l" rtl="0">
              <a:lnSpc>
                <a:spcPct val="90000"/>
              </a:lnSpc>
              <a:spcBef>
                <a:spcPts val="1000"/>
              </a:spcBef>
              <a:spcAft>
                <a:spcPts val="0"/>
              </a:spcAft>
              <a:buClr>
                <a:schemeClr val="dk1"/>
              </a:buClr>
              <a:buSzPct val="108108"/>
              <a:buNone/>
            </a:pPr>
            <a:r>
              <a:rPr lang="en-US" dirty="0"/>
              <a:t> </a:t>
            </a:r>
            <a:endParaRPr/>
          </a:p>
          <a:p>
            <a:pPr marL="228600" lvl="0" indent="-228600" algn="l" rtl="0">
              <a:lnSpc>
                <a:spcPct val="90000"/>
              </a:lnSpc>
              <a:spcBef>
                <a:spcPts val="1000"/>
              </a:spcBef>
              <a:spcAft>
                <a:spcPts val="0"/>
              </a:spcAft>
              <a:buClr>
                <a:schemeClr val="dk1"/>
              </a:buClr>
              <a:buSzPct val="108108"/>
              <a:buNone/>
            </a:pPr>
            <a:endParaRPr b="1"/>
          </a:p>
          <a:p>
            <a:pPr marL="228600" lvl="0" indent="-228600" algn="l" rtl="0">
              <a:lnSpc>
                <a:spcPct val="90000"/>
              </a:lnSpc>
              <a:spcBef>
                <a:spcPts val="1000"/>
              </a:spcBef>
              <a:spcAft>
                <a:spcPts val="0"/>
              </a:spcAft>
              <a:buClr>
                <a:schemeClr val="dk1"/>
              </a:buClr>
              <a:buSzPct val="108108"/>
              <a:buNone/>
            </a:pPr>
            <a:endParaRPr b="1"/>
          </a:p>
          <a:p>
            <a:pPr marL="228600" lvl="0" indent="-228600" algn="l" rtl="0">
              <a:lnSpc>
                <a:spcPct val="90000"/>
              </a:lnSpc>
              <a:spcBef>
                <a:spcPts val="1000"/>
              </a:spcBef>
              <a:spcAft>
                <a:spcPts val="0"/>
              </a:spcAft>
              <a:buClr>
                <a:schemeClr val="dk1"/>
              </a:buClr>
              <a:buSzPct val="108108"/>
              <a:buNone/>
            </a:pPr>
            <a:endParaRPr/>
          </a:p>
          <a:p>
            <a:pPr marL="228600" lvl="0" indent="-228600" algn="l" rtl="0">
              <a:lnSpc>
                <a:spcPct val="90000"/>
              </a:lnSpc>
              <a:spcBef>
                <a:spcPts val="1000"/>
              </a:spcBef>
              <a:spcAft>
                <a:spcPts val="0"/>
              </a:spcAft>
              <a:buClr>
                <a:schemeClr val="dk1"/>
              </a:buClr>
              <a:buSzPct val="108108"/>
              <a:buNone/>
            </a:pPr>
            <a:r>
              <a:rPr lang="en-US" dirty="0"/>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sp>
        <p:nvSpPr>
          <p:cNvPr id="294" name="Google Shape;294;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5" name="Google Shape;295;p32"/>
          <p:cNvSpPr txBox="1">
            <a:spLocks noGrp="1"/>
          </p:cNvSpPr>
          <p:nvPr>
            <p:ph type="body" idx="1"/>
          </p:nvPr>
        </p:nvSpPr>
        <p:spPr>
          <a:xfrm>
            <a:off x="204952" y="844063"/>
            <a:ext cx="11733048" cy="5572504"/>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sz="5100" b="1" dirty="0">
                <a:solidFill>
                  <a:srgbClr val="0C0C0C"/>
                </a:solidFill>
                <a:latin typeface="Arial Black"/>
                <a:ea typeface="Arial Black"/>
                <a:cs typeface="Arial Black"/>
                <a:sym typeface="Arial Black"/>
              </a:rPr>
              <a:t>PERMUTATION AND COMBINATION</a:t>
            </a:r>
            <a:endParaRPr sz="5100"/>
          </a:p>
          <a:p>
            <a:pPr marL="76200" lvl="0" indent="0" algn="l" rtl="0">
              <a:lnSpc>
                <a:spcPct val="90000"/>
              </a:lnSpc>
              <a:spcBef>
                <a:spcPts val="1000"/>
              </a:spcBef>
              <a:spcAft>
                <a:spcPts val="0"/>
              </a:spcAft>
              <a:buSzPts val="2400"/>
              <a:buNone/>
            </a:pPr>
            <a:r>
              <a:rPr lang="en-US" sz="4400" b="1" dirty="0">
                <a:latin typeface="Arial Black"/>
                <a:ea typeface="Arial Black"/>
                <a:cs typeface="Arial Black"/>
                <a:sym typeface="Arial Black"/>
              </a:rPr>
              <a:t> </a:t>
            </a:r>
            <a:r>
              <a:rPr lang="en-US" sz="5100" b="1" dirty="0">
                <a:latin typeface="+mj-lt"/>
                <a:ea typeface="Arial Black"/>
                <a:cs typeface="Arial Black"/>
                <a:sym typeface="Arial Black"/>
              </a:rPr>
              <a:t>Q </a:t>
            </a:r>
            <a:r>
              <a:rPr lang="en-US" sz="5100" b="1" dirty="0" smtClean="0">
                <a:latin typeface="+mj-lt"/>
                <a:ea typeface="Arial Black"/>
                <a:cs typeface="Arial Black"/>
                <a:sym typeface="Arial Black"/>
              </a:rPr>
              <a:t>34</a:t>
            </a:r>
            <a:r>
              <a:rPr lang="en-US" sz="5100" b="1" dirty="0" smtClean="0">
                <a:latin typeface="+mj-lt"/>
              </a:rPr>
              <a:t>. </a:t>
            </a:r>
            <a:r>
              <a:rPr lang="en-US" sz="5100" b="1" dirty="0">
                <a:latin typeface="+mj-lt"/>
              </a:rPr>
              <a:t>How many even numbers of four digits  can be formed with the digits 0,1,2,3,4 ,5 and 6; no digit being used more than once?</a:t>
            </a:r>
            <a:endParaRPr sz="5100" b="1">
              <a:latin typeface="+mj-lt"/>
            </a:endParaRPr>
          </a:p>
          <a:p>
            <a:pPr marL="533400" lvl="0" indent="-457200" algn="l" rtl="0">
              <a:lnSpc>
                <a:spcPct val="90000"/>
              </a:lnSpc>
              <a:spcBef>
                <a:spcPts val="1000"/>
              </a:spcBef>
              <a:spcAft>
                <a:spcPts val="0"/>
              </a:spcAft>
              <a:buSzPts val="2400"/>
              <a:buAutoNum type="alphaUcParenR"/>
            </a:pPr>
            <a:endParaRPr lang="en-US" sz="5100" b="1" dirty="0" smtClean="0">
              <a:latin typeface="+mj-lt"/>
            </a:endParaRPr>
          </a:p>
          <a:p>
            <a:pPr marL="533400" lvl="0" indent="-457200" algn="l" rtl="0">
              <a:lnSpc>
                <a:spcPct val="90000"/>
              </a:lnSpc>
              <a:spcBef>
                <a:spcPts val="1000"/>
              </a:spcBef>
              <a:spcAft>
                <a:spcPts val="0"/>
              </a:spcAft>
              <a:buSzPts val="2400"/>
              <a:buAutoNum type="alphaUcParenR"/>
            </a:pPr>
            <a:endParaRPr lang="en-US" sz="5100" b="1" dirty="0" smtClean="0">
              <a:latin typeface="+mj-lt"/>
            </a:endParaRPr>
          </a:p>
          <a:p>
            <a:pPr marL="533400" lvl="0" indent="-457200" algn="l" rtl="0">
              <a:lnSpc>
                <a:spcPct val="90000"/>
              </a:lnSpc>
              <a:spcBef>
                <a:spcPts val="1000"/>
              </a:spcBef>
              <a:spcAft>
                <a:spcPts val="0"/>
              </a:spcAft>
              <a:buSzPts val="2400"/>
              <a:buAutoNum type="alphaUcParenR"/>
            </a:pPr>
            <a:r>
              <a:rPr lang="en-US" sz="4400" b="1" dirty="0" smtClean="0"/>
              <a:t>420</a:t>
            </a:r>
          </a:p>
          <a:p>
            <a:pPr marL="533400" lvl="0" indent="-457200" algn="l" rtl="0">
              <a:lnSpc>
                <a:spcPct val="90000"/>
              </a:lnSpc>
              <a:spcBef>
                <a:spcPts val="1000"/>
              </a:spcBef>
              <a:spcAft>
                <a:spcPts val="0"/>
              </a:spcAft>
              <a:buSzPts val="2400"/>
              <a:buNone/>
            </a:pPr>
            <a:r>
              <a:rPr lang="en-US" sz="4400" b="1" dirty="0" smtClean="0"/>
              <a:t>B) 470</a:t>
            </a:r>
          </a:p>
          <a:p>
            <a:pPr marL="533400" lvl="0" indent="-457200" algn="l" rtl="0">
              <a:lnSpc>
                <a:spcPct val="90000"/>
              </a:lnSpc>
              <a:spcBef>
                <a:spcPts val="1000"/>
              </a:spcBef>
              <a:spcAft>
                <a:spcPts val="0"/>
              </a:spcAft>
              <a:buSzPts val="2400"/>
              <a:buNone/>
            </a:pPr>
            <a:r>
              <a:rPr lang="en-US" sz="4400" b="1" dirty="0" smtClean="0"/>
              <a:t>C) 890</a:t>
            </a:r>
          </a:p>
          <a:p>
            <a:pPr marL="533400" lvl="0" indent="-457200" algn="l" rtl="0">
              <a:lnSpc>
                <a:spcPct val="90000"/>
              </a:lnSpc>
              <a:spcBef>
                <a:spcPts val="1000"/>
              </a:spcBef>
              <a:spcAft>
                <a:spcPts val="0"/>
              </a:spcAft>
              <a:buSzPts val="2400"/>
              <a:buNone/>
            </a:pPr>
            <a:r>
              <a:rPr lang="en-US" sz="4400" b="1" dirty="0" smtClean="0"/>
              <a:t>D) None of these</a:t>
            </a:r>
            <a:endParaRPr lang="en-US" sz="4400" b="1" dirty="0" smtClean="0"/>
          </a:p>
          <a:p>
            <a:pPr marL="533400" lvl="0" indent="-457200" algn="l" rtl="0">
              <a:lnSpc>
                <a:spcPct val="90000"/>
              </a:lnSpc>
              <a:spcBef>
                <a:spcPts val="1000"/>
              </a:spcBef>
              <a:spcAft>
                <a:spcPts val="0"/>
              </a:spcAft>
              <a:buSzPts val="2400"/>
              <a:buAutoNum type="alphaUcParenR"/>
            </a:pPr>
            <a:endParaRPr lang="en-US" sz="4400" b="1" dirty="0" smtClean="0"/>
          </a:p>
          <a:p>
            <a:pPr marL="533400" lvl="0" indent="-457200" algn="l" rtl="0">
              <a:lnSpc>
                <a:spcPct val="90000"/>
              </a:lnSpc>
              <a:spcBef>
                <a:spcPts val="1000"/>
              </a:spcBef>
              <a:spcAft>
                <a:spcPts val="0"/>
              </a:spcAft>
              <a:buSzPts val="2400"/>
              <a:buNone/>
            </a:pPr>
            <a:r>
              <a:rPr lang="en-US" sz="4400" b="1" dirty="0"/>
              <a:t/>
            </a:r>
            <a:br>
              <a:rPr lang="en-US" sz="4400" b="1" dirty="0"/>
            </a:br>
            <a:endParaRPr sz="4400" b="1"/>
          </a:p>
          <a:p>
            <a:pPr marL="228600" lvl="0" indent="-228600" algn="l" rtl="0">
              <a:lnSpc>
                <a:spcPct val="90000"/>
              </a:lnSpc>
              <a:spcBef>
                <a:spcPts val="1000"/>
              </a:spcBef>
              <a:spcAft>
                <a:spcPts val="0"/>
              </a:spcAft>
              <a:buClr>
                <a:schemeClr val="dk1"/>
              </a:buClr>
              <a:buSzPts val="2400"/>
              <a:buNone/>
            </a:pPr>
            <a:r>
              <a:rPr lang="en-US" sz="4400" b="1" dirty="0"/>
              <a:t> </a:t>
            </a:r>
            <a:endParaRPr sz="4400"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sp>
        <p:nvSpPr>
          <p:cNvPr id="294" name="Google Shape;294;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5" name="Google Shape;295;p32"/>
          <p:cNvSpPr txBox="1">
            <a:spLocks noGrp="1"/>
          </p:cNvSpPr>
          <p:nvPr>
            <p:ph type="body" idx="1"/>
          </p:nvPr>
        </p:nvSpPr>
        <p:spPr>
          <a:xfrm>
            <a:off x="204952" y="844063"/>
            <a:ext cx="11733048" cy="5572504"/>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sz="5100" b="1" dirty="0">
                <a:solidFill>
                  <a:srgbClr val="0C0C0C"/>
                </a:solidFill>
                <a:latin typeface="Arial Black"/>
                <a:ea typeface="Arial Black"/>
                <a:cs typeface="Arial Black"/>
                <a:sym typeface="Arial Black"/>
              </a:rPr>
              <a:t>PERMUTATION AND COMBINATION</a:t>
            </a:r>
            <a:endParaRPr sz="5100"/>
          </a:p>
          <a:p>
            <a:pPr marL="76200" lvl="0" indent="0" algn="l" rtl="0">
              <a:lnSpc>
                <a:spcPct val="90000"/>
              </a:lnSpc>
              <a:spcBef>
                <a:spcPts val="1000"/>
              </a:spcBef>
              <a:spcAft>
                <a:spcPts val="0"/>
              </a:spcAft>
              <a:buSzPts val="2400"/>
              <a:buNone/>
            </a:pPr>
            <a:r>
              <a:rPr lang="en-US" sz="4400" b="1" dirty="0">
                <a:latin typeface="Arial Black"/>
                <a:ea typeface="Arial Black"/>
                <a:cs typeface="Arial Black"/>
                <a:sym typeface="Arial Black"/>
              </a:rPr>
              <a:t> </a:t>
            </a:r>
            <a:r>
              <a:rPr lang="en-US" sz="5100" b="1" dirty="0">
                <a:latin typeface="+mj-lt"/>
                <a:ea typeface="Arial Black"/>
                <a:cs typeface="Arial Black"/>
                <a:sym typeface="Arial Black"/>
              </a:rPr>
              <a:t>Q </a:t>
            </a:r>
            <a:r>
              <a:rPr lang="en-US" sz="5100" b="1" dirty="0" smtClean="0">
                <a:latin typeface="+mj-lt"/>
                <a:ea typeface="Arial Black"/>
                <a:cs typeface="Arial Black"/>
                <a:sym typeface="Arial Black"/>
              </a:rPr>
              <a:t>34</a:t>
            </a:r>
            <a:r>
              <a:rPr lang="en-US" sz="5100" b="1" dirty="0" smtClean="0">
                <a:latin typeface="+mj-lt"/>
              </a:rPr>
              <a:t>. </a:t>
            </a:r>
            <a:r>
              <a:rPr lang="en-US" sz="5100" b="1" dirty="0">
                <a:latin typeface="+mj-lt"/>
              </a:rPr>
              <a:t>How many even numbers of four digits  can be formed with the digits 0,1,2,3,4 ,5 and 6; no digit being used more than once?</a:t>
            </a:r>
            <a:endParaRPr sz="5100" b="1">
              <a:latin typeface="+mj-lt"/>
            </a:endParaRPr>
          </a:p>
          <a:p>
            <a:pPr marL="533400" lvl="0" indent="-457200" algn="l" rtl="0">
              <a:lnSpc>
                <a:spcPct val="90000"/>
              </a:lnSpc>
              <a:spcBef>
                <a:spcPts val="1000"/>
              </a:spcBef>
              <a:spcAft>
                <a:spcPts val="0"/>
              </a:spcAft>
              <a:buSzPts val="2400"/>
              <a:buAutoNum type="alphaUcParenR"/>
            </a:pPr>
            <a:endParaRPr lang="en-US" sz="5100" b="1" dirty="0" smtClean="0">
              <a:latin typeface="+mj-lt"/>
            </a:endParaRPr>
          </a:p>
          <a:p>
            <a:pPr marL="533400" lvl="0" indent="-457200" algn="l" rtl="0">
              <a:lnSpc>
                <a:spcPct val="90000"/>
              </a:lnSpc>
              <a:spcBef>
                <a:spcPts val="1000"/>
              </a:spcBef>
              <a:spcAft>
                <a:spcPts val="0"/>
              </a:spcAft>
              <a:buSzPts val="2400"/>
              <a:buAutoNum type="alphaUcParenR"/>
            </a:pPr>
            <a:endParaRPr lang="en-US" sz="5100" b="1" dirty="0" smtClean="0">
              <a:latin typeface="+mj-lt"/>
            </a:endParaRPr>
          </a:p>
          <a:p>
            <a:pPr marL="533400" lvl="0" indent="-457200" algn="l" rtl="0">
              <a:lnSpc>
                <a:spcPct val="90000"/>
              </a:lnSpc>
              <a:spcBef>
                <a:spcPts val="1000"/>
              </a:spcBef>
              <a:spcAft>
                <a:spcPts val="0"/>
              </a:spcAft>
              <a:buSzPts val="2400"/>
              <a:buAutoNum type="alphaUcParenR"/>
            </a:pPr>
            <a:r>
              <a:rPr lang="en-US" sz="4400" b="1" dirty="0" smtClean="0">
                <a:solidFill>
                  <a:srgbClr val="FF0000"/>
                </a:solidFill>
              </a:rPr>
              <a:t>420</a:t>
            </a:r>
          </a:p>
          <a:p>
            <a:pPr marL="533400" lvl="0" indent="-457200" algn="l" rtl="0">
              <a:lnSpc>
                <a:spcPct val="90000"/>
              </a:lnSpc>
              <a:spcBef>
                <a:spcPts val="1000"/>
              </a:spcBef>
              <a:spcAft>
                <a:spcPts val="0"/>
              </a:spcAft>
              <a:buSzPts val="2400"/>
              <a:buNone/>
            </a:pPr>
            <a:r>
              <a:rPr lang="en-US" sz="4400" b="1" dirty="0" smtClean="0"/>
              <a:t>B) 470</a:t>
            </a:r>
          </a:p>
          <a:p>
            <a:pPr marL="533400" lvl="0" indent="-457200" algn="l" rtl="0">
              <a:lnSpc>
                <a:spcPct val="90000"/>
              </a:lnSpc>
              <a:spcBef>
                <a:spcPts val="1000"/>
              </a:spcBef>
              <a:spcAft>
                <a:spcPts val="0"/>
              </a:spcAft>
              <a:buSzPts val="2400"/>
              <a:buNone/>
            </a:pPr>
            <a:r>
              <a:rPr lang="en-US" sz="4400" b="1" dirty="0" smtClean="0"/>
              <a:t>C) 890</a:t>
            </a:r>
          </a:p>
          <a:p>
            <a:pPr marL="533400" lvl="0" indent="-457200" algn="l" rtl="0">
              <a:lnSpc>
                <a:spcPct val="90000"/>
              </a:lnSpc>
              <a:spcBef>
                <a:spcPts val="1000"/>
              </a:spcBef>
              <a:spcAft>
                <a:spcPts val="0"/>
              </a:spcAft>
              <a:buSzPts val="2400"/>
              <a:buNone/>
            </a:pPr>
            <a:r>
              <a:rPr lang="en-US" sz="4400" b="1" dirty="0" smtClean="0"/>
              <a:t>D) None of these</a:t>
            </a:r>
            <a:endParaRPr lang="en-US" sz="4400" b="1" dirty="0" smtClean="0"/>
          </a:p>
          <a:p>
            <a:pPr marL="533400" lvl="0" indent="-457200" algn="l" rtl="0">
              <a:lnSpc>
                <a:spcPct val="90000"/>
              </a:lnSpc>
              <a:spcBef>
                <a:spcPts val="1000"/>
              </a:spcBef>
              <a:spcAft>
                <a:spcPts val="0"/>
              </a:spcAft>
              <a:buSzPts val="2400"/>
              <a:buAutoNum type="alphaUcParenR"/>
            </a:pPr>
            <a:endParaRPr lang="en-US" sz="4400" b="1" dirty="0" smtClean="0"/>
          </a:p>
          <a:p>
            <a:pPr marL="533400" lvl="0" indent="-457200" algn="l" rtl="0">
              <a:lnSpc>
                <a:spcPct val="90000"/>
              </a:lnSpc>
              <a:spcBef>
                <a:spcPts val="1000"/>
              </a:spcBef>
              <a:spcAft>
                <a:spcPts val="0"/>
              </a:spcAft>
              <a:buSzPts val="2400"/>
              <a:buNone/>
            </a:pPr>
            <a:r>
              <a:rPr lang="en-US" sz="4400" b="1" dirty="0"/>
              <a:t/>
            </a:r>
            <a:br>
              <a:rPr lang="en-US" sz="4400" b="1" dirty="0"/>
            </a:br>
            <a:endParaRPr sz="4400" b="1"/>
          </a:p>
          <a:p>
            <a:pPr marL="228600" lvl="0" indent="-228600" algn="l" rtl="0">
              <a:lnSpc>
                <a:spcPct val="90000"/>
              </a:lnSpc>
              <a:spcBef>
                <a:spcPts val="1000"/>
              </a:spcBef>
              <a:spcAft>
                <a:spcPts val="0"/>
              </a:spcAft>
              <a:buClr>
                <a:schemeClr val="dk1"/>
              </a:buClr>
              <a:buSzPts val="2400"/>
              <a:buNone/>
            </a:pPr>
            <a:r>
              <a:rPr lang="en-US" sz="4400" b="1" dirty="0"/>
              <a:t> </a:t>
            </a:r>
            <a:endParaRPr sz="4400"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TYPE-1- ARRANGEMENT OF LETTERS</a:t>
            </a:r>
            <a:endParaRPr/>
          </a:p>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(DISSIMILAR THINGS)</a:t>
            </a:r>
            <a:endParaRPr/>
          </a:p>
          <a:p>
            <a:pPr marL="228600" lvl="0" indent="-228600" algn="l" rtl="0">
              <a:lnSpc>
                <a:spcPct val="90000"/>
              </a:lnSpc>
              <a:spcBef>
                <a:spcPts val="0"/>
              </a:spcBef>
              <a:spcAft>
                <a:spcPts val="0"/>
              </a:spcAft>
              <a:buClr>
                <a:srgbClr val="0C0C0C"/>
              </a:buClr>
              <a:buSzPts val="2400"/>
              <a:buNone/>
            </a:pPr>
            <a:endParaRPr b="1">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1- KANPUR                                       2- LUCKNOW</a:t>
            </a:r>
            <a:endParaRPr/>
          </a:p>
          <a:p>
            <a:pPr marL="228600" lvl="0" indent="-228600" algn="l" rtl="0">
              <a:lnSpc>
                <a:spcPct val="90000"/>
              </a:lnSpc>
              <a:spcBef>
                <a:spcPts val="0"/>
              </a:spcBef>
              <a:spcAft>
                <a:spcPts val="0"/>
              </a:spcAft>
              <a:buClr>
                <a:srgbClr val="0C0C0C"/>
              </a:buClr>
              <a:buSzPts val="2400"/>
              <a:buNone/>
            </a:pPr>
            <a:r>
              <a:rPr lang="en-US"/>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a:t> </a:t>
            </a:r>
            <a:endParaRPr/>
          </a:p>
          <a:p>
            <a:pPr marL="228600" lvl="0" indent="-228600" algn="l" rtl="0">
              <a:lnSpc>
                <a:spcPct val="90000"/>
              </a:lnSpc>
              <a:spcBef>
                <a:spcPts val="1000"/>
              </a:spcBef>
              <a:spcAft>
                <a:spcPts val="0"/>
              </a:spcAft>
              <a:buClr>
                <a:schemeClr val="dk1"/>
              </a:buClr>
              <a:buSzPts val="2400"/>
              <a:buNone/>
            </a:pPr>
            <a:endParaRPr b="1"/>
          </a:p>
        </p:txBody>
      </p:sp>
      <p:cxnSp>
        <p:nvCxnSpPr>
          <p:cNvPr id="127" name="Google Shape;127;p5"/>
          <p:cNvCxnSpPr/>
          <p:nvPr/>
        </p:nvCxnSpPr>
        <p:spPr>
          <a:xfrm>
            <a:off x="5824025" y="2194560"/>
            <a:ext cx="0" cy="3896751"/>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99"/>
        <p:cNvGrpSpPr/>
        <p:nvPr/>
      </p:nvGrpSpPr>
      <p:grpSpPr>
        <a:xfrm>
          <a:off x="0" y="0"/>
          <a:ext cx="0" cy="0"/>
          <a:chOff x="0" y="0"/>
          <a:chExt cx="0" cy="0"/>
        </a:xfrm>
      </p:grpSpPr>
      <p:sp>
        <p:nvSpPr>
          <p:cNvPr id="300" name="Google Shape;300;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1" name="Google Shape;301;p33"/>
          <p:cNvSpPr txBox="1">
            <a:spLocks noGrp="1"/>
          </p:cNvSpPr>
          <p:nvPr>
            <p:ph type="body" idx="1"/>
          </p:nvPr>
        </p:nvSpPr>
        <p:spPr>
          <a:xfrm>
            <a:off x="204952" y="815927"/>
            <a:ext cx="11733048" cy="53175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j-lt"/>
                <a:ea typeface="Arial Black"/>
                <a:cs typeface="Arial Black"/>
                <a:sym typeface="Arial Black"/>
              </a:rPr>
              <a:t>  Q </a:t>
            </a:r>
            <a:r>
              <a:rPr lang="en-US" b="1" dirty="0" smtClean="0">
                <a:latin typeface="+mj-lt"/>
                <a:ea typeface="Arial Black"/>
                <a:cs typeface="Arial Black"/>
                <a:sym typeface="Arial Black"/>
              </a:rPr>
              <a:t>35</a:t>
            </a:r>
            <a:r>
              <a:rPr lang="en-US" b="1" dirty="0" smtClean="0">
                <a:latin typeface="+mj-lt"/>
              </a:rPr>
              <a:t>. </a:t>
            </a:r>
            <a:r>
              <a:rPr lang="en-US" b="1" dirty="0">
                <a:latin typeface="+mj-lt"/>
              </a:rPr>
              <a:t> How many number of four digits greater than 2300 can be formed with the digits 0,1,2,3,4,5 and 6: no digit being repeated in any number?</a:t>
            </a:r>
            <a:endParaRPr b="1">
              <a:latin typeface="+mj-lt"/>
            </a:endParaRPr>
          </a:p>
          <a:p>
            <a:pPr marL="533400" lvl="0" indent="-457200" algn="l" rtl="0">
              <a:lnSpc>
                <a:spcPct val="90000"/>
              </a:lnSpc>
              <a:spcBef>
                <a:spcPts val="1000"/>
              </a:spcBef>
              <a:spcAft>
                <a:spcPts val="0"/>
              </a:spcAft>
              <a:buSzPts val="2400"/>
              <a:buAutoNum type="alphaUcParenR"/>
            </a:pPr>
            <a:r>
              <a:rPr lang="en-US" b="1" dirty="0" smtClean="0">
                <a:latin typeface="+mj-lt"/>
              </a:rPr>
              <a:t>560</a:t>
            </a:r>
          </a:p>
          <a:p>
            <a:pPr marL="533400" lvl="0" indent="-457200" algn="l" rtl="0">
              <a:lnSpc>
                <a:spcPct val="90000"/>
              </a:lnSpc>
              <a:spcBef>
                <a:spcPts val="1000"/>
              </a:spcBef>
              <a:spcAft>
                <a:spcPts val="0"/>
              </a:spcAft>
              <a:buSzPts val="2400"/>
              <a:buNone/>
            </a:pPr>
            <a:r>
              <a:rPr lang="en-US" b="1" dirty="0" smtClean="0">
                <a:latin typeface="+mj-lt"/>
              </a:rPr>
              <a:t>B) 570</a:t>
            </a:r>
            <a:endParaRPr b="1">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 </a:t>
            </a:r>
            <a:r>
              <a:rPr lang="en-US" b="1" dirty="0" smtClean="0">
                <a:latin typeface="+mj-lt"/>
              </a:rPr>
              <a:t>C) 580</a:t>
            </a:r>
            <a:endParaRPr b="1">
              <a:latin typeface="+mj-lt"/>
            </a:endParaRPr>
          </a:p>
          <a:p>
            <a:pPr marL="228600" lvl="0" indent="-228600" algn="l" rtl="0">
              <a:lnSpc>
                <a:spcPct val="90000"/>
              </a:lnSpc>
              <a:spcBef>
                <a:spcPts val="1000"/>
              </a:spcBef>
              <a:spcAft>
                <a:spcPts val="0"/>
              </a:spcAft>
              <a:buClr>
                <a:schemeClr val="dk1"/>
              </a:buClr>
              <a:buSzPts val="2400"/>
              <a:buNone/>
            </a:pPr>
            <a:r>
              <a:rPr lang="en-US" b="1" dirty="0" smtClean="0">
                <a:latin typeface="+mj-lt"/>
              </a:rPr>
              <a:t>D) None of these</a:t>
            </a:r>
            <a:endParaRPr b="1">
              <a:latin typeface="+mj-lt"/>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99"/>
        <p:cNvGrpSpPr/>
        <p:nvPr/>
      </p:nvGrpSpPr>
      <p:grpSpPr>
        <a:xfrm>
          <a:off x="0" y="0"/>
          <a:ext cx="0" cy="0"/>
          <a:chOff x="0" y="0"/>
          <a:chExt cx="0" cy="0"/>
        </a:xfrm>
      </p:grpSpPr>
      <p:sp>
        <p:nvSpPr>
          <p:cNvPr id="300" name="Google Shape;300;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1" name="Google Shape;301;p33"/>
          <p:cNvSpPr txBox="1">
            <a:spLocks noGrp="1"/>
          </p:cNvSpPr>
          <p:nvPr>
            <p:ph type="body" idx="1"/>
          </p:nvPr>
        </p:nvSpPr>
        <p:spPr>
          <a:xfrm>
            <a:off x="204952" y="815927"/>
            <a:ext cx="11733048" cy="53175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j-lt"/>
                <a:ea typeface="Arial Black"/>
                <a:cs typeface="Arial Black"/>
                <a:sym typeface="Arial Black"/>
              </a:rPr>
              <a:t>  Q </a:t>
            </a:r>
            <a:r>
              <a:rPr lang="en-US" b="1" dirty="0" smtClean="0">
                <a:latin typeface="+mj-lt"/>
                <a:ea typeface="Arial Black"/>
                <a:cs typeface="Arial Black"/>
                <a:sym typeface="Arial Black"/>
              </a:rPr>
              <a:t>35</a:t>
            </a:r>
            <a:r>
              <a:rPr lang="en-US" b="1" dirty="0" smtClean="0">
                <a:latin typeface="+mj-lt"/>
              </a:rPr>
              <a:t>. </a:t>
            </a:r>
            <a:r>
              <a:rPr lang="en-US" b="1" dirty="0">
                <a:latin typeface="+mj-lt"/>
              </a:rPr>
              <a:t> How many number of four digits greater than 2300 can be formed with the digits 0,1,2,3,4,5 and 6: no digit being repeated in any number?</a:t>
            </a:r>
            <a:endParaRPr b="1">
              <a:latin typeface="+mj-lt"/>
            </a:endParaRPr>
          </a:p>
          <a:p>
            <a:pPr marL="533400" lvl="0" indent="-457200" algn="l" rtl="0">
              <a:lnSpc>
                <a:spcPct val="90000"/>
              </a:lnSpc>
              <a:spcBef>
                <a:spcPts val="1000"/>
              </a:spcBef>
              <a:spcAft>
                <a:spcPts val="0"/>
              </a:spcAft>
              <a:buSzPts val="2400"/>
              <a:buAutoNum type="alphaUcParenR"/>
            </a:pPr>
            <a:r>
              <a:rPr lang="en-US" b="1" dirty="0" smtClean="0">
                <a:solidFill>
                  <a:srgbClr val="FF0000"/>
                </a:solidFill>
                <a:latin typeface="+mj-lt"/>
              </a:rPr>
              <a:t>560</a:t>
            </a:r>
          </a:p>
          <a:p>
            <a:pPr marL="533400" lvl="0" indent="-457200" algn="l" rtl="0">
              <a:lnSpc>
                <a:spcPct val="90000"/>
              </a:lnSpc>
              <a:spcBef>
                <a:spcPts val="1000"/>
              </a:spcBef>
              <a:spcAft>
                <a:spcPts val="0"/>
              </a:spcAft>
              <a:buSzPts val="2400"/>
              <a:buNone/>
            </a:pPr>
            <a:r>
              <a:rPr lang="en-US" b="1" dirty="0" smtClean="0">
                <a:latin typeface="+mj-lt"/>
              </a:rPr>
              <a:t>B) 570</a:t>
            </a:r>
            <a:endParaRPr b="1">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 </a:t>
            </a:r>
            <a:r>
              <a:rPr lang="en-US" b="1" dirty="0" smtClean="0">
                <a:latin typeface="+mj-lt"/>
              </a:rPr>
              <a:t>C) 580</a:t>
            </a:r>
            <a:endParaRPr b="1">
              <a:latin typeface="+mj-lt"/>
            </a:endParaRPr>
          </a:p>
          <a:p>
            <a:pPr marL="228600" lvl="0" indent="-228600" algn="l" rtl="0">
              <a:lnSpc>
                <a:spcPct val="90000"/>
              </a:lnSpc>
              <a:spcBef>
                <a:spcPts val="1000"/>
              </a:spcBef>
              <a:spcAft>
                <a:spcPts val="0"/>
              </a:spcAft>
              <a:buClr>
                <a:schemeClr val="dk1"/>
              </a:buClr>
              <a:buSzPts val="2400"/>
              <a:buNone/>
            </a:pPr>
            <a:r>
              <a:rPr lang="en-US" b="1" dirty="0" smtClean="0">
                <a:latin typeface="+mj-lt"/>
              </a:rPr>
              <a:t>D) None of these</a:t>
            </a:r>
            <a:endParaRPr b="1">
              <a:latin typeface="+mj-lt"/>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305"/>
        <p:cNvGrpSpPr/>
        <p:nvPr/>
      </p:nvGrpSpPr>
      <p:grpSpPr>
        <a:xfrm>
          <a:off x="0" y="0"/>
          <a:ext cx="0" cy="0"/>
          <a:chOff x="0" y="0"/>
          <a:chExt cx="0" cy="0"/>
        </a:xfrm>
      </p:grpSpPr>
      <p:sp>
        <p:nvSpPr>
          <p:cNvPr id="306" name="Google Shape;306;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7" name="Google Shape;307;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j-lt"/>
                <a:ea typeface="Arial Black"/>
                <a:cs typeface="Arial Black"/>
                <a:sym typeface="Arial Black"/>
              </a:rPr>
              <a:t>Q </a:t>
            </a:r>
            <a:r>
              <a:rPr lang="en-US" b="1" dirty="0" smtClean="0">
                <a:latin typeface="+mj-lt"/>
                <a:ea typeface="Arial Black"/>
                <a:cs typeface="Arial Black"/>
                <a:sym typeface="Arial Black"/>
              </a:rPr>
              <a:t>36</a:t>
            </a:r>
            <a:r>
              <a:rPr lang="en-US" b="1" dirty="0" smtClean="0">
                <a:latin typeface="+mj-lt"/>
              </a:rPr>
              <a:t>. </a:t>
            </a:r>
            <a:r>
              <a:rPr lang="en-US" b="1" dirty="0">
                <a:latin typeface="+mj-lt"/>
              </a:rPr>
              <a:t> How many numbers greater than 1000 but not greater than 4000 can be formed with the digits 0,1, 2, 3,4 repetition of digits being allowed.</a:t>
            </a:r>
            <a:endParaRPr b="1">
              <a:latin typeface="+mj-lt"/>
            </a:endParaRPr>
          </a:p>
          <a:p>
            <a:pPr marL="76200" lvl="0" indent="0" algn="l" rtl="0">
              <a:lnSpc>
                <a:spcPct val="90000"/>
              </a:lnSpc>
              <a:spcBef>
                <a:spcPts val="1000"/>
              </a:spcBef>
              <a:spcAft>
                <a:spcPts val="0"/>
              </a:spcAft>
              <a:buSzPts val="2400"/>
              <a:buNone/>
            </a:pPr>
            <a:r>
              <a:rPr lang="en-US" b="1" dirty="0"/>
              <a:t/>
            </a:r>
            <a:br>
              <a:rPr lang="en-US" b="1" dirty="0"/>
            </a:br>
            <a:r>
              <a:rPr lang="en-US" b="1" dirty="0" smtClean="0"/>
              <a:t>A) 376</a:t>
            </a:r>
            <a:endParaRPr b="1"/>
          </a:p>
          <a:p>
            <a:pPr marL="228600" lvl="0" indent="-228600" algn="l" rtl="0">
              <a:lnSpc>
                <a:spcPct val="90000"/>
              </a:lnSpc>
              <a:spcBef>
                <a:spcPts val="1000"/>
              </a:spcBef>
              <a:spcAft>
                <a:spcPts val="0"/>
              </a:spcAft>
              <a:buClr>
                <a:schemeClr val="dk1"/>
              </a:buClr>
              <a:buSzPts val="2400"/>
              <a:buNone/>
            </a:pPr>
            <a:r>
              <a:rPr lang="en-US" b="1" dirty="0"/>
              <a:t> </a:t>
            </a:r>
            <a:r>
              <a:rPr lang="en-US" b="1" dirty="0" smtClean="0"/>
              <a:t>B) 375</a:t>
            </a:r>
          </a:p>
          <a:p>
            <a:pPr marL="228600" lvl="0" indent="-228600" algn="l" rtl="0">
              <a:lnSpc>
                <a:spcPct val="90000"/>
              </a:lnSpc>
              <a:spcBef>
                <a:spcPts val="1000"/>
              </a:spcBef>
              <a:spcAft>
                <a:spcPts val="0"/>
              </a:spcAft>
              <a:buClr>
                <a:schemeClr val="dk1"/>
              </a:buClr>
              <a:buSzPts val="2400"/>
              <a:buNone/>
            </a:pPr>
            <a:r>
              <a:rPr lang="en-US" b="1" dirty="0" smtClean="0"/>
              <a:t>C) 380</a:t>
            </a:r>
          </a:p>
          <a:p>
            <a:pPr marL="228600" lvl="0" indent="-228600" algn="l" rtl="0">
              <a:lnSpc>
                <a:spcPct val="90000"/>
              </a:lnSpc>
              <a:spcBef>
                <a:spcPts val="1000"/>
              </a:spcBef>
              <a:spcAft>
                <a:spcPts val="0"/>
              </a:spcAft>
              <a:buClr>
                <a:schemeClr val="dk1"/>
              </a:buClr>
              <a:buSzPts val="2400"/>
              <a:buNone/>
            </a:pPr>
            <a:r>
              <a:rPr lang="en-US" b="1" dirty="0" smtClean="0"/>
              <a:t>D) 390</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305"/>
        <p:cNvGrpSpPr/>
        <p:nvPr/>
      </p:nvGrpSpPr>
      <p:grpSpPr>
        <a:xfrm>
          <a:off x="0" y="0"/>
          <a:ext cx="0" cy="0"/>
          <a:chOff x="0" y="0"/>
          <a:chExt cx="0" cy="0"/>
        </a:xfrm>
      </p:grpSpPr>
      <p:sp>
        <p:nvSpPr>
          <p:cNvPr id="306" name="Google Shape;306;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7" name="Google Shape;307;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j-lt"/>
                <a:ea typeface="Arial Black"/>
                <a:cs typeface="Arial Black"/>
                <a:sym typeface="Arial Black"/>
              </a:rPr>
              <a:t>Q </a:t>
            </a:r>
            <a:r>
              <a:rPr lang="en-US" b="1" dirty="0" smtClean="0">
                <a:latin typeface="+mj-lt"/>
                <a:ea typeface="Arial Black"/>
                <a:cs typeface="Arial Black"/>
                <a:sym typeface="Arial Black"/>
              </a:rPr>
              <a:t>36</a:t>
            </a:r>
            <a:r>
              <a:rPr lang="en-US" b="1" dirty="0" smtClean="0">
                <a:latin typeface="+mj-lt"/>
              </a:rPr>
              <a:t>. </a:t>
            </a:r>
            <a:r>
              <a:rPr lang="en-US" b="1" dirty="0">
                <a:latin typeface="+mj-lt"/>
              </a:rPr>
              <a:t> How many numbers greater than 1000 but not greater than 4000 can be formed with the digits 0,1, 2, 3,4 repetition of digits being allowed.</a:t>
            </a:r>
            <a:endParaRPr b="1">
              <a:latin typeface="+mj-lt"/>
            </a:endParaRPr>
          </a:p>
          <a:p>
            <a:pPr marL="76200" lvl="0" indent="0" algn="l" rtl="0">
              <a:lnSpc>
                <a:spcPct val="90000"/>
              </a:lnSpc>
              <a:spcBef>
                <a:spcPts val="1000"/>
              </a:spcBef>
              <a:spcAft>
                <a:spcPts val="0"/>
              </a:spcAft>
              <a:buSzPts val="2400"/>
              <a:buNone/>
            </a:pPr>
            <a:r>
              <a:rPr lang="en-US" b="1" dirty="0"/>
              <a:t/>
            </a:r>
            <a:br>
              <a:rPr lang="en-US" b="1" dirty="0"/>
            </a:br>
            <a:r>
              <a:rPr lang="en-US" b="1" dirty="0" smtClean="0">
                <a:solidFill>
                  <a:srgbClr val="FF0000"/>
                </a:solidFill>
              </a:rPr>
              <a:t>A) 376</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smtClean="0"/>
              <a:t>B) 375</a:t>
            </a:r>
          </a:p>
          <a:p>
            <a:pPr marL="228600" lvl="0" indent="-228600" algn="l" rtl="0">
              <a:lnSpc>
                <a:spcPct val="90000"/>
              </a:lnSpc>
              <a:spcBef>
                <a:spcPts val="1000"/>
              </a:spcBef>
              <a:spcAft>
                <a:spcPts val="0"/>
              </a:spcAft>
              <a:buClr>
                <a:schemeClr val="dk1"/>
              </a:buClr>
              <a:buSzPts val="2400"/>
              <a:buNone/>
            </a:pPr>
            <a:r>
              <a:rPr lang="en-US" b="1" dirty="0" smtClean="0"/>
              <a:t>C) 380</a:t>
            </a:r>
          </a:p>
          <a:p>
            <a:pPr marL="228600" lvl="0" indent="-228600" algn="l" rtl="0">
              <a:lnSpc>
                <a:spcPct val="90000"/>
              </a:lnSpc>
              <a:spcBef>
                <a:spcPts val="1000"/>
              </a:spcBef>
              <a:spcAft>
                <a:spcPts val="0"/>
              </a:spcAft>
              <a:buClr>
                <a:schemeClr val="dk1"/>
              </a:buClr>
              <a:buSzPts val="2400"/>
              <a:buNone/>
            </a:pPr>
            <a:r>
              <a:rPr lang="en-US" b="1" dirty="0" smtClean="0"/>
              <a:t>D) 390</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82"/>
          <p:cNvSpPr txBox="1">
            <a:spLocks noGrp="1"/>
          </p:cNvSpPr>
          <p:nvPr>
            <p:ph type="subTitle" idx="1"/>
          </p:nvPr>
        </p:nvSpPr>
        <p:spPr>
          <a:xfrm>
            <a:off x="154745" y="801858"/>
            <a:ext cx="12037255" cy="4455942"/>
          </a:xfrm>
          <a:prstGeom prst="rect">
            <a:avLst/>
          </a:prstGeom>
          <a:noFill/>
          <a:ln>
            <a:noFill/>
          </a:ln>
        </p:spPr>
        <p:txBody>
          <a:bodyPr spcFirstLastPara="1" wrap="square" lIns="91425" tIns="45700" rIns="91425" bIns="45700" anchor="t" anchorCtr="0">
            <a:normAutofit/>
          </a:bodyPr>
          <a:lstStyle/>
          <a:p>
            <a:pPr lvl="0" algn="l"/>
            <a:r>
              <a:rPr lang="en-US" b="1" dirty="0" smtClean="0">
                <a:latin typeface="+mj-lt"/>
                <a:ea typeface="Arial Black"/>
                <a:cs typeface="Arial Black"/>
                <a:sym typeface="Arial Black"/>
              </a:rPr>
              <a:t>                              </a:t>
            </a:r>
            <a:r>
              <a:rPr lang="en-US" b="1" dirty="0" smtClean="0">
                <a:solidFill>
                  <a:srgbClr val="0C0C0C"/>
                </a:solidFill>
                <a:latin typeface="Arial Black"/>
                <a:ea typeface="Arial Black"/>
                <a:cs typeface="Arial Black"/>
                <a:sym typeface="Arial Black"/>
              </a:rPr>
              <a:t>PERMUTATION AND COMBINATION</a:t>
            </a:r>
            <a:endParaRPr lang="en-US" b="1" dirty="0" smtClean="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smtClean="0">
                <a:latin typeface="+mj-lt"/>
                <a:ea typeface="Arial Black"/>
                <a:cs typeface="Arial Black"/>
                <a:sym typeface="Arial Black"/>
              </a:rPr>
              <a:t>Q37. </a:t>
            </a:r>
            <a:r>
              <a:rPr lang="en-US" b="1" dirty="0" err="1">
                <a:latin typeface="+mj-lt"/>
                <a:ea typeface="Arial Black"/>
                <a:cs typeface="Arial Black"/>
                <a:sym typeface="Arial Black"/>
              </a:rPr>
              <a:t>Anuradha</a:t>
            </a:r>
            <a:r>
              <a:rPr lang="en-US" b="1" dirty="0">
                <a:latin typeface="+mj-lt"/>
                <a:ea typeface="Arial Black"/>
                <a:cs typeface="Arial Black"/>
                <a:sym typeface="Arial Black"/>
              </a:rPr>
              <a:t> invited her 5 friends for dinner. In how many ways she can make them sit around a circular table?</a:t>
            </a:r>
            <a:endParaRPr>
              <a:latin typeface="+mj-lt"/>
            </a:endParaRPr>
          </a:p>
          <a:p>
            <a:pPr marL="457200" lvl="0" indent="-406400" algn="l" rtl="0">
              <a:lnSpc>
                <a:spcPct val="90000"/>
              </a:lnSpc>
              <a:spcBef>
                <a:spcPts val="1000"/>
              </a:spcBef>
              <a:spcAft>
                <a:spcPts val="0"/>
              </a:spcAft>
              <a:buSzPts val="2400"/>
              <a:buNone/>
            </a:pPr>
            <a:r>
              <a:rPr lang="en-US" b="1" dirty="0" smtClean="0">
                <a:latin typeface="+mj-lt"/>
                <a:ea typeface="Arial Black"/>
                <a:cs typeface="Arial Black"/>
                <a:sym typeface="Arial Black"/>
              </a:rPr>
              <a:t>(A)120</a:t>
            </a:r>
            <a:r>
              <a:rPr lang="en-US" b="1" dirty="0">
                <a:latin typeface="+mj-lt"/>
                <a:ea typeface="Arial Black"/>
                <a:cs typeface="Arial Black"/>
                <a:sym typeface="Arial Black"/>
              </a:rPr>
              <a:t>			</a:t>
            </a:r>
            <a:endParaRPr lang="en-US" b="1" dirty="0" smtClean="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smtClean="0">
                <a:latin typeface="+mj-lt"/>
                <a:ea typeface="Arial Black"/>
                <a:cs typeface="Arial Black"/>
                <a:sym typeface="Arial Black"/>
              </a:rPr>
              <a:t>(B)12        </a:t>
            </a:r>
            <a:r>
              <a:rPr lang="en-US" b="1" dirty="0">
                <a:latin typeface="+mj-lt"/>
                <a:ea typeface="Arial Black"/>
                <a:cs typeface="Arial Black"/>
                <a:sym typeface="Arial Black"/>
              </a:rPr>
              <a:t>		</a:t>
            </a:r>
            <a:endParaRPr lang="en-US" b="1" dirty="0" smtClean="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smtClean="0">
                <a:latin typeface="+mj-lt"/>
                <a:ea typeface="Arial Black"/>
                <a:cs typeface="Arial Black"/>
                <a:sym typeface="Arial Black"/>
              </a:rPr>
              <a:t>(C)24</a:t>
            </a:r>
            <a:r>
              <a:rPr lang="en-US" b="1" dirty="0">
                <a:latin typeface="+mj-lt"/>
                <a:ea typeface="Arial Black"/>
                <a:cs typeface="Arial Black"/>
                <a:sym typeface="Arial Black"/>
              </a:rPr>
              <a:t>			</a:t>
            </a:r>
            <a:endParaRPr lang="en-US" b="1" dirty="0" smtClean="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smtClean="0">
                <a:latin typeface="+mj-lt"/>
                <a:ea typeface="Arial Black"/>
                <a:cs typeface="Arial Black"/>
                <a:sym typeface="Arial Black"/>
              </a:rPr>
              <a:t>(D)72</a:t>
            </a:r>
            <a:endParaRPr>
              <a:latin typeface="+mj-lt"/>
              <a:ea typeface="Arial Black"/>
              <a:cs typeface="Arial Black"/>
              <a:sym typeface="Arial Black"/>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82"/>
          <p:cNvSpPr txBox="1">
            <a:spLocks noGrp="1"/>
          </p:cNvSpPr>
          <p:nvPr>
            <p:ph type="subTitle" idx="1"/>
          </p:nvPr>
        </p:nvSpPr>
        <p:spPr>
          <a:xfrm>
            <a:off x="154745" y="801858"/>
            <a:ext cx="12037255" cy="4455942"/>
          </a:xfrm>
          <a:prstGeom prst="rect">
            <a:avLst/>
          </a:prstGeom>
          <a:noFill/>
          <a:ln>
            <a:noFill/>
          </a:ln>
        </p:spPr>
        <p:txBody>
          <a:bodyPr spcFirstLastPara="1" wrap="square" lIns="91425" tIns="45700" rIns="91425" bIns="45700" anchor="t" anchorCtr="0">
            <a:normAutofit/>
          </a:bodyPr>
          <a:lstStyle/>
          <a:p>
            <a:pPr lvl="0" algn="l"/>
            <a:r>
              <a:rPr lang="en-US" b="1" dirty="0" smtClean="0">
                <a:latin typeface="+mj-lt"/>
                <a:ea typeface="Arial Black"/>
                <a:cs typeface="Arial Black"/>
                <a:sym typeface="Arial Black"/>
              </a:rPr>
              <a:t>                              </a:t>
            </a:r>
            <a:r>
              <a:rPr lang="en-US" b="1" dirty="0" smtClean="0">
                <a:solidFill>
                  <a:srgbClr val="0C0C0C"/>
                </a:solidFill>
                <a:latin typeface="Arial Black"/>
                <a:ea typeface="Arial Black"/>
                <a:cs typeface="Arial Black"/>
                <a:sym typeface="Arial Black"/>
              </a:rPr>
              <a:t>PERMUTATION AND COMBINATION</a:t>
            </a:r>
            <a:endParaRPr lang="en-US" b="1" dirty="0" smtClean="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smtClean="0">
                <a:latin typeface="+mj-lt"/>
                <a:ea typeface="Arial Black"/>
                <a:cs typeface="Arial Black"/>
                <a:sym typeface="Arial Black"/>
              </a:rPr>
              <a:t>Q37. </a:t>
            </a:r>
            <a:r>
              <a:rPr lang="en-US" b="1" dirty="0" err="1">
                <a:latin typeface="+mj-lt"/>
                <a:ea typeface="Arial Black"/>
                <a:cs typeface="Arial Black"/>
                <a:sym typeface="Arial Black"/>
              </a:rPr>
              <a:t>Anuradha</a:t>
            </a:r>
            <a:r>
              <a:rPr lang="en-US" b="1" dirty="0">
                <a:latin typeface="+mj-lt"/>
                <a:ea typeface="Arial Black"/>
                <a:cs typeface="Arial Black"/>
                <a:sym typeface="Arial Black"/>
              </a:rPr>
              <a:t> invited her 5 friends for dinner. In how many ways she can make them sit around a circular table?</a:t>
            </a:r>
            <a:endParaRPr>
              <a:latin typeface="+mj-lt"/>
            </a:endParaRPr>
          </a:p>
          <a:p>
            <a:pPr marL="457200" lvl="0" indent="-406400" algn="l" rtl="0">
              <a:lnSpc>
                <a:spcPct val="90000"/>
              </a:lnSpc>
              <a:spcBef>
                <a:spcPts val="1000"/>
              </a:spcBef>
              <a:spcAft>
                <a:spcPts val="0"/>
              </a:spcAft>
              <a:buSzPts val="2400"/>
              <a:buNone/>
            </a:pPr>
            <a:r>
              <a:rPr lang="en-US" b="1" dirty="0" smtClean="0">
                <a:latin typeface="+mj-lt"/>
                <a:ea typeface="Arial Black"/>
                <a:cs typeface="Arial Black"/>
                <a:sym typeface="Arial Black"/>
              </a:rPr>
              <a:t>(A)120</a:t>
            </a:r>
            <a:r>
              <a:rPr lang="en-US" b="1" dirty="0">
                <a:latin typeface="+mj-lt"/>
                <a:ea typeface="Arial Black"/>
                <a:cs typeface="Arial Black"/>
                <a:sym typeface="Arial Black"/>
              </a:rPr>
              <a:t>			</a:t>
            </a:r>
            <a:endParaRPr lang="en-US" b="1" dirty="0" smtClean="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smtClean="0">
                <a:latin typeface="+mj-lt"/>
                <a:ea typeface="Arial Black"/>
                <a:cs typeface="Arial Black"/>
                <a:sym typeface="Arial Black"/>
              </a:rPr>
              <a:t>(B)12        </a:t>
            </a:r>
            <a:r>
              <a:rPr lang="en-US" b="1" dirty="0">
                <a:latin typeface="+mj-lt"/>
                <a:ea typeface="Arial Black"/>
                <a:cs typeface="Arial Black"/>
                <a:sym typeface="Arial Black"/>
              </a:rPr>
              <a:t>		</a:t>
            </a:r>
            <a:endParaRPr lang="en-US" b="1" dirty="0" smtClean="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smtClean="0">
                <a:solidFill>
                  <a:srgbClr val="FF0000"/>
                </a:solidFill>
                <a:latin typeface="+mj-lt"/>
                <a:ea typeface="Arial Black"/>
                <a:cs typeface="Arial Black"/>
                <a:sym typeface="Arial Black"/>
              </a:rPr>
              <a:t>(C)24</a:t>
            </a:r>
            <a:r>
              <a:rPr lang="en-US" b="1" dirty="0">
                <a:solidFill>
                  <a:srgbClr val="FF0000"/>
                </a:solidFill>
                <a:latin typeface="+mj-lt"/>
                <a:ea typeface="Arial Black"/>
                <a:cs typeface="Arial Black"/>
                <a:sym typeface="Arial Black"/>
              </a:rPr>
              <a:t>	</a:t>
            </a:r>
            <a:r>
              <a:rPr lang="en-US" b="1" dirty="0">
                <a:latin typeface="+mj-lt"/>
                <a:ea typeface="Arial Black"/>
                <a:cs typeface="Arial Black"/>
                <a:sym typeface="Arial Black"/>
              </a:rPr>
              <a:t>		</a:t>
            </a:r>
            <a:endParaRPr lang="en-US" b="1" dirty="0" smtClean="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smtClean="0">
                <a:latin typeface="+mj-lt"/>
                <a:ea typeface="Arial Black"/>
                <a:cs typeface="Arial Black"/>
                <a:sym typeface="Arial Black"/>
              </a:rPr>
              <a:t>(D)72</a:t>
            </a:r>
            <a:endParaRPr>
              <a:latin typeface="+mj-lt"/>
              <a:ea typeface="Arial Black"/>
              <a:cs typeface="Arial Black"/>
              <a:sym typeface="Arial Black"/>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83"/>
          <p:cNvSpPr txBox="1">
            <a:spLocks noGrp="1"/>
          </p:cNvSpPr>
          <p:nvPr>
            <p:ph type="subTitle" idx="1"/>
          </p:nvPr>
        </p:nvSpPr>
        <p:spPr>
          <a:xfrm>
            <a:off x="0" y="801858"/>
            <a:ext cx="12192000" cy="6056142"/>
          </a:xfrm>
          <a:prstGeom prst="rect">
            <a:avLst/>
          </a:prstGeom>
          <a:noFill/>
          <a:ln>
            <a:noFill/>
          </a:ln>
        </p:spPr>
        <p:txBody>
          <a:bodyPr spcFirstLastPara="1" wrap="square" lIns="91425" tIns="45700" rIns="91425" bIns="45700" anchor="t" anchorCtr="0">
            <a:normAutofit fontScale="85000" lnSpcReduction="20000"/>
          </a:bodyPr>
          <a:lstStyle/>
          <a:p>
            <a:pPr lvl="0" algn="l"/>
            <a:r>
              <a:rPr lang="en-US" b="1" dirty="0" smtClean="0">
                <a:latin typeface="+mj-lt"/>
                <a:ea typeface="Arial Black"/>
                <a:cs typeface="Arial Black"/>
                <a:sym typeface="Arial Black"/>
              </a:rPr>
              <a:t>                                   </a:t>
            </a:r>
            <a:r>
              <a:rPr lang="en-US" b="1" dirty="0" smtClean="0">
                <a:solidFill>
                  <a:srgbClr val="0C0C0C"/>
                </a:solidFill>
                <a:latin typeface="Arial Black"/>
                <a:ea typeface="Arial Black"/>
                <a:cs typeface="Arial Black"/>
                <a:sym typeface="Arial Black"/>
              </a:rPr>
              <a:t>PERMUTATION </a:t>
            </a:r>
            <a:r>
              <a:rPr lang="en-US" b="1" dirty="0" smtClean="0">
                <a:solidFill>
                  <a:srgbClr val="0C0C0C"/>
                </a:solidFill>
                <a:latin typeface="Arial Black"/>
                <a:ea typeface="Arial Black"/>
                <a:cs typeface="Arial Black"/>
                <a:sym typeface="Arial Black"/>
              </a:rPr>
              <a:t>AND COMBINATION</a:t>
            </a:r>
            <a:endParaRPr lang="en-US" b="1" dirty="0" smtClean="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sz="2800" b="1" dirty="0" smtClean="0">
                <a:latin typeface="Arial" pitchFamily="34" charset="0"/>
                <a:ea typeface="Arial Black"/>
                <a:cs typeface="Arial" pitchFamily="34" charset="0"/>
                <a:sym typeface="Arial Black"/>
              </a:rPr>
              <a:t>Q38. </a:t>
            </a:r>
            <a:r>
              <a:rPr lang="en-US" sz="2800" b="1" dirty="0">
                <a:latin typeface="Arial" pitchFamily="34" charset="0"/>
                <a:ea typeface="Arial Black"/>
                <a:cs typeface="Arial" pitchFamily="34" charset="0"/>
                <a:sym typeface="Arial Black"/>
              </a:rPr>
              <a:t>A gardener wants to plant some </a:t>
            </a:r>
            <a:r>
              <a:rPr lang="en-US" sz="2800" b="1" dirty="0" err="1">
                <a:latin typeface="Arial" pitchFamily="34" charset="0"/>
                <a:ea typeface="Arial Black"/>
                <a:cs typeface="Arial" pitchFamily="34" charset="0"/>
                <a:sym typeface="Arial Black"/>
              </a:rPr>
              <a:t>Neem</a:t>
            </a:r>
            <a:r>
              <a:rPr lang="en-US" sz="2800" b="1" dirty="0">
                <a:latin typeface="Arial" pitchFamily="34" charset="0"/>
                <a:ea typeface="Arial Black"/>
                <a:cs typeface="Arial" pitchFamily="34" charset="0"/>
                <a:sym typeface="Arial Black"/>
              </a:rPr>
              <a:t> trees around a circular pavement. He has 7 different size of </a:t>
            </a:r>
            <a:r>
              <a:rPr lang="en-US" sz="2800" b="1" dirty="0" err="1">
                <a:latin typeface="Arial" pitchFamily="34" charset="0"/>
                <a:ea typeface="Arial Black"/>
                <a:cs typeface="Arial" pitchFamily="34" charset="0"/>
                <a:sym typeface="Arial Black"/>
              </a:rPr>
              <a:t>Neem</a:t>
            </a:r>
            <a:r>
              <a:rPr lang="en-US" sz="2800" b="1" dirty="0">
                <a:latin typeface="Arial" pitchFamily="34" charset="0"/>
                <a:ea typeface="Arial Black"/>
                <a:cs typeface="Arial" pitchFamily="34" charset="0"/>
                <a:sym typeface="Arial Black"/>
              </a:rPr>
              <a:t> trees. In how many different ways can the </a:t>
            </a:r>
            <a:r>
              <a:rPr lang="en-US" sz="2800" b="1" dirty="0" err="1">
                <a:latin typeface="Arial" pitchFamily="34" charset="0"/>
                <a:ea typeface="Arial Black"/>
                <a:cs typeface="Arial" pitchFamily="34" charset="0"/>
                <a:sym typeface="Arial Black"/>
              </a:rPr>
              <a:t>Neem</a:t>
            </a:r>
            <a:r>
              <a:rPr lang="en-US" sz="2800" b="1" dirty="0">
                <a:latin typeface="Arial" pitchFamily="34" charset="0"/>
                <a:ea typeface="Arial Black"/>
                <a:cs typeface="Arial" pitchFamily="34" charset="0"/>
                <a:sym typeface="Arial Black"/>
              </a:rPr>
              <a:t> tree be planted?</a:t>
            </a:r>
            <a:endParaRPr sz="2800" b="1">
              <a:latin typeface="Arial" pitchFamily="34" charset="0"/>
              <a:cs typeface="Arial" pitchFamily="34" charset="0"/>
            </a:endParaRPr>
          </a:p>
          <a:p>
            <a:pPr marL="457200" lvl="0" indent="-406400" algn="l" rtl="0">
              <a:lnSpc>
                <a:spcPct val="90000"/>
              </a:lnSpc>
              <a:spcBef>
                <a:spcPts val="1000"/>
              </a:spcBef>
              <a:spcAft>
                <a:spcPts val="0"/>
              </a:spcAft>
              <a:buSzPts val="2400"/>
              <a:buNone/>
            </a:pPr>
            <a:r>
              <a:rPr lang="en-US" sz="2800" b="1" dirty="0" smtClean="0">
                <a:latin typeface="Arial" pitchFamily="34" charset="0"/>
                <a:ea typeface="Arial Black"/>
                <a:cs typeface="Arial" pitchFamily="34" charset="0"/>
                <a:sym typeface="Arial Black"/>
              </a:rPr>
              <a:t>(A)720</a:t>
            </a:r>
            <a:r>
              <a:rPr lang="en-US" sz="2800" b="1" dirty="0">
                <a:latin typeface="Arial" pitchFamily="34" charset="0"/>
                <a:ea typeface="Arial Black"/>
                <a:cs typeface="Arial" pitchFamily="34" charset="0"/>
                <a:sym typeface="Arial Black"/>
              </a:rPr>
              <a:t>		</a:t>
            </a:r>
            <a:endParaRPr lang="en-US" sz="2800" b="1" dirty="0" smtClean="0">
              <a:latin typeface="Arial" pitchFamily="34" charset="0"/>
              <a:ea typeface="Arial Black"/>
              <a:cs typeface="Arial" pitchFamily="34" charset="0"/>
              <a:sym typeface="Arial Black"/>
            </a:endParaRPr>
          </a:p>
          <a:p>
            <a:pPr marL="457200" lvl="0" indent="-406400" algn="l" rtl="0">
              <a:lnSpc>
                <a:spcPct val="90000"/>
              </a:lnSpc>
              <a:spcBef>
                <a:spcPts val="1000"/>
              </a:spcBef>
              <a:spcAft>
                <a:spcPts val="0"/>
              </a:spcAft>
              <a:buSzPts val="2400"/>
              <a:buNone/>
            </a:pPr>
            <a:r>
              <a:rPr lang="en-US" sz="2800" b="1" dirty="0" smtClean="0">
                <a:latin typeface="Arial" pitchFamily="34" charset="0"/>
                <a:ea typeface="Arial Black"/>
                <a:cs typeface="Arial" pitchFamily="34" charset="0"/>
                <a:sym typeface="Arial Black"/>
              </a:rPr>
              <a:t>(B) </a:t>
            </a:r>
            <a:r>
              <a:rPr lang="en-US" sz="2800" b="1" dirty="0">
                <a:latin typeface="Arial" pitchFamily="34" charset="0"/>
                <a:ea typeface="Arial Black"/>
                <a:cs typeface="Arial" pitchFamily="34" charset="0"/>
                <a:sym typeface="Arial Black"/>
              </a:rPr>
              <a:t>840		</a:t>
            </a:r>
            <a:endParaRPr lang="en-US" sz="2800" b="1" dirty="0" smtClean="0">
              <a:latin typeface="Arial" pitchFamily="34" charset="0"/>
              <a:ea typeface="Arial Black"/>
              <a:cs typeface="Arial" pitchFamily="34" charset="0"/>
              <a:sym typeface="Arial Black"/>
            </a:endParaRPr>
          </a:p>
          <a:p>
            <a:pPr marL="457200" lvl="0" indent="-406400" algn="l" rtl="0">
              <a:lnSpc>
                <a:spcPct val="90000"/>
              </a:lnSpc>
              <a:spcBef>
                <a:spcPts val="1000"/>
              </a:spcBef>
              <a:spcAft>
                <a:spcPts val="0"/>
              </a:spcAft>
              <a:buSzPts val="2400"/>
              <a:buNone/>
            </a:pPr>
            <a:r>
              <a:rPr lang="en-US" sz="2800" b="1" dirty="0" smtClean="0">
                <a:latin typeface="Arial" pitchFamily="34" charset="0"/>
                <a:ea typeface="Arial Black"/>
                <a:cs typeface="Arial" pitchFamily="34" charset="0"/>
                <a:sym typeface="Arial Black"/>
              </a:rPr>
              <a:t>(C)1040</a:t>
            </a:r>
            <a:r>
              <a:rPr lang="en-US" sz="2800" b="1" dirty="0">
                <a:latin typeface="Arial" pitchFamily="34" charset="0"/>
                <a:ea typeface="Arial Black"/>
                <a:cs typeface="Arial" pitchFamily="34" charset="0"/>
                <a:sym typeface="Arial Black"/>
              </a:rPr>
              <a:t>			</a:t>
            </a:r>
            <a:endParaRPr lang="en-US" sz="2800" b="1" dirty="0" smtClean="0">
              <a:latin typeface="Arial" pitchFamily="34" charset="0"/>
              <a:ea typeface="Arial Black"/>
              <a:cs typeface="Arial" pitchFamily="34" charset="0"/>
              <a:sym typeface="Arial Black"/>
            </a:endParaRPr>
          </a:p>
          <a:p>
            <a:pPr marL="457200" lvl="0" indent="-406400" algn="l" rtl="0">
              <a:lnSpc>
                <a:spcPct val="90000"/>
              </a:lnSpc>
              <a:spcBef>
                <a:spcPts val="1000"/>
              </a:spcBef>
              <a:spcAft>
                <a:spcPts val="0"/>
              </a:spcAft>
              <a:buSzPts val="2400"/>
              <a:buNone/>
            </a:pPr>
            <a:r>
              <a:rPr lang="en-US" sz="2800" b="1" dirty="0" smtClean="0">
                <a:latin typeface="Arial" pitchFamily="34" charset="0"/>
                <a:ea typeface="Arial Black"/>
                <a:cs typeface="Arial" pitchFamily="34" charset="0"/>
                <a:sym typeface="Arial Black"/>
              </a:rPr>
              <a:t>(D)940</a:t>
            </a:r>
            <a:endParaRPr sz="2800" b="1">
              <a:latin typeface="Arial" pitchFamily="34" charset="0"/>
              <a:cs typeface="Arial" pitchFamily="34" charset="0"/>
            </a:endParaRPr>
          </a:p>
          <a:p>
            <a:pPr marL="457200" lvl="0" indent="-406400" algn="l" rtl="0">
              <a:lnSpc>
                <a:spcPct val="90000"/>
              </a:lnSpc>
              <a:spcBef>
                <a:spcPts val="1000"/>
              </a:spcBef>
              <a:spcAft>
                <a:spcPts val="0"/>
              </a:spcAft>
              <a:buSzPts val="2400"/>
              <a:buNone/>
            </a:pPr>
            <a:endParaRPr b="1">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a:latin typeface="Arial Black"/>
                <a:ea typeface="Arial Black"/>
                <a:cs typeface="Arial Black"/>
                <a:sym typeface="Arial Black"/>
              </a:rPr>
              <a:t>											</a:t>
            </a:r>
            <a:endParaRPr/>
          </a:p>
          <a:p>
            <a:pPr marL="457200" lvl="0" indent="-406400" algn="l" rtl="0">
              <a:lnSpc>
                <a:spcPct val="90000"/>
              </a:lnSpc>
              <a:spcBef>
                <a:spcPts val="1000"/>
              </a:spcBef>
              <a:spcAft>
                <a:spcPts val="0"/>
              </a:spcAft>
              <a:buSzPts val="2400"/>
              <a:buNone/>
            </a:pPr>
            <a:r>
              <a:rPr lang="en-US" b="1" dirty="0">
                <a:latin typeface="Arial Black"/>
                <a:ea typeface="Arial Black"/>
                <a:cs typeface="Arial Black"/>
                <a:sym typeface="Arial Black"/>
              </a:rPr>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83"/>
          <p:cNvSpPr txBox="1">
            <a:spLocks noGrp="1"/>
          </p:cNvSpPr>
          <p:nvPr>
            <p:ph type="subTitle" idx="1"/>
          </p:nvPr>
        </p:nvSpPr>
        <p:spPr>
          <a:xfrm>
            <a:off x="0" y="801858"/>
            <a:ext cx="12192000" cy="6056142"/>
          </a:xfrm>
          <a:prstGeom prst="rect">
            <a:avLst/>
          </a:prstGeom>
          <a:noFill/>
          <a:ln>
            <a:noFill/>
          </a:ln>
        </p:spPr>
        <p:txBody>
          <a:bodyPr spcFirstLastPara="1" wrap="square" lIns="91425" tIns="45700" rIns="91425" bIns="45700" anchor="t" anchorCtr="0">
            <a:normAutofit fontScale="85000" lnSpcReduction="20000"/>
          </a:bodyPr>
          <a:lstStyle/>
          <a:p>
            <a:pPr lvl="0" algn="l"/>
            <a:r>
              <a:rPr lang="en-US" b="1" dirty="0" smtClean="0">
                <a:latin typeface="+mj-lt"/>
                <a:ea typeface="Arial Black"/>
                <a:cs typeface="Arial Black"/>
                <a:sym typeface="Arial Black"/>
              </a:rPr>
              <a:t>                                   </a:t>
            </a:r>
            <a:r>
              <a:rPr lang="en-US" b="1" dirty="0" smtClean="0">
                <a:solidFill>
                  <a:srgbClr val="0C0C0C"/>
                </a:solidFill>
                <a:latin typeface="Arial Black"/>
                <a:ea typeface="Arial Black"/>
                <a:cs typeface="Arial Black"/>
                <a:sym typeface="Arial Black"/>
              </a:rPr>
              <a:t>PERMUTATION </a:t>
            </a:r>
            <a:r>
              <a:rPr lang="en-US" b="1" dirty="0" smtClean="0">
                <a:solidFill>
                  <a:srgbClr val="0C0C0C"/>
                </a:solidFill>
                <a:latin typeface="Arial Black"/>
                <a:ea typeface="Arial Black"/>
                <a:cs typeface="Arial Black"/>
                <a:sym typeface="Arial Black"/>
              </a:rPr>
              <a:t>AND COMBINATION</a:t>
            </a:r>
            <a:endParaRPr lang="en-US" b="1" dirty="0" smtClean="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sz="2800" b="1" dirty="0" smtClean="0">
                <a:latin typeface="Arial" pitchFamily="34" charset="0"/>
                <a:ea typeface="Arial Black"/>
                <a:cs typeface="Arial" pitchFamily="34" charset="0"/>
                <a:sym typeface="Arial Black"/>
              </a:rPr>
              <a:t>Q38. </a:t>
            </a:r>
            <a:r>
              <a:rPr lang="en-US" sz="2800" b="1" dirty="0">
                <a:latin typeface="Arial" pitchFamily="34" charset="0"/>
                <a:ea typeface="Arial Black"/>
                <a:cs typeface="Arial" pitchFamily="34" charset="0"/>
                <a:sym typeface="Arial Black"/>
              </a:rPr>
              <a:t>A gardener wants to plant some </a:t>
            </a:r>
            <a:r>
              <a:rPr lang="en-US" sz="2800" b="1" dirty="0" err="1">
                <a:latin typeface="Arial" pitchFamily="34" charset="0"/>
                <a:ea typeface="Arial Black"/>
                <a:cs typeface="Arial" pitchFamily="34" charset="0"/>
                <a:sym typeface="Arial Black"/>
              </a:rPr>
              <a:t>Neem</a:t>
            </a:r>
            <a:r>
              <a:rPr lang="en-US" sz="2800" b="1" dirty="0">
                <a:latin typeface="Arial" pitchFamily="34" charset="0"/>
                <a:ea typeface="Arial Black"/>
                <a:cs typeface="Arial" pitchFamily="34" charset="0"/>
                <a:sym typeface="Arial Black"/>
              </a:rPr>
              <a:t> trees around a circular pavement. He has 7 different size of </a:t>
            </a:r>
            <a:r>
              <a:rPr lang="en-US" sz="2800" b="1" dirty="0" err="1">
                <a:latin typeface="Arial" pitchFamily="34" charset="0"/>
                <a:ea typeface="Arial Black"/>
                <a:cs typeface="Arial" pitchFamily="34" charset="0"/>
                <a:sym typeface="Arial Black"/>
              </a:rPr>
              <a:t>Neem</a:t>
            </a:r>
            <a:r>
              <a:rPr lang="en-US" sz="2800" b="1" dirty="0">
                <a:latin typeface="Arial" pitchFamily="34" charset="0"/>
                <a:ea typeface="Arial Black"/>
                <a:cs typeface="Arial" pitchFamily="34" charset="0"/>
                <a:sym typeface="Arial Black"/>
              </a:rPr>
              <a:t> trees. In how many different ways can the </a:t>
            </a:r>
            <a:r>
              <a:rPr lang="en-US" sz="2800" b="1" dirty="0" err="1">
                <a:latin typeface="Arial" pitchFamily="34" charset="0"/>
                <a:ea typeface="Arial Black"/>
                <a:cs typeface="Arial" pitchFamily="34" charset="0"/>
                <a:sym typeface="Arial Black"/>
              </a:rPr>
              <a:t>Neem</a:t>
            </a:r>
            <a:r>
              <a:rPr lang="en-US" sz="2800" b="1" dirty="0">
                <a:latin typeface="Arial" pitchFamily="34" charset="0"/>
                <a:ea typeface="Arial Black"/>
                <a:cs typeface="Arial" pitchFamily="34" charset="0"/>
                <a:sym typeface="Arial Black"/>
              </a:rPr>
              <a:t> tree be planted?</a:t>
            </a:r>
            <a:endParaRPr sz="2800" b="1">
              <a:latin typeface="Arial" pitchFamily="34" charset="0"/>
              <a:cs typeface="Arial" pitchFamily="34" charset="0"/>
            </a:endParaRPr>
          </a:p>
          <a:p>
            <a:pPr marL="457200" lvl="0" indent="-406400" algn="l" rtl="0">
              <a:lnSpc>
                <a:spcPct val="90000"/>
              </a:lnSpc>
              <a:spcBef>
                <a:spcPts val="1000"/>
              </a:spcBef>
              <a:spcAft>
                <a:spcPts val="0"/>
              </a:spcAft>
              <a:buSzPts val="2400"/>
              <a:buNone/>
            </a:pPr>
            <a:r>
              <a:rPr lang="en-US" sz="2800" b="1" dirty="0" smtClean="0">
                <a:solidFill>
                  <a:srgbClr val="FF0000"/>
                </a:solidFill>
                <a:latin typeface="Arial" pitchFamily="34" charset="0"/>
                <a:ea typeface="Arial Black"/>
                <a:cs typeface="Arial" pitchFamily="34" charset="0"/>
                <a:sym typeface="Arial Black"/>
              </a:rPr>
              <a:t>(A)720</a:t>
            </a:r>
            <a:r>
              <a:rPr lang="en-US" sz="2800" b="1" dirty="0">
                <a:latin typeface="Arial" pitchFamily="34" charset="0"/>
                <a:ea typeface="Arial Black"/>
                <a:cs typeface="Arial" pitchFamily="34" charset="0"/>
                <a:sym typeface="Arial Black"/>
              </a:rPr>
              <a:t>		</a:t>
            </a:r>
            <a:endParaRPr lang="en-US" sz="2800" b="1" dirty="0" smtClean="0">
              <a:latin typeface="Arial" pitchFamily="34" charset="0"/>
              <a:ea typeface="Arial Black"/>
              <a:cs typeface="Arial" pitchFamily="34" charset="0"/>
              <a:sym typeface="Arial Black"/>
            </a:endParaRPr>
          </a:p>
          <a:p>
            <a:pPr marL="457200" lvl="0" indent="-406400" algn="l" rtl="0">
              <a:lnSpc>
                <a:spcPct val="90000"/>
              </a:lnSpc>
              <a:spcBef>
                <a:spcPts val="1000"/>
              </a:spcBef>
              <a:spcAft>
                <a:spcPts val="0"/>
              </a:spcAft>
              <a:buSzPts val="2400"/>
              <a:buNone/>
            </a:pPr>
            <a:r>
              <a:rPr lang="en-US" sz="2800" b="1" dirty="0" smtClean="0">
                <a:latin typeface="Arial" pitchFamily="34" charset="0"/>
                <a:ea typeface="Arial Black"/>
                <a:cs typeface="Arial" pitchFamily="34" charset="0"/>
                <a:sym typeface="Arial Black"/>
              </a:rPr>
              <a:t>(B) </a:t>
            </a:r>
            <a:r>
              <a:rPr lang="en-US" sz="2800" b="1" dirty="0">
                <a:latin typeface="Arial" pitchFamily="34" charset="0"/>
                <a:ea typeface="Arial Black"/>
                <a:cs typeface="Arial" pitchFamily="34" charset="0"/>
                <a:sym typeface="Arial Black"/>
              </a:rPr>
              <a:t>840		</a:t>
            </a:r>
            <a:endParaRPr lang="en-US" sz="2800" b="1" dirty="0" smtClean="0">
              <a:latin typeface="Arial" pitchFamily="34" charset="0"/>
              <a:ea typeface="Arial Black"/>
              <a:cs typeface="Arial" pitchFamily="34" charset="0"/>
              <a:sym typeface="Arial Black"/>
            </a:endParaRPr>
          </a:p>
          <a:p>
            <a:pPr marL="457200" lvl="0" indent="-406400" algn="l" rtl="0">
              <a:lnSpc>
                <a:spcPct val="90000"/>
              </a:lnSpc>
              <a:spcBef>
                <a:spcPts val="1000"/>
              </a:spcBef>
              <a:spcAft>
                <a:spcPts val="0"/>
              </a:spcAft>
              <a:buSzPts val="2400"/>
              <a:buNone/>
            </a:pPr>
            <a:r>
              <a:rPr lang="en-US" sz="2800" b="1" dirty="0" smtClean="0">
                <a:latin typeface="Arial" pitchFamily="34" charset="0"/>
                <a:ea typeface="Arial Black"/>
                <a:cs typeface="Arial" pitchFamily="34" charset="0"/>
                <a:sym typeface="Arial Black"/>
              </a:rPr>
              <a:t>(C)1040</a:t>
            </a:r>
            <a:r>
              <a:rPr lang="en-US" sz="2800" b="1" dirty="0">
                <a:latin typeface="Arial" pitchFamily="34" charset="0"/>
                <a:ea typeface="Arial Black"/>
                <a:cs typeface="Arial" pitchFamily="34" charset="0"/>
                <a:sym typeface="Arial Black"/>
              </a:rPr>
              <a:t>			</a:t>
            </a:r>
            <a:endParaRPr lang="en-US" sz="2800" b="1" dirty="0" smtClean="0">
              <a:latin typeface="Arial" pitchFamily="34" charset="0"/>
              <a:ea typeface="Arial Black"/>
              <a:cs typeface="Arial" pitchFamily="34" charset="0"/>
              <a:sym typeface="Arial Black"/>
            </a:endParaRPr>
          </a:p>
          <a:p>
            <a:pPr marL="457200" lvl="0" indent="-406400" algn="l" rtl="0">
              <a:lnSpc>
                <a:spcPct val="90000"/>
              </a:lnSpc>
              <a:spcBef>
                <a:spcPts val="1000"/>
              </a:spcBef>
              <a:spcAft>
                <a:spcPts val="0"/>
              </a:spcAft>
              <a:buSzPts val="2400"/>
              <a:buNone/>
            </a:pPr>
            <a:r>
              <a:rPr lang="en-US" sz="2800" b="1" dirty="0" smtClean="0">
                <a:latin typeface="Arial" pitchFamily="34" charset="0"/>
                <a:ea typeface="Arial Black"/>
                <a:cs typeface="Arial" pitchFamily="34" charset="0"/>
                <a:sym typeface="Arial Black"/>
              </a:rPr>
              <a:t>(D)940</a:t>
            </a:r>
            <a:endParaRPr sz="2800" b="1">
              <a:latin typeface="Arial" pitchFamily="34" charset="0"/>
              <a:cs typeface="Arial" pitchFamily="34" charset="0"/>
            </a:endParaRPr>
          </a:p>
          <a:p>
            <a:pPr marL="457200" lvl="0" indent="-406400" algn="l" rtl="0">
              <a:lnSpc>
                <a:spcPct val="90000"/>
              </a:lnSpc>
              <a:spcBef>
                <a:spcPts val="1000"/>
              </a:spcBef>
              <a:spcAft>
                <a:spcPts val="0"/>
              </a:spcAft>
              <a:buSzPts val="2400"/>
              <a:buNone/>
            </a:pPr>
            <a:endParaRPr b="1">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a:latin typeface="Arial Black"/>
                <a:ea typeface="Arial Black"/>
                <a:cs typeface="Arial Black"/>
                <a:sym typeface="Arial Black"/>
              </a:rPr>
              <a:t>											</a:t>
            </a:r>
            <a:endParaRPr/>
          </a:p>
          <a:p>
            <a:pPr marL="457200" lvl="0" indent="-406400" algn="l" rtl="0">
              <a:lnSpc>
                <a:spcPct val="90000"/>
              </a:lnSpc>
              <a:spcBef>
                <a:spcPts val="1000"/>
              </a:spcBef>
              <a:spcAft>
                <a:spcPts val="0"/>
              </a:spcAft>
              <a:buSzPts val="2400"/>
              <a:buNone/>
            </a:pPr>
            <a:r>
              <a:rPr lang="en-US" b="1" dirty="0">
                <a:latin typeface="Arial Black"/>
                <a:ea typeface="Arial Black"/>
                <a:cs typeface="Arial Black"/>
                <a:sym typeface="Arial Black"/>
              </a:rPr>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3" name="Google Shape;323;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PERMUTATION AND COMBINATION</a:t>
            </a:r>
            <a:endParaRPr/>
          </a:p>
          <a:p>
            <a:pPr marL="228600" lvl="0" indent="-228600" algn="ctr" rtl="0">
              <a:lnSpc>
                <a:spcPct val="90000"/>
              </a:lnSpc>
              <a:spcBef>
                <a:spcPts val="1000"/>
              </a:spcBef>
              <a:spcAft>
                <a:spcPts val="0"/>
              </a:spcAft>
              <a:buClr>
                <a:schemeClr val="dk1"/>
              </a:buClr>
              <a:buSzPts val="2400"/>
              <a:buNone/>
            </a:pPr>
            <a:endParaRPr/>
          </a:p>
          <a:p>
            <a:pPr marL="228600" lvl="0" indent="-228600" algn="ctr" rtl="0">
              <a:lnSpc>
                <a:spcPct val="90000"/>
              </a:lnSpc>
              <a:spcBef>
                <a:spcPts val="1000"/>
              </a:spcBef>
              <a:spcAft>
                <a:spcPts val="0"/>
              </a:spcAft>
              <a:buClr>
                <a:schemeClr val="dk1"/>
              </a:buClr>
              <a:buSzPts val="2400"/>
              <a:buNone/>
            </a:pPr>
            <a:r>
              <a:rPr lang="en-US" sz="6000" u="sng"/>
              <a:t> </a:t>
            </a:r>
            <a:r>
              <a:rPr lang="en-US" sz="6000" u="sng">
                <a:solidFill>
                  <a:srgbClr val="FF0000"/>
                </a:solidFill>
              </a:rPr>
              <a:t>COMBINATION= SELECTION</a:t>
            </a:r>
            <a:endParaRPr sz="6000" b="1" u="sng">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       The defferent group or selection which can be made</a:t>
            </a:r>
            <a:endParaRPr/>
          </a:p>
          <a:p>
            <a:pPr marL="228600" lvl="0" indent="-228600" algn="l" rtl="0">
              <a:lnSpc>
                <a:spcPct val="90000"/>
              </a:lnSpc>
              <a:spcBef>
                <a:spcPts val="1000"/>
              </a:spcBef>
              <a:spcAft>
                <a:spcPts val="0"/>
              </a:spcAft>
              <a:buClr>
                <a:schemeClr val="dk1"/>
              </a:buClr>
              <a:buSzPts val="2400"/>
              <a:buNone/>
            </a:pPr>
            <a:r>
              <a:rPr lang="en-US" b="1"/>
              <a:t>      by taking some or all of a number of things are </a:t>
            </a:r>
            <a:endParaRPr/>
          </a:p>
          <a:p>
            <a:pPr marL="228600" lvl="0" indent="-228600" algn="l" rtl="0">
              <a:lnSpc>
                <a:spcPct val="90000"/>
              </a:lnSpc>
              <a:spcBef>
                <a:spcPts val="1000"/>
              </a:spcBef>
              <a:spcAft>
                <a:spcPts val="0"/>
              </a:spcAft>
              <a:buClr>
                <a:schemeClr val="dk1"/>
              </a:buClr>
              <a:buSzPts val="2400"/>
              <a:buNone/>
            </a:pPr>
            <a:r>
              <a:rPr lang="en-US" b="1"/>
              <a:t>      called combination.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327"/>
        <p:cNvGrpSpPr/>
        <p:nvPr/>
      </p:nvGrpSpPr>
      <p:grpSpPr>
        <a:xfrm>
          <a:off x="0" y="0"/>
          <a:ext cx="0" cy="0"/>
          <a:chOff x="0" y="0"/>
          <a:chExt cx="0" cy="0"/>
        </a:xfrm>
      </p:grpSpPr>
      <p:sp>
        <p:nvSpPr>
          <p:cNvPr id="328" name="Google Shape;328;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9" name="Google Shape;329;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a:t>    </a:t>
            </a:r>
            <a:endParaRPr/>
          </a:p>
          <a:p>
            <a:pPr marL="228600" lvl="0" indent="-228600" algn="l" rtl="0">
              <a:lnSpc>
                <a:spcPct val="90000"/>
              </a:lnSpc>
              <a:spcBef>
                <a:spcPts val="1000"/>
              </a:spcBef>
              <a:spcAft>
                <a:spcPts val="0"/>
              </a:spcAft>
              <a:buClr>
                <a:schemeClr val="dk1"/>
              </a:buClr>
              <a:buSzPts val="2400"/>
              <a:buNone/>
            </a:pPr>
            <a:r>
              <a:rPr lang="en-US" b="1"/>
              <a:t>EX-  a , b , c ,</a:t>
            </a:r>
            <a:endParaRPr/>
          </a:p>
          <a:p>
            <a:pPr marL="228600" lvl="0" indent="-228600" algn="l" rtl="0">
              <a:lnSpc>
                <a:spcPct val="90000"/>
              </a:lnSpc>
              <a:spcBef>
                <a:spcPts val="1000"/>
              </a:spcBef>
              <a:spcAft>
                <a:spcPts val="0"/>
              </a:spcAft>
              <a:buClr>
                <a:schemeClr val="dk1"/>
              </a:buClr>
              <a:buSzPts val="2400"/>
              <a:buNone/>
            </a:pPr>
            <a:r>
              <a:rPr lang="en-US" b="1"/>
              <a:t> 2 letters are taking at a time.</a:t>
            </a: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N = 3</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r = 2</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Total Combination= 3</a:t>
            </a:r>
            <a:endParaRPr/>
          </a:p>
        </p:txBody>
      </p:sp>
      <p:sp>
        <p:nvSpPr>
          <p:cNvPr id="330" name="Google Shape;330;p36"/>
          <p:cNvSpPr/>
          <p:nvPr/>
        </p:nvSpPr>
        <p:spPr>
          <a:xfrm>
            <a:off x="1799771" y="3599543"/>
            <a:ext cx="3120572" cy="2817023"/>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0" i="0" u="none" strike="noStrike" cap="none">
                <a:solidFill>
                  <a:schemeClr val="dk1"/>
                </a:solidFill>
                <a:latin typeface="Arial"/>
                <a:ea typeface="Arial"/>
                <a:cs typeface="Arial"/>
                <a:sym typeface="Arial"/>
              </a:rPr>
              <a:t>ab</a:t>
            </a:r>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3600" b="0" i="0" u="none" strike="noStrike" cap="none">
                <a:solidFill>
                  <a:schemeClr val="dk1"/>
                </a:solidFill>
                <a:latin typeface="Arial"/>
                <a:ea typeface="Arial"/>
                <a:cs typeface="Arial"/>
                <a:sym typeface="Arial"/>
              </a:rPr>
              <a:t>bc</a:t>
            </a:r>
            <a:endParaRPr sz="3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3600" b="0" i="0" u="none" strike="noStrike" cap="none">
                <a:solidFill>
                  <a:schemeClr val="dk1"/>
                </a:solidFill>
                <a:latin typeface="Arial"/>
                <a:ea typeface="Arial"/>
                <a:cs typeface="Arial"/>
                <a:sym typeface="Arial"/>
              </a:rPr>
              <a:t>ca</a:t>
            </a:r>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3" name="Google Shape;133;p6"/>
          <p:cNvSpPr txBox="1">
            <a:spLocks noGrp="1"/>
          </p:cNvSpPr>
          <p:nvPr>
            <p:ph type="body" idx="1"/>
          </p:nvPr>
        </p:nvSpPr>
        <p:spPr>
          <a:xfrm>
            <a:off x="0" y="1072055"/>
            <a:ext cx="11938000" cy="53445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a:p>
          <a:p>
            <a:pPr marL="228600" lvl="0" indent="-228600" algn="l" rtl="0">
              <a:lnSpc>
                <a:spcPct val="90000"/>
              </a:lnSpc>
              <a:spcBef>
                <a:spcPts val="1000"/>
              </a:spcBef>
              <a:spcAft>
                <a:spcPts val="0"/>
              </a:spcAft>
              <a:buSzPts val="2400"/>
              <a:buNone/>
            </a:pPr>
            <a:r>
              <a:rPr lang="en-US" b="1"/>
              <a:t>                                (</a:t>
            </a:r>
            <a:r>
              <a:rPr lang="en-US" sz="2000" b="1">
                <a:solidFill>
                  <a:srgbClr val="0C0C0C"/>
                </a:solidFill>
                <a:latin typeface="Arial Black"/>
                <a:ea typeface="Arial Black"/>
                <a:cs typeface="Arial Black"/>
                <a:sym typeface="Arial Black"/>
              </a:rPr>
              <a:t>SIMILAR THINGS)</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SzPts val="2400"/>
              <a:buNone/>
            </a:pPr>
            <a:r>
              <a:rPr lang="en-US" b="1">
                <a:solidFill>
                  <a:srgbClr val="0C0C0C"/>
                </a:solidFill>
                <a:latin typeface="Arial Black"/>
                <a:ea typeface="Arial Black"/>
                <a:cs typeface="Arial Black"/>
                <a:sym typeface="Arial Black"/>
              </a:rPr>
              <a:t>1- APPLE                                                           2- COCONUT</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
        <p:nvSpPr>
          <p:cNvPr id="134" name="Google Shape;134;p6"/>
          <p:cNvSpPr/>
          <p:nvPr/>
        </p:nvSpPr>
        <p:spPr>
          <a:xfrm>
            <a:off x="1" y="1072054"/>
            <a:ext cx="121920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C0C0C"/>
                </a:solidFill>
                <a:latin typeface="Arial Black"/>
                <a:ea typeface="Arial Black"/>
                <a:cs typeface="Arial Black"/>
                <a:sym typeface="Arial Black"/>
              </a:rPr>
              <a:t>TYPE-2- ARRANGEMENT OF LETTERS</a:t>
            </a:r>
            <a:endParaRPr sz="2000" b="0" i="0" u="none" strike="noStrike" cap="none">
              <a:solidFill>
                <a:srgbClr val="000000"/>
              </a:solidFill>
              <a:latin typeface="Arial"/>
              <a:ea typeface="Arial"/>
              <a:cs typeface="Arial"/>
              <a:sym typeface="Arial"/>
            </a:endParaRPr>
          </a:p>
        </p:txBody>
      </p:sp>
      <p:cxnSp>
        <p:nvCxnSpPr>
          <p:cNvPr id="135" name="Google Shape;135;p6"/>
          <p:cNvCxnSpPr/>
          <p:nvPr/>
        </p:nvCxnSpPr>
        <p:spPr>
          <a:xfrm>
            <a:off x="5289452" y="2504049"/>
            <a:ext cx="0" cy="395302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6" name="Google Shape;336;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b="1"/>
          </a:p>
        </p:txBody>
      </p:sp>
      <p:pic>
        <p:nvPicPr>
          <p:cNvPr id="337" name="Google Shape;337;p37"/>
          <p:cNvPicPr preferRelativeResize="0"/>
          <p:nvPr/>
        </p:nvPicPr>
        <p:blipFill rotWithShape="1">
          <a:blip r:embed="rId3">
            <a:alphaModFix/>
          </a:blip>
          <a:srcRect/>
          <a:stretch/>
        </p:blipFill>
        <p:spPr>
          <a:xfrm>
            <a:off x="0" y="739981"/>
            <a:ext cx="12192000" cy="228314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341"/>
        <p:cNvGrpSpPr/>
        <p:nvPr/>
      </p:nvGrpSpPr>
      <p:grpSpPr>
        <a:xfrm>
          <a:off x="0" y="0"/>
          <a:ext cx="0" cy="0"/>
          <a:chOff x="0" y="0"/>
          <a:chExt cx="0" cy="0"/>
        </a:xfrm>
      </p:grpSpPr>
      <p:sp>
        <p:nvSpPr>
          <p:cNvPr id="342" name="Google Shape;342;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43" name="Google Shape;343;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 In how many ways can 2 men be selected out of 13 men.</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smtClean="0"/>
              <a:t>A) 77</a:t>
            </a:r>
          </a:p>
          <a:p>
            <a:pPr marL="228600" lvl="0" indent="-228600" algn="l" rtl="0">
              <a:lnSpc>
                <a:spcPct val="90000"/>
              </a:lnSpc>
              <a:spcBef>
                <a:spcPts val="1000"/>
              </a:spcBef>
              <a:spcAft>
                <a:spcPts val="0"/>
              </a:spcAft>
              <a:buClr>
                <a:schemeClr val="dk1"/>
              </a:buClr>
              <a:buSzPts val="2400"/>
              <a:buNone/>
            </a:pPr>
            <a:r>
              <a:rPr lang="en-US" b="1" dirty="0" smtClean="0"/>
              <a:t>B) 78</a:t>
            </a:r>
          </a:p>
          <a:p>
            <a:pPr marL="228600" lvl="0" indent="-228600" algn="l" rtl="0">
              <a:lnSpc>
                <a:spcPct val="90000"/>
              </a:lnSpc>
              <a:spcBef>
                <a:spcPts val="1000"/>
              </a:spcBef>
              <a:spcAft>
                <a:spcPts val="0"/>
              </a:spcAft>
              <a:buClr>
                <a:schemeClr val="dk1"/>
              </a:buClr>
              <a:buSzPts val="2400"/>
              <a:buNone/>
            </a:pPr>
            <a:r>
              <a:rPr lang="en-US" b="1" dirty="0" smtClean="0"/>
              <a:t>C) 79</a:t>
            </a:r>
          </a:p>
          <a:p>
            <a:pPr marL="228600" lvl="0" indent="-228600" algn="l" rtl="0">
              <a:lnSpc>
                <a:spcPct val="90000"/>
              </a:lnSpc>
              <a:spcBef>
                <a:spcPts val="1000"/>
              </a:spcBef>
              <a:spcAft>
                <a:spcPts val="0"/>
              </a:spcAft>
              <a:buClr>
                <a:schemeClr val="dk1"/>
              </a:buClr>
              <a:buSzPts val="2400"/>
              <a:buNone/>
            </a:pPr>
            <a:r>
              <a:rPr lang="en-US" b="1" dirty="0" smtClean="0"/>
              <a:t>D) None of these</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341"/>
        <p:cNvGrpSpPr/>
        <p:nvPr/>
      </p:nvGrpSpPr>
      <p:grpSpPr>
        <a:xfrm>
          <a:off x="0" y="0"/>
          <a:ext cx="0" cy="0"/>
          <a:chOff x="0" y="0"/>
          <a:chExt cx="0" cy="0"/>
        </a:xfrm>
      </p:grpSpPr>
      <p:sp>
        <p:nvSpPr>
          <p:cNvPr id="342" name="Google Shape;342;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43" name="Google Shape;343;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 In how many ways can 2 men be selected out of 13 men.</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smtClean="0"/>
              <a:t>A) 77</a:t>
            </a:r>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B) 78</a:t>
            </a:r>
          </a:p>
          <a:p>
            <a:pPr marL="228600" lvl="0" indent="-228600" algn="l" rtl="0">
              <a:lnSpc>
                <a:spcPct val="90000"/>
              </a:lnSpc>
              <a:spcBef>
                <a:spcPts val="1000"/>
              </a:spcBef>
              <a:spcAft>
                <a:spcPts val="0"/>
              </a:spcAft>
              <a:buClr>
                <a:schemeClr val="dk1"/>
              </a:buClr>
              <a:buSzPts val="2400"/>
              <a:buNone/>
            </a:pPr>
            <a:r>
              <a:rPr lang="en-US" b="1" dirty="0" smtClean="0"/>
              <a:t>C) 79</a:t>
            </a:r>
          </a:p>
          <a:p>
            <a:pPr marL="228600" lvl="0" indent="-228600" algn="l" rtl="0">
              <a:lnSpc>
                <a:spcPct val="90000"/>
              </a:lnSpc>
              <a:spcBef>
                <a:spcPts val="1000"/>
              </a:spcBef>
              <a:spcAft>
                <a:spcPts val="0"/>
              </a:spcAft>
              <a:buClr>
                <a:schemeClr val="dk1"/>
              </a:buClr>
              <a:buSzPts val="2400"/>
              <a:buNone/>
            </a:pPr>
            <a:r>
              <a:rPr lang="en-US" b="1" dirty="0" smtClean="0"/>
              <a:t>D) None of these</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49" name="Google Shape;349;p39"/>
          <p:cNvSpPr txBox="1">
            <a:spLocks noGrp="1"/>
          </p:cNvSpPr>
          <p:nvPr>
            <p:ph type="body" idx="1"/>
          </p:nvPr>
        </p:nvSpPr>
        <p:spPr>
          <a:xfrm>
            <a:off x="204952" y="942535"/>
            <a:ext cx="11733048" cy="54740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 There are 10 people in a party. If each one shakes hand with </a:t>
            </a:r>
            <a:r>
              <a:rPr lang="en-US" b="1" dirty="0" smtClean="0">
                <a:latin typeface="Arial Black"/>
                <a:ea typeface="Arial Black"/>
                <a:cs typeface="Arial Black"/>
                <a:sym typeface="Arial Black"/>
              </a:rPr>
              <a:t>other </a:t>
            </a:r>
            <a:r>
              <a:rPr lang="en-US" b="1" dirty="0">
                <a:latin typeface="Arial Black"/>
                <a:ea typeface="Arial Black"/>
                <a:cs typeface="Arial Black"/>
                <a:sym typeface="Arial Black"/>
              </a:rPr>
              <a:t>exactly once. Find the total number of hand shakes</a:t>
            </a:r>
            <a:r>
              <a:rPr lang="en-US" b="1" dirty="0" smtClean="0">
                <a:latin typeface="Arial Black"/>
                <a:ea typeface="Arial Black"/>
                <a:cs typeface="Arial Black"/>
                <a:sym typeface="Arial Black"/>
              </a:rPr>
              <a:t>.</a:t>
            </a:r>
          </a:p>
          <a:p>
            <a:pPr lvl="0" indent="-457200" algn="l" rtl="0">
              <a:lnSpc>
                <a:spcPct val="90000"/>
              </a:lnSpc>
              <a:spcBef>
                <a:spcPts val="1000"/>
              </a:spcBef>
              <a:spcAft>
                <a:spcPts val="0"/>
              </a:spcAft>
              <a:buClr>
                <a:schemeClr val="dk1"/>
              </a:buClr>
              <a:buSzPts val="2400"/>
              <a:buAutoNum type="alphaUcParenR"/>
            </a:pPr>
            <a:r>
              <a:rPr lang="en-US" b="1" dirty="0" smtClean="0">
                <a:latin typeface="Arial Black"/>
                <a:sym typeface="Arial Black"/>
              </a:rPr>
              <a:t>45</a:t>
            </a:r>
          </a:p>
          <a:p>
            <a:pPr lvl="0" indent="-457200" algn="l" rtl="0">
              <a:lnSpc>
                <a:spcPct val="90000"/>
              </a:lnSpc>
              <a:spcBef>
                <a:spcPts val="1000"/>
              </a:spcBef>
              <a:spcAft>
                <a:spcPts val="0"/>
              </a:spcAft>
              <a:buClr>
                <a:schemeClr val="dk1"/>
              </a:buClr>
              <a:buSzPts val="2400"/>
              <a:buAutoNum type="alphaUcParenR"/>
            </a:pPr>
            <a:r>
              <a:rPr lang="en-US" b="1" dirty="0" smtClean="0">
                <a:latin typeface="Arial Black"/>
                <a:sym typeface="Arial Black"/>
              </a:rPr>
              <a:t>59</a:t>
            </a:r>
          </a:p>
          <a:p>
            <a:pPr lvl="0" indent="-457200" algn="l" rtl="0">
              <a:lnSpc>
                <a:spcPct val="90000"/>
              </a:lnSpc>
              <a:spcBef>
                <a:spcPts val="1000"/>
              </a:spcBef>
              <a:spcAft>
                <a:spcPts val="0"/>
              </a:spcAft>
              <a:buClr>
                <a:schemeClr val="dk1"/>
              </a:buClr>
              <a:buSzPts val="2400"/>
              <a:buAutoNum type="alphaUcParenR"/>
            </a:pPr>
            <a:r>
              <a:rPr lang="en-US" b="1" dirty="0" smtClean="0">
                <a:latin typeface="Arial Black"/>
                <a:sym typeface="Arial Black"/>
              </a:rPr>
              <a:t>40</a:t>
            </a:r>
          </a:p>
          <a:p>
            <a:pPr lvl="0" indent="-457200" algn="l" rtl="0">
              <a:lnSpc>
                <a:spcPct val="90000"/>
              </a:lnSpc>
              <a:spcBef>
                <a:spcPts val="1000"/>
              </a:spcBef>
              <a:spcAft>
                <a:spcPts val="0"/>
              </a:spcAft>
              <a:buClr>
                <a:schemeClr val="dk1"/>
              </a:buClr>
              <a:buSzPts val="2400"/>
              <a:buAutoNum type="alphaUcParenR"/>
            </a:pPr>
            <a:r>
              <a:rPr lang="en-US" b="1" dirty="0" smtClean="0">
                <a:latin typeface="Arial Black"/>
                <a:sym typeface="Arial Black"/>
              </a:rPr>
              <a:t>60</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49" name="Google Shape;349;p39"/>
          <p:cNvSpPr txBox="1">
            <a:spLocks noGrp="1"/>
          </p:cNvSpPr>
          <p:nvPr>
            <p:ph type="body" idx="1"/>
          </p:nvPr>
        </p:nvSpPr>
        <p:spPr>
          <a:xfrm>
            <a:off x="204952" y="942535"/>
            <a:ext cx="11733048" cy="54740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 There are 10 people in a party. If each one shakes hand with </a:t>
            </a:r>
            <a:r>
              <a:rPr lang="en-US" b="1" dirty="0" smtClean="0">
                <a:latin typeface="Arial Black"/>
                <a:ea typeface="Arial Black"/>
                <a:cs typeface="Arial Black"/>
                <a:sym typeface="Arial Black"/>
              </a:rPr>
              <a:t>other </a:t>
            </a:r>
            <a:r>
              <a:rPr lang="en-US" b="1" dirty="0">
                <a:latin typeface="Arial Black"/>
                <a:ea typeface="Arial Black"/>
                <a:cs typeface="Arial Black"/>
                <a:sym typeface="Arial Black"/>
              </a:rPr>
              <a:t>exactly once. Find the total number of hand shakes</a:t>
            </a:r>
            <a:r>
              <a:rPr lang="en-US" b="1" dirty="0" smtClean="0">
                <a:latin typeface="Arial Black"/>
                <a:ea typeface="Arial Black"/>
                <a:cs typeface="Arial Black"/>
                <a:sym typeface="Arial Black"/>
              </a:rPr>
              <a:t>.</a:t>
            </a:r>
          </a:p>
          <a:p>
            <a:pPr lvl="0" indent="-457200" algn="l" rtl="0">
              <a:lnSpc>
                <a:spcPct val="90000"/>
              </a:lnSpc>
              <a:spcBef>
                <a:spcPts val="1000"/>
              </a:spcBef>
              <a:spcAft>
                <a:spcPts val="0"/>
              </a:spcAft>
              <a:buClr>
                <a:schemeClr val="dk1"/>
              </a:buClr>
              <a:buSzPts val="2400"/>
              <a:buAutoNum type="alphaUcParenR"/>
            </a:pPr>
            <a:r>
              <a:rPr lang="en-US" b="1" dirty="0" smtClean="0">
                <a:solidFill>
                  <a:srgbClr val="FF0000"/>
                </a:solidFill>
                <a:latin typeface="Arial Black"/>
                <a:sym typeface="Arial Black"/>
              </a:rPr>
              <a:t>45</a:t>
            </a:r>
          </a:p>
          <a:p>
            <a:pPr lvl="0" indent="-457200" algn="l" rtl="0">
              <a:lnSpc>
                <a:spcPct val="90000"/>
              </a:lnSpc>
              <a:spcBef>
                <a:spcPts val="1000"/>
              </a:spcBef>
              <a:spcAft>
                <a:spcPts val="0"/>
              </a:spcAft>
              <a:buClr>
                <a:schemeClr val="dk1"/>
              </a:buClr>
              <a:buSzPts val="2400"/>
              <a:buAutoNum type="alphaUcParenR"/>
            </a:pPr>
            <a:r>
              <a:rPr lang="en-US" b="1" dirty="0" smtClean="0">
                <a:latin typeface="Arial Black"/>
                <a:sym typeface="Arial Black"/>
              </a:rPr>
              <a:t>59</a:t>
            </a:r>
          </a:p>
          <a:p>
            <a:pPr lvl="0" indent="-457200" algn="l" rtl="0">
              <a:lnSpc>
                <a:spcPct val="90000"/>
              </a:lnSpc>
              <a:spcBef>
                <a:spcPts val="1000"/>
              </a:spcBef>
              <a:spcAft>
                <a:spcPts val="0"/>
              </a:spcAft>
              <a:buClr>
                <a:schemeClr val="dk1"/>
              </a:buClr>
              <a:buSzPts val="2400"/>
              <a:buAutoNum type="alphaUcParenR"/>
            </a:pPr>
            <a:r>
              <a:rPr lang="en-US" b="1" dirty="0" smtClean="0">
                <a:latin typeface="Arial Black"/>
                <a:sym typeface="Arial Black"/>
              </a:rPr>
              <a:t>40</a:t>
            </a:r>
          </a:p>
          <a:p>
            <a:pPr lvl="0" indent="-457200" algn="l" rtl="0">
              <a:lnSpc>
                <a:spcPct val="90000"/>
              </a:lnSpc>
              <a:spcBef>
                <a:spcPts val="1000"/>
              </a:spcBef>
              <a:spcAft>
                <a:spcPts val="0"/>
              </a:spcAft>
              <a:buClr>
                <a:schemeClr val="dk1"/>
              </a:buClr>
              <a:buSzPts val="2400"/>
              <a:buAutoNum type="alphaUcParenR"/>
            </a:pPr>
            <a:r>
              <a:rPr lang="en-US" b="1" dirty="0" smtClean="0">
                <a:latin typeface="Arial Black"/>
                <a:sym typeface="Arial Black"/>
              </a:rPr>
              <a:t>60</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353"/>
        <p:cNvGrpSpPr/>
        <p:nvPr/>
      </p:nvGrpSpPr>
      <p:grpSpPr>
        <a:xfrm>
          <a:off x="0" y="0"/>
          <a:ext cx="0" cy="0"/>
          <a:chOff x="0" y="0"/>
          <a:chExt cx="0" cy="0"/>
        </a:xfrm>
      </p:grpSpPr>
      <p:sp>
        <p:nvSpPr>
          <p:cNvPr id="354" name="Google Shape;354;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55" name="Google Shape;355;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3. </a:t>
            </a:r>
            <a:r>
              <a:rPr lang="en-US" dirty="0">
                <a:latin typeface="Arial Black"/>
                <a:ea typeface="Arial Black"/>
                <a:cs typeface="Arial Black"/>
                <a:sym typeface="Arial Black"/>
              </a:rPr>
              <a:t>A box contains two white balls, three black balls and four red balls. In how many ways can three balls be drawn from the box, if at least one black ball is to be included in the draw?</a:t>
            </a:r>
            <a:endParaRPr/>
          </a:p>
          <a:p>
            <a:pPr marL="533400" lvl="0" indent="-457200" algn="l" rtl="0">
              <a:lnSpc>
                <a:spcPct val="90000"/>
              </a:lnSpc>
              <a:spcBef>
                <a:spcPts val="1000"/>
              </a:spcBef>
              <a:spcAft>
                <a:spcPts val="0"/>
              </a:spcAft>
              <a:buSzPts val="2400"/>
              <a:buAutoNum type="alphaUcParenBoth"/>
            </a:pPr>
            <a:r>
              <a:rPr lang="en-US" dirty="0" smtClean="0">
                <a:latin typeface="Arial Black"/>
                <a:ea typeface="Arial Black"/>
                <a:cs typeface="Arial Black"/>
                <a:sym typeface="Arial Black"/>
              </a:rPr>
              <a:t> 24           </a:t>
            </a: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 (B) </a:t>
            </a:r>
            <a:r>
              <a:rPr lang="en-US" dirty="0">
                <a:latin typeface="Arial Black"/>
                <a:ea typeface="Arial Black"/>
                <a:cs typeface="Arial Black"/>
                <a:sym typeface="Arial Black"/>
              </a:rPr>
              <a:t>64                 </a:t>
            </a:r>
            <a:endParaRPr lang="en-US" dirty="0" smtClean="0">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 </a:t>
            </a:r>
            <a:r>
              <a:rPr lang="en-US" dirty="0" smtClean="0">
                <a:latin typeface="Arial Black"/>
                <a:ea typeface="Arial Black"/>
                <a:cs typeface="Arial Black"/>
                <a:sym typeface="Arial Black"/>
              </a:rPr>
              <a:t>(C</a:t>
            </a:r>
            <a:r>
              <a:rPr lang="en-US" dirty="0" smtClean="0">
                <a:latin typeface="Arial Black"/>
                <a:ea typeface="Arial Black"/>
                <a:cs typeface="Arial Black"/>
                <a:sym typeface="Arial Black"/>
              </a:rPr>
              <a:t> </a:t>
            </a:r>
            <a:r>
              <a:rPr lang="en-US" dirty="0">
                <a:latin typeface="Arial Black"/>
                <a:ea typeface="Arial Black"/>
                <a:cs typeface="Arial Black"/>
                <a:sym typeface="Arial Black"/>
              </a:rPr>
              <a:t>78              </a:t>
            </a:r>
            <a:endParaRPr lang="en-US" dirty="0" smtClean="0">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  (D)none </a:t>
            </a:r>
            <a:r>
              <a:rPr lang="en-US" dirty="0">
                <a:latin typeface="Arial Black"/>
                <a:ea typeface="Arial Black"/>
                <a:cs typeface="Arial Black"/>
                <a:sym typeface="Arial Black"/>
              </a:rPr>
              <a:t>of these</a:t>
            </a:r>
            <a:br>
              <a:rPr lang="en-US" dirty="0">
                <a:latin typeface="Arial Black"/>
                <a:ea typeface="Arial Black"/>
                <a:cs typeface="Arial Black"/>
                <a:sym typeface="Arial Black"/>
              </a:rPr>
            </a:b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a:p>
        </p:txBody>
      </p:sp>
      <p:sp>
        <p:nvSpPr>
          <p:cNvPr id="356" name="Google Shape;356;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7" name="Google Shape;357;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8" name="Google Shape;358;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353"/>
        <p:cNvGrpSpPr/>
        <p:nvPr/>
      </p:nvGrpSpPr>
      <p:grpSpPr>
        <a:xfrm>
          <a:off x="0" y="0"/>
          <a:ext cx="0" cy="0"/>
          <a:chOff x="0" y="0"/>
          <a:chExt cx="0" cy="0"/>
        </a:xfrm>
      </p:grpSpPr>
      <p:sp>
        <p:nvSpPr>
          <p:cNvPr id="354" name="Google Shape;354;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55" name="Google Shape;355;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3. </a:t>
            </a:r>
            <a:r>
              <a:rPr lang="en-US" dirty="0">
                <a:latin typeface="Arial Black"/>
                <a:ea typeface="Arial Black"/>
                <a:cs typeface="Arial Black"/>
                <a:sym typeface="Arial Black"/>
              </a:rPr>
              <a:t>A box contains two white balls, three black balls and four red balls. In how many ways can three balls be drawn from the box, if at least one black ball is to be included in the draw?</a:t>
            </a:r>
            <a:endParaRPr/>
          </a:p>
          <a:p>
            <a:pPr marL="533400" lvl="0" indent="-457200" algn="l" rtl="0">
              <a:lnSpc>
                <a:spcPct val="90000"/>
              </a:lnSpc>
              <a:spcBef>
                <a:spcPts val="1000"/>
              </a:spcBef>
              <a:spcAft>
                <a:spcPts val="0"/>
              </a:spcAft>
              <a:buSzPts val="2400"/>
              <a:buAutoNum type="alphaUcParenBoth"/>
            </a:pPr>
            <a:r>
              <a:rPr lang="en-US" dirty="0" smtClean="0">
                <a:latin typeface="Arial Black"/>
                <a:ea typeface="Arial Black"/>
                <a:cs typeface="Arial Black"/>
                <a:sym typeface="Arial Black"/>
              </a:rPr>
              <a:t> 24           </a:t>
            </a:r>
          </a:p>
          <a:p>
            <a:pPr marL="533400" lvl="0" indent="-457200" algn="l" rtl="0">
              <a:lnSpc>
                <a:spcPct val="90000"/>
              </a:lnSpc>
              <a:spcBef>
                <a:spcPts val="1000"/>
              </a:spcBef>
              <a:spcAft>
                <a:spcPts val="0"/>
              </a:spcAft>
              <a:buSzPts val="2400"/>
              <a:buNone/>
            </a:pPr>
            <a:r>
              <a:rPr lang="en-US" dirty="0" smtClean="0">
                <a:solidFill>
                  <a:srgbClr val="FF0000"/>
                </a:solidFill>
                <a:latin typeface="Arial Black"/>
                <a:ea typeface="Arial Black"/>
                <a:cs typeface="Arial Black"/>
                <a:sym typeface="Arial Black"/>
              </a:rPr>
              <a:t> (B) </a:t>
            </a:r>
            <a:r>
              <a:rPr lang="en-US" dirty="0">
                <a:solidFill>
                  <a:srgbClr val="FF0000"/>
                </a:solidFill>
                <a:latin typeface="Arial Black"/>
                <a:ea typeface="Arial Black"/>
                <a:cs typeface="Arial Black"/>
                <a:sym typeface="Arial Black"/>
              </a:rPr>
              <a:t>64                 </a:t>
            </a:r>
            <a:endParaRPr lang="en-US" dirty="0" smtClean="0">
              <a:solidFill>
                <a:srgbClr val="FF0000"/>
              </a:solidFill>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 </a:t>
            </a:r>
            <a:r>
              <a:rPr lang="en-US" dirty="0" smtClean="0">
                <a:latin typeface="Arial Black"/>
                <a:ea typeface="Arial Black"/>
                <a:cs typeface="Arial Black"/>
                <a:sym typeface="Arial Black"/>
              </a:rPr>
              <a:t>(C</a:t>
            </a:r>
            <a:r>
              <a:rPr lang="en-US" dirty="0" smtClean="0">
                <a:latin typeface="Arial Black"/>
                <a:ea typeface="Arial Black"/>
                <a:cs typeface="Arial Black"/>
                <a:sym typeface="Arial Black"/>
              </a:rPr>
              <a:t> </a:t>
            </a:r>
            <a:r>
              <a:rPr lang="en-US" dirty="0">
                <a:latin typeface="Arial Black"/>
                <a:ea typeface="Arial Black"/>
                <a:cs typeface="Arial Black"/>
                <a:sym typeface="Arial Black"/>
              </a:rPr>
              <a:t>78              </a:t>
            </a:r>
            <a:endParaRPr lang="en-US" dirty="0" smtClean="0">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  (D)none </a:t>
            </a:r>
            <a:r>
              <a:rPr lang="en-US" dirty="0">
                <a:latin typeface="Arial Black"/>
                <a:ea typeface="Arial Black"/>
                <a:cs typeface="Arial Black"/>
                <a:sym typeface="Arial Black"/>
              </a:rPr>
              <a:t>of these</a:t>
            </a:r>
            <a:br>
              <a:rPr lang="en-US" dirty="0">
                <a:latin typeface="Arial Black"/>
                <a:ea typeface="Arial Black"/>
                <a:cs typeface="Arial Black"/>
                <a:sym typeface="Arial Black"/>
              </a:rPr>
            </a:b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a:p>
        </p:txBody>
      </p:sp>
      <p:sp>
        <p:nvSpPr>
          <p:cNvPr id="356" name="Google Shape;356;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7" name="Google Shape;357;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8" name="Google Shape;358;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3" name="Google Shape;363;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64" name="Google Shape;364;p41"/>
          <p:cNvSpPr txBox="1">
            <a:spLocks noGrp="1"/>
          </p:cNvSpPr>
          <p:nvPr>
            <p:ph type="body" idx="1"/>
          </p:nvPr>
        </p:nvSpPr>
        <p:spPr>
          <a:xfrm>
            <a:off x="229552" y="756751"/>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4. </a:t>
            </a:r>
            <a:r>
              <a:rPr lang="en-US" dirty="0">
                <a:latin typeface="Arial Black"/>
                <a:ea typeface="Arial Black"/>
                <a:cs typeface="Arial Black"/>
                <a:sym typeface="Arial Black"/>
              </a:rPr>
              <a:t>Find the number of strings of 4 letters that can be formed with the letters of the word EXAMINATION?</a:t>
            </a:r>
            <a:endParaRPr/>
          </a:p>
          <a:p>
            <a:pPr marL="533400" lvl="0" indent="-457200" algn="l" rtl="0">
              <a:lnSpc>
                <a:spcPct val="90000"/>
              </a:lnSpc>
              <a:spcBef>
                <a:spcPts val="1000"/>
              </a:spcBef>
              <a:spcAft>
                <a:spcPts val="0"/>
              </a:spcAft>
              <a:buSzPts val="2400"/>
              <a:buAutoNum type="alphaUcParenBoth"/>
            </a:pPr>
            <a:r>
              <a:rPr lang="en-US" dirty="0" smtClean="0">
                <a:latin typeface="Arial Black"/>
                <a:ea typeface="Arial Black"/>
                <a:cs typeface="Arial Black"/>
                <a:sym typeface="Arial Black"/>
              </a:rPr>
              <a:t>2454                  </a:t>
            </a: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(B) </a:t>
            </a:r>
            <a:r>
              <a:rPr lang="en-US" dirty="0">
                <a:latin typeface="Arial Black"/>
                <a:ea typeface="Arial Black"/>
                <a:cs typeface="Arial Black"/>
                <a:sym typeface="Arial Black"/>
              </a:rPr>
              <a:t>2542              </a:t>
            </a:r>
            <a:endParaRPr lang="en-US" dirty="0" smtClean="0">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(C) </a:t>
            </a:r>
            <a:r>
              <a:rPr lang="en-US" dirty="0">
                <a:latin typeface="Arial Black"/>
                <a:ea typeface="Arial Black"/>
                <a:cs typeface="Arial Black"/>
                <a:sym typeface="Arial Black"/>
              </a:rPr>
              <a:t>2780               </a:t>
            </a:r>
            <a:endParaRPr lang="en-US" dirty="0" smtClean="0">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(D) </a:t>
            </a:r>
            <a:r>
              <a:rPr lang="en-US" dirty="0">
                <a:latin typeface="Arial Black"/>
                <a:ea typeface="Arial Black"/>
                <a:cs typeface="Arial Black"/>
                <a:sym typeface="Arial Black"/>
              </a:rPr>
              <a:t>none of these</a:t>
            </a:r>
            <a:r>
              <a:rPr lang="en-US" dirty="0"/>
              <a:t/>
            </a:r>
            <a:br>
              <a:rPr lang="en-US" dirty="0"/>
            </a:br>
            <a:endParaRPr/>
          </a:p>
        </p:txBody>
      </p:sp>
      <p:sp>
        <p:nvSpPr>
          <p:cNvPr id="365" name="Google Shape;365;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6" name="Google Shape;366;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7" name="Google Shape;367;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8" name="Google Shape;368;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3" name="Google Shape;363;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64" name="Google Shape;364;p41"/>
          <p:cNvSpPr txBox="1">
            <a:spLocks noGrp="1"/>
          </p:cNvSpPr>
          <p:nvPr>
            <p:ph type="body" idx="1"/>
          </p:nvPr>
        </p:nvSpPr>
        <p:spPr>
          <a:xfrm>
            <a:off x="229552" y="756751"/>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4. </a:t>
            </a:r>
            <a:r>
              <a:rPr lang="en-US" dirty="0">
                <a:latin typeface="Arial Black"/>
                <a:ea typeface="Arial Black"/>
                <a:cs typeface="Arial Black"/>
                <a:sym typeface="Arial Black"/>
              </a:rPr>
              <a:t>Find the number of strings of 4 letters that can be formed with the letters of the word EXAMINATION?</a:t>
            </a:r>
            <a:endParaRPr/>
          </a:p>
          <a:p>
            <a:pPr marL="533400" lvl="0" indent="-457200" algn="l" rtl="0">
              <a:lnSpc>
                <a:spcPct val="90000"/>
              </a:lnSpc>
              <a:spcBef>
                <a:spcPts val="1000"/>
              </a:spcBef>
              <a:spcAft>
                <a:spcPts val="0"/>
              </a:spcAft>
              <a:buSzPts val="2400"/>
              <a:buAutoNum type="alphaUcParenBoth"/>
            </a:pPr>
            <a:r>
              <a:rPr lang="en-US" dirty="0" smtClean="0">
                <a:solidFill>
                  <a:srgbClr val="FF0000"/>
                </a:solidFill>
                <a:latin typeface="Arial Black"/>
                <a:ea typeface="Arial Black"/>
                <a:cs typeface="Arial Black"/>
                <a:sym typeface="Arial Black"/>
              </a:rPr>
              <a:t>2454 </a:t>
            </a:r>
            <a:r>
              <a:rPr lang="en-US" dirty="0" smtClean="0">
                <a:latin typeface="Arial Black"/>
                <a:ea typeface="Arial Black"/>
                <a:cs typeface="Arial Black"/>
                <a:sym typeface="Arial Black"/>
              </a:rPr>
              <a:t>                 </a:t>
            </a: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(B) </a:t>
            </a:r>
            <a:r>
              <a:rPr lang="en-US" dirty="0">
                <a:latin typeface="Arial Black"/>
                <a:ea typeface="Arial Black"/>
                <a:cs typeface="Arial Black"/>
                <a:sym typeface="Arial Black"/>
              </a:rPr>
              <a:t>2542              </a:t>
            </a:r>
            <a:endParaRPr lang="en-US" dirty="0" smtClean="0">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(C) </a:t>
            </a:r>
            <a:r>
              <a:rPr lang="en-US" dirty="0">
                <a:latin typeface="Arial Black"/>
                <a:ea typeface="Arial Black"/>
                <a:cs typeface="Arial Black"/>
                <a:sym typeface="Arial Black"/>
              </a:rPr>
              <a:t>2780               </a:t>
            </a:r>
            <a:endParaRPr lang="en-US" dirty="0" smtClean="0">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(D) </a:t>
            </a:r>
            <a:r>
              <a:rPr lang="en-US" dirty="0">
                <a:latin typeface="Arial Black"/>
                <a:ea typeface="Arial Black"/>
                <a:cs typeface="Arial Black"/>
                <a:sym typeface="Arial Black"/>
              </a:rPr>
              <a:t>none of these</a:t>
            </a:r>
            <a:r>
              <a:rPr lang="en-US" dirty="0"/>
              <a:t/>
            </a:r>
            <a:br>
              <a:rPr lang="en-US" dirty="0"/>
            </a:br>
            <a:endParaRPr/>
          </a:p>
        </p:txBody>
      </p:sp>
      <p:sp>
        <p:nvSpPr>
          <p:cNvPr id="365" name="Google Shape;365;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6" name="Google Shape;366;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7" name="Google Shape;367;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8" name="Google Shape;368;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372"/>
        <p:cNvGrpSpPr/>
        <p:nvPr/>
      </p:nvGrpSpPr>
      <p:grpSpPr>
        <a:xfrm>
          <a:off x="0" y="0"/>
          <a:ext cx="0" cy="0"/>
          <a:chOff x="0" y="0"/>
          <a:chExt cx="0" cy="0"/>
        </a:xfrm>
      </p:grpSpPr>
      <p:sp>
        <p:nvSpPr>
          <p:cNvPr id="373" name="Google Shape;373;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74" name="Google Shape;374;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5. </a:t>
            </a:r>
            <a:r>
              <a:rPr lang="en-US" dirty="0">
                <a:latin typeface="Arial Black"/>
                <a:ea typeface="Arial Black"/>
                <a:cs typeface="Arial Black"/>
                <a:sym typeface="Arial Black"/>
              </a:rPr>
              <a:t>How many triangles can be formed by joining 15 points on the plane, in which no line joining any three points? </a:t>
            </a:r>
            <a:endParaRPr/>
          </a:p>
          <a:p>
            <a:pPr marL="533400" lvl="0" indent="-457200" algn="l" rtl="0">
              <a:lnSpc>
                <a:spcPct val="90000"/>
              </a:lnSpc>
              <a:spcBef>
                <a:spcPts val="1000"/>
              </a:spcBef>
              <a:spcAft>
                <a:spcPts val="0"/>
              </a:spcAft>
              <a:buSzPts val="2400"/>
              <a:buAutoNum type="alphaUcParenBoth"/>
            </a:pPr>
            <a:r>
              <a:rPr lang="en-US" dirty="0" smtClean="0">
                <a:latin typeface="Arial Black"/>
                <a:ea typeface="Arial Black"/>
                <a:cs typeface="Arial Black"/>
                <a:sym typeface="Arial Black"/>
              </a:rPr>
              <a:t> 560                            </a:t>
            </a: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 (B) </a:t>
            </a:r>
            <a:r>
              <a:rPr lang="en-US" dirty="0">
                <a:latin typeface="Arial Black"/>
                <a:ea typeface="Arial Black"/>
                <a:cs typeface="Arial Black"/>
                <a:sym typeface="Arial Black"/>
              </a:rPr>
              <a:t>455                        </a:t>
            </a:r>
            <a:endParaRPr lang="en-US" dirty="0" smtClean="0">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 (C) </a:t>
            </a:r>
            <a:r>
              <a:rPr lang="en-US" dirty="0">
                <a:latin typeface="Arial Black"/>
                <a:ea typeface="Arial Black"/>
                <a:cs typeface="Arial Black"/>
                <a:sym typeface="Arial Black"/>
              </a:rPr>
              <a:t>620           </a:t>
            </a:r>
            <a:endParaRPr lang="en-US" dirty="0" smtClean="0">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(D)none </a:t>
            </a:r>
            <a:r>
              <a:rPr lang="en-US" dirty="0">
                <a:latin typeface="Arial Black"/>
                <a:ea typeface="Arial Black"/>
                <a:cs typeface="Arial Black"/>
                <a:sym typeface="Arial Black"/>
              </a:rPr>
              <a:t>of these</a:t>
            </a:r>
            <a:endParaRPr/>
          </a:p>
          <a:p>
            <a:pPr marL="76200" lvl="0" indent="0" algn="l" rtl="0">
              <a:lnSpc>
                <a:spcPct val="90000"/>
              </a:lnSpc>
              <a:spcBef>
                <a:spcPts val="1000"/>
              </a:spcBef>
              <a:spcAft>
                <a:spcPts val="0"/>
              </a:spcAft>
              <a:buSzPts val="2400"/>
              <a:buNone/>
            </a:pPr>
            <a:r>
              <a:rPr lang="en-US" dirty="0">
                <a:latin typeface="Arial Black"/>
                <a:ea typeface="Arial Black"/>
                <a:cs typeface="Arial Black"/>
                <a:sym typeface="Arial Black"/>
              </a:rPr>
              <a:t/>
            </a:r>
            <a:br>
              <a:rPr lang="en-US" dirty="0">
                <a:latin typeface="Arial Black"/>
                <a:ea typeface="Arial Black"/>
                <a:cs typeface="Arial Black"/>
                <a:sym typeface="Arial Black"/>
              </a:rPr>
            </a:b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
        <p:nvSpPr>
          <p:cNvPr id="375" name="Google Shape;375;p4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1" name="Google Shape;141;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TYPE-3 – ALL THE VOWELS ALWAYS COMES TOGETHER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a:t> </a:t>
            </a:r>
            <a:endParaRPr/>
          </a:p>
          <a:p>
            <a:pPr marL="228600" lvl="0" indent="-228600" algn="l" rtl="0">
              <a:lnSpc>
                <a:spcPct val="90000"/>
              </a:lnSpc>
              <a:spcBef>
                <a:spcPts val="1000"/>
              </a:spcBef>
              <a:spcAft>
                <a:spcPts val="0"/>
              </a:spcAft>
              <a:buSzPts val="2400"/>
              <a:buNone/>
            </a:pPr>
            <a:r>
              <a:rPr lang="en-US" b="1"/>
              <a:t> </a:t>
            </a:r>
            <a:r>
              <a:rPr lang="en-US" b="1">
                <a:solidFill>
                  <a:srgbClr val="0C0C0C"/>
                </a:solidFill>
                <a:latin typeface="Arial Black"/>
                <a:ea typeface="Arial Black"/>
                <a:cs typeface="Arial Black"/>
                <a:sym typeface="Arial Black"/>
              </a:rPr>
              <a:t>1- LUCKNOW                                                         2- SUCCESS</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a:t> </a:t>
            </a:r>
            <a:endParaRPr/>
          </a:p>
        </p:txBody>
      </p:sp>
      <p:cxnSp>
        <p:nvCxnSpPr>
          <p:cNvPr id="142" name="Google Shape;142;p7"/>
          <p:cNvCxnSpPr/>
          <p:nvPr/>
        </p:nvCxnSpPr>
        <p:spPr>
          <a:xfrm>
            <a:off x="5528603" y="2278966"/>
            <a:ext cx="0" cy="41376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372"/>
        <p:cNvGrpSpPr/>
        <p:nvPr/>
      </p:nvGrpSpPr>
      <p:grpSpPr>
        <a:xfrm>
          <a:off x="0" y="0"/>
          <a:ext cx="0" cy="0"/>
          <a:chOff x="0" y="0"/>
          <a:chExt cx="0" cy="0"/>
        </a:xfrm>
      </p:grpSpPr>
      <p:sp>
        <p:nvSpPr>
          <p:cNvPr id="373" name="Google Shape;373;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74" name="Google Shape;374;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5. </a:t>
            </a:r>
            <a:r>
              <a:rPr lang="en-US" dirty="0">
                <a:latin typeface="Arial Black"/>
                <a:ea typeface="Arial Black"/>
                <a:cs typeface="Arial Black"/>
                <a:sym typeface="Arial Black"/>
              </a:rPr>
              <a:t>How many triangles can be formed by joining 15 points on the plane, in which no line joining any three points? </a:t>
            </a:r>
            <a:endParaRPr/>
          </a:p>
          <a:p>
            <a:pPr marL="533400" lvl="0" indent="-457200" algn="l" rtl="0">
              <a:lnSpc>
                <a:spcPct val="90000"/>
              </a:lnSpc>
              <a:spcBef>
                <a:spcPts val="1000"/>
              </a:spcBef>
              <a:spcAft>
                <a:spcPts val="0"/>
              </a:spcAft>
              <a:buSzPts val="2400"/>
              <a:buAutoNum type="alphaUcParenBoth"/>
            </a:pPr>
            <a:r>
              <a:rPr lang="en-US" dirty="0" smtClean="0">
                <a:latin typeface="Arial Black"/>
                <a:ea typeface="Arial Black"/>
                <a:cs typeface="Arial Black"/>
                <a:sym typeface="Arial Black"/>
              </a:rPr>
              <a:t> 560                            </a:t>
            </a:r>
          </a:p>
          <a:p>
            <a:pPr marL="533400" lvl="0" indent="-457200" algn="l" rtl="0">
              <a:lnSpc>
                <a:spcPct val="90000"/>
              </a:lnSpc>
              <a:spcBef>
                <a:spcPts val="1000"/>
              </a:spcBef>
              <a:spcAft>
                <a:spcPts val="0"/>
              </a:spcAft>
              <a:buSzPts val="2400"/>
              <a:buNone/>
            </a:pPr>
            <a:r>
              <a:rPr lang="en-US" dirty="0" smtClean="0">
                <a:solidFill>
                  <a:srgbClr val="FF0000"/>
                </a:solidFill>
                <a:latin typeface="Arial Black"/>
                <a:ea typeface="Arial Black"/>
                <a:cs typeface="Arial Black"/>
                <a:sym typeface="Arial Black"/>
              </a:rPr>
              <a:t> (B) </a:t>
            </a:r>
            <a:r>
              <a:rPr lang="en-US" dirty="0">
                <a:solidFill>
                  <a:srgbClr val="FF0000"/>
                </a:solidFill>
                <a:latin typeface="Arial Black"/>
                <a:ea typeface="Arial Black"/>
                <a:cs typeface="Arial Black"/>
                <a:sym typeface="Arial Black"/>
              </a:rPr>
              <a:t>455                        </a:t>
            </a:r>
            <a:endParaRPr lang="en-US" dirty="0" smtClean="0">
              <a:solidFill>
                <a:srgbClr val="FF0000"/>
              </a:solidFill>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 (C) </a:t>
            </a:r>
            <a:r>
              <a:rPr lang="en-US" dirty="0">
                <a:latin typeface="Arial Black"/>
                <a:ea typeface="Arial Black"/>
                <a:cs typeface="Arial Black"/>
                <a:sym typeface="Arial Black"/>
              </a:rPr>
              <a:t>620           </a:t>
            </a:r>
            <a:endParaRPr lang="en-US" dirty="0" smtClean="0">
              <a:latin typeface="Arial Black"/>
              <a:ea typeface="Arial Black"/>
              <a:cs typeface="Arial Black"/>
              <a:sym typeface="Arial Black"/>
            </a:endParaRPr>
          </a:p>
          <a:p>
            <a:pPr marL="533400" lvl="0" indent="-457200" algn="l" rtl="0">
              <a:lnSpc>
                <a:spcPct val="90000"/>
              </a:lnSpc>
              <a:spcBef>
                <a:spcPts val="1000"/>
              </a:spcBef>
              <a:spcAft>
                <a:spcPts val="0"/>
              </a:spcAft>
              <a:buSzPts val="2400"/>
              <a:buNone/>
            </a:pPr>
            <a:r>
              <a:rPr lang="en-US" dirty="0" smtClean="0">
                <a:latin typeface="Arial Black"/>
                <a:ea typeface="Arial Black"/>
                <a:cs typeface="Arial Black"/>
                <a:sym typeface="Arial Black"/>
              </a:rPr>
              <a:t>(D)none </a:t>
            </a:r>
            <a:r>
              <a:rPr lang="en-US" dirty="0">
                <a:latin typeface="Arial Black"/>
                <a:ea typeface="Arial Black"/>
                <a:cs typeface="Arial Black"/>
                <a:sym typeface="Arial Black"/>
              </a:rPr>
              <a:t>of these</a:t>
            </a:r>
            <a:endParaRPr/>
          </a:p>
          <a:p>
            <a:pPr marL="76200" lvl="0" indent="0" algn="l" rtl="0">
              <a:lnSpc>
                <a:spcPct val="90000"/>
              </a:lnSpc>
              <a:spcBef>
                <a:spcPts val="1000"/>
              </a:spcBef>
              <a:spcAft>
                <a:spcPts val="0"/>
              </a:spcAft>
              <a:buSzPts val="2400"/>
              <a:buNone/>
            </a:pPr>
            <a:r>
              <a:rPr lang="en-US" dirty="0">
                <a:latin typeface="Arial Black"/>
                <a:ea typeface="Arial Black"/>
                <a:cs typeface="Arial Black"/>
                <a:sym typeface="Arial Black"/>
              </a:rPr>
              <a:t/>
            </a:r>
            <a:br>
              <a:rPr lang="en-US" dirty="0">
                <a:latin typeface="Arial Black"/>
                <a:ea typeface="Arial Black"/>
                <a:cs typeface="Arial Black"/>
                <a:sym typeface="Arial Black"/>
              </a:rPr>
            </a:b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
        <p:nvSpPr>
          <p:cNvPr id="375" name="Google Shape;375;p4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79"/>
        <p:cNvGrpSpPr/>
        <p:nvPr/>
      </p:nvGrpSpPr>
      <p:grpSpPr>
        <a:xfrm>
          <a:off x="0" y="0"/>
          <a:ext cx="0" cy="0"/>
          <a:chOff x="0" y="0"/>
          <a:chExt cx="0" cy="0"/>
        </a:xfrm>
      </p:grpSpPr>
      <p:sp>
        <p:nvSpPr>
          <p:cNvPr id="380" name="Google Shape;380;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81" name="Google Shape;381;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SzPts val="2400"/>
              <a:buNone/>
            </a:pPr>
            <a:r>
              <a:rPr lang="en-US" b="1" dirty="0">
                <a:latin typeface="Arial Black"/>
                <a:ea typeface="Arial Black"/>
                <a:cs typeface="Arial Black"/>
                <a:sym typeface="Arial Black"/>
              </a:rPr>
              <a:t>Q 6. i</a:t>
            </a:r>
            <a:r>
              <a:rPr lang="en-US" dirty="0">
                <a:latin typeface="Arial Black"/>
                <a:ea typeface="Arial Black"/>
                <a:cs typeface="Arial Black"/>
                <a:sym typeface="Arial Black"/>
              </a:rPr>
              <a:t>n a group of 6 boys and 4 girls, four children are to be selected. In how many different ways can they be selected such that at least one boy should be there?</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smtClean="0">
                <a:latin typeface="Arial Black"/>
                <a:ea typeface="Arial Black"/>
                <a:cs typeface="Arial Black"/>
                <a:sym typeface="Arial Black"/>
              </a:rPr>
              <a:t>(A) </a:t>
            </a:r>
            <a:r>
              <a:rPr lang="en-US" b="1" dirty="0">
                <a:latin typeface="Arial Black"/>
                <a:ea typeface="Arial Black"/>
                <a:cs typeface="Arial Black"/>
                <a:sym typeface="Arial Black"/>
              </a:rPr>
              <a:t>211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(B) </a:t>
            </a:r>
            <a:r>
              <a:rPr lang="en-US" b="1" dirty="0">
                <a:latin typeface="Arial Black"/>
                <a:ea typeface="Arial Black"/>
                <a:cs typeface="Arial Black"/>
                <a:sym typeface="Arial Black"/>
              </a:rPr>
              <a:t>209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(C) </a:t>
            </a:r>
            <a:r>
              <a:rPr lang="en-US" b="1" dirty="0">
                <a:latin typeface="Arial Black"/>
                <a:ea typeface="Arial Black"/>
                <a:cs typeface="Arial Black"/>
                <a:sym typeface="Arial Black"/>
              </a:rPr>
              <a:t>207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(D)none </a:t>
            </a:r>
            <a:r>
              <a:rPr lang="en-US" b="1" dirty="0">
                <a:latin typeface="Arial Black"/>
                <a:ea typeface="Arial Black"/>
                <a:cs typeface="Arial Black"/>
                <a:sym typeface="Arial Black"/>
              </a:rPr>
              <a:t>of these</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79"/>
        <p:cNvGrpSpPr/>
        <p:nvPr/>
      </p:nvGrpSpPr>
      <p:grpSpPr>
        <a:xfrm>
          <a:off x="0" y="0"/>
          <a:ext cx="0" cy="0"/>
          <a:chOff x="0" y="0"/>
          <a:chExt cx="0" cy="0"/>
        </a:xfrm>
      </p:grpSpPr>
      <p:sp>
        <p:nvSpPr>
          <p:cNvPr id="380" name="Google Shape;380;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81" name="Google Shape;381;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SzPts val="2400"/>
              <a:buNone/>
            </a:pPr>
            <a:r>
              <a:rPr lang="en-US" b="1" dirty="0">
                <a:latin typeface="Arial Black"/>
                <a:ea typeface="Arial Black"/>
                <a:cs typeface="Arial Black"/>
                <a:sym typeface="Arial Black"/>
              </a:rPr>
              <a:t>Q 6. i</a:t>
            </a:r>
            <a:r>
              <a:rPr lang="en-US" dirty="0">
                <a:latin typeface="Arial Black"/>
                <a:ea typeface="Arial Black"/>
                <a:cs typeface="Arial Black"/>
                <a:sym typeface="Arial Black"/>
              </a:rPr>
              <a:t>n a group of 6 boys and 4 girls, four children are to be selected. In how many different ways can they be selected such that at least one boy should be there?</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smtClean="0">
                <a:latin typeface="Arial Black"/>
                <a:ea typeface="Arial Black"/>
                <a:cs typeface="Arial Black"/>
                <a:sym typeface="Arial Black"/>
              </a:rPr>
              <a:t>(A) </a:t>
            </a:r>
            <a:r>
              <a:rPr lang="en-US" b="1" dirty="0">
                <a:latin typeface="Arial Black"/>
                <a:ea typeface="Arial Black"/>
                <a:cs typeface="Arial Black"/>
                <a:sym typeface="Arial Black"/>
              </a:rPr>
              <a:t>211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latin typeface="Arial Black"/>
                <a:ea typeface="Arial Black"/>
                <a:cs typeface="Arial Black"/>
                <a:sym typeface="Arial Black"/>
              </a:rPr>
              <a:t>(B) </a:t>
            </a:r>
            <a:r>
              <a:rPr lang="en-US" b="1" dirty="0">
                <a:solidFill>
                  <a:srgbClr val="FF0000"/>
                </a:solidFill>
                <a:latin typeface="Arial Black"/>
                <a:ea typeface="Arial Black"/>
                <a:cs typeface="Arial Black"/>
                <a:sym typeface="Arial Black"/>
              </a:rPr>
              <a:t>209                   </a:t>
            </a:r>
            <a:endParaRPr lang="en-US" b="1" dirty="0" smtClean="0">
              <a:solidFill>
                <a:srgbClr val="FF0000"/>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(C) </a:t>
            </a:r>
            <a:r>
              <a:rPr lang="en-US" b="1" dirty="0">
                <a:latin typeface="Arial Black"/>
                <a:ea typeface="Arial Black"/>
                <a:cs typeface="Arial Black"/>
                <a:sym typeface="Arial Black"/>
              </a:rPr>
              <a:t>207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(D)none </a:t>
            </a:r>
            <a:r>
              <a:rPr lang="en-US" b="1" dirty="0">
                <a:latin typeface="Arial Black"/>
                <a:ea typeface="Arial Black"/>
                <a:cs typeface="Arial Black"/>
                <a:sym typeface="Arial Black"/>
              </a:rPr>
              <a:t>of these</a:t>
            </a: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85"/>
        <p:cNvGrpSpPr/>
        <p:nvPr/>
      </p:nvGrpSpPr>
      <p:grpSpPr>
        <a:xfrm>
          <a:off x="0" y="0"/>
          <a:ext cx="0" cy="0"/>
          <a:chOff x="0" y="0"/>
          <a:chExt cx="0" cy="0"/>
        </a:xfrm>
      </p:grpSpPr>
      <p:sp>
        <p:nvSpPr>
          <p:cNvPr id="386" name="Google Shape;386;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87" name="Google Shape;387;p4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SzPts val="2400"/>
              <a:buNone/>
            </a:pPr>
            <a:r>
              <a:rPr lang="en-US" b="1" dirty="0">
                <a:latin typeface="Arial Black"/>
                <a:ea typeface="Arial Black"/>
                <a:cs typeface="Arial Black"/>
                <a:sym typeface="Arial Black"/>
              </a:rPr>
              <a:t>Q 7</a:t>
            </a:r>
            <a:r>
              <a:rPr lang="en-US" b="1" dirty="0"/>
              <a:t>.</a:t>
            </a:r>
            <a:r>
              <a:rPr lang="en-US" dirty="0"/>
              <a:t> </a:t>
            </a:r>
            <a:r>
              <a:rPr lang="en-US" dirty="0">
                <a:latin typeface="Arial Black"/>
                <a:ea typeface="Arial Black"/>
                <a:cs typeface="Arial Black"/>
                <a:sym typeface="Arial Black"/>
              </a:rPr>
              <a:t>From a group of 7 men and 6 women, five persons are to be selected to form a committee so that at least 3 men are there on the committee. In how many ways can it be done</a:t>
            </a:r>
            <a:r>
              <a:rPr lang="en-US" b="1" dirty="0">
                <a:latin typeface="Arial Black"/>
                <a:ea typeface="Arial Black"/>
                <a:cs typeface="Arial Black"/>
                <a:sym typeface="Arial Black"/>
              </a:rPr>
              <a:t> ?</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smtClean="0">
                <a:latin typeface="Arial Black"/>
                <a:ea typeface="Arial Black"/>
                <a:cs typeface="Arial Black"/>
                <a:sym typeface="Arial Black"/>
              </a:rPr>
              <a:t>(A) </a:t>
            </a:r>
            <a:r>
              <a:rPr lang="en-US" b="1" dirty="0">
                <a:latin typeface="Arial Black"/>
                <a:ea typeface="Arial Black"/>
                <a:cs typeface="Arial Black"/>
                <a:sym typeface="Arial Black"/>
              </a:rPr>
              <a:t>756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(B) </a:t>
            </a:r>
            <a:r>
              <a:rPr lang="en-US" b="1" dirty="0">
                <a:latin typeface="Arial Black"/>
                <a:ea typeface="Arial Black"/>
                <a:cs typeface="Arial Black"/>
                <a:sym typeface="Arial Black"/>
              </a:rPr>
              <a:t>764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r>
              <a:rPr lang="en-US" b="1" dirty="0" smtClean="0">
                <a:latin typeface="Arial Black"/>
                <a:ea typeface="Arial Black"/>
                <a:cs typeface="Arial Black"/>
                <a:sym typeface="Arial Black"/>
              </a:rPr>
              <a:t> </a:t>
            </a:r>
            <a:r>
              <a:rPr lang="en-US" b="1" dirty="0" smtClean="0">
                <a:latin typeface="Arial Black"/>
                <a:ea typeface="Arial Black"/>
                <a:cs typeface="Arial Black"/>
                <a:sym typeface="Arial Black"/>
              </a:rPr>
              <a:t>(C) </a:t>
            </a:r>
            <a:r>
              <a:rPr lang="en-US" b="1" dirty="0">
                <a:latin typeface="Arial Black"/>
                <a:ea typeface="Arial Black"/>
                <a:cs typeface="Arial Black"/>
                <a:sym typeface="Arial Black"/>
              </a:rPr>
              <a:t>760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r>
              <a:rPr lang="en-US" b="1" dirty="0" smtClean="0">
                <a:latin typeface="Arial Black"/>
                <a:ea typeface="Arial Black"/>
                <a:cs typeface="Arial Black"/>
                <a:sym typeface="Arial Black"/>
              </a:rPr>
              <a:t> </a:t>
            </a:r>
            <a:r>
              <a:rPr lang="en-US" b="1" dirty="0" smtClean="0">
                <a:latin typeface="Arial Black"/>
                <a:ea typeface="Arial Black"/>
                <a:cs typeface="Arial Black"/>
                <a:sym typeface="Arial Black"/>
              </a:rPr>
              <a:t>(D) </a:t>
            </a:r>
            <a:r>
              <a:rPr lang="en-US" b="1" dirty="0">
                <a:latin typeface="Arial Black"/>
                <a:ea typeface="Arial Black"/>
                <a:cs typeface="Arial Black"/>
                <a:sym typeface="Arial Black"/>
              </a:rPr>
              <a:t>none of these</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85"/>
        <p:cNvGrpSpPr/>
        <p:nvPr/>
      </p:nvGrpSpPr>
      <p:grpSpPr>
        <a:xfrm>
          <a:off x="0" y="0"/>
          <a:ext cx="0" cy="0"/>
          <a:chOff x="0" y="0"/>
          <a:chExt cx="0" cy="0"/>
        </a:xfrm>
      </p:grpSpPr>
      <p:sp>
        <p:nvSpPr>
          <p:cNvPr id="386" name="Google Shape;386;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87" name="Google Shape;387;p4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SzPts val="2400"/>
              <a:buNone/>
            </a:pPr>
            <a:r>
              <a:rPr lang="en-US" b="1" dirty="0">
                <a:latin typeface="Arial Black"/>
                <a:ea typeface="Arial Black"/>
                <a:cs typeface="Arial Black"/>
                <a:sym typeface="Arial Black"/>
              </a:rPr>
              <a:t>Q 7</a:t>
            </a:r>
            <a:r>
              <a:rPr lang="en-US" b="1" dirty="0"/>
              <a:t>.</a:t>
            </a:r>
            <a:r>
              <a:rPr lang="en-US" dirty="0"/>
              <a:t> </a:t>
            </a:r>
            <a:r>
              <a:rPr lang="en-US" dirty="0">
                <a:latin typeface="Arial Black"/>
                <a:ea typeface="Arial Black"/>
                <a:cs typeface="Arial Black"/>
                <a:sym typeface="Arial Black"/>
              </a:rPr>
              <a:t>From a group of 7 men and 6 women, five persons are to be selected to form a committee so that at least 3 men are there on the committee. In how many ways can it be done</a:t>
            </a:r>
            <a:r>
              <a:rPr lang="en-US" b="1" dirty="0">
                <a:latin typeface="Arial Black"/>
                <a:ea typeface="Arial Black"/>
                <a:cs typeface="Arial Black"/>
                <a:sym typeface="Arial Black"/>
              </a:rPr>
              <a:t> ?</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Black"/>
                <a:ea typeface="Arial Black"/>
                <a:cs typeface="Arial Black"/>
                <a:sym typeface="Arial Black"/>
              </a:rPr>
              <a:t> </a:t>
            </a:r>
            <a:r>
              <a:rPr lang="en-US" b="1" dirty="0" smtClean="0">
                <a:solidFill>
                  <a:srgbClr val="FF0000"/>
                </a:solidFill>
                <a:latin typeface="Arial Black"/>
                <a:ea typeface="Arial Black"/>
                <a:cs typeface="Arial Black"/>
                <a:sym typeface="Arial Black"/>
              </a:rPr>
              <a:t>(A) </a:t>
            </a:r>
            <a:r>
              <a:rPr lang="en-US" b="1" dirty="0">
                <a:solidFill>
                  <a:srgbClr val="FF0000"/>
                </a:solidFill>
                <a:latin typeface="Arial Black"/>
                <a:ea typeface="Arial Black"/>
                <a:cs typeface="Arial Black"/>
                <a:sym typeface="Arial Black"/>
              </a:rPr>
              <a:t>756               </a:t>
            </a:r>
            <a:endParaRPr lang="en-US" b="1" dirty="0" smtClean="0">
              <a:solidFill>
                <a:srgbClr val="FF0000"/>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(B) </a:t>
            </a:r>
            <a:r>
              <a:rPr lang="en-US" b="1" dirty="0">
                <a:latin typeface="Arial Black"/>
                <a:ea typeface="Arial Black"/>
                <a:cs typeface="Arial Black"/>
                <a:sym typeface="Arial Black"/>
              </a:rPr>
              <a:t>764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r>
              <a:rPr lang="en-US" b="1" dirty="0" smtClean="0">
                <a:latin typeface="Arial Black"/>
                <a:ea typeface="Arial Black"/>
                <a:cs typeface="Arial Black"/>
                <a:sym typeface="Arial Black"/>
              </a:rPr>
              <a:t> </a:t>
            </a:r>
            <a:r>
              <a:rPr lang="en-US" b="1" dirty="0" smtClean="0">
                <a:latin typeface="Arial Black"/>
                <a:ea typeface="Arial Black"/>
                <a:cs typeface="Arial Black"/>
                <a:sym typeface="Arial Black"/>
              </a:rPr>
              <a:t>(C) </a:t>
            </a:r>
            <a:r>
              <a:rPr lang="en-US" b="1" dirty="0">
                <a:latin typeface="Arial Black"/>
                <a:ea typeface="Arial Black"/>
                <a:cs typeface="Arial Black"/>
                <a:sym typeface="Arial Black"/>
              </a:rPr>
              <a:t>760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r>
              <a:rPr lang="en-US" b="1" dirty="0" smtClean="0">
                <a:latin typeface="Arial Black"/>
                <a:ea typeface="Arial Black"/>
                <a:cs typeface="Arial Black"/>
                <a:sym typeface="Arial Black"/>
              </a:rPr>
              <a:t> </a:t>
            </a:r>
            <a:r>
              <a:rPr lang="en-US" b="1" dirty="0" smtClean="0">
                <a:latin typeface="Arial Black"/>
                <a:ea typeface="Arial Black"/>
                <a:cs typeface="Arial Black"/>
                <a:sym typeface="Arial Black"/>
              </a:rPr>
              <a:t>(D) </a:t>
            </a:r>
            <a:r>
              <a:rPr lang="en-US" b="1" dirty="0">
                <a:latin typeface="Arial Black"/>
                <a:ea typeface="Arial Black"/>
                <a:cs typeface="Arial Black"/>
                <a:sym typeface="Arial Black"/>
              </a:rPr>
              <a:t>none of these</a:t>
            </a:r>
            <a:endParaRPr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2" name="Google Shape;392;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93" name="Google Shape;393;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SzPts val="2400"/>
              <a:buNone/>
            </a:pPr>
            <a:r>
              <a:rPr lang="en-US" b="1" dirty="0">
                <a:latin typeface="Arial Black"/>
                <a:ea typeface="Arial Black"/>
                <a:cs typeface="Arial Black"/>
                <a:sym typeface="Arial Black"/>
              </a:rPr>
              <a:t>Q 8</a:t>
            </a:r>
            <a:r>
              <a:rPr lang="en-US" b="1" dirty="0"/>
              <a:t>. </a:t>
            </a:r>
            <a:r>
              <a:rPr lang="en-US" b="1" dirty="0">
                <a:latin typeface="Arial Black"/>
                <a:ea typeface="Arial Black"/>
                <a:cs typeface="Arial Black"/>
                <a:sym typeface="Arial Black"/>
              </a:rPr>
              <a:t>O</a:t>
            </a:r>
            <a:r>
              <a:rPr lang="en-US" dirty="0">
                <a:latin typeface="Arial Black"/>
                <a:ea typeface="Arial Black"/>
                <a:cs typeface="Arial Black"/>
                <a:sym typeface="Arial Black"/>
              </a:rPr>
              <a:t>ut of 7 consonants and 4 vowels, how many words of 3 consonants and 2 vowels can be formed?</a:t>
            </a:r>
            <a:endParaRPr/>
          </a:p>
          <a:p>
            <a:pPr marL="228600" lvl="0" indent="-228600" algn="l" rtl="0">
              <a:lnSpc>
                <a:spcPct val="90000"/>
              </a:lnSpc>
              <a:spcBef>
                <a:spcPts val="1000"/>
              </a:spcBef>
              <a:spcAft>
                <a:spcPts val="0"/>
              </a:spcAft>
              <a:buSzPts val="2400"/>
              <a:buNone/>
            </a:pPr>
            <a:r>
              <a:rPr lang="en-US" dirty="0" smtClean="0">
                <a:latin typeface="Arial Black"/>
                <a:ea typeface="Arial Black"/>
                <a:cs typeface="Arial Black"/>
                <a:sym typeface="Arial Black"/>
              </a:rPr>
              <a:t>(A) 210               </a:t>
            </a:r>
          </a:p>
          <a:p>
            <a:pPr marL="228600" lvl="0" indent="-228600" algn="l" rtl="0">
              <a:lnSpc>
                <a:spcPct val="90000"/>
              </a:lnSpc>
              <a:spcBef>
                <a:spcPts val="1000"/>
              </a:spcBef>
              <a:spcAft>
                <a:spcPts val="0"/>
              </a:spcAft>
              <a:buSzPts val="2400"/>
              <a:buNone/>
            </a:pPr>
            <a:r>
              <a:rPr lang="en-US" dirty="0" smtClean="0">
                <a:latin typeface="Arial Black"/>
                <a:ea typeface="Arial Black"/>
                <a:cs typeface="Arial Black"/>
                <a:sym typeface="Arial Black"/>
              </a:rPr>
              <a:t>(B)1050              </a:t>
            </a:r>
          </a:p>
          <a:p>
            <a:pPr marL="228600" lvl="0" indent="-228600" algn="l" rtl="0">
              <a:lnSpc>
                <a:spcPct val="90000"/>
              </a:lnSpc>
              <a:spcBef>
                <a:spcPts val="1000"/>
              </a:spcBef>
              <a:spcAft>
                <a:spcPts val="0"/>
              </a:spcAft>
              <a:buSzPts val="2400"/>
              <a:buNone/>
            </a:pPr>
            <a:r>
              <a:rPr lang="en-US" dirty="0" smtClean="0">
                <a:latin typeface="Arial Black"/>
                <a:ea typeface="Arial Black"/>
                <a:cs typeface="Arial Black"/>
                <a:sym typeface="Arial Black"/>
              </a:rPr>
              <a:t> (C)25200             </a:t>
            </a:r>
          </a:p>
          <a:p>
            <a:pPr marL="228600" lvl="0" indent="-228600" algn="l" rtl="0">
              <a:lnSpc>
                <a:spcPct val="90000"/>
              </a:lnSpc>
              <a:spcBef>
                <a:spcPts val="1000"/>
              </a:spcBef>
              <a:spcAft>
                <a:spcPts val="0"/>
              </a:spcAft>
              <a:buSzPts val="2400"/>
              <a:buNone/>
            </a:pPr>
            <a:r>
              <a:rPr lang="en-US" dirty="0" smtClean="0">
                <a:latin typeface="Arial Black"/>
                <a:ea typeface="Arial Black"/>
                <a:cs typeface="Arial Black"/>
                <a:sym typeface="Arial Black"/>
              </a:rPr>
              <a:t> (D) </a:t>
            </a:r>
            <a:r>
              <a:rPr lang="en-US" dirty="0">
                <a:latin typeface="Arial Black"/>
                <a:ea typeface="Arial Black"/>
                <a:cs typeface="Arial Black"/>
                <a:sym typeface="Arial Black"/>
              </a:rPr>
              <a:t>24200</a:t>
            </a:r>
            <a:endParaRPr>
              <a:latin typeface="Arial Black"/>
              <a:ea typeface="Arial Black"/>
              <a:cs typeface="Arial Black"/>
              <a:sym typeface="Arial Black"/>
            </a:endParaRPr>
          </a:p>
        </p:txBody>
      </p:sp>
      <p:sp>
        <p:nvSpPr>
          <p:cNvPr id="394" name="Google Shape;394;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5" name="Google Shape;395;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6" name="Google Shape;396;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2" name="Google Shape;392;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93" name="Google Shape;393;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SzPts val="2400"/>
              <a:buNone/>
            </a:pPr>
            <a:r>
              <a:rPr lang="en-US" b="1" dirty="0">
                <a:latin typeface="Arial Black"/>
                <a:ea typeface="Arial Black"/>
                <a:cs typeface="Arial Black"/>
                <a:sym typeface="Arial Black"/>
              </a:rPr>
              <a:t>Q 8</a:t>
            </a:r>
            <a:r>
              <a:rPr lang="en-US" b="1" dirty="0"/>
              <a:t>. </a:t>
            </a:r>
            <a:r>
              <a:rPr lang="en-US" b="1" dirty="0">
                <a:latin typeface="Arial Black"/>
                <a:ea typeface="Arial Black"/>
                <a:cs typeface="Arial Black"/>
                <a:sym typeface="Arial Black"/>
              </a:rPr>
              <a:t>O</a:t>
            </a:r>
            <a:r>
              <a:rPr lang="en-US" dirty="0">
                <a:latin typeface="Arial Black"/>
                <a:ea typeface="Arial Black"/>
                <a:cs typeface="Arial Black"/>
                <a:sym typeface="Arial Black"/>
              </a:rPr>
              <a:t>ut of 7 consonants and 4 vowels, how many words of 3 consonants and 2 vowels can be formed?</a:t>
            </a:r>
            <a:endParaRPr/>
          </a:p>
          <a:p>
            <a:pPr marL="228600" lvl="0" indent="-228600" algn="l" rtl="0">
              <a:lnSpc>
                <a:spcPct val="90000"/>
              </a:lnSpc>
              <a:spcBef>
                <a:spcPts val="1000"/>
              </a:spcBef>
              <a:spcAft>
                <a:spcPts val="0"/>
              </a:spcAft>
              <a:buSzPts val="2400"/>
              <a:buNone/>
            </a:pPr>
            <a:r>
              <a:rPr lang="en-US" dirty="0" smtClean="0">
                <a:solidFill>
                  <a:srgbClr val="FF0000"/>
                </a:solidFill>
                <a:latin typeface="Arial Black"/>
                <a:ea typeface="Arial Black"/>
                <a:cs typeface="Arial Black"/>
                <a:sym typeface="Arial Black"/>
              </a:rPr>
              <a:t>(A) 210               </a:t>
            </a:r>
          </a:p>
          <a:p>
            <a:pPr marL="228600" lvl="0" indent="-228600" algn="l" rtl="0">
              <a:lnSpc>
                <a:spcPct val="90000"/>
              </a:lnSpc>
              <a:spcBef>
                <a:spcPts val="1000"/>
              </a:spcBef>
              <a:spcAft>
                <a:spcPts val="0"/>
              </a:spcAft>
              <a:buSzPts val="2400"/>
              <a:buNone/>
            </a:pPr>
            <a:r>
              <a:rPr lang="en-US" dirty="0" smtClean="0">
                <a:latin typeface="Arial Black"/>
                <a:ea typeface="Arial Black"/>
                <a:cs typeface="Arial Black"/>
                <a:sym typeface="Arial Black"/>
              </a:rPr>
              <a:t>(B)1050              </a:t>
            </a:r>
          </a:p>
          <a:p>
            <a:pPr marL="228600" lvl="0" indent="-228600" algn="l" rtl="0">
              <a:lnSpc>
                <a:spcPct val="90000"/>
              </a:lnSpc>
              <a:spcBef>
                <a:spcPts val="1000"/>
              </a:spcBef>
              <a:spcAft>
                <a:spcPts val="0"/>
              </a:spcAft>
              <a:buSzPts val="2400"/>
              <a:buNone/>
            </a:pPr>
            <a:r>
              <a:rPr lang="en-US" dirty="0" smtClean="0">
                <a:latin typeface="Arial Black"/>
                <a:ea typeface="Arial Black"/>
                <a:cs typeface="Arial Black"/>
                <a:sym typeface="Arial Black"/>
              </a:rPr>
              <a:t> (C)25200             </a:t>
            </a:r>
          </a:p>
          <a:p>
            <a:pPr marL="228600" lvl="0" indent="-228600" algn="l" rtl="0">
              <a:lnSpc>
                <a:spcPct val="90000"/>
              </a:lnSpc>
              <a:spcBef>
                <a:spcPts val="1000"/>
              </a:spcBef>
              <a:spcAft>
                <a:spcPts val="0"/>
              </a:spcAft>
              <a:buSzPts val="2400"/>
              <a:buNone/>
            </a:pPr>
            <a:r>
              <a:rPr lang="en-US" dirty="0" smtClean="0">
                <a:latin typeface="Arial Black"/>
                <a:ea typeface="Arial Black"/>
                <a:cs typeface="Arial Black"/>
                <a:sym typeface="Arial Black"/>
              </a:rPr>
              <a:t> (D) </a:t>
            </a:r>
            <a:r>
              <a:rPr lang="en-US" dirty="0">
                <a:latin typeface="Arial Black"/>
                <a:ea typeface="Arial Black"/>
                <a:cs typeface="Arial Black"/>
                <a:sym typeface="Arial Black"/>
              </a:rPr>
              <a:t>24200</a:t>
            </a:r>
            <a:endParaRPr>
              <a:latin typeface="Arial Black"/>
              <a:ea typeface="Arial Black"/>
              <a:cs typeface="Arial Black"/>
              <a:sym typeface="Arial Black"/>
            </a:endParaRPr>
          </a:p>
        </p:txBody>
      </p:sp>
      <p:sp>
        <p:nvSpPr>
          <p:cNvPr id="394" name="Google Shape;394;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5" name="Google Shape;395;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6" name="Google Shape;396;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400"/>
        <p:cNvGrpSpPr/>
        <p:nvPr/>
      </p:nvGrpSpPr>
      <p:grpSpPr>
        <a:xfrm>
          <a:off x="0" y="0"/>
          <a:ext cx="0" cy="0"/>
          <a:chOff x="0" y="0"/>
          <a:chExt cx="0" cy="0"/>
        </a:xfrm>
      </p:grpSpPr>
      <p:sp>
        <p:nvSpPr>
          <p:cNvPr id="401" name="Google Shape;401;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02" name="Google Shape;402;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9. In how many ways a committee, consisting of 5 men and 6 women can be formed from 8 men and 10 women?</a:t>
            </a:r>
            <a:endParaRPr b="1">
              <a:latin typeface="Arial" pitchFamily="34" charset="0"/>
              <a:ea typeface="Arial Black"/>
              <a:cs typeface="Arial" pitchFamily="34" charset="0"/>
              <a:sym typeface="Arial Black"/>
            </a:endParaRPr>
          </a:p>
          <a:p>
            <a:pPr lvl="0" indent="-457200" algn="l" rtl="0">
              <a:lnSpc>
                <a:spcPct val="90000"/>
              </a:lnSpc>
              <a:spcBef>
                <a:spcPts val="1000"/>
              </a:spcBef>
              <a:spcAft>
                <a:spcPts val="0"/>
              </a:spcAft>
              <a:buClr>
                <a:schemeClr val="dk1"/>
              </a:buClr>
              <a:buSzPts val="2400"/>
              <a:buAutoNum type="alphaUcParenBoth"/>
            </a:pPr>
            <a:r>
              <a:rPr lang="en-US" b="1" dirty="0" smtClean="0">
                <a:latin typeface="Arial" pitchFamily="34" charset="0"/>
                <a:cs typeface="Arial" pitchFamily="34" charset="0"/>
              </a:rPr>
              <a:t> 266                 </a:t>
            </a: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(B) 5040                     </a:t>
            </a: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(C) 11760                 </a:t>
            </a: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a:t>
            </a:r>
            <a:r>
              <a:rPr lang="en-US" b="1" dirty="0" smtClean="0">
                <a:latin typeface="Arial" pitchFamily="34" charset="0"/>
                <a:cs typeface="Arial" pitchFamily="34" charset="0"/>
              </a:rPr>
              <a:t>(D) </a:t>
            </a:r>
            <a:r>
              <a:rPr lang="en-US" b="1" dirty="0">
                <a:latin typeface="Arial" pitchFamily="34" charset="0"/>
                <a:cs typeface="Arial" pitchFamily="34" charset="0"/>
              </a:rPr>
              <a:t>none of these</a:t>
            </a:r>
            <a:endParaRPr b="1">
              <a:latin typeface="Arial" pitchFamily="34" charset="0"/>
              <a:cs typeface="Arial" pitchFamily="34" charset="0"/>
            </a:endParaRPr>
          </a:p>
        </p:txBody>
      </p:sp>
      <p:sp>
        <p:nvSpPr>
          <p:cNvPr id="403" name="Google Shape;403;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4" name="Google Shape;404;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5" name="Google Shape;405;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400"/>
        <p:cNvGrpSpPr/>
        <p:nvPr/>
      </p:nvGrpSpPr>
      <p:grpSpPr>
        <a:xfrm>
          <a:off x="0" y="0"/>
          <a:ext cx="0" cy="0"/>
          <a:chOff x="0" y="0"/>
          <a:chExt cx="0" cy="0"/>
        </a:xfrm>
      </p:grpSpPr>
      <p:sp>
        <p:nvSpPr>
          <p:cNvPr id="401" name="Google Shape;401;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02" name="Google Shape;402;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9. In how many ways a committee, consisting of 5 men and 6 women can be formed from 8 men and 10 women?</a:t>
            </a:r>
            <a:endParaRPr b="1">
              <a:latin typeface="Arial" pitchFamily="34" charset="0"/>
              <a:ea typeface="Arial Black"/>
              <a:cs typeface="Arial" pitchFamily="34" charset="0"/>
              <a:sym typeface="Arial Black"/>
            </a:endParaRPr>
          </a:p>
          <a:p>
            <a:pPr lvl="0" indent="-457200" algn="l" rtl="0">
              <a:lnSpc>
                <a:spcPct val="90000"/>
              </a:lnSpc>
              <a:spcBef>
                <a:spcPts val="1000"/>
              </a:spcBef>
              <a:spcAft>
                <a:spcPts val="0"/>
              </a:spcAft>
              <a:buClr>
                <a:schemeClr val="dk1"/>
              </a:buClr>
              <a:buSzPts val="2400"/>
              <a:buAutoNum type="alphaUcParenBoth"/>
            </a:pPr>
            <a:r>
              <a:rPr lang="en-US" b="1" dirty="0" smtClean="0">
                <a:latin typeface="Arial" pitchFamily="34" charset="0"/>
                <a:cs typeface="Arial" pitchFamily="34" charset="0"/>
              </a:rPr>
              <a:t> 266                 </a:t>
            </a: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(B) 5040                     </a:t>
            </a:r>
          </a:p>
          <a:p>
            <a:pPr lvl="0" indent="-457200" algn="l" rtl="0">
              <a:lnSpc>
                <a:spcPct val="90000"/>
              </a:lnSpc>
              <a:spcBef>
                <a:spcPts val="1000"/>
              </a:spcBef>
              <a:spcAft>
                <a:spcPts val="0"/>
              </a:spcAft>
              <a:buClr>
                <a:schemeClr val="dk1"/>
              </a:buClr>
              <a:buSzPts val="2400"/>
              <a:buNone/>
            </a:pPr>
            <a:r>
              <a:rPr lang="en-US" b="1" dirty="0" smtClean="0">
                <a:solidFill>
                  <a:srgbClr val="FF0000"/>
                </a:solidFill>
                <a:latin typeface="Arial" pitchFamily="34" charset="0"/>
                <a:cs typeface="Arial" pitchFamily="34" charset="0"/>
              </a:rPr>
              <a:t> (C) 11760                 </a:t>
            </a: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a:t>
            </a:r>
            <a:r>
              <a:rPr lang="en-US" b="1" dirty="0" smtClean="0">
                <a:latin typeface="Arial" pitchFamily="34" charset="0"/>
                <a:cs typeface="Arial" pitchFamily="34" charset="0"/>
              </a:rPr>
              <a:t>(D) </a:t>
            </a:r>
            <a:r>
              <a:rPr lang="en-US" b="1" dirty="0">
                <a:latin typeface="Arial" pitchFamily="34" charset="0"/>
                <a:cs typeface="Arial" pitchFamily="34" charset="0"/>
              </a:rPr>
              <a:t>none of these</a:t>
            </a:r>
            <a:endParaRPr b="1">
              <a:latin typeface="Arial" pitchFamily="34" charset="0"/>
              <a:cs typeface="Arial" pitchFamily="34" charset="0"/>
            </a:endParaRPr>
          </a:p>
        </p:txBody>
      </p:sp>
      <p:sp>
        <p:nvSpPr>
          <p:cNvPr id="403" name="Google Shape;403;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4" name="Google Shape;404;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5" name="Google Shape;405;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0" name="Google Shape;410;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11" name="Google Shape;411;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10. In how many ways can a group of 5 men and 2 women be made out of a total of 7 men and 3 women?</a:t>
            </a:r>
            <a:endParaRPr b="1">
              <a:latin typeface="Arial" pitchFamily="34" charset="0"/>
              <a:ea typeface="Arial Black"/>
              <a:cs typeface="Arial" pitchFamily="34" charset="0"/>
              <a:sym typeface="Arial Black"/>
            </a:endParaRPr>
          </a:p>
          <a:p>
            <a:pPr lvl="0" indent="-457200" algn="l" rtl="0">
              <a:lnSpc>
                <a:spcPct val="90000"/>
              </a:lnSpc>
              <a:spcBef>
                <a:spcPts val="1000"/>
              </a:spcBef>
              <a:spcAft>
                <a:spcPts val="0"/>
              </a:spcAft>
              <a:buClr>
                <a:schemeClr val="dk1"/>
              </a:buClr>
              <a:buSzPts val="2400"/>
              <a:buAutoNum type="alphaUcParenBoth"/>
            </a:pPr>
            <a:r>
              <a:rPr lang="en-US" b="1" dirty="0" smtClean="0">
                <a:latin typeface="Arial" pitchFamily="34" charset="0"/>
                <a:cs typeface="Arial" pitchFamily="34" charset="0"/>
              </a:rPr>
              <a:t> 63                         </a:t>
            </a: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(B) </a:t>
            </a:r>
            <a:r>
              <a:rPr lang="en-US" b="1" dirty="0">
                <a:latin typeface="Arial" pitchFamily="34" charset="0"/>
                <a:cs typeface="Arial" pitchFamily="34" charset="0"/>
              </a:rPr>
              <a:t>90                          </a:t>
            </a:r>
            <a:endParaRPr lang="en-US" b="1" dirty="0" smtClean="0">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(C) </a:t>
            </a:r>
            <a:r>
              <a:rPr lang="en-US" b="1" dirty="0">
                <a:latin typeface="Arial" pitchFamily="34" charset="0"/>
                <a:cs typeface="Arial" pitchFamily="34" charset="0"/>
              </a:rPr>
              <a:t>126               </a:t>
            </a:r>
            <a:endParaRPr lang="en-US" b="1" dirty="0" smtClean="0">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(D) </a:t>
            </a:r>
            <a:r>
              <a:rPr lang="en-US" b="1" dirty="0">
                <a:latin typeface="Arial" pitchFamily="34" charset="0"/>
                <a:cs typeface="Arial" pitchFamily="34" charset="0"/>
              </a:rPr>
              <a:t>none of these</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b="1"/>
          </a:p>
        </p:txBody>
      </p:sp>
      <p:sp>
        <p:nvSpPr>
          <p:cNvPr id="412" name="Google Shape;412;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3" name="Google Shape;413;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8" name="Google Shape;148;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TYPE-3- ALL THE VOWELS ARE NEVER TOGETHER</a:t>
            </a:r>
            <a:endParaRPr/>
          </a:p>
          <a:p>
            <a:pPr marL="228600" lvl="0" indent="-228600" algn="l" rtl="0">
              <a:lnSpc>
                <a:spcPct val="90000"/>
              </a:lnSpc>
              <a:spcBef>
                <a:spcPts val="0"/>
              </a:spcBef>
              <a:spcAft>
                <a:spcPts val="0"/>
              </a:spcAft>
              <a:buClr>
                <a:srgbClr val="0C0C0C"/>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SzPts val="2400"/>
              <a:buNone/>
            </a:pPr>
            <a:r>
              <a:rPr lang="en-US"/>
              <a:t> </a:t>
            </a:r>
            <a:r>
              <a:rPr lang="en-US" b="1"/>
              <a:t> </a:t>
            </a:r>
            <a:r>
              <a:rPr lang="en-US" b="1">
                <a:solidFill>
                  <a:srgbClr val="0C0C0C"/>
                </a:solidFill>
                <a:latin typeface="Arial Black"/>
                <a:ea typeface="Arial Black"/>
                <a:cs typeface="Arial Black"/>
                <a:sym typeface="Arial Black"/>
              </a:rPr>
              <a:t>1- LUCKNOW                                                         2- SUCCESS</a:t>
            </a:r>
            <a:endParaRPr/>
          </a:p>
          <a:p>
            <a:pPr marL="228600" lvl="0" indent="-228600" algn="l" rtl="0">
              <a:lnSpc>
                <a:spcPct val="90000"/>
              </a:lnSpc>
              <a:spcBef>
                <a:spcPts val="1000"/>
              </a:spcBef>
              <a:spcAft>
                <a:spcPts val="0"/>
              </a:spcAft>
              <a:buSzPts val="2400"/>
              <a:buNone/>
            </a:pP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SzPts val="2400"/>
              <a:buNone/>
            </a:pPr>
            <a:r>
              <a:rPr lang="en-US" b="1">
                <a:solidFill>
                  <a:srgbClr val="0C0C0C"/>
                </a:solidFill>
                <a:latin typeface="Arial Black"/>
                <a:ea typeface="Arial Black"/>
                <a:cs typeface="Arial Black"/>
                <a:sym typeface="Arial Black"/>
              </a:rPr>
              <a:t>  3- SUCCESS</a:t>
            </a:r>
            <a:endParaRPr/>
          </a:p>
          <a:p>
            <a:pPr marL="228600" lvl="0" indent="-228600" algn="l" rtl="0">
              <a:lnSpc>
                <a:spcPct val="90000"/>
              </a:lnSpc>
              <a:spcBef>
                <a:spcPts val="1000"/>
              </a:spcBef>
              <a:spcAft>
                <a:spcPts val="0"/>
              </a:spcAft>
              <a:buClr>
                <a:schemeClr val="dk1"/>
              </a:buClr>
              <a:buSzPts val="2400"/>
              <a:buNone/>
            </a:pPr>
            <a:endParaRPr/>
          </a:p>
        </p:txBody>
      </p:sp>
      <p:cxnSp>
        <p:nvCxnSpPr>
          <p:cNvPr id="149" name="Google Shape;149;p8"/>
          <p:cNvCxnSpPr/>
          <p:nvPr/>
        </p:nvCxnSpPr>
        <p:spPr>
          <a:xfrm>
            <a:off x="5331655" y="2419643"/>
            <a:ext cx="0" cy="3996923"/>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0" name="Google Shape;410;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11" name="Google Shape;411;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10. In how many ways can a group of 5 men and 2 women be made out of a total of 7 men and 3 women?</a:t>
            </a:r>
            <a:endParaRPr b="1">
              <a:latin typeface="Arial" pitchFamily="34" charset="0"/>
              <a:ea typeface="Arial Black"/>
              <a:cs typeface="Arial" pitchFamily="34" charset="0"/>
              <a:sym typeface="Arial Black"/>
            </a:endParaRPr>
          </a:p>
          <a:p>
            <a:pPr lvl="0" indent="-457200" algn="l" rtl="0">
              <a:lnSpc>
                <a:spcPct val="90000"/>
              </a:lnSpc>
              <a:spcBef>
                <a:spcPts val="1000"/>
              </a:spcBef>
              <a:spcAft>
                <a:spcPts val="0"/>
              </a:spcAft>
              <a:buClr>
                <a:schemeClr val="dk1"/>
              </a:buClr>
              <a:buSzPts val="2400"/>
              <a:buAutoNum type="alphaUcParenBoth"/>
            </a:pPr>
            <a:r>
              <a:rPr lang="en-US" b="1" dirty="0" smtClean="0">
                <a:solidFill>
                  <a:srgbClr val="FF0000"/>
                </a:solidFill>
                <a:latin typeface="Arial" pitchFamily="34" charset="0"/>
                <a:cs typeface="Arial" pitchFamily="34" charset="0"/>
              </a:rPr>
              <a:t> 63                         </a:t>
            </a: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(B) </a:t>
            </a:r>
            <a:r>
              <a:rPr lang="en-US" b="1" dirty="0">
                <a:latin typeface="Arial" pitchFamily="34" charset="0"/>
                <a:cs typeface="Arial" pitchFamily="34" charset="0"/>
              </a:rPr>
              <a:t>90                          </a:t>
            </a:r>
            <a:endParaRPr lang="en-US" b="1" dirty="0" smtClean="0">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(C) </a:t>
            </a:r>
            <a:r>
              <a:rPr lang="en-US" b="1" dirty="0">
                <a:latin typeface="Arial" pitchFamily="34" charset="0"/>
                <a:cs typeface="Arial" pitchFamily="34" charset="0"/>
              </a:rPr>
              <a:t>126               </a:t>
            </a:r>
            <a:endParaRPr lang="en-US" b="1" dirty="0" smtClean="0">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None/>
            </a:pPr>
            <a:r>
              <a:rPr lang="en-US" b="1" dirty="0" smtClean="0">
                <a:latin typeface="Arial" pitchFamily="34" charset="0"/>
                <a:cs typeface="Arial" pitchFamily="34" charset="0"/>
              </a:rPr>
              <a:t> (D) </a:t>
            </a:r>
            <a:r>
              <a:rPr lang="en-US" b="1" dirty="0">
                <a:latin typeface="Arial" pitchFamily="34" charset="0"/>
                <a:cs typeface="Arial" pitchFamily="34" charset="0"/>
              </a:rPr>
              <a:t>none of these</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b="1"/>
          </a:p>
        </p:txBody>
      </p:sp>
      <p:sp>
        <p:nvSpPr>
          <p:cNvPr id="412" name="Google Shape;412;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3" name="Google Shape;413;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418"/>
        <p:cNvGrpSpPr/>
        <p:nvPr/>
      </p:nvGrpSpPr>
      <p:grpSpPr>
        <a:xfrm>
          <a:off x="0" y="0"/>
          <a:ext cx="0" cy="0"/>
          <a:chOff x="0" y="0"/>
          <a:chExt cx="0" cy="0"/>
        </a:xfrm>
      </p:grpSpPr>
      <p:sp>
        <p:nvSpPr>
          <p:cNvPr id="419" name="Google Shape;419;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20" name="Google Shape;420;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11</a:t>
            </a:r>
            <a:r>
              <a:rPr lang="en-US" b="1" dirty="0">
                <a:latin typeface="Arial" pitchFamily="34" charset="0"/>
                <a:cs typeface="Arial" pitchFamily="34" charset="0"/>
              </a:rPr>
              <a:t>. The number of straight lines that can be drawn out of 12 points of which 8 are collinear is</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39</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29</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49</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59</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418"/>
        <p:cNvGrpSpPr/>
        <p:nvPr/>
      </p:nvGrpSpPr>
      <p:grpSpPr>
        <a:xfrm>
          <a:off x="0" y="0"/>
          <a:ext cx="0" cy="0"/>
          <a:chOff x="0" y="0"/>
          <a:chExt cx="0" cy="0"/>
        </a:xfrm>
      </p:grpSpPr>
      <p:sp>
        <p:nvSpPr>
          <p:cNvPr id="419" name="Google Shape;419;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20" name="Google Shape;420;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11</a:t>
            </a:r>
            <a:r>
              <a:rPr lang="en-US" b="1" dirty="0">
                <a:latin typeface="Arial" pitchFamily="34" charset="0"/>
                <a:cs typeface="Arial" pitchFamily="34" charset="0"/>
              </a:rPr>
              <a:t>. The number of straight lines that can be drawn out of 12 points of which 8 are collinear is</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smtClean="0">
                <a:solidFill>
                  <a:srgbClr val="FF0000"/>
                </a:solidFill>
                <a:latin typeface="Arial" pitchFamily="34" charset="0"/>
                <a:cs typeface="Arial" pitchFamily="34" charset="0"/>
              </a:rPr>
              <a:t>(A). </a:t>
            </a:r>
            <a:r>
              <a:rPr lang="en-US" b="1" dirty="0">
                <a:solidFill>
                  <a:srgbClr val="FF0000"/>
                </a:solidFill>
                <a:latin typeface="Arial" pitchFamily="34" charset="0"/>
                <a:cs typeface="Arial" pitchFamily="34" charset="0"/>
              </a:rPr>
              <a:t>39</a:t>
            </a:r>
            <a:endParaRPr b="1">
              <a:solidFill>
                <a:srgbClr val="FF0000"/>
              </a:solidFill>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smtClean="0">
                <a:latin typeface="Arial" pitchFamily="34" charset="0"/>
                <a:cs typeface="Arial" pitchFamily="34" charset="0"/>
              </a:rPr>
              <a:t>(B). </a:t>
            </a:r>
            <a:r>
              <a:rPr lang="en-US" b="1" dirty="0">
                <a:latin typeface="Arial" pitchFamily="34" charset="0"/>
                <a:cs typeface="Arial" pitchFamily="34" charset="0"/>
              </a:rPr>
              <a:t>29</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smtClean="0">
                <a:latin typeface="Arial" pitchFamily="34" charset="0"/>
                <a:cs typeface="Arial" pitchFamily="34" charset="0"/>
              </a:rPr>
              <a:t>(C). </a:t>
            </a:r>
            <a:r>
              <a:rPr lang="en-US" b="1" dirty="0">
                <a:latin typeface="Arial" pitchFamily="34" charset="0"/>
                <a:cs typeface="Arial" pitchFamily="34" charset="0"/>
              </a:rPr>
              <a:t>49</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smtClean="0">
                <a:latin typeface="Arial" pitchFamily="34" charset="0"/>
                <a:cs typeface="Arial" pitchFamily="34" charset="0"/>
              </a:rPr>
              <a:t>(D). </a:t>
            </a:r>
            <a:r>
              <a:rPr lang="en-US" b="1" dirty="0">
                <a:latin typeface="Arial" pitchFamily="34" charset="0"/>
                <a:cs typeface="Arial" pitchFamily="34" charset="0"/>
              </a:rPr>
              <a:t>59</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424"/>
        <p:cNvGrpSpPr/>
        <p:nvPr/>
      </p:nvGrpSpPr>
      <p:grpSpPr>
        <a:xfrm>
          <a:off x="0" y="0"/>
          <a:ext cx="0" cy="0"/>
          <a:chOff x="0" y="0"/>
          <a:chExt cx="0" cy="0"/>
        </a:xfrm>
      </p:grpSpPr>
      <p:sp>
        <p:nvSpPr>
          <p:cNvPr id="425" name="Google Shape;425;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26" name="Google Shape;426;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a:t>
            </a:r>
            <a:r>
              <a:rPr lang="en-US" b="1" dirty="0">
                <a:latin typeface="Arial" pitchFamily="34" charset="0"/>
                <a:cs typeface="Arial" pitchFamily="34" charset="0"/>
              </a:rPr>
              <a:t>12. A box contains three white balls, four black balls and three red balls. The number of ways in which three balls can be drawn from the box so that at least one of the balls is black is</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50</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100</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150</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200</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424"/>
        <p:cNvGrpSpPr/>
        <p:nvPr/>
      </p:nvGrpSpPr>
      <p:grpSpPr>
        <a:xfrm>
          <a:off x="0" y="0"/>
          <a:ext cx="0" cy="0"/>
          <a:chOff x="0" y="0"/>
          <a:chExt cx="0" cy="0"/>
        </a:xfrm>
      </p:grpSpPr>
      <p:sp>
        <p:nvSpPr>
          <p:cNvPr id="425" name="Google Shape;425;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26" name="Google Shape;426;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a:t>
            </a:r>
            <a:r>
              <a:rPr lang="en-US" b="1" dirty="0">
                <a:latin typeface="Arial" pitchFamily="34" charset="0"/>
                <a:cs typeface="Arial" pitchFamily="34" charset="0"/>
              </a:rPr>
              <a:t>12. A box contains three white balls, four black balls and three red balls. The number of ways in which three balls can be drawn from the box so that at least one of the balls is black is</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50</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solidFill>
                  <a:srgbClr val="FF0000"/>
                </a:solidFill>
                <a:latin typeface="Arial" pitchFamily="34" charset="0"/>
                <a:cs typeface="Arial" pitchFamily="34" charset="0"/>
              </a:rPr>
              <a:t>(b). 100</a:t>
            </a:r>
            <a:endParaRPr b="1">
              <a:solidFill>
                <a:srgbClr val="FF0000"/>
              </a:solidFill>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150</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200</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430"/>
        <p:cNvGrpSpPr/>
        <p:nvPr/>
      </p:nvGrpSpPr>
      <p:grpSpPr>
        <a:xfrm>
          <a:off x="0" y="0"/>
          <a:ext cx="0" cy="0"/>
          <a:chOff x="0" y="0"/>
          <a:chExt cx="0" cy="0"/>
        </a:xfrm>
      </p:grpSpPr>
      <p:sp>
        <p:nvSpPr>
          <p:cNvPr id="431" name="Google Shape;431;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32" name="Google Shape;432;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13</a:t>
            </a:r>
            <a:r>
              <a:rPr lang="en-US" b="1" dirty="0">
                <a:latin typeface="Arial" pitchFamily="34" charset="0"/>
                <a:cs typeface="Arial" pitchFamily="34" charset="0"/>
              </a:rPr>
              <a:t>. In a cricket championship, there are 21 matches. If each team plays one match with every other team, the number of teams is</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7</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9</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10</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None of these</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430"/>
        <p:cNvGrpSpPr/>
        <p:nvPr/>
      </p:nvGrpSpPr>
      <p:grpSpPr>
        <a:xfrm>
          <a:off x="0" y="0"/>
          <a:ext cx="0" cy="0"/>
          <a:chOff x="0" y="0"/>
          <a:chExt cx="0" cy="0"/>
        </a:xfrm>
      </p:grpSpPr>
      <p:sp>
        <p:nvSpPr>
          <p:cNvPr id="431" name="Google Shape;431;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32" name="Google Shape;432;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13</a:t>
            </a:r>
            <a:r>
              <a:rPr lang="en-US" b="1" dirty="0">
                <a:latin typeface="Arial" pitchFamily="34" charset="0"/>
                <a:cs typeface="Arial" pitchFamily="34" charset="0"/>
              </a:rPr>
              <a:t>. In a cricket championship, there are 21 matches. If each team plays one match with every other team, the number of teams is</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solidFill>
                  <a:srgbClr val="FF0000"/>
                </a:solidFill>
                <a:latin typeface="Arial" pitchFamily="34" charset="0"/>
                <a:cs typeface="Arial" pitchFamily="34" charset="0"/>
              </a:rPr>
              <a:t>(a). 7</a:t>
            </a:r>
            <a:endParaRPr b="1">
              <a:solidFill>
                <a:srgbClr val="FF0000"/>
              </a:solidFill>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9</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10</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None of these</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436"/>
        <p:cNvGrpSpPr/>
        <p:nvPr/>
      </p:nvGrpSpPr>
      <p:grpSpPr>
        <a:xfrm>
          <a:off x="0" y="0"/>
          <a:ext cx="0" cy="0"/>
          <a:chOff x="0" y="0"/>
          <a:chExt cx="0" cy="0"/>
        </a:xfrm>
      </p:grpSpPr>
      <p:sp>
        <p:nvSpPr>
          <p:cNvPr id="437" name="Google Shape;437;p5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38" name="Google Shape;438;p5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ct val="108108"/>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ct val="108108"/>
              <a:buNone/>
            </a:pPr>
            <a:r>
              <a:rPr lang="en-US" sz="2600" b="1" dirty="0">
                <a:latin typeface="Arial" pitchFamily="34" charset="0"/>
                <a:ea typeface="Arial Black"/>
                <a:cs typeface="Arial" pitchFamily="34" charset="0"/>
                <a:sym typeface="Arial Black"/>
              </a:rPr>
              <a:t>Q14 </a:t>
            </a:r>
            <a:r>
              <a:rPr lang="en-US" sz="2600" b="1" dirty="0">
                <a:latin typeface="Arial" pitchFamily="34" charset="0"/>
                <a:cs typeface="Arial" pitchFamily="34" charset="0"/>
              </a:rPr>
              <a:t>. Nine chairs are numbered 1 to 9. Three women and four men wish to occupy one chair each. First the women chose the chairs from amongst the chair marked 1 to 5; and then the men select the chairs from amongst the remaining. The number of possible arrangements is</a:t>
            </a:r>
            <a:endParaRPr sz="2600" b="1">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(a).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3</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4</a:t>
            </a:r>
            <a:r>
              <a:rPr lang="en-US" sz="2600" b="1" dirty="0">
                <a:latin typeface="Arial" pitchFamily="34" charset="0"/>
                <a:cs typeface="Arial" pitchFamily="34" charset="0"/>
              </a:rPr>
              <a:t>C</a:t>
            </a:r>
            <a:r>
              <a:rPr lang="en-US" sz="2600" b="1" baseline="-25000" dirty="0">
                <a:latin typeface="Arial" pitchFamily="34" charset="0"/>
                <a:cs typeface="Arial" pitchFamily="34" charset="0"/>
              </a:rPr>
              <a:t>2</a:t>
            </a:r>
            <a:endParaRPr sz="2600" b="1">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(b).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2</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4</a:t>
            </a:r>
            <a:r>
              <a:rPr lang="en-US" sz="2600" b="1" dirty="0">
                <a:latin typeface="Arial" pitchFamily="34" charset="0"/>
                <a:cs typeface="Arial" pitchFamily="34" charset="0"/>
              </a:rPr>
              <a:t>P</a:t>
            </a:r>
            <a:r>
              <a:rPr lang="en-US" sz="2600" b="1" baseline="-25000" dirty="0">
                <a:latin typeface="Arial" pitchFamily="34" charset="0"/>
                <a:cs typeface="Arial" pitchFamily="34" charset="0"/>
              </a:rPr>
              <a:t>3</a:t>
            </a:r>
            <a:endParaRPr sz="2600" b="1">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(c).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3</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6</a:t>
            </a:r>
            <a:r>
              <a:rPr lang="en-US" sz="2600" b="1" dirty="0">
                <a:latin typeface="Arial" pitchFamily="34" charset="0"/>
                <a:cs typeface="Arial" pitchFamily="34" charset="0"/>
              </a:rPr>
              <a:t>C</a:t>
            </a:r>
            <a:r>
              <a:rPr lang="en-US" sz="2600" b="1" baseline="-25000" dirty="0">
                <a:latin typeface="Arial" pitchFamily="34" charset="0"/>
                <a:cs typeface="Arial" pitchFamily="34" charset="0"/>
              </a:rPr>
              <a:t>4</a:t>
            </a:r>
            <a:endParaRPr sz="2600" b="1">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(d). None of these</a:t>
            </a:r>
            <a:endParaRPr sz="2600"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ct val="108108"/>
              <a:buNone/>
            </a:pPr>
            <a:endParaRPr/>
          </a:p>
          <a:p>
            <a:pPr marL="228600" lvl="0" indent="-228600" algn="l" rtl="0">
              <a:lnSpc>
                <a:spcPct val="90000"/>
              </a:lnSpc>
              <a:spcBef>
                <a:spcPts val="1000"/>
              </a:spcBef>
              <a:spcAft>
                <a:spcPts val="0"/>
              </a:spcAft>
              <a:buClr>
                <a:schemeClr val="dk1"/>
              </a:buClr>
              <a:buSzPct val="108108"/>
              <a:buNone/>
            </a:pPr>
            <a:r>
              <a:rPr lang="en-US" b="1" dirty="0"/>
              <a:t> </a:t>
            </a:r>
            <a:endParaRPr/>
          </a:p>
          <a:p>
            <a:pPr marL="228600" lvl="0" indent="-228600" algn="l" rtl="0">
              <a:lnSpc>
                <a:spcPct val="90000"/>
              </a:lnSpc>
              <a:spcBef>
                <a:spcPts val="1000"/>
              </a:spcBef>
              <a:spcAft>
                <a:spcPts val="0"/>
              </a:spcAft>
              <a:buClr>
                <a:schemeClr val="dk1"/>
              </a:buClr>
              <a:buSzPct val="108108"/>
              <a:buNone/>
            </a:pPr>
            <a:endParaRPr b="1"/>
          </a:p>
          <a:p>
            <a:pPr marL="228600" lvl="0" indent="-228600" algn="l" rtl="0">
              <a:lnSpc>
                <a:spcPct val="90000"/>
              </a:lnSpc>
              <a:spcBef>
                <a:spcPts val="1000"/>
              </a:spcBef>
              <a:spcAft>
                <a:spcPts val="0"/>
              </a:spcAft>
              <a:buClr>
                <a:schemeClr val="dk1"/>
              </a:buClr>
              <a:buSzPct val="108108"/>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ct val="108108"/>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ct val="108108"/>
              <a:buNone/>
            </a:pPr>
            <a:endParaRPr b="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436"/>
        <p:cNvGrpSpPr/>
        <p:nvPr/>
      </p:nvGrpSpPr>
      <p:grpSpPr>
        <a:xfrm>
          <a:off x="0" y="0"/>
          <a:ext cx="0" cy="0"/>
          <a:chOff x="0" y="0"/>
          <a:chExt cx="0" cy="0"/>
        </a:xfrm>
      </p:grpSpPr>
      <p:sp>
        <p:nvSpPr>
          <p:cNvPr id="437" name="Google Shape;437;p5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38" name="Google Shape;438;p5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ct val="108108"/>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ct val="108108"/>
              <a:buNone/>
            </a:pPr>
            <a:r>
              <a:rPr lang="en-US" sz="2600" b="1" dirty="0">
                <a:latin typeface="Arial" pitchFamily="34" charset="0"/>
                <a:ea typeface="Arial Black"/>
                <a:cs typeface="Arial" pitchFamily="34" charset="0"/>
                <a:sym typeface="Arial Black"/>
              </a:rPr>
              <a:t>Q14 </a:t>
            </a:r>
            <a:r>
              <a:rPr lang="en-US" sz="2600" b="1" dirty="0">
                <a:latin typeface="Arial" pitchFamily="34" charset="0"/>
                <a:cs typeface="Arial" pitchFamily="34" charset="0"/>
              </a:rPr>
              <a:t>. Nine chairs are numbered 1 to 9. Three women and four men wish to occupy one chair each. First the women chose the chairs from amongst the chair marked 1 to 5; and then the men select the chairs from amongst the remaining. The number of possible arrangements is</a:t>
            </a:r>
            <a:endParaRPr sz="2600" b="1">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(a).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3</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4</a:t>
            </a:r>
            <a:r>
              <a:rPr lang="en-US" sz="2600" b="1" dirty="0">
                <a:latin typeface="Arial" pitchFamily="34" charset="0"/>
                <a:cs typeface="Arial" pitchFamily="34" charset="0"/>
              </a:rPr>
              <a:t>C</a:t>
            </a:r>
            <a:r>
              <a:rPr lang="en-US" sz="2600" b="1" baseline="-25000" dirty="0">
                <a:latin typeface="Arial" pitchFamily="34" charset="0"/>
                <a:cs typeface="Arial" pitchFamily="34" charset="0"/>
              </a:rPr>
              <a:t>2</a:t>
            </a:r>
            <a:endParaRPr sz="2600" b="1">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(b).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2</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4</a:t>
            </a:r>
            <a:r>
              <a:rPr lang="en-US" sz="2600" b="1" dirty="0">
                <a:latin typeface="Arial" pitchFamily="34" charset="0"/>
                <a:cs typeface="Arial" pitchFamily="34" charset="0"/>
              </a:rPr>
              <a:t>P</a:t>
            </a:r>
            <a:r>
              <a:rPr lang="en-US" sz="2600" b="1" baseline="-25000" dirty="0">
                <a:latin typeface="Arial" pitchFamily="34" charset="0"/>
                <a:cs typeface="Arial" pitchFamily="34" charset="0"/>
              </a:rPr>
              <a:t>3</a:t>
            </a:r>
            <a:endParaRPr sz="2600" b="1">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(c).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3</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6</a:t>
            </a:r>
            <a:r>
              <a:rPr lang="en-US" sz="2600" b="1" dirty="0">
                <a:latin typeface="Arial" pitchFamily="34" charset="0"/>
                <a:cs typeface="Arial" pitchFamily="34" charset="0"/>
              </a:rPr>
              <a:t>C</a:t>
            </a:r>
            <a:r>
              <a:rPr lang="en-US" sz="2600" b="1" baseline="-25000" dirty="0">
                <a:latin typeface="Arial" pitchFamily="34" charset="0"/>
                <a:cs typeface="Arial" pitchFamily="34" charset="0"/>
              </a:rPr>
              <a:t>4</a:t>
            </a:r>
            <a:endParaRPr sz="2600" b="1">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solidFill>
                  <a:srgbClr val="FF0000"/>
                </a:solidFill>
                <a:latin typeface="Arial" pitchFamily="34" charset="0"/>
                <a:cs typeface="Arial" pitchFamily="34" charset="0"/>
              </a:rPr>
              <a:t>(d). None of these</a:t>
            </a:r>
            <a:endParaRPr sz="2600" b="1">
              <a:solidFill>
                <a:srgbClr val="FF0000"/>
              </a:solidFill>
              <a:latin typeface="Arial" pitchFamily="34" charset="0"/>
              <a:cs typeface="Arial" pitchFamily="34" charset="0"/>
            </a:endParaRPr>
          </a:p>
          <a:p>
            <a:pPr marL="228600" lvl="0" indent="-228600" algn="l" rtl="0">
              <a:lnSpc>
                <a:spcPct val="90000"/>
              </a:lnSpc>
              <a:spcBef>
                <a:spcPts val="1000"/>
              </a:spcBef>
              <a:spcAft>
                <a:spcPts val="0"/>
              </a:spcAft>
              <a:buClr>
                <a:schemeClr val="dk1"/>
              </a:buClr>
              <a:buSzPct val="108108"/>
              <a:buNone/>
            </a:pPr>
            <a:endParaRPr/>
          </a:p>
          <a:p>
            <a:pPr marL="228600" lvl="0" indent="-228600" algn="l" rtl="0">
              <a:lnSpc>
                <a:spcPct val="90000"/>
              </a:lnSpc>
              <a:spcBef>
                <a:spcPts val="1000"/>
              </a:spcBef>
              <a:spcAft>
                <a:spcPts val="0"/>
              </a:spcAft>
              <a:buClr>
                <a:schemeClr val="dk1"/>
              </a:buClr>
              <a:buSzPct val="108108"/>
              <a:buNone/>
            </a:pPr>
            <a:r>
              <a:rPr lang="en-US" b="1" dirty="0"/>
              <a:t> </a:t>
            </a:r>
            <a:endParaRPr/>
          </a:p>
          <a:p>
            <a:pPr marL="228600" lvl="0" indent="-228600" algn="l" rtl="0">
              <a:lnSpc>
                <a:spcPct val="90000"/>
              </a:lnSpc>
              <a:spcBef>
                <a:spcPts val="1000"/>
              </a:spcBef>
              <a:spcAft>
                <a:spcPts val="0"/>
              </a:spcAft>
              <a:buClr>
                <a:schemeClr val="dk1"/>
              </a:buClr>
              <a:buSzPct val="108108"/>
              <a:buNone/>
            </a:pPr>
            <a:endParaRPr b="1"/>
          </a:p>
          <a:p>
            <a:pPr marL="228600" lvl="0" indent="-228600" algn="l" rtl="0">
              <a:lnSpc>
                <a:spcPct val="90000"/>
              </a:lnSpc>
              <a:spcBef>
                <a:spcPts val="1000"/>
              </a:spcBef>
              <a:spcAft>
                <a:spcPts val="0"/>
              </a:spcAft>
              <a:buClr>
                <a:schemeClr val="dk1"/>
              </a:buClr>
              <a:buSzPct val="108108"/>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ct val="108108"/>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ct val="108108"/>
              <a:buNone/>
            </a:pPr>
            <a:endParaRPr b="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442"/>
        <p:cNvGrpSpPr/>
        <p:nvPr/>
      </p:nvGrpSpPr>
      <p:grpSpPr>
        <a:xfrm>
          <a:off x="0" y="0"/>
          <a:ext cx="0" cy="0"/>
          <a:chOff x="0" y="0"/>
          <a:chExt cx="0" cy="0"/>
        </a:xfrm>
      </p:grpSpPr>
      <p:sp>
        <p:nvSpPr>
          <p:cNvPr id="443" name="Google Shape;443;p5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44" name="Google Shape;444;p5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There are 4 members in a delegation which is to be sent abroad.  The total no. of members  is 8.  In how many ways can the selection be made so that a particular member is always (</a:t>
            </a:r>
            <a:r>
              <a:rPr lang="en-US" b="1" dirty="0" err="1"/>
              <a:t>i</a:t>
            </a:r>
            <a:r>
              <a:rPr lang="en-US" b="1" dirty="0"/>
              <a:t>)Included (ii) excluded?</a:t>
            </a:r>
            <a:endParaRPr/>
          </a:p>
          <a:p>
            <a:pPr lvl="0" indent="-457200" algn="l" rtl="0">
              <a:lnSpc>
                <a:spcPct val="90000"/>
              </a:lnSpc>
              <a:spcBef>
                <a:spcPts val="1000"/>
              </a:spcBef>
              <a:spcAft>
                <a:spcPts val="0"/>
              </a:spcAft>
              <a:buClr>
                <a:schemeClr val="dk1"/>
              </a:buClr>
              <a:buSzPts val="2400"/>
              <a:buAutoNum type="alphaLcParenR"/>
            </a:pPr>
            <a:r>
              <a:rPr lang="en-US" b="1" dirty="0" smtClean="0"/>
              <a:t>35</a:t>
            </a:r>
            <a:r>
              <a:rPr lang="en-US" b="1" dirty="0"/>
              <a:t>, 35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 </a:t>
            </a:r>
            <a:r>
              <a:rPr lang="en-US" b="1" dirty="0"/>
              <a:t>b</a:t>
            </a:r>
            <a:r>
              <a:rPr lang="en-US" b="1" dirty="0" smtClean="0"/>
              <a:t>) 35</a:t>
            </a:r>
            <a:r>
              <a:rPr lang="en-US" b="1" dirty="0"/>
              <a:t>, 40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c) 36</a:t>
            </a:r>
            <a:r>
              <a:rPr lang="en-US" b="1" dirty="0"/>
              <a:t>, 32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d</a:t>
            </a:r>
            <a:r>
              <a:rPr lang="en-US" b="1" dirty="0"/>
              <a:t>)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5" name="Google Shape;155;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TYPE-4- VOWELS OCCUPY EVEN PLACE</a:t>
            </a:r>
            <a:endParaRPr/>
          </a:p>
          <a:p>
            <a:pPr marL="228600" lvl="0" indent="-228600" algn="l" rtl="0">
              <a:lnSpc>
                <a:spcPct val="90000"/>
              </a:lnSpc>
              <a:spcBef>
                <a:spcPts val="0"/>
              </a:spcBef>
              <a:spcAft>
                <a:spcPts val="0"/>
              </a:spcAft>
              <a:buClr>
                <a:srgbClr val="0C0C0C"/>
              </a:buClr>
              <a:buSzPts val="2400"/>
              <a:buNone/>
            </a:pP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1- KANPUR                                                      2- LUCKNOW</a:t>
            </a:r>
            <a:endParaRPr/>
          </a:p>
          <a:p>
            <a:pPr marL="228600" lvl="0" indent="-228600" algn="l" rtl="0">
              <a:lnSpc>
                <a:spcPct val="90000"/>
              </a:lnSpc>
              <a:spcBef>
                <a:spcPts val="1000"/>
              </a:spcBef>
              <a:spcAft>
                <a:spcPts val="0"/>
              </a:spcAft>
              <a:buClr>
                <a:schemeClr val="dk1"/>
              </a:buClr>
              <a:buSzPts val="2400"/>
              <a:buNone/>
            </a:pPr>
            <a:r>
              <a:rPr lang="en-US"/>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cxnSp>
        <p:nvCxnSpPr>
          <p:cNvPr id="156" name="Google Shape;156;p9"/>
          <p:cNvCxnSpPr/>
          <p:nvPr/>
        </p:nvCxnSpPr>
        <p:spPr>
          <a:xfrm>
            <a:off x="5613009" y="1858633"/>
            <a:ext cx="70338" cy="45720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442"/>
        <p:cNvGrpSpPr/>
        <p:nvPr/>
      </p:nvGrpSpPr>
      <p:grpSpPr>
        <a:xfrm>
          <a:off x="0" y="0"/>
          <a:ext cx="0" cy="0"/>
          <a:chOff x="0" y="0"/>
          <a:chExt cx="0" cy="0"/>
        </a:xfrm>
      </p:grpSpPr>
      <p:sp>
        <p:nvSpPr>
          <p:cNvPr id="443" name="Google Shape;443;p5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44" name="Google Shape;444;p5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There are 4 members in a delegation which is to be sent abroad.  The total no. of members  is 8.  In how many ways can the selection be made so that a particular member is always (</a:t>
            </a:r>
            <a:r>
              <a:rPr lang="en-US" b="1" dirty="0" err="1"/>
              <a:t>i</a:t>
            </a:r>
            <a:r>
              <a:rPr lang="en-US" b="1" dirty="0"/>
              <a:t>)Included (ii) excluded?</a:t>
            </a:r>
            <a:endParaRPr/>
          </a:p>
          <a:p>
            <a:pPr lvl="0" indent="-457200" algn="l" rtl="0">
              <a:lnSpc>
                <a:spcPct val="90000"/>
              </a:lnSpc>
              <a:spcBef>
                <a:spcPts val="1000"/>
              </a:spcBef>
              <a:spcAft>
                <a:spcPts val="0"/>
              </a:spcAft>
              <a:buClr>
                <a:schemeClr val="dk1"/>
              </a:buClr>
              <a:buSzPts val="2400"/>
              <a:buAutoNum type="alphaLcParenR"/>
            </a:pPr>
            <a:r>
              <a:rPr lang="en-US" b="1" dirty="0" smtClean="0"/>
              <a:t>35</a:t>
            </a:r>
            <a:r>
              <a:rPr lang="en-US" b="1" dirty="0"/>
              <a:t>, 35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 </a:t>
            </a:r>
            <a:r>
              <a:rPr lang="en-US" b="1" dirty="0"/>
              <a:t>b</a:t>
            </a:r>
            <a:r>
              <a:rPr lang="en-US" b="1" dirty="0" smtClean="0"/>
              <a:t>) 35</a:t>
            </a:r>
            <a:r>
              <a:rPr lang="en-US" b="1" dirty="0"/>
              <a:t>, 40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c) 36</a:t>
            </a:r>
            <a:r>
              <a:rPr lang="en-US" b="1" dirty="0"/>
              <a:t>, 32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d</a:t>
            </a:r>
            <a:r>
              <a:rPr lang="en-US" b="1" dirty="0"/>
              <a:t>)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442"/>
        <p:cNvGrpSpPr/>
        <p:nvPr/>
      </p:nvGrpSpPr>
      <p:grpSpPr>
        <a:xfrm>
          <a:off x="0" y="0"/>
          <a:ext cx="0" cy="0"/>
          <a:chOff x="0" y="0"/>
          <a:chExt cx="0" cy="0"/>
        </a:xfrm>
      </p:grpSpPr>
      <p:sp>
        <p:nvSpPr>
          <p:cNvPr id="443" name="Google Shape;443;p5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44" name="Google Shape;444;p5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There are 4 members in a delegation which is to be sent abroad.  The total no. of members  is 8.  In how many ways can the selection be made so that a particular member is always (</a:t>
            </a:r>
            <a:r>
              <a:rPr lang="en-US" b="1" dirty="0" err="1"/>
              <a:t>i</a:t>
            </a:r>
            <a:r>
              <a:rPr lang="en-US" b="1" dirty="0"/>
              <a:t>)Included (ii) excluded?</a:t>
            </a:r>
            <a:endParaRPr/>
          </a:p>
          <a:p>
            <a:pPr lvl="0" indent="-457200" algn="l" rtl="0">
              <a:lnSpc>
                <a:spcPct val="90000"/>
              </a:lnSpc>
              <a:spcBef>
                <a:spcPts val="1000"/>
              </a:spcBef>
              <a:spcAft>
                <a:spcPts val="0"/>
              </a:spcAft>
              <a:buClr>
                <a:schemeClr val="dk1"/>
              </a:buClr>
              <a:buSzPts val="2400"/>
              <a:buAutoNum type="alphaLcParenR"/>
            </a:pPr>
            <a:r>
              <a:rPr lang="en-US" b="1" dirty="0" smtClean="0">
                <a:solidFill>
                  <a:srgbClr val="FF0000"/>
                </a:solidFill>
              </a:rPr>
              <a:t>35</a:t>
            </a:r>
            <a:r>
              <a:rPr lang="en-US" b="1" dirty="0">
                <a:solidFill>
                  <a:srgbClr val="FF0000"/>
                </a:solidFill>
              </a:rPr>
              <a:t>, 35               </a:t>
            </a:r>
            <a:endParaRPr lang="en-US" b="1" dirty="0" smtClean="0">
              <a:solidFill>
                <a:srgbClr val="FF0000"/>
              </a:solidFill>
            </a:endParaRPr>
          </a:p>
          <a:p>
            <a:pPr lvl="0" indent="-457200" algn="l" rtl="0">
              <a:lnSpc>
                <a:spcPct val="90000"/>
              </a:lnSpc>
              <a:spcBef>
                <a:spcPts val="1000"/>
              </a:spcBef>
              <a:spcAft>
                <a:spcPts val="0"/>
              </a:spcAft>
              <a:buClr>
                <a:schemeClr val="dk1"/>
              </a:buClr>
              <a:buSzPts val="2400"/>
              <a:buNone/>
            </a:pPr>
            <a:r>
              <a:rPr lang="en-US" b="1" dirty="0" smtClean="0"/>
              <a:t> </a:t>
            </a:r>
            <a:r>
              <a:rPr lang="en-US" b="1" dirty="0"/>
              <a:t>b</a:t>
            </a:r>
            <a:r>
              <a:rPr lang="en-US" b="1" dirty="0" smtClean="0"/>
              <a:t>) 35</a:t>
            </a:r>
            <a:r>
              <a:rPr lang="en-US" b="1" dirty="0"/>
              <a:t>, 40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c) 36</a:t>
            </a:r>
            <a:r>
              <a:rPr lang="en-US" b="1" dirty="0"/>
              <a:t>, 32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d</a:t>
            </a:r>
            <a:r>
              <a:rPr lang="en-US" b="1" dirty="0"/>
              <a:t>) None of these</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448"/>
        <p:cNvGrpSpPr/>
        <p:nvPr/>
      </p:nvGrpSpPr>
      <p:grpSpPr>
        <a:xfrm>
          <a:off x="0" y="0"/>
          <a:ext cx="0" cy="0"/>
          <a:chOff x="0" y="0"/>
          <a:chExt cx="0" cy="0"/>
        </a:xfrm>
      </p:grpSpPr>
      <p:sp>
        <p:nvSpPr>
          <p:cNvPr id="449" name="Google Shape;449;p5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50" name="Google Shape;450;p5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In an examination a minimum is to be secured in each of 3 subjects for a pass. In how many ways can a student fail?</a:t>
            </a:r>
            <a:endParaRPr/>
          </a:p>
          <a:p>
            <a:pPr marL="228600" lvl="0" indent="-228600" algn="l" rtl="0">
              <a:lnSpc>
                <a:spcPct val="90000"/>
              </a:lnSpc>
              <a:spcBef>
                <a:spcPts val="1000"/>
              </a:spcBef>
              <a:spcAft>
                <a:spcPts val="0"/>
              </a:spcAft>
              <a:buClr>
                <a:schemeClr val="dk1"/>
              </a:buClr>
              <a:buSzPts val="2400"/>
              <a:buNone/>
            </a:pPr>
            <a:r>
              <a:rPr lang="en-US" b="1" dirty="0"/>
              <a:t>a)8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b)9</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c)7 </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d</a:t>
            </a:r>
            <a:r>
              <a:rPr lang="en-US" b="1" dirty="0"/>
              <a:t>) Data inadequate</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Shape 448"/>
        <p:cNvGrpSpPr/>
        <p:nvPr/>
      </p:nvGrpSpPr>
      <p:grpSpPr>
        <a:xfrm>
          <a:off x="0" y="0"/>
          <a:ext cx="0" cy="0"/>
          <a:chOff x="0" y="0"/>
          <a:chExt cx="0" cy="0"/>
        </a:xfrm>
      </p:grpSpPr>
      <p:sp>
        <p:nvSpPr>
          <p:cNvPr id="449" name="Google Shape;449;p5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50" name="Google Shape;450;p5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In an examination a minimum is to be secured in each of 3 subjects for a pass. In how many ways can a student fail?</a:t>
            </a:r>
            <a:endParaRPr/>
          </a:p>
          <a:p>
            <a:pPr marL="228600" lvl="0" indent="-228600" algn="l" rtl="0">
              <a:lnSpc>
                <a:spcPct val="90000"/>
              </a:lnSpc>
              <a:spcBef>
                <a:spcPts val="1000"/>
              </a:spcBef>
              <a:spcAft>
                <a:spcPts val="0"/>
              </a:spcAft>
              <a:buClr>
                <a:schemeClr val="dk1"/>
              </a:buClr>
              <a:buSzPts val="2400"/>
              <a:buNone/>
            </a:pPr>
            <a:r>
              <a:rPr lang="en-US" b="1" dirty="0"/>
              <a:t>a)8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b)9</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c)7 </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d</a:t>
            </a:r>
            <a:r>
              <a:rPr lang="en-US" b="1" dirty="0">
                <a:solidFill>
                  <a:srgbClr val="FF0000"/>
                </a:solidFill>
              </a:rPr>
              <a:t>) Data inadequate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56" name="Google Shape;456;p5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In an examination a minimum is to be secured in each of 6 subjects for a pass. In how many ways can a student fail?</a:t>
            </a:r>
            <a:endParaRPr/>
          </a:p>
          <a:p>
            <a:pPr marL="228600" lvl="0" indent="-228600" algn="l" rtl="0">
              <a:lnSpc>
                <a:spcPct val="90000"/>
              </a:lnSpc>
              <a:spcBef>
                <a:spcPts val="1000"/>
              </a:spcBef>
              <a:spcAft>
                <a:spcPts val="0"/>
              </a:spcAft>
              <a:buClr>
                <a:schemeClr val="dk1"/>
              </a:buClr>
              <a:buSzPts val="2400"/>
              <a:buNone/>
            </a:pPr>
            <a:r>
              <a:rPr lang="en-US" b="1" dirty="0"/>
              <a:t>a</a:t>
            </a:r>
            <a:r>
              <a:rPr lang="en-US" b="1" dirty="0" smtClean="0"/>
              <a:t>) 65 </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b</a:t>
            </a:r>
            <a:r>
              <a:rPr lang="en-US" b="1" dirty="0"/>
              <a:t>) 63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c) 64  </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d) Can’t </a:t>
            </a:r>
            <a:r>
              <a:rPr lang="en-US" b="1" dirty="0"/>
              <a:t>be determined</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56" name="Google Shape;456;p5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In an examination a minimum is to be secured in each of 6 subjects for a pass. In how many ways can a student fail?</a:t>
            </a:r>
            <a:endParaRPr/>
          </a:p>
          <a:p>
            <a:pPr marL="228600" lvl="0" indent="-228600" algn="l" rtl="0">
              <a:lnSpc>
                <a:spcPct val="90000"/>
              </a:lnSpc>
              <a:spcBef>
                <a:spcPts val="1000"/>
              </a:spcBef>
              <a:spcAft>
                <a:spcPts val="0"/>
              </a:spcAft>
              <a:buClr>
                <a:schemeClr val="dk1"/>
              </a:buClr>
              <a:buSzPts val="2400"/>
              <a:buNone/>
            </a:pPr>
            <a:r>
              <a:rPr lang="en-US" b="1" dirty="0"/>
              <a:t>a</a:t>
            </a:r>
            <a:r>
              <a:rPr lang="en-US" b="1" dirty="0" smtClean="0"/>
              <a:t>) 65 </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b</a:t>
            </a:r>
            <a:r>
              <a:rPr lang="en-US" b="1" dirty="0">
                <a:solidFill>
                  <a:srgbClr val="FF0000"/>
                </a:solidFill>
              </a:rPr>
              <a:t>) 63</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c) 64  </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d) Can’t </a:t>
            </a:r>
            <a:r>
              <a:rPr lang="en-US" b="1" dirty="0"/>
              <a:t>be determined</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Shape 460"/>
        <p:cNvGrpSpPr/>
        <p:nvPr/>
      </p:nvGrpSpPr>
      <p:grpSpPr>
        <a:xfrm>
          <a:off x="0" y="0"/>
          <a:ext cx="0" cy="0"/>
          <a:chOff x="0" y="0"/>
          <a:chExt cx="0" cy="0"/>
        </a:xfrm>
      </p:grpSpPr>
      <p:sp>
        <p:nvSpPr>
          <p:cNvPr id="461" name="Google Shape;461;p5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62" name="Google Shape;462;p5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18</a:t>
            </a:r>
            <a:r>
              <a:rPr lang="en-US" b="1" dirty="0">
                <a:latin typeface="Arial" pitchFamily="34" charset="0"/>
                <a:cs typeface="Arial" pitchFamily="34" charset="0"/>
              </a:rPr>
              <a:t>. In an examination, a candidate is required to pass all five different subjects. The number of ways he can fail is:</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32</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31</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30</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29</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Shape 460"/>
        <p:cNvGrpSpPr/>
        <p:nvPr/>
      </p:nvGrpSpPr>
      <p:grpSpPr>
        <a:xfrm>
          <a:off x="0" y="0"/>
          <a:ext cx="0" cy="0"/>
          <a:chOff x="0" y="0"/>
          <a:chExt cx="0" cy="0"/>
        </a:xfrm>
      </p:grpSpPr>
      <p:sp>
        <p:nvSpPr>
          <p:cNvPr id="461" name="Google Shape;461;p5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62" name="Google Shape;462;p5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18</a:t>
            </a:r>
            <a:r>
              <a:rPr lang="en-US" b="1" dirty="0">
                <a:latin typeface="Arial" pitchFamily="34" charset="0"/>
                <a:cs typeface="Arial" pitchFamily="34" charset="0"/>
              </a:rPr>
              <a:t>. In an examination, a candidate is required to pass all five different subjects. The number of ways he can fail is:</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32</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solidFill>
                  <a:srgbClr val="FF0000"/>
                </a:solidFill>
                <a:latin typeface="Arial" pitchFamily="34" charset="0"/>
                <a:cs typeface="Arial" pitchFamily="34" charset="0"/>
              </a:rPr>
              <a:t>(b). 31</a:t>
            </a:r>
            <a:endParaRPr b="1">
              <a:solidFill>
                <a:srgbClr val="FF0000"/>
              </a:solidFill>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30</a:t>
            </a:r>
            <a:endParaRPr b="1">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29</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Shape 466"/>
        <p:cNvGrpSpPr/>
        <p:nvPr/>
      </p:nvGrpSpPr>
      <p:grpSpPr>
        <a:xfrm>
          <a:off x="0" y="0"/>
          <a:ext cx="0" cy="0"/>
          <a:chOff x="0" y="0"/>
          <a:chExt cx="0" cy="0"/>
        </a:xfrm>
      </p:grpSpPr>
      <p:sp>
        <p:nvSpPr>
          <p:cNvPr id="467" name="Google Shape;467;p5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68" name="Google Shape;468;p5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From 5 officers and 7 </a:t>
            </a:r>
            <a:r>
              <a:rPr lang="en-US" b="1" dirty="0" err="1"/>
              <a:t>jawans</a:t>
            </a:r>
            <a:r>
              <a:rPr lang="en-US" b="1" dirty="0"/>
              <a:t>  in how many ways can 4 be chosen to include exactly 2 officers?</a:t>
            </a:r>
            <a:endParaRPr/>
          </a:p>
          <a:p>
            <a:pPr lvl="0" indent="-457200" algn="l" rtl="0">
              <a:lnSpc>
                <a:spcPct val="90000"/>
              </a:lnSpc>
              <a:spcBef>
                <a:spcPts val="1000"/>
              </a:spcBef>
              <a:spcAft>
                <a:spcPts val="0"/>
              </a:spcAft>
              <a:buClr>
                <a:schemeClr val="dk1"/>
              </a:buClr>
              <a:buSzPts val="2400"/>
              <a:buAutoNum type="alphaLcParenR"/>
            </a:pPr>
            <a:r>
              <a:rPr lang="en-US" b="1" dirty="0" smtClean="0"/>
              <a:t>210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b) 120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c) 200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d) 105</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Shape 466"/>
        <p:cNvGrpSpPr/>
        <p:nvPr/>
      </p:nvGrpSpPr>
      <p:grpSpPr>
        <a:xfrm>
          <a:off x="0" y="0"/>
          <a:ext cx="0" cy="0"/>
          <a:chOff x="0" y="0"/>
          <a:chExt cx="0" cy="0"/>
        </a:xfrm>
      </p:grpSpPr>
      <p:sp>
        <p:nvSpPr>
          <p:cNvPr id="467" name="Google Shape;467;p5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68" name="Google Shape;468;p5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From 5 officers and 7 </a:t>
            </a:r>
            <a:r>
              <a:rPr lang="en-US" b="1" dirty="0" err="1"/>
              <a:t>jawans</a:t>
            </a:r>
            <a:r>
              <a:rPr lang="en-US" b="1" dirty="0"/>
              <a:t>  in how many ways can 4 be chosen to include exactly 2 officers?</a:t>
            </a:r>
            <a:endParaRPr/>
          </a:p>
          <a:p>
            <a:pPr lvl="0" indent="-457200" algn="l" rtl="0">
              <a:lnSpc>
                <a:spcPct val="90000"/>
              </a:lnSpc>
              <a:spcBef>
                <a:spcPts val="1000"/>
              </a:spcBef>
              <a:spcAft>
                <a:spcPts val="0"/>
              </a:spcAft>
              <a:buClr>
                <a:schemeClr val="dk1"/>
              </a:buClr>
              <a:buSzPts val="2400"/>
              <a:buAutoNum type="alphaLcParenR"/>
            </a:pPr>
            <a:r>
              <a:rPr lang="en-US" b="1" dirty="0" smtClean="0">
                <a:solidFill>
                  <a:srgbClr val="FF0000"/>
                </a:solidFill>
              </a:rPr>
              <a:t>210  </a:t>
            </a:r>
            <a:r>
              <a:rPr lang="en-US" b="1" dirty="0" smtClean="0"/>
              <a:t>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b) 120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c) 200           </a:t>
            </a:r>
            <a:r>
              <a:rPr lang="en-US" b="1" dirty="0"/>
              <a:t>		</a:t>
            </a:r>
            <a:endParaRPr lang="en-US" b="1" dirty="0" smtClean="0"/>
          </a:p>
          <a:p>
            <a:pPr lvl="0" indent="-457200" algn="l" rtl="0">
              <a:lnSpc>
                <a:spcPct val="90000"/>
              </a:lnSpc>
              <a:spcBef>
                <a:spcPts val="1000"/>
              </a:spcBef>
              <a:spcAft>
                <a:spcPts val="0"/>
              </a:spcAft>
              <a:buClr>
                <a:schemeClr val="dk1"/>
              </a:buClr>
              <a:buSzPts val="2400"/>
              <a:buNone/>
            </a:pPr>
            <a:r>
              <a:rPr lang="en-US" b="1" dirty="0" smtClean="0"/>
              <a:t>d) 105</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347</Words>
  <PresentationFormat>Custom</PresentationFormat>
  <Paragraphs>1090</Paragraphs>
  <Slides>123</Slides>
  <Notes>123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123</vt:i4>
      </vt:variant>
    </vt:vector>
  </HeadingPairs>
  <TitlesOfParts>
    <vt:vector size="127" baseType="lpstr">
      <vt:lpstr>Arial</vt:lpstr>
      <vt:lpstr>Arial Black</vt:lpstr>
      <vt:lpstr>Calibri</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Slide 54</vt:lpstr>
      <vt:lpstr>Slide 55</vt:lpstr>
      <vt:lpstr>Slide 56</vt:lpstr>
      <vt:lpstr>Slide 57</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Slide 122</vt:lpstr>
      <vt:lpstr>Slide 123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Acer</cp:lastModifiedBy>
  <cp:revision>2</cp:revision>
  <dcterms:created xsi:type="dcterms:W3CDTF">2020-02-23T06:37:57Z</dcterms:created>
  <dcterms:modified xsi:type="dcterms:W3CDTF">2023-04-19T11:14:09Z</dcterms:modified>
</cp:coreProperties>
</file>