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4"/>
  </p:notesMasterIdLst>
  <p:sldIdLst>
    <p:sldId id="256" r:id="rId2"/>
    <p:sldId id="332" r:id="rId3"/>
    <p:sldId id="333" r:id="rId4"/>
    <p:sldId id="334" r:id="rId5"/>
    <p:sldId id="335" r:id="rId6"/>
    <p:sldId id="336" r:id="rId7"/>
    <p:sldId id="337" r:id="rId8"/>
    <p:sldId id="338" r:id="rId9"/>
    <p:sldId id="339" r:id="rId10"/>
    <p:sldId id="340" r:id="rId11"/>
    <p:sldId id="341" r:id="rId12"/>
    <p:sldId id="342" r:id="rId13"/>
    <p:sldId id="343" r:id="rId14"/>
    <p:sldId id="344" r:id="rId15"/>
    <p:sldId id="345" r:id="rId16"/>
    <p:sldId id="346" r:id="rId17"/>
    <p:sldId id="347" r:id="rId18"/>
    <p:sldId id="294" r:id="rId19"/>
    <p:sldId id="257" r:id="rId20"/>
    <p:sldId id="295" r:id="rId21"/>
    <p:sldId id="258" r:id="rId22"/>
    <p:sldId id="296" r:id="rId23"/>
    <p:sldId id="259" r:id="rId24"/>
    <p:sldId id="297" r:id="rId25"/>
    <p:sldId id="260" r:id="rId26"/>
    <p:sldId id="298" r:id="rId27"/>
    <p:sldId id="261" r:id="rId28"/>
    <p:sldId id="299" r:id="rId29"/>
    <p:sldId id="262" r:id="rId30"/>
    <p:sldId id="300" r:id="rId31"/>
    <p:sldId id="263" r:id="rId32"/>
    <p:sldId id="301" r:id="rId33"/>
    <p:sldId id="264" r:id="rId34"/>
    <p:sldId id="302" r:id="rId35"/>
    <p:sldId id="265" r:id="rId36"/>
    <p:sldId id="303" r:id="rId37"/>
    <p:sldId id="266" r:id="rId38"/>
    <p:sldId id="304" r:id="rId39"/>
    <p:sldId id="267" r:id="rId40"/>
    <p:sldId id="305" r:id="rId41"/>
    <p:sldId id="268" r:id="rId42"/>
    <p:sldId id="306" r:id="rId43"/>
    <p:sldId id="269" r:id="rId44"/>
    <p:sldId id="307" r:id="rId45"/>
    <p:sldId id="270" r:id="rId46"/>
    <p:sldId id="308" r:id="rId47"/>
    <p:sldId id="271" r:id="rId48"/>
    <p:sldId id="309" r:id="rId49"/>
    <p:sldId id="272" r:id="rId50"/>
    <p:sldId id="310" r:id="rId51"/>
    <p:sldId id="273" r:id="rId52"/>
    <p:sldId id="311" r:id="rId53"/>
    <p:sldId id="274" r:id="rId54"/>
    <p:sldId id="312" r:id="rId55"/>
    <p:sldId id="275" r:id="rId56"/>
    <p:sldId id="313" r:id="rId57"/>
    <p:sldId id="276" r:id="rId58"/>
    <p:sldId id="314" r:id="rId59"/>
    <p:sldId id="277" r:id="rId60"/>
    <p:sldId id="315" r:id="rId61"/>
    <p:sldId id="278" r:id="rId62"/>
    <p:sldId id="316" r:id="rId63"/>
    <p:sldId id="279" r:id="rId64"/>
    <p:sldId id="317" r:id="rId65"/>
    <p:sldId id="280" r:id="rId66"/>
    <p:sldId id="318" r:id="rId67"/>
    <p:sldId id="281" r:id="rId68"/>
    <p:sldId id="319" r:id="rId69"/>
    <p:sldId id="282" r:id="rId70"/>
    <p:sldId id="320" r:id="rId71"/>
    <p:sldId id="283" r:id="rId72"/>
    <p:sldId id="321" r:id="rId73"/>
    <p:sldId id="284" r:id="rId74"/>
    <p:sldId id="322" r:id="rId75"/>
    <p:sldId id="285" r:id="rId76"/>
    <p:sldId id="323" r:id="rId77"/>
    <p:sldId id="286" r:id="rId78"/>
    <p:sldId id="324" r:id="rId79"/>
    <p:sldId id="287" r:id="rId80"/>
    <p:sldId id="325" r:id="rId81"/>
    <p:sldId id="288" r:id="rId82"/>
    <p:sldId id="326" r:id="rId83"/>
    <p:sldId id="289" r:id="rId84"/>
    <p:sldId id="327" r:id="rId85"/>
    <p:sldId id="290" r:id="rId86"/>
    <p:sldId id="328" r:id="rId87"/>
    <p:sldId id="291" r:id="rId88"/>
    <p:sldId id="329" r:id="rId89"/>
    <p:sldId id="292" r:id="rId90"/>
    <p:sldId id="330" r:id="rId91"/>
    <p:sldId id="293" r:id="rId92"/>
    <p:sldId id="331" r:id="rId93"/>
  </p:sldIdLst>
  <p:sldSz cx="12192000" cy="6858000"/>
  <p:notesSz cx="6858000" cy="9144000"/>
  <p:embeddedFontLst>
    <p:embeddedFont>
      <p:font typeface="Arial Black" panose="020B0A04020102020204" pitchFamily="34" charset="0"/>
      <p:regular r:id="rId95"/>
      <p:bold r:id="rId96"/>
    </p:embeddedFont>
    <p:embeddedFont>
      <p:font typeface="Calibri" panose="020F0502020204030204" pitchFamily="34" charset="0"/>
      <p:regular r:id="rId97"/>
      <p:bold r:id="rId98"/>
      <p:italic r:id="rId99"/>
      <p:boldItalic r:id="rId10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1" roundtripDataSignature="AMtx7mh6n5fVYu2x2ROL+6iAYY7QZ7oJ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font" Target="fonts/font1.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font" Target="fonts/font5.fntdata"/><Relationship Id="rId10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3.fntdata"/><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6.fntdata"/><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font" Target="fonts/font4.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5098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723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3717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4728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67167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32909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14498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24024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03054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92309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75297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20599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3868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80005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22504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34375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55216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43795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10592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03315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43719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8346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42562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98533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63165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154350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777960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406873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77422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79752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814312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415533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650931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925022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544749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173523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0" name="Google Shape;350;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0" name="Google Shape;350;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4044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4221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1"/>
        <p:cNvGrpSpPr/>
        <p:nvPr/>
      </p:nvGrpSpPr>
      <p:grpSpPr>
        <a:xfrm>
          <a:off x="0" y="0"/>
          <a:ext cx="0" cy="0"/>
          <a:chOff x="0" y="0"/>
          <a:chExt cx="0" cy="0"/>
        </a:xfrm>
      </p:grpSpPr>
      <p:sp>
        <p:nvSpPr>
          <p:cNvPr id="12" name="Google Shape;12;p40"/>
          <p:cNvSpPr/>
          <p:nvPr/>
        </p:nvSpPr>
        <p:spPr>
          <a:xfrm>
            <a:off x="4005792" y="1338792"/>
            <a:ext cx="4180416" cy="4180416"/>
          </a:xfrm>
          <a:prstGeom prst="rect">
            <a:avLst/>
          </a:prstGeom>
          <a:blipFill rotWithShape="1">
            <a:blip r:embed="rId2">
              <a:alphaModFix amt="10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 name="Google Shape;13;p40"/>
          <p:cNvSpPr/>
          <p:nvPr/>
        </p:nvSpPr>
        <p:spPr>
          <a:xfrm rot="10800000" flipH="1">
            <a:off x="5191124" y="6439955"/>
            <a:ext cx="6997050" cy="420957"/>
          </a:xfrm>
          <a:custGeom>
            <a:avLst/>
            <a:gdLst/>
            <a:ahLst/>
            <a:cxnLst/>
            <a:rect l="l" t="t" r="r" b="b"/>
            <a:pathLst>
              <a:path w="6997050" h="474402" extrusionOk="0">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 name="Google Shape;14;p40"/>
          <p:cNvSpPr/>
          <p:nvPr/>
        </p:nvSpPr>
        <p:spPr>
          <a:xfrm>
            <a:off x="1" y="6439956"/>
            <a:ext cx="5490211" cy="418044"/>
          </a:xfrm>
          <a:custGeom>
            <a:avLst/>
            <a:gdLst/>
            <a:ahLst/>
            <a:cxnLst/>
            <a:rect l="l" t="t" r="r" b="b"/>
            <a:pathLst>
              <a:path w="5490211" h="473605" extrusionOk="0">
                <a:moveTo>
                  <a:pt x="0" y="0"/>
                </a:moveTo>
                <a:lnTo>
                  <a:pt x="5490211" y="0"/>
                </a:lnTo>
                <a:lnTo>
                  <a:pt x="5215520" y="473605"/>
                </a:lnTo>
                <a:lnTo>
                  <a:pt x="0" y="473605"/>
                </a:lnTo>
                <a:close/>
              </a:path>
            </a:pathLst>
          </a:custGeom>
          <a:solidFill>
            <a:srgbClr val="FE64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 name="Google Shape;15;p40"/>
          <p:cNvSpPr/>
          <p:nvPr/>
        </p:nvSpPr>
        <p:spPr>
          <a:xfrm>
            <a:off x="0" y="0"/>
            <a:ext cx="12192000" cy="1016000"/>
          </a:xfrm>
          <a:prstGeom prst="rect">
            <a:avLst/>
          </a:prstGeom>
          <a:gradFill>
            <a:gsLst>
              <a:gs pos="0">
                <a:srgbClr val="FE6400"/>
              </a:gs>
              <a:gs pos="100000">
                <a:srgbClr val="108EF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 name="Google Shape;16;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600"/>
              <a:buFont typeface="Arial"/>
              <a:buNone/>
              <a:defRPr sz="36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0"/>
          <p:cNvSpPr txBox="1"/>
          <p:nvPr/>
        </p:nvSpPr>
        <p:spPr>
          <a:xfrm>
            <a:off x="355600" y="5683515"/>
            <a:ext cx="115824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8" name="Google Shape;18;p40"/>
          <p:cNvSpPr txBox="1"/>
          <p:nvPr/>
        </p:nvSpPr>
        <p:spPr>
          <a:xfrm>
            <a:off x="1118954" y="6464312"/>
            <a:ext cx="33949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Arial"/>
                <a:ea typeface="Arial"/>
                <a:cs typeface="Arial"/>
                <a:sym typeface="Arial"/>
              </a:rPr>
              <a:t>Aptitude Classes by Anuj Sir </a:t>
            </a:r>
            <a:endParaRPr/>
          </a:p>
        </p:txBody>
      </p:sp>
      <p:sp>
        <p:nvSpPr>
          <p:cNvPr id="19" name="Google Shape;19;p40"/>
          <p:cNvSpPr txBox="1"/>
          <p:nvPr/>
        </p:nvSpPr>
        <p:spPr>
          <a:xfrm>
            <a:off x="6252259" y="6464312"/>
            <a:ext cx="563494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For more tutorials Visit now www.testurprep.com</a:t>
            </a:r>
            <a:endParaRPr/>
          </a:p>
        </p:txBody>
      </p:sp>
      <p:sp>
        <p:nvSpPr>
          <p:cNvPr id="20" name="Google Shape;20;p40"/>
          <p:cNvSpPr/>
          <p:nvPr/>
        </p:nvSpPr>
        <p:spPr>
          <a:xfrm>
            <a:off x="158099"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 name="Google Shape;21;p40"/>
          <p:cNvSpPr/>
          <p:nvPr/>
        </p:nvSpPr>
        <p:spPr>
          <a:xfrm>
            <a:off x="11311874"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 name="Google Shape;22;p40"/>
          <p:cNvSpPr txBox="1">
            <a:spLocks noGrp="1"/>
          </p:cNvSpPr>
          <p:nvPr>
            <p:ph type="body" idx="1"/>
          </p:nvPr>
        </p:nvSpPr>
        <p:spPr>
          <a:xfrm>
            <a:off x="254000" y="1199620"/>
            <a:ext cx="11684000" cy="499163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4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9"/>
          <p:cNvSpPr>
            <a:spLocks noGrp="1"/>
          </p:cNvSpPr>
          <p:nvPr>
            <p:ph type="pic" idx="2"/>
          </p:nvPr>
        </p:nvSpPr>
        <p:spPr>
          <a:xfrm>
            <a:off x="5183188" y="987425"/>
            <a:ext cx="6172200" cy="4873625"/>
          </a:xfrm>
          <a:prstGeom prst="rect">
            <a:avLst/>
          </a:prstGeom>
          <a:noFill/>
          <a:ln>
            <a:noFill/>
          </a:ln>
        </p:spPr>
      </p:sp>
      <p:sp>
        <p:nvSpPr>
          <p:cNvPr id="77" name="Google Shape;77;p4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8" name="Google Shape;78;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81"/>
        <p:cNvGrpSpPr/>
        <p:nvPr/>
      </p:nvGrpSpPr>
      <p:grpSpPr>
        <a:xfrm>
          <a:off x="0" y="0"/>
          <a:ext cx="0" cy="0"/>
          <a:chOff x="0" y="0"/>
          <a:chExt cx="0" cy="0"/>
        </a:xfrm>
      </p:grpSpPr>
      <p:sp>
        <p:nvSpPr>
          <p:cNvPr id="82" name="Google Shape;82;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5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5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5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3"/>
        <p:cNvGrpSpPr/>
        <p:nvPr/>
      </p:nvGrpSpPr>
      <p:grpSpPr>
        <a:xfrm>
          <a:off x="0" y="0"/>
          <a:ext cx="0" cy="0"/>
          <a:chOff x="0" y="0"/>
          <a:chExt cx="0" cy="0"/>
        </a:xfrm>
      </p:grpSpPr>
      <p:sp>
        <p:nvSpPr>
          <p:cNvPr id="24" name="Google Shape;24;p4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6" name="Google Shape;26;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Title and Content">
  <p:cSld name="1_Title and Content">
    <p:spTree>
      <p:nvGrpSpPr>
        <p:cNvPr id="1" name="Shape 29"/>
        <p:cNvGrpSpPr/>
        <p:nvPr/>
      </p:nvGrpSpPr>
      <p:grpSpPr>
        <a:xfrm>
          <a:off x="0" y="0"/>
          <a:ext cx="0" cy="0"/>
          <a:chOff x="0" y="0"/>
          <a:chExt cx="0" cy="0"/>
        </a:xfrm>
      </p:grpSpPr>
      <p:sp>
        <p:nvSpPr>
          <p:cNvPr id="30" name="Google Shape;30;p42"/>
          <p:cNvSpPr txBox="1">
            <a:spLocks noGrp="1"/>
          </p:cNvSpPr>
          <p:nvPr>
            <p:ph type="title"/>
          </p:nvPr>
        </p:nvSpPr>
        <p:spPr>
          <a:xfrm>
            <a:off x="304800" y="270933"/>
            <a:ext cx="11582400" cy="74506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sz="36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2"/>
          <p:cNvSpPr txBox="1">
            <a:spLocks noGrp="1"/>
          </p:cNvSpPr>
          <p:nvPr>
            <p:ph type="body" idx="1"/>
          </p:nvPr>
        </p:nvSpPr>
        <p:spPr>
          <a:xfrm>
            <a:off x="304800" y="1185333"/>
            <a:ext cx="11582400" cy="499163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42"/>
          <p:cNvSpPr txBox="1">
            <a:spLocks noGrp="1"/>
          </p:cNvSpPr>
          <p:nvPr>
            <p:ph type="dt" idx="10"/>
          </p:nvPr>
        </p:nvSpPr>
        <p:spPr>
          <a:xfrm>
            <a:off x="304800" y="638069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2"/>
          <p:cNvSpPr txBox="1">
            <a:spLocks noGrp="1"/>
          </p:cNvSpPr>
          <p:nvPr>
            <p:ph type="ftr" idx="11"/>
          </p:nvPr>
        </p:nvSpPr>
        <p:spPr>
          <a:xfrm>
            <a:off x="4038600" y="638069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2"/>
          <p:cNvSpPr txBox="1">
            <a:spLocks noGrp="1"/>
          </p:cNvSpPr>
          <p:nvPr>
            <p:ph type="sldNum" idx="12"/>
          </p:nvPr>
        </p:nvSpPr>
        <p:spPr>
          <a:xfrm>
            <a:off x="8610599" y="6356350"/>
            <a:ext cx="32765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5" name="Google Shape;35;p42"/>
          <p:cNvSpPr/>
          <p:nvPr/>
        </p:nvSpPr>
        <p:spPr>
          <a:xfrm>
            <a:off x="3706812" y="981604"/>
            <a:ext cx="4879976" cy="4879976"/>
          </a:xfrm>
          <a:prstGeom prst="rect">
            <a:avLst/>
          </a:prstGeom>
          <a:blipFill rotWithShape="1">
            <a:blip r:embed="rId2">
              <a:alphaModFix amt="32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6"/>
        <p:cNvGrpSpPr/>
        <p:nvPr/>
      </p:nvGrpSpPr>
      <p:grpSpPr>
        <a:xfrm>
          <a:off x="0" y="0"/>
          <a:ext cx="0" cy="0"/>
          <a:chOff x="0" y="0"/>
          <a:chExt cx="0" cy="0"/>
        </a:xfrm>
      </p:grpSpPr>
      <p:sp>
        <p:nvSpPr>
          <p:cNvPr id="37" name="Google Shape;37;p4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2"/>
        <p:cNvGrpSpPr/>
        <p:nvPr/>
      </p:nvGrpSpPr>
      <p:grpSpPr>
        <a:xfrm>
          <a:off x="0" y="0"/>
          <a:ext cx="0" cy="0"/>
          <a:chOff x="0" y="0"/>
          <a:chExt cx="0" cy="0"/>
        </a:xfrm>
      </p:grpSpPr>
      <p:sp>
        <p:nvSpPr>
          <p:cNvPr id="43" name="Google Shape;43;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4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4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49"/>
        <p:cNvGrpSpPr/>
        <p:nvPr/>
      </p:nvGrpSpPr>
      <p:grpSpPr>
        <a:xfrm>
          <a:off x="0" y="0"/>
          <a:ext cx="0" cy="0"/>
          <a:chOff x="0" y="0"/>
          <a:chExt cx="0" cy="0"/>
        </a:xfrm>
      </p:grpSpPr>
      <p:sp>
        <p:nvSpPr>
          <p:cNvPr id="50" name="Google Shape;50;p4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4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4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4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4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8"/>
        <p:cNvGrpSpPr/>
        <p:nvPr/>
      </p:nvGrpSpPr>
      <p:grpSpPr>
        <a:xfrm>
          <a:off x="0" y="0"/>
          <a:ext cx="0" cy="0"/>
          <a:chOff x="0" y="0"/>
          <a:chExt cx="0" cy="0"/>
        </a:xfrm>
      </p:grpSpPr>
      <p:sp>
        <p:nvSpPr>
          <p:cNvPr id="59" name="Google Shape;59;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3"/>
        <p:cNvGrpSpPr/>
        <p:nvPr/>
      </p:nvGrpSpPr>
      <p:grpSpPr>
        <a:xfrm>
          <a:off x="0" y="0"/>
          <a:ext cx="0" cy="0"/>
          <a:chOff x="0" y="0"/>
          <a:chExt cx="0" cy="0"/>
        </a:xfrm>
      </p:grpSpPr>
      <p:sp>
        <p:nvSpPr>
          <p:cNvPr id="64" name="Google Shape;64;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7"/>
        <p:cNvGrpSpPr/>
        <p:nvPr/>
      </p:nvGrpSpPr>
      <p:grpSpPr>
        <a:xfrm>
          <a:off x="0" y="0"/>
          <a:ext cx="0" cy="0"/>
          <a:chOff x="0" y="0"/>
          <a:chExt cx="0" cy="0"/>
        </a:xfrm>
      </p:grpSpPr>
      <p:sp>
        <p:nvSpPr>
          <p:cNvPr id="68" name="Google Shape;68;p4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4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4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98" name="Google Shape;98;p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a:t>
            </a:r>
            <a:r>
              <a:rPr lang="en-US" b="1" dirty="0"/>
              <a:t>. Find the area of triangle whose one angle is 90</a:t>
            </a:r>
            <a:r>
              <a:rPr lang="en-US" b="1" baseline="30000" dirty="0"/>
              <a:t>o</a:t>
            </a:r>
            <a:r>
              <a:rPr lang="en-US" b="1" dirty="0"/>
              <a:t>, the hypotenuse is 9 </a:t>
            </a:r>
            <a:r>
              <a:rPr lang="en-US" b="1" dirty="0" err="1"/>
              <a:t>metres</a:t>
            </a:r>
            <a:r>
              <a:rPr lang="en-US" b="1" dirty="0"/>
              <a:t> and the base is 6.5 </a:t>
            </a:r>
            <a:r>
              <a:rPr lang="en-US" b="1" dirty="0" err="1"/>
              <a:t>metres</a:t>
            </a:r>
            <a:r>
              <a:rPr lang="en-US" b="1" dirty="0"/>
              <a:t>.</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lphaLcParenBoth"/>
            </a:pPr>
            <a:r>
              <a:rPr lang="en-US" b="1" dirty="0" smtClean="0"/>
              <a:t>20 </a:t>
            </a:r>
            <a:r>
              <a:rPr lang="en-US" b="1" dirty="0" err="1"/>
              <a:t>sqm</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20.5 </a:t>
            </a:r>
            <a:r>
              <a:rPr lang="en-US" b="1" dirty="0" err="1"/>
              <a:t>sq</a:t>
            </a:r>
            <a:r>
              <a:rPr lang="en-US" b="1" dirty="0"/>
              <a:t>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20.15 </a:t>
            </a:r>
            <a:r>
              <a:rPr lang="en-US" b="1" dirty="0" err="1"/>
              <a:t>sq</a:t>
            </a:r>
            <a:r>
              <a:rPr lang="en-US" b="1" dirty="0"/>
              <a:t>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21 </a:t>
            </a:r>
            <a:r>
              <a:rPr lang="en-US" b="1" dirty="0" err="1"/>
              <a:t>sq</a:t>
            </a:r>
            <a:r>
              <a:rPr lang="en-US" b="1" dirty="0"/>
              <a:t> m</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61493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800692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398698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64002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85481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29875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249289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551327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98" name="Google Shape;98;p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a:t>
            </a:r>
            <a:r>
              <a:rPr lang="en-US" b="1" dirty="0"/>
              <a:t>. Find the area of triangle whose one angle is 90</a:t>
            </a:r>
            <a:r>
              <a:rPr lang="en-US" b="1" baseline="30000" dirty="0"/>
              <a:t>o</a:t>
            </a:r>
            <a:r>
              <a:rPr lang="en-US" b="1" dirty="0"/>
              <a:t>, the hypotenuse is 9 </a:t>
            </a:r>
            <a:r>
              <a:rPr lang="en-US" b="1" dirty="0" err="1"/>
              <a:t>metres</a:t>
            </a:r>
            <a:r>
              <a:rPr lang="en-US" b="1" dirty="0"/>
              <a:t> and the base is 6.5 </a:t>
            </a:r>
            <a:r>
              <a:rPr lang="en-US" b="1" dirty="0" err="1"/>
              <a:t>metres</a:t>
            </a:r>
            <a:r>
              <a:rPr lang="en-US" b="1" dirty="0"/>
              <a:t>.</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lphaLcParenBoth"/>
            </a:pPr>
            <a:r>
              <a:rPr lang="en-US" b="1" dirty="0" smtClean="0"/>
              <a:t>20 </a:t>
            </a:r>
            <a:r>
              <a:rPr lang="en-US" b="1" dirty="0" err="1"/>
              <a:t>sqm</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20.5 </a:t>
            </a:r>
            <a:r>
              <a:rPr lang="en-US" b="1" dirty="0" err="1"/>
              <a:t>sq</a:t>
            </a:r>
            <a:r>
              <a:rPr lang="en-US" b="1" dirty="0"/>
              <a:t>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c) 20.15 </a:t>
            </a:r>
            <a:r>
              <a:rPr lang="en-US" b="1" dirty="0" err="1">
                <a:solidFill>
                  <a:srgbClr val="FF0000"/>
                </a:solidFill>
              </a:rPr>
              <a:t>sq</a:t>
            </a:r>
            <a:r>
              <a:rPr lang="en-US" b="1" dirty="0">
                <a:solidFill>
                  <a:srgbClr val="FF0000"/>
                </a:solidFill>
              </a:rPr>
              <a:t> m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21 </a:t>
            </a:r>
            <a:r>
              <a:rPr lang="en-US" b="1" dirty="0" err="1"/>
              <a:t>sq</a:t>
            </a:r>
            <a:r>
              <a:rPr lang="en-US" b="1" dirty="0"/>
              <a:t> m</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extLst>
      <p:ext uri="{BB962C8B-B14F-4D97-AF65-F5344CB8AC3E}">
        <p14:creationId xmlns:p14="http://schemas.microsoft.com/office/powerpoint/2010/main" val="958836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04" name="Google Shape;104;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a:t>
            </a:r>
            <a:r>
              <a:rPr lang="en-US" b="1" dirty="0"/>
              <a:t>. If the area of a triangle is 150 </a:t>
            </a:r>
            <a:r>
              <a:rPr lang="en-US" b="1" dirty="0" err="1"/>
              <a:t>sq</a:t>
            </a:r>
            <a:r>
              <a:rPr lang="en-US" b="1" dirty="0"/>
              <a:t> m and base height is 3 : 4, find its height and base.</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lphaLcParenBoth"/>
            </a:pPr>
            <a:r>
              <a:rPr lang="en-US" b="1" dirty="0" smtClean="0"/>
              <a:t>20 </a:t>
            </a:r>
            <a:r>
              <a:rPr lang="en-US" b="1" dirty="0"/>
              <a:t>m, 15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30 m, 10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60 m, 5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Data inadequate</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62691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04" name="Google Shape;104;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a:t>
            </a:r>
            <a:r>
              <a:rPr lang="en-US" b="1" dirty="0"/>
              <a:t>. If the area of a triangle is 150 </a:t>
            </a:r>
            <a:r>
              <a:rPr lang="en-US" b="1" dirty="0" err="1"/>
              <a:t>sq</a:t>
            </a:r>
            <a:r>
              <a:rPr lang="en-US" b="1" dirty="0"/>
              <a:t> m and base height is 3 : 4, find its height and base.</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 20 </a:t>
            </a:r>
            <a:r>
              <a:rPr lang="en-US" b="1" dirty="0">
                <a:solidFill>
                  <a:srgbClr val="FF0000"/>
                </a:solidFill>
              </a:rPr>
              <a:t>m, 15 m</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30 m, 10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60 m, 5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Data inadequate</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extLst>
      <p:ext uri="{BB962C8B-B14F-4D97-AF65-F5344CB8AC3E}">
        <p14:creationId xmlns:p14="http://schemas.microsoft.com/office/powerpoint/2010/main" val="879410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10" name="Google Shape;110;p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a:t>
            </a:r>
            <a:r>
              <a:rPr lang="en-US" b="1" dirty="0"/>
              <a:t>. Find the area of a triangle in which a = 25 cm, b = 17 cm and c = 12 cm</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lphaLcParenBoth"/>
            </a:pPr>
            <a:r>
              <a:rPr lang="en-US" b="1" dirty="0" smtClean="0"/>
              <a:t>90 </a:t>
            </a:r>
            <a:r>
              <a:rPr lang="en-US" b="1" dirty="0" err="1"/>
              <a:t>sq</a:t>
            </a:r>
            <a:r>
              <a:rPr lang="en-US" b="1" dirty="0"/>
              <a:t> 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80 </a:t>
            </a:r>
            <a:r>
              <a:rPr lang="en-US" b="1" dirty="0" err="1"/>
              <a:t>sq</a:t>
            </a:r>
            <a:r>
              <a:rPr lang="en-US" b="1" dirty="0"/>
              <a:t> 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85 </a:t>
            </a:r>
            <a:r>
              <a:rPr lang="en-US" b="1" dirty="0" err="1"/>
              <a:t>sq</a:t>
            </a:r>
            <a:r>
              <a:rPr lang="en-US" b="1" dirty="0"/>
              <a:t> 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d)75 </a:t>
            </a:r>
            <a:r>
              <a:rPr lang="en-US" b="1" dirty="0" err="1"/>
              <a:t>sq</a:t>
            </a:r>
            <a:r>
              <a:rPr lang="en-US" b="1" dirty="0"/>
              <a:t> cm</a:t>
            </a: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10" name="Google Shape;110;p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a:t>
            </a:r>
            <a:r>
              <a:rPr lang="en-US" b="1" dirty="0"/>
              <a:t>. Find the area of a triangle in which a = 25 cm, b = 17 cm and c = 12 cm</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 90 </a:t>
            </a:r>
            <a:r>
              <a:rPr lang="en-US" b="1" dirty="0" err="1">
                <a:solidFill>
                  <a:srgbClr val="FF0000"/>
                </a:solidFill>
              </a:rPr>
              <a:t>sq</a:t>
            </a:r>
            <a:r>
              <a:rPr lang="en-US" b="1" dirty="0">
                <a:solidFill>
                  <a:srgbClr val="FF0000"/>
                </a:solidFill>
              </a:rPr>
              <a:t> cm</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80 </a:t>
            </a:r>
            <a:r>
              <a:rPr lang="en-US" b="1" dirty="0" err="1"/>
              <a:t>sq</a:t>
            </a:r>
            <a:r>
              <a:rPr lang="en-US" b="1" dirty="0"/>
              <a:t> 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85 </a:t>
            </a:r>
            <a:r>
              <a:rPr lang="en-US" b="1" dirty="0" err="1"/>
              <a:t>sq</a:t>
            </a:r>
            <a:r>
              <a:rPr lang="en-US" b="1" dirty="0"/>
              <a:t> 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d)75 </a:t>
            </a:r>
            <a:r>
              <a:rPr lang="en-US" b="1" dirty="0" err="1"/>
              <a:t>sq</a:t>
            </a:r>
            <a:r>
              <a:rPr lang="en-US" b="1" dirty="0"/>
              <a:t> cm</a:t>
            </a: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1677340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16" name="Google Shape;116;p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4</a:t>
            </a:r>
            <a:r>
              <a:rPr lang="en-US" b="1" dirty="0"/>
              <a:t>. Find the area of an equilateral triangle each of whose sides measures 12 cm.</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lphaLcParenBoth"/>
            </a:pPr>
            <a:r>
              <a:rPr lang="en-US" b="1" dirty="0" smtClean="0"/>
              <a:t>36    </a:t>
            </a:r>
            <a:r>
              <a:rPr lang="en-US" b="1" dirty="0" err="1"/>
              <a:t>sq</a:t>
            </a:r>
            <a:r>
              <a:rPr lang="en-US" b="1" dirty="0"/>
              <a:t> 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18     </a:t>
            </a:r>
            <a:r>
              <a:rPr lang="en-US" b="1" dirty="0" err="1"/>
              <a:t>sq</a:t>
            </a:r>
            <a:r>
              <a:rPr lang="en-US" b="1" dirty="0"/>
              <a:t> 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24 	   </a:t>
            </a:r>
            <a:r>
              <a:rPr lang="en-US" b="1" dirty="0" err="1"/>
              <a:t>sq</a:t>
            </a:r>
            <a:r>
              <a:rPr lang="en-US" b="1" dirty="0"/>
              <a:t> 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30    </a:t>
            </a:r>
            <a:r>
              <a:rPr lang="en-US" b="1" dirty="0" err="1"/>
              <a:t>sq</a:t>
            </a:r>
            <a:r>
              <a:rPr lang="en-US" b="1" dirty="0"/>
              <a:t> cm</a:t>
            </a:r>
            <a:endParaRPr dirty="0"/>
          </a:p>
          <a:p>
            <a:pPr marL="228600" lvl="0" indent="-228600" algn="l" rtl="0">
              <a:lnSpc>
                <a:spcPct val="90000"/>
              </a:lnSpc>
              <a:spcBef>
                <a:spcPts val="1000"/>
              </a:spcBef>
              <a:spcAft>
                <a:spcPts val="0"/>
              </a:spcAft>
              <a:buClr>
                <a:schemeClr val="dk1"/>
              </a:buClr>
              <a:buSzPts val="2400"/>
              <a:buNone/>
            </a:pPr>
            <a:endParaRPr b="1" dirty="0"/>
          </a:p>
        </p:txBody>
      </p:sp>
      <p:sp>
        <p:nvSpPr>
          <p:cNvPr id="117" name="Google Shape;117;p4"/>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8" name="Google Shape;118;p4"/>
          <p:cNvPicPr preferRelativeResize="0"/>
          <p:nvPr/>
        </p:nvPicPr>
        <p:blipFill rotWithShape="1">
          <a:blip r:embed="rId3">
            <a:alphaModFix/>
          </a:blip>
          <a:srcRect/>
          <a:stretch/>
        </p:blipFill>
        <p:spPr>
          <a:xfrm>
            <a:off x="1070758" y="2831607"/>
            <a:ext cx="296884" cy="362858"/>
          </a:xfrm>
          <a:prstGeom prst="rect">
            <a:avLst/>
          </a:prstGeom>
          <a:noFill/>
          <a:ln>
            <a:noFill/>
          </a:ln>
        </p:spPr>
      </p:pic>
      <p:pic>
        <p:nvPicPr>
          <p:cNvPr id="119" name="Google Shape;119;p4"/>
          <p:cNvPicPr preferRelativeResize="0"/>
          <p:nvPr/>
        </p:nvPicPr>
        <p:blipFill rotWithShape="1">
          <a:blip r:embed="rId3">
            <a:alphaModFix/>
          </a:blip>
          <a:srcRect/>
          <a:stretch/>
        </p:blipFill>
        <p:spPr>
          <a:xfrm>
            <a:off x="1028535" y="4196611"/>
            <a:ext cx="381330" cy="362858"/>
          </a:xfrm>
          <a:prstGeom prst="rect">
            <a:avLst/>
          </a:prstGeom>
          <a:noFill/>
          <a:ln>
            <a:noFill/>
          </a:ln>
        </p:spPr>
      </p:pic>
      <p:pic>
        <p:nvPicPr>
          <p:cNvPr id="120" name="Google Shape;120;p4"/>
          <p:cNvPicPr preferRelativeResize="0"/>
          <p:nvPr/>
        </p:nvPicPr>
        <p:blipFill rotWithShape="1">
          <a:blip r:embed="rId3">
            <a:alphaModFix/>
          </a:blip>
          <a:srcRect/>
          <a:stretch/>
        </p:blipFill>
        <p:spPr>
          <a:xfrm>
            <a:off x="1070758" y="3744310"/>
            <a:ext cx="296884" cy="362858"/>
          </a:xfrm>
          <a:prstGeom prst="rect">
            <a:avLst/>
          </a:prstGeom>
          <a:noFill/>
          <a:ln>
            <a:noFill/>
          </a:ln>
        </p:spPr>
      </p:pic>
      <p:pic>
        <p:nvPicPr>
          <p:cNvPr id="121" name="Google Shape;121;p4"/>
          <p:cNvPicPr preferRelativeResize="0"/>
          <p:nvPr/>
        </p:nvPicPr>
        <p:blipFill rotWithShape="1">
          <a:blip r:embed="rId3">
            <a:alphaModFix/>
          </a:blip>
          <a:srcRect/>
          <a:stretch/>
        </p:blipFill>
        <p:spPr>
          <a:xfrm>
            <a:off x="1070758" y="3223341"/>
            <a:ext cx="296884" cy="36285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16" name="Google Shape;116;p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4</a:t>
            </a:r>
            <a:r>
              <a:rPr lang="en-US" b="1" dirty="0"/>
              <a:t>. Find the area of an equilateral triangle each of whose sides measures 12 cm.</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 36    </a:t>
            </a:r>
            <a:r>
              <a:rPr lang="en-US" b="1" dirty="0" err="1">
                <a:solidFill>
                  <a:srgbClr val="FF0000"/>
                </a:solidFill>
              </a:rPr>
              <a:t>sq</a:t>
            </a:r>
            <a:r>
              <a:rPr lang="en-US" b="1" dirty="0">
                <a:solidFill>
                  <a:srgbClr val="FF0000"/>
                </a:solidFill>
              </a:rPr>
              <a:t> cm</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18     </a:t>
            </a:r>
            <a:r>
              <a:rPr lang="en-US" b="1" dirty="0" err="1"/>
              <a:t>sq</a:t>
            </a:r>
            <a:r>
              <a:rPr lang="en-US" b="1" dirty="0"/>
              <a:t> 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24 	   </a:t>
            </a:r>
            <a:r>
              <a:rPr lang="en-US" b="1" dirty="0" err="1"/>
              <a:t>sq</a:t>
            </a:r>
            <a:r>
              <a:rPr lang="en-US" b="1" dirty="0"/>
              <a:t> 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30    </a:t>
            </a:r>
            <a:r>
              <a:rPr lang="en-US" b="1" dirty="0" err="1"/>
              <a:t>sq</a:t>
            </a:r>
            <a:r>
              <a:rPr lang="en-US" b="1" dirty="0"/>
              <a:t> cm</a:t>
            </a:r>
            <a:endParaRPr dirty="0"/>
          </a:p>
          <a:p>
            <a:pPr marL="228600" lvl="0" indent="-228600" algn="l" rtl="0">
              <a:lnSpc>
                <a:spcPct val="90000"/>
              </a:lnSpc>
              <a:spcBef>
                <a:spcPts val="1000"/>
              </a:spcBef>
              <a:spcAft>
                <a:spcPts val="0"/>
              </a:spcAft>
              <a:buClr>
                <a:schemeClr val="dk1"/>
              </a:buClr>
              <a:buSzPts val="2400"/>
              <a:buNone/>
            </a:pPr>
            <a:endParaRPr b="1" dirty="0"/>
          </a:p>
        </p:txBody>
      </p:sp>
      <p:sp>
        <p:nvSpPr>
          <p:cNvPr id="117" name="Google Shape;117;p4"/>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8" name="Google Shape;118;p4"/>
          <p:cNvPicPr preferRelativeResize="0"/>
          <p:nvPr/>
        </p:nvPicPr>
        <p:blipFill rotWithShape="1">
          <a:blip r:embed="rId3">
            <a:alphaModFix/>
          </a:blip>
          <a:srcRect/>
          <a:stretch/>
        </p:blipFill>
        <p:spPr>
          <a:xfrm>
            <a:off x="1070758" y="2831607"/>
            <a:ext cx="296884" cy="362858"/>
          </a:xfrm>
          <a:prstGeom prst="rect">
            <a:avLst/>
          </a:prstGeom>
          <a:noFill/>
          <a:ln>
            <a:noFill/>
          </a:ln>
        </p:spPr>
      </p:pic>
      <p:pic>
        <p:nvPicPr>
          <p:cNvPr id="119" name="Google Shape;119;p4"/>
          <p:cNvPicPr preferRelativeResize="0"/>
          <p:nvPr/>
        </p:nvPicPr>
        <p:blipFill rotWithShape="1">
          <a:blip r:embed="rId3">
            <a:alphaModFix/>
          </a:blip>
          <a:srcRect/>
          <a:stretch/>
        </p:blipFill>
        <p:spPr>
          <a:xfrm>
            <a:off x="1028535" y="4196611"/>
            <a:ext cx="381330" cy="362858"/>
          </a:xfrm>
          <a:prstGeom prst="rect">
            <a:avLst/>
          </a:prstGeom>
          <a:noFill/>
          <a:ln>
            <a:noFill/>
          </a:ln>
        </p:spPr>
      </p:pic>
      <p:pic>
        <p:nvPicPr>
          <p:cNvPr id="120" name="Google Shape;120;p4"/>
          <p:cNvPicPr preferRelativeResize="0"/>
          <p:nvPr/>
        </p:nvPicPr>
        <p:blipFill rotWithShape="1">
          <a:blip r:embed="rId3">
            <a:alphaModFix/>
          </a:blip>
          <a:srcRect/>
          <a:stretch/>
        </p:blipFill>
        <p:spPr>
          <a:xfrm>
            <a:off x="1070758" y="3744310"/>
            <a:ext cx="296884" cy="362858"/>
          </a:xfrm>
          <a:prstGeom prst="rect">
            <a:avLst/>
          </a:prstGeom>
          <a:noFill/>
          <a:ln>
            <a:noFill/>
          </a:ln>
        </p:spPr>
      </p:pic>
      <p:pic>
        <p:nvPicPr>
          <p:cNvPr id="121" name="Google Shape;121;p4"/>
          <p:cNvPicPr preferRelativeResize="0"/>
          <p:nvPr/>
        </p:nvPicPr>
        <p:blipFill rotWithShape="1">
          <a:blip r:embed="rId3">
            <a:alphaModFix/>
          </a:blip>
          <a:srcRect/>
          <a:stretch/>
        </p:blipFill>
        <p:spPr>
          <a:xfrm>
            <a:off x="1070758" y="3223341"/>
            <a:ext cx="296884" cy="362858"/>
          </a:xfrm>
          <a:prstGeom prst="rect">
            <a:avLst/>
          </a:prstGeom>
          <a:noFill/>
          <a:ln>
            <a:noFill/>
          </a:ln>
        </p:spPr>
      </p:pic>
    </p:spTree>
    <p:extLst>
      <p:ext uri="{BB962C8B-B14F-4D97-AF65-F5344CB8AC3E}">
        <p14:creationId xmlns:p14="http://schemas.microsoft.com/office/powerpoint/2010/main" val="1142631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125"/>
        <p:cNvGrpSpPr/>
        <p:nvPr/>
      </p:nvGrpSpPr>
      <p:grpSpPr>
        <a:xfrm>
          <a:off x="0" y="0"/>
          <a:ext cx="0" cy="0"/>
          <a:chOff x="0" y="0"/>
          <a:chExt cx="0" cy="0"/>
        </a:xfrm>
      </p:grpSpPr>
      <p:sp>
        <p:nvSpPr>
          <p:cNvPr id="126" name="Google Shape;126;p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27" name="Google Shape;127;p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5</a:t>
            </a:r>
            <a:r>
              <a:rPr lang="en-US" b="1" dirty="0"/>
              <a:t>. The Perimeter of an isosceles triangle is equal to 14 cm; the lateral side is to the base in the ratio 5 to 4. The area, in cm</a:t>
            </a:r>
            <a:r>
              <a:rPr lang="en-US" b="1" baseline="30000" dirty="0"/>
              <a:t>2</a:t>
            </a:r>
            <a:r>
              <a:rPr lang="en-US" b="1" dirty="0"/>
              <a:t> , of the triangle is:</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a:t>
            </a:r>
            <a:r>
              <a:rPr lang="en-US" b="1" dirty="0"/>
              <a:t>a)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a:t>
            </a:r>
            <a:r>
              <a:rPr lang="en-US" b="1" dirty="0"/>
              <a:t>b)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a:t>
            </a:r>
            <a:r>
              <a:rPr lang="en-US" b="1" dirty="0"/>
              <a:t>c)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a:t>
            </a:r>
            <a:r>
              <a:rPr lang="en-US" b="1" dirty="0"/>
              <a:t>d) </a:t>
            </a: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
        <p:nvSpPr>
          <p:cNvPr id="128" name="Google Shape;128;p5"/>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9" name="Google Shape;129;p5"/>
          <p:cNvPicPr preferRelativeResize="0"/>
          <p:nvPr/>
        </p:nvPicPr>
        <p:blipFill rotWithShape="1">
          <a:blip r:embed="rId3">
            <a:alphaModFix/>
          </a:blip>
          <a:srcRect/>
          <a:stretch/>
        </p:blipFill>
        <p:spPr>
          <a:xfrm>
            <a:off x="867921" y="2733304"/>
            <a:ext cx="510639" cy="483763"/>
          </a:xfrm>
          <a:prstGeom prst="rect">
            <a:avLst/>
          </a:prstGeom>
          <a:noFill/>
          <a:ln>
            <a:noFill/>
          </a:ln>
        </p:spPr>
      </p:pic>
      <p:sp>
        <p:nvSpPr>
          <p:cNvPr id="130" name="Google Shape;130;p5"/>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1" name="Google Shape;131;p5"/>
          <p:cNvPicPr preferRelativeResize="0"/>
          <p:nvPr/>
        </p:nvPicPr>
        <p:blipFill rotWithShape="1">
          <a:blip r:embed="rId4">
            <a:alphaModFix/>
          </a:blip>
          <a:srcRect/>
          <a:stretch/>
        </p:blipFill>
        <p:spPr>
          <a:xfrm>
            <a:off x="819583" y="3241753"/>
            <a:ext cx="510097" cy="415635"/>
          </a:xfrm>
          <a:prstGeom prst="rect">
            <a:avLst/>
          </a:prstGeom>
          <a:noFill/>
          <a:ln>
            <a:noFill/>
          </a:ln>
        </p:spPr>
      </p:pic>
      <p:sp>
        <p:nvSpPr>
          <p:cNvPr id="132" name="Google Shape;132;p5"/>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3" name="Google Shape;133;p5"/>
          <p:cNvPicPr preferRelativeResize="0"/>
          <p:nvPr/>
        </p:nvPicPr>
        <p:blipFill rotWithShape="1">
          <a:blip r:embed="rId5">
            <a:alphaModFix/>
          </a:blip>
          <a:srcRect/>
          <a:stretch/>
        </p:blipFill>
        <p:spPr>
          <a:xfrm>
            <a:off x="850107" y="3675614"/>
            <a:ext cx="546265" cy="517514"/>
          </a:xfrm>
          <a:prstGeom prst="rect">
            <a:avLst/>
          </a:prstGeom>
          <a:noFill/>
          <a:ln>
            <a:noFill/>
          </a:ln>
        </p:spPr>
      </p:pic>
      <p:sp>
        <p:nvSpPr>
          <p:cNvPr id="134" name="Google Shape;134;p5"/>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5" name="Google Shape;135;p5"/>
          <p:cNvPicPr preferRelativeResize="0"/>
          <p:nvPr/>
        </p:nvPicPr>
        <p:blipFill rotWithShape="1">
          <a:blip r:embed="rId6">
            <a:alphaModFix/>
          </a:blip>
          <a:srcRect/>
          <a:stretch/>
        </p:blipFill>
        <p:spPr>
          <a:xfrm>
            <a:off x="867921" y="4193128"/>
            <a:ext cx="605642" cy="37011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125"/>
        <p:cNvGrpSpPr/>
        <p:nvPr/>
      </p:nvGrpSpPr>
      <p:grpSpPr>
        <a:xfrm>
          <a:off x="0" y="0"/>
          <a:ext cx="0" cy="0"/>
          <a:chOff x="0" y="0"/>
          <a:chExt cx="0" cy="0"/>
        </a:xfrm>
      </p:grpSpPr>
      <p:sp>
        <p:nvSpPr>
          <p:cNvPr id="126" name="Google Shape;126;p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27" name="Google Shape;127;p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5</a:t>
            </a:r>
            <a:r>
              <a:rPr lang="en-US" b="1" dirty="0"/>
              <a:t>. The Perimeter of an isosceles triangle is equal to 14 cm; the lateral side is to the base in the ratio 5 to 4. The area, in cm</a:t>
            </a:r>
            <a:r>
              <a:rPr lang="en-US" b="1" baseline="30000" dirty="0"/>
              <a:t>2</a:t>
            </a:r>
            <a:r>
              <a:rPr lang="en-US" b="1" dirty="0"/>
              <a:t> , of the triangle is:</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a:t>
            </a:r>
            <a:r>
              <a:rPr lang="en-US" b="1" dirty="0"/>
              <a:t>a)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a:t>
            </a:r>
            <a:r>
              <a:rPr lang="en-US" b="1" dirty="0"/>
              <a:t>b)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a:t>
            </a:r>
            <a:r>
              <a:rPr lang="en-US" b="1" dirty="0"/>
              <a:t>c)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d) </a:t>
            </a:r>
            <a:r>
              <a:rPr lang="en-US" b="1" dirty="0">
                <a:solidFill>
                  <a:srgbClr val="FF0000"/>
                </a:solidFill>
                <a:latin typeface="Arial Black"/>
                <a:ea typeface="Arial Black"/>
                <a:cs typeface="Arial Black"/>
                <a:sym typeface="Arial Black"/>
              </a:rPr>
              <a:t> </a:t>
            </a:r>
            <a:r>
              <a:rPr lang="en-US" b="1" dirty="0">
                <a:solidFill>
                  <a:srgbClr val="FF0000"/>
                </a:solidFill>
              </a:rPr>
              <a:t> </a:t>
            </a:r>
            <a:endParaRPr dirty="0">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
        <p:nvSpPr>
          <p:cNvPr id="128" name="Google Shape;128;p5"/>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9" name="Google Shape;129;p5"/>
          <p:cNvPicPr preferRelativeResize="0"/>
          <p:nvPr/>
        </p:nvPicPr>
        <p:blipFill rotWithShape="1">
          <a:blip r:embed="rId3">
            <a:alphaModFix/>
          </a:blip>
          <a:srcRect/>
          <a:stretch/>
        </p:blipFill>
        <p:spPr>
          <a:xfrm>
            <a:off x="867921" y="2733304"/>
            <a:ext cx="510639" cy="483763"/>
          </a:xfrm>
          <a:prstGeom prst="rect">
            <a:avLst/>
          </a:prstGeom>
          <a:noFill/>
          <a:ln>
            <a:noFill/>
          </a:ln>
        </p:spPr>
      </p:pic>
      <p:sp>
        <p:nvSpPr>
          <p:cNvPr id="130" name="Google Shape;130;p5"/>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1" name="Google Shape;131;p5"/>
          <p:cNvPicPr preferRelativeResize="0"/>
          <p:nvPr/>
        </p:nvPicPr>
        <p:blipFill rotWithShape="1">
          <a:blip r:embed="rId4">
            <a:alphaModFix/>
          </a:blip>
          <a:srcRect/>
          <a:stretch/>
        </p:blipFill>
        <p:spPr>
          <a:xfrm>
            <a:off x="819583" y="3241753"/>
            <a:ext cx="510097" cy="415635"/>
          </a:xfrm>
          <a:prstGeom prst="rect">
            <a:avLst/>
          </a:prstGeom>
          <a:noFill/>
          <a:ln>
            <a:noFill/>
          </a:ln>
        </p:spPr>
      </p:pic>
      <p:sp>
        <p:nvSpPr>
          <p:cNvPr id="132" name="Google Shape;132;p5"/>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3" name="Google Shape;133;p5"/>
          <p:cNvPicPr preferRelativeResize="0"/>
          <p:nvPr/>
        </p:nvPicPr>
        <p:blipFill rotWithShape="1">
          <a:blip r:embed="rId5">
            <a:alphaModFix/>
          </a:blip>
          <a:srcRect/>
          <a:stretch/>
        </p:blipFill>
        <p:spPr>
          <a:xfrm>
            <a:off x="850107" y="3675614"/>
            <a:ext cx="546265" cy="517514"/>
          </a:xfrm>
          <a:prstGeom prst="rect">
            <a:avLst/>
          </a:prstGeom>
          <a:noFill/>
          <a:ln>
            <a:noFill/>
          </a:ln>
        </p:spPr>
      </p:pic>
      <p:sp>
        <p:nvSpPr>
          <p:cNvPr id="134" name="Google Shape;134;p5"/>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5" name="Google Shape;135;p5"/>
          <p:cNvPicPr preferRelativeResize="0"/>
          <p:nvPr/>
        </p:nvPicPr>
        <p:blipFill rotWithShape="1">
          <a:blip r:embed="rId6">
            <a:alphaModFix/>
          </a:blip>
          <a:srcRect/>
          <a:stretch/>
        </p:blipFill>
        <p:spPr>
          <a:xfrm>
            <a:off x="867921" y="4193128"/>
            <a:ext cx="605642" cy="370115"/>
          </a:xfrm>
          <a:prstGeom prst="rect">
            <a:avLst/>
          </a:prstGeom>
          <a:noFill/>
          <a:ln>
            <a:noFill/>
          </a:ln>
        </p:spPr>
      </p:pic>
    </p:spTree>
    <p:extLst>
      <p:ext uri="{BB962C8B-B14F-4D97-AF65-F5344CB8AC3E}">
        <p14:creationId xmlns:p14="http://schemas.microsoft.com/office/powerpoint/2010/main" val="4288799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139"/>
        <p:cNvGrpSpPr/>
        <p:nvPr/>
      </p:nvGrpSpPr>
      <p:grpSpPr>
        <a:xfrm>
          <a:off x="0" y="0"/>
          <a:ext cx="0" cy="0"/>
          <a:chOff x="0" y="0"/>
          <a:chExt cx="0" cy="0"/>
        </a:xfrm>
      </p:grpSpPr>
      <p:sp>
        <p:nvSpPr>
          <p:cNvPr id="140" name="Google Shape;140;p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41" name="Google Shape;141;p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6</a:t>
            </a:r>
            <a:r>
              <a:rPr lang="en-US" b="1" dirty="0"/>
              <a:t>. The perimeter of an isosceles triangle is 60 cm. If the base is 30 cm, find the length of equal sides.</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lphaLcParenBoth"/>
            </a:pPr>
            <a:r>
              <a:rPr lang="en-US" b="1" dirty="0" smtClean="0"/>
              <a:t>30 </a:t>
            </a:r>
            <a:r>
              <a:rPr lang="en-US" b="1" dirty="0"/>
              <a:t>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15 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12 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20 cm</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139"/>
        <p:cNvGrpSpPr/>
        <p:nvPr/>
      </p:nvGrpSpPr>
      <p:grpSpPr>
        <a:xfrm>
          <a:off x="0" y="0"/>
          <a:ext cx="0" cy="0"/>
          <a:chOff x="0" y="0"/>
          <a:chExt cx="0" cy="0"/>
        </a:xfrm>
      </p:grpSpPr>
      <p:sp>
        <p:nvSpPr>
          <p:cNvPr id="140" name="Google Shape;140;p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41" name="Google Shape;141;p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6</a:t>
            </a:r>
            <a:r>
              <a:rPr lang="en-US" b="1" dirty="0"/>
              <a:t>. The perimeter of an isosceles triangle is 60 cm. If the base is 30 cm, find the length of equal sides.</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lphaLcParenBoth"/>
            </a:pPr>
            <a:r>
              <a:rPr lang="en-US" b="1" dirty="0" smtClean="0"/>
              <a:t>30 </a:t>
            </a:r>
            <a:r>
              <a:rPr lang="en-US" b="1" dirty="0"/>
              <a:t>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b) 15 cm        </a:t>
            </a:r>
            <a:endParaRPr lang="en-US" b="1" dirty="0" smtClean="0">
              <a:solidFill>
                <a:srgbClr val="FF0000"/>
              </a:solidFill>
            </a:endParaRPr>
          </a:p>
          <a:p>
            <a:pPr marL="0" lvl="0" indent="0" algn="l" rtl="0">
              <a:lnSpc>
                <a:spcPct val="90000"/>
              </a:lnSpc>
              <a:spcBef>
                <a:spcPts val="1000"/>
              </a:spcBef>
              <a:spcAft>
                <a:spcPts val="0"/>
              </a:spcAft>
              <a:buClr>
                <a:schemeClr val="dk1"/>
              </a:buClr>
              <a:buSzPts val="2400"/>
              <a:buNone/>
            </a:pPr>
            <a:r>
              <a:rPr lang="en-US" b="1" dirty="0" smtClean="0"/>
              <a:t>(</a:t>
            </a:r>
            <a:r>
              <a:rPr lang="en-US" b="1" dirty="0"/>
              <a:t>c) 12 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20 cm</a:t>
            </a:r>
            <a:endParaRPr dirty="0"/>
          </a:p>
        </p:txBody>
      </p:sp>
    </p:spTree>
    <p:extLst>
      <p:ext uri="{BB962C8B-B14F-4D97-AF65-F5344CB8AC3E}">
        <p14:creationId xmlns:p14="http://schemas.microsoft.com/office/powerpoint/2010/main" val="13066217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145"/>
        <p:cNvGrpSpPr/>
        <p:nvPr/>
      </p:nvGrpSpPr>
      <p:grpSpPr>
        <a:xfrm>
          <a:off x="0" y="0"/>
          <a:ext cx="0" cy="0"/>
          <a:chOff x="0" y="0"/>
          <a:chExt cx="0" cy="0"/>
        </a:xfrm>
      </p:grpSpPr>
      <p:sp>
        <p:nvSpPr>
          <p:cNvPr id="146" name="Google Shape;146;p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47" name="Google Shape;147;p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7</a:t>
            </a:r>
            <a:r>
              <a:rPr lang="en-US" b="1" dirty="0"/>
              <a:t>. Perimeter of  a square and an equilateral triangle is equal. If the diagonal of the square is 15   cm, then find the area of the equilateral triangle.</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lphaLcParenBoth"/>
            </a:pPr>
            <a:r>
              <a:rPr lang="en-US" b="1" dirty="0" smtClean="0"/>
              <a:t>10    </a:t>
            </a:r>
            <a:r>
              <a:rPr lang="en-US" b="1" dirty="0" err="1"/>
              <a:t>sq</a:t>
            </a:r>
            <a:r>
              <a:rPr lang="en-US" b="1" dirty="0"/>
              <a:t> 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100    </a:t>
            </a:r>
            <a:r>
              <a:rPr lang="en-US" b="1" dirty="0" err="1"/>
              <a:t>sq</a:t>
            </a:r>
            <a:r>
              <a:rPr lang="en-US" b="1" dirty="0"/>
              <a:t> 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50    </a:t>
            </a:r>
            <a:r>
              <a:rPr lang="en-US" b="1" dirty="0" err="1"/>
              <a:t>sq</a:t>
            </a:r>
            <a:r>
              <a:rPr lang="en-US" b="1" dirty="0"/>
              <a:t> 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20    </a:t>
            </a:r>
            <a:r>
              <a:rPr lang="en-US" b="1" dirty="0" err="1"/>
              <a:t>sq</a:t>
            </a:r>
            <a:r>
              <a:rPr lang="en-US" b="1" dirty="0"/>
              <a:t> cm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pic>
        <p:nvPicPr>
          <p:cNvPr id="148" name="Google Shape;148;p7"/>
          <p:cNvPicPr preferRelativeResize="0"/>
          <p:nvPr/>
        </p:nvPicPr>
        <p:blipFill rotWithShape="1">
          <a:blip r:embed="rId3">
            <a:alphaModFix/>
          </a:blip>
          <a:srcRect/>
          <a:stretch/>
        </p:blipFill>
        <p:spPr>
          <a:xfrm>
            <a:off x="1306947" y="3247089"/>
            <a:ext cx="308758" cy="377371"/>
          </a:xfrm>
          <a:prstGeom prst="rect">
            <a:avLst/>
          </a:prstGeom>
          <a:noFill/>
          <a:ln>
            <a:noFill/>
          </a:ln>
        </p:spPr>
      </p:pic>
      <p:pic>
        <p:nvPicPr>
          <p:cNvPr id="149" name="Google Shape;149;p7"/>
          <p:cNvPicPr preferRelativeResize="0"/>
          <p:nvPr/>
        </p:nvPicPr>
        <p:blipFill rotWithShape="1">
          <a:blip r:embed="rId3">
            <a:alphaModFix/>
          </a:blip>
          <a:srcRect/>
          <a:stretch/>
        </p:blipFill>
        <p:spPr>
          <a:xfrm>
            <a:off x="1093191" y="4194784"/>
            <a:ext cx="308758" cy="377371"/>
          </a:xfrm>
          <a:prstGeom prst="rect">
            <a:avLst/>
          </a:prstGeom>
          <a:noFill/>
          <a:ln>
            <a:noFill/>
          </a:ln>
        </p:spPr>
      </p:pic>
      <p:pic>
        <p:nvPicPr>
          <p:cNvPr id="150" name="Google Shape;150;p7"/>
          <p:cNvPicPr preferRelativeResize="0"/>
          <p:nvPr/>
        </p:nvPicPr>
        <p:blipFill rotWithShape="1">
          <a:blip r:embed="rId3">
            <a:alphaModFix/>
          </a:blip>
          <a:srcRect/>
          <a:stretch/>
        </p:blipFill>
        <p:spPr>
          <a:xfrm>
            <a:off x="1079996" y="3723196"/>
            <a:ext cx="308758" cy="377371"/>
          </a:xfrm>
          <a:prstGeom prst="rect">
            <a:avLst/>
          </a:prstGeom>
          <a:noFill/>
          <a:ln>
            <a:noFill/>
          </a:ln>
        </p:spPr>
      </p:pic>
      <p:pic>
        <p:nvPicPr>
          <p:cNvPr id="151" name="Google Shape;151;p7"/>
          <p:cNvPicPr preferRelativeResize="0"/>
          <p:nvPr/>
        </p:nvPicPr>
        <p:blipFill rotWithShape="1">
          <a:blip r:embed="rId3">
            <a:alphaModFix/>
          </a:blip>
          <a:srcRect/>
          <a:stretch/>
        </p:blipFill>
        <p:spPr>
          <a:xfrm>
            <a:off x="1079996" y="2848099"/>
            <a:ext cx="308758" cy="377371"/>
          </a:xfrm>
          <a:prstGeom prst="rect">
            <a:avLst/>
          </a:prstGeom>
          <a:noFill/>
          <a:ln>
            <a:noFill/>
          </a:ln>
        </p:spPr>
      </p:pic>
      <p:sp>
        <p:nvSpPr>
          <p:cNvPr id="152" name="Google Shape;152;p7"/>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53" name="Google Shape;153;p7"/>
          <p:cNvPicPr preferRelativeResize="0"/>
          <p:nvPr/>
        </p:nvPicPr>
        <p:blipFill rotWithShape="1">
          <a:blip r:embed="rId4">
            <a:alphaModFix/>
          </a:blip>
          <a:srcRect/>
          <a:stretch/>
        </p:blipFill>
        <p:spPr>
          <a:xfrm>
            <a:off x="3146960" y="1923803"/>
            <a:ext cx="261257" cy="31931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5009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145"/>
        <p:cNvGrpSpPr/>
        <p:nvPr/>
      </p:nvGrpSpPr>
      <p:grpSpPr>
        <a:xfrm>
          <a:off x="0" y="0"/>
          <a:ext cx="0" cy="0"/>
          <a:chOff x="0" y="0"/>
          <a:chExt cx="0" cy="0"/>
        </a:xfrm>
      </p:grpSpPr>
      <p:sp>
        <p:nvSpPr>
          <p:cNvPr id="146" name="Google Shape;146;p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47" name="Google Shape;147;p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7</a:t>
            </a:r>
            <a:r>
              <a:rPr lang="en-US" b="1" dirty="0"/>
              <a:t>. Perimeter of  a square and an equilateral triangle is equal. If the diagonal of the square is 15   cm, then find the area of the equilateral triangle.</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lphaLcParenBoth"/>
            </a:pPr>
            <a:r>
              <a:rPr lang="en-US" b="1" dirty="0" smtClean="0"/>
              <a:t>10    </a:t>
            </a:r>
            <a:r>
              <a:rPr lang="en-US" b="1" dirty="0" err="1"/>
              <a:t>sq</a:t>
            </a:r>
            <a:r>
              <a:rPr lang="en-US" b="1" dirty="0"/>
              <a:t> 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b) 100    </a:t>
            </a:r>
            <a:r>
              <a:rPr lang="en-US" b="1" dirty="0" err="1">
                <a:solidFill>
                  <a:srgbClr val="FF0000"/>
                </a:solidFill>
              </a:rPr>
              <a:t>sq</a:t>
            </a:r>
            <a:r>
              <a:rPr lang="en-US" b="1" dirty="0">
                <a:solidFill>
                  <a:srgbClr val="FF0000"/>
                </a:solidFill>
              </a:rPr>
              <a:t> cm</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50    </a:t>
            </a:r>
            <a:r>
              <a:rPr lang="en-US" b="1" dirty="0" err="1"/>
              <a:t>sq</a:t>
            </a:r>
            <a:r>
              <a:rPr lang="en-US" b="1" dirty="0"/>
              <a:t> 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20    </a:t>
            </a:r>
            <a:r>
              <a:rPr lang="en-US" b="1" dirty="0" err="1"/>
              <a:t>sq</a:t>
            </a:r>
            <a:r>
              <a:rPr lang="en-US" b="1" dirty="0"/>
              <a:t> cm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pic>
        <p:nvPicPr>
          <p:cNvPr id="148" name="Google Shape;148;p7"/>
          <p:cNvPicPr preferRelativeResize="0"/>
          <p:nvPr/>
        </p:nvPicPr>
        <p:blipFill rotWithShape="1">
          <a:blip r:embed="rId3">
            <a:alphaModFix/>
          </a:blip>
          <a:srcRect/>
          <a:stretch/>
        </p:blipFill>
        <p:spPr>
          <a:xfrm>
            <a:off x="1306947" y="3247089"/>
            <a:ext cx="308758" cy="377371"/>
          </a:xfrm>
          <a:prstGeom prst="rect">
            <a:avLst/>
          </a:prstGeom>
          <a:noFill/>
          <a:ln>
            <a:noFill/>
          </a:ln>
        </p:spPr>
      </p:pic>
      <p:pic>
        <p:nvPicPr>
          <p:cNvPr id="149" name="Google Shape;149;p7"/>
          <p:cNvPicPr preferRelativeResize="0"/>
          <p:nvPr/>
        </p:nvPicPr>
        <p:blipFill rotWithShape="1">
          <a:blip r:embed="rId3">
            <a:alphaModFix/>
          </a:blip>
          <a:srcRect/>
          <a:stretch/>
        </p:blipFill>
        <p:spPr>
          <a:xfrm>
            <a:off x="1093191" y="4194784"/>
            <a:ext cx="308758" cy="377371"/>
          </a:xfrm>
          <a:prstGeom prst="rect">
            <a:avLst/>
          </a:prstGeom>
          <a:noFill/>
          <a:ln>
            <a:noFill/>
          </a:ln>
        </p:spPr>
      </p:pic>
      <p:pic>
        <p:nvPicPr>
          <p:cNvPr id="150" name="Google Shape;150;p7"/>
          <p:cNvPicPr preferRelativeResize="0"/>
          <p:nvPr/>
        </p:nvPicPr>
        <p:blipFill rotWithShape="1">
          <a:blip r:embed="rId3">
            <a:alphaModFix/>
          </a:blip>
          <a:srcRect/>
          <a:stretch/>
        </p:blipFill>
        <p:spPr>
          <a:xfrm>
            <a:off x="1079996" y="3723196"/>
            <a:ext cx="308758" cy="377371"/>
          </a:xfrm>
          <a:prstGeom prst="rect">
            <a:avLst/>
          </a:prstGeom>
          <a:noFill/>
          <a:ln>
            <a:noFill/>
          </a:ln>
        </p:spPr>
      </p:pic>
      <p:pic>
        <p:nvPicPr>
          <p:cNvPr id="151" name="Google Shape;151;p7"/>
          <p:cNvPicPr preferRelativeResize="0"/>
          <p:nvPr/>
        </p:nvPicPr>
        <p:blipFill rotWithShape="1">
          <a:blip r:embed="rId3">
            <a:alphaModFix/>
          </a:blip>
          <a:srcRect/>
          <a:stretch/>
        </p:blipFill>
        <p:spPr>
          <a:xfrm>
            <a:off x="1079996" y="2848099"/>
            <a:ext cx="308758" cy="377371"/>
          </a:xfrm>
          <a:prstGeom prst="rect">
            <a:avLst/>
          </a:prstGeom>
          <a:noFill/>
          <a:ln>
            <a:noFill/>
          </a:ln>
        </p:spPr>
      </p:pic>
      <p:sp>
        <p:nvSpPr>
          <p:cNvPr id="152" name="Google Shape;152;p7"/>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53" name="Google Shape;153;p7"/>
          <p:cNvPicPr preferRelativeResize="0"/>
          <p:nvPr/>
        </p:nvPicPr>
        <p:blipFill rotWithShape="1">
          <a:blip r:embed="rId4">
            <a:alphaModFix/>
          </a:blip>
          <a:srcRect/>
          <a:stretch/>
        </p:blipFill>
        <p:spPr>
          <a:xfrm>
            <a:off x="3146960" y="1923803"/>
            <a:ext cx="261257" cy="319314"/>
          </a:xfrm>
          <a:prstGeom prst="rect">
            <a:avLst/>
          </a:prstGeom>
          <a:noFill/>
          <a:ln>
            <a:noFill/>
          </a:ln>
        </p:spPr>
      </p:pic>
    </p:spTree>
    <p:extLst>
      <p:ext uri="{BB962C8B-B14F-4D97-AF65-F5344CB8AC3E}">
        <p14:creationId xmlns:p14="http://schemas.microsoft.com/office/powerpoint/2010/main" val="1947499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157"/>
        <p:cNvGrpSpPr/>
        <p:nvPr/>
      </p:nvGrpSpPr>
      <p:grpSpPr>
        <a:xfrm>
          <a:off x="0" y="0"/>
          <a:ext cx="0" cy="0"/>
          <a:chOff x="0" y="0"/>
          <a:chExt cx="0" cy="0"/>
        </a:xfrm>
      </p:grpSpPr>
      <p:sp>
        <p:nvSpPr>
          <p:cNvPr id="158" name="Google Shape;158;p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59" name="Google Shape;159;p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8</a:t>
            </a:r>
            <a:r>
              <a:rPr lang="en-US" b="1" dirty="0"/>
              <a:t>. Find the diagonal of a rectangle  whose sides are 12 </a:t>
            </a:r>
            <a:r>
              <a:rPr lang="en-US" b="1" dirty="0" err="1"/>
              <a:t>metres</a:t>
            </a:r>
            <a:r>
              <a:rPr lang="en-US" b="1" dirty="0"/>
              <a:t> and 5 </a:t>
            </a:r>
            <a:r>
              <a:rPr lang="en-US" b="1" dirty="0" err="1"/>
              <a:t>metres</a:t>
            </a:r>
            <a:endParaRPr dirty="0"/>
          </a:p>
          <a:p>
            <a:pPr lvl="0" indent="-457200" algn="l" rtl="0">
              <a:lnSpc>
                <a:spcPct val="90000"/>
              </a:lnSpc>
              <a:spcBef>
                <a:spcPts val="1000"/>
              </a:spcBef>
              <a:spcAft>
                <a:spcPts val="0"/>
              </a:spcAft>
              <a:buClr>
                <a:schemeClr val="dk1"/>
              </a:buClr>
              <a:buSzPts val="2400"/>
              <a:buAutoNum type="alphaLcParenBoth"/>
            </a:pPr>
            <a:r>
              <a:rPr lang="en-US" b="1" dirty="0" smtClean="0"/>
              <a:t>13 </a:t>
            </a:r>
            <a:r>
              <a:rPr lang="en-US" b="1" dirty="0" err="1"/>
              <a:t>metres</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14 </a:t>
            </a:r>
            <a:r>
              <a:rPr lang="en-US" b="1" dirty="0" err="1"/>
              <a:t>metres</a:t>
            </a:r>
            <a:endParaRPr dirty="0"/>
          </a:p>
          <a:p>
            <a:pPr marL="228600" lvl="0" indent="-228600" algn="l" rtl="0">
              <a:lnSpc>
                <a:spcPct val="90000"/>
              </a:lnSpc>
              <a:spcBef>
                <a:spcPts val="1000"/>
              </a:spcBef>
              <a:spcAft>
                <a:spcPts val="0"/>
              </a:spcAft>
              <a:buClr>
                <a:schemeClr val="dk1"/>
              </a:buClr>
              <a:buSzPts val="2400"/>
              <a:buNone/>
            </a:pPr>
            <a:r>
              <a:rPr lang="en-US" b="1" dirty="0"/>
              <a:t>(c) 16 </a:t>
            </a:r>
            <a:r>
              <a:rPr lang="en-US" b="1" dirty="0" err="1"/>
              <a:t>metres</a:t>
            </a:r>
            <a:r>
              <a:rPr lang="en-US" b="1" dirty="0"/>
              <a:t>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a:t>
            </a:r>
            <a:r>
              <a:rPr lang="en-US" b="1" dirty="0"/>
              <a:t>d) Can’t be determined</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157"/>
        <p:cNvGrpSpPr/>
        <p:nvPr/>
      </p:nvGrpSpPr>
      <p:grpSpPr>
        <a:xfrm>
          <a:off x="0" y="0"/>
          <a:ext cx="0" cy="0"/>
          <a:chOff x="0" y="0"/>
          <a:chExt cx="0" cy="0"/>
        </a:xfrm>
      </p:grpSpPr>
      <p:sp>
        <p:nvSpPr>
          <p:cNvPr id="158" name="Google Shape;158;p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59" name="Google Shape;159;p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8</a:t>
            </a:r>
            <a:r>
              <a:rPr lang="en-US" b="1" dirty="0"/>
              <a:t>. Find the diagonal of a rectangle  whose sides are 12 </a:t>
            </a:r>
            <a:r>
              <a:rPr lang="en-US" b="1" dirty="0" err="1"/>
              <a:t>metres</a:t>
            </a:r>
            <a:r>
              <a:rPr lang="en-US" b="1" dirty="0"/>
              <a:t> and 5 </a:t>
            </a:r>
            <a:r>
              <a:rPr lang="en-US" b="1" dirty="0" err="1"/>
              <a:t>metres</a:t>
            </a:r>
            <a:endParaRPr dirty="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 13 </a:t>
            </a:r>
            <a:r>
              <a:rPr lang="en-US" b="1" dirty="0" err="1">
                <a:solidFill>
                  <a:srgbClr val="FF0000"/>
                </a:solidFill>
              </a:rPr>
              <a:t>metres</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14 </a:t>
            </a:r>
            <a:r>
              <a:rPr lang="en-US" b="1" dirty="0" err="1"/>
              <a:t>metres</a:t>
            </a:r>
            <a:endParaRPr dirty="0"/>
          </a:p>
          <a:p>
            <a:pPr marL="228600" lvl="0" indent="-228600" algn="l" rtl="0">
              <a:lnSpc>
                <a:spcPct val="90000"/>
              </a:lnSpc>
              <a:spcBef>
                <a:spcPts val="1000"/>
              </a:spcBef>
              <a:spcAft>
                <a:spcPts val="0"/>
              </a:spcAft>
              <a:buClr>
                <a:schemeClr val="dk1"/>
              </a:buClr>
              <a:buSzPts val="2400"/>
              <a:buNone/>
            </a:pPr>
            <a:r>
              <a:rPr lang="en-US" b="1" dirty="0"/>
              <a:t>(c) 16 </a:t>
            </a:r>
            <a:r>
              <a:rPr lang="en-US" b="1" dirty="0" err="1"/>
              <a:t>metres</a:t>
            </a:r>
            <a:r>
              <a:rPr lang="en-US" b="1" dirty="0"/>
              <a:t>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a:t>
            </a:r>
            <a:r>
              <a:rPr lang="en-US" b="1" dirty="0"/>
              <a:t>d) Can’t be determined</a:t>
            </a:r>
            <a:endParaRPr dirty="0"/>
          </a:p>
        </p:txBody>
      </p:sp>
    </p:spTree>
    <p:extLst>
      <p:ext uri="{BB962C8B-B14F-4D97-AF65-F5344CB8AC3E}">
        <p14:creationId xmlns:p14="http://schemas.microsoft.com/office/powerpoint/2010/main" val="17053251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163"/>
        <p:cNvGrpSpPr/>
        <p:nvPr/>
      </p:nvGrpSpPr>
      <p:grpSpPr>
        <a:xfrm>
          <a:off x="0" y="0"/>
          <a:ext cx="0" cy="0"/>
          <a:chOff x="0" y="0"/>
          <a:chExt cx="0" cy="0"/>
        </a:xfrm>
      </p:grpSpPr>
      <p:sp>
        <p:nvSpPr>
          <p:cNvPr id="164" name="Google Shape;164;p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65" name="Google Shape;165;p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9</a:t>
            </a:r>
            <a:r>
              <a:rPr lang="en-US" b="1" dirty="0"/>
              <a:t>. The length of a rectangular plot is 20 </a:t>
            </a:r>
            <a:r>
              <a:rPr lang="en-US" b="1" dirty="0" err="1"/>
              <a:t>metres</a:t>
            </a:r>
            <a:r>
              <a:rPr lang="en-US" b="1" dirty="0"/>
              <a:t> more than its breadth. If the cost of fencing the plot at the rate of </a:t>
            </a:r>
            <a:r>
              <a:rPr lang="en-US" b="1" dirty="0" err="1"/>
              <a:t>Rs</a:t>
            </a:r>
            <a:r>
              <a:rPr lang="en-US" b="1" dirty="0"/>
              <a:t> 26.50 per </a:t>
            </a:r>
            <a:r>
              <a:rPr lang="en-US" b="1" dirty="0" err="1"/>
              <a:t>metre</a:t>
            </a:r>
            <a:r>
              <a:rPr lang="en-US" b="1" dirty="0"/>
              <a:t> is </a:t>
            </a:r>
            <a:r>
              <a:rPr lang="en-US" b="1" dirty="0" err="1"/>
              <a:t>Rs</a:t>
            </a:r>
            <a:r>
              <a:rPr lang="en-US" b="1" dirty="0"/>
              <a:t> 5300, what is the length of the plot (in </a:t>
            </a:r>
            <a:r>
              <a:rPr lang="en-US" b="1" dirty="0" err="1"/>
              <a:t>metres</a:t>
            </a:r>
            <a:r>
              <a:rPr lang="en-US" b="1" dirty="0"/>
              <a:t>)?</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lphaLcParenBoth"/>
            </a:pPr>
            <a:r>
              <a:rPr lang="en-US" b="1" dirty="0" smtClean="0"/>
              <a:t>40            </a:t>
            </a:r>
          </a:p>
          <a:p>
            <a:pPr marL="0" lvl="0" indent="0" algn="l" rtl="0">
              <a:lnSpc>
                <a:spcPct val="90000"/>
              </a:lnSpc>
              <a:spcBef>
                <a:spcPts val="1000"/>
              </a:spcBef>
              <a:spcAft>
                <a:spcPts val="0"/>
              </a:spcAft>
              <a:buClr>
                <a:schemeClr val="dk1"/>
              </a:buClr>
              <a:buSzPts val="2400"/>
              <a:buNone/>
            </a:pPr>
            <a:r>
              <a:rPr lang="en-US" b="1" dirty="0" smtClean="0"/>
              <a:t>(</a:t>
            </a:r>
            <a:r>
              <a:rPr lang="en-US" b="1" dirty="0"/>
              <a:t>b) 120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50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None of these </a:t>
            </a: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163"/>
        <p:cNvGrpSpPr/>
        <p:nvPr/>
      </p:nvGrpSpPr>
      <p:grpSpPr>
        <a:xfrm>
          <a:off x="0" y="0"/>
          <a:ext cx="0" cy="0"/>
          <a:chOff x="0" y="0"/>
          <a:chExt cx="0" cy="0"/>
        </a:xfrm>
      </p:grpSpPr>
      <p:sp>
        <p:nvSpPr>
          <p:cNvPr id="164" name="Google Shape;164;p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65" name="Google Shape;165;p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9</a:t>
            </a:r>
            <a:r>
              <a:rPr lang="en-US" b="1" dirty="0"/>
              <a:t>. The length of a rectangular plot is 20 </a:t>
            </a:r>
            <a:r>
              <a:rPr lang="en-US" b="1" dirty="0" err="1"/>
              <a:t>metres</a:t>
            </a:r>
            <a:r>
              <a:rPr lang="en-US" b="1" dirty="0"/>
              <a:t> more than its breadth. If the cost of fencing the plot at the rate of </a:t>
            </a:r>
            <a:r>
              <a:rPr lang="en-US" b="1" dirty="0" err="1"/>
              <a:t>Rs</a:t>
            </a:r>
            <a:r>
              <a:rPr lang="en-US" b="1" dirty="0"/>
              <a:t> 26.50 per </a:t>
            </a:r>
            <a:r>
              <a:rPr lang="en-US" b="1" dirty="0" err="1"/>
              <a:t>metre</a:t>
            </a:r>
            <a:r>
              <a:rPr lang="en-US" b="1" dirty="0"/>
              <a:t> is </a:t>
            </a:r>
            <a:r>
              <a:rPr lang="en-US" b="1" dirty="0" err="1"/>
              <a:t>Rs</a:t>
            </a:r>
            <a:r>
              <a:rPr lang="en-US" b="1" dirty="0"/>
              <a:t> 5300, what is the length of the plot (in </a:t>
            </a:r>
            <a:r>
              <a:rPr lang="en-US" b="1" dirty="0" err="1"/>
              <a:t>metres</a:t>
            </a:r>
            <a:r>
              <a:rPr lang="en-US" b="1" dirty="0"/>
              <a:t>)?</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lphaLcParenBoth"/>
            </a:pPr>
            <a:r>
              <a:rPr lang="en-US" b="1" dirty="0" smtClean="0"/>
              <a:t>40            </a:t>
            </a:r>
          </a:p>
          <a:p>
            <a:pPr marL="0" lvl="0" indent="0" algn="l" rtl="0">
              <a:lnSpc>
                <a:spcPct val="90000"/>
              </a:lnSpc>
              <a:spcBef>
                <a:spcPts val="1000"/>
              </a:spcBef>
              <a:spcAft>
                <a:spcPts val="0"/>
              </a:spcAft>
              <a:buClr>
                <a:schemeClr val="dk1"/>
              </a:buClr>
              <a:buSzPts val="2400"/>
              <a:buNone/>
            </a:pPr>
            <a:r>
              <a:rPr lang="en-US" b="1" dirty="0" smtClean="0"/>
              <a:t>(</a:t>
            </a:r>
            <a:r>
              <a:rPr lang="en-US" b="1" dirty="0"/>
              <a:t>b) 120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50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d) None of these </a:t>
            </a:r>
            <a:endParaRPr dirty="0">
              <a:solidFill>
                <a:srgbClr val="FF0000"/>
              </a:solidFill>
            </a:endParaRPr>
          </a:p>
        </p:txBody>
      </p:sp>
    </p:spTree>
    <p:extLst>
      <p:ext uri="{BB962C8B-B14F-4D97-AF65-F5344CB8AC3E}">
        <p14:creationId xmlns:p14="http://schemas.microsoft.com/office/powerpoint/2010/main" val="35839999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169"/>
        <p:cNvGrpSpPr/>
        <p:nvPr/>
      </p:nvGrpSpPr>
      <p:grpSpPr>
        <a:xfrm>
          <a:off x="0" y="0"/>
          <a:ext cx="0" cy="0"/>
          <a:chOff x="0" y="0"/>
          <a:chExt cx="0" cy="0"/>
        </a:xfrm>
      </p:grpSpPr>
      <p:sp>
        <p:nvSpPr>
          <p:cNvPr id="170" name="Google Shape;170;p1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71" name="Google Shape;171;p1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10</a:t>
            </a:r>
            <a:r>
              <a:rPr lang="en-US" b="1" dirty="0"/>
              <a:t>. The length and breadth of rectangular piece of land are in the ratio of 5 : 3. The owner spent </a:t>
            </a:r>
            <a:r>
              <a:rPr lang="en-US" b="1" dirty="0" err="1"/>
              <a:t>Rs</a:t>
            </a:r>
            <a:r>
              <a:rPr lang="en-US" b="1" dirty="0"/>
              <a:t> 3000 for surrounding it from all the sides at the rate of </a:t>
            </a:r>
            <a:r>
              <a:rPr lang="en-US" b="1" dirty="0" err="1"/>
              <a:t>Rs</a:t>
            </a:r>
            <a:r>
              <a:rPr lang="en-US" b="1" dirty="0"/>
              <a:t> 7.50 per </a:t>
            </a:r>
            <a:r>
              <a:rPr lang="en-US" b="1" dirty="0" err="1"/>
              <a:t>metre</a:t>
            </a:r>
            <a:r>
              <a:rPr lang="en-US" b="1" dirty="0"/>
              <a:t>. The difference between length breadth is:</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lphaLcParenBoth"/>
            </a:pPr>
            <a:r>
              <a:rPr lang="en-US" b="1" dirty="0" smtClean="0"/>
              <a:t>50 </a:t>
            </a:r>
            <a:r>
              <a:rPr lang="en-US" b="1" dirty="0"/>
              <a:t>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100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200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150 m</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169"/>
        <p:cNvGrpSpPr/>
        <p:nvPr/>
      </p:nvGrpSpPr>
      <p:grpSpPr>
        <a:xfrm>
          <a:off x="0" y="0"/>
          <a:ext cx="0" cy="0"/>
          <a:chOff x="0" y="0"/>
          <a:chExt cx="0" cy="0"/>
        </a:xfrm>
      </p:grpSpPr>
      <p:sp>
        <p:nvSpPr>
          <p:cNvPr id="170" name="Google Shape;170;p1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71" name="Google Shape;171;p1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10</a:t>
            </a:r>
            <a:r>
              <a:rPr lang="en-US" b="1" dirty="0"/>
              <a:t>. The length and breadth of rectangular piece of land are in the ratio of 5 : 3. The owner spent </a:t>
            </a:r>
            <a:r>
              <a:rPr lang="en-US" b="1" dirty="0" err="1"/>
              <a:t>Rs</a:t>
            </a:r>
            <a:r>
              <a:rPr lang="en-US" b="1" dirty="0"/>
              <a:t> 3000 for surrounding it from all the sides at the rate of </a:t>
            </a:r>
            <a:r>
              <a:rPr lang="en-US" b="1" dirty="0" err="1"/>
              <a:t>Rs</a:t>
            </a:r>
            <a:r>
              <a:rPr lang="en-US" b="1" dirty="0"/>
              <a:t> 7.50 per </a:t>
            </a:r>
            <a:r>
              <a:rPr lang="en-US" b="1" dirty="0" err="1"/>
              <a:t>metre</a:t>
            </a:r>
            <a:r>
              <a:rPr lang="en-US" b="1" dirty="0"/>
              <a:t>. The difference between length breadth is:</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  50 </a:t>
            </a:r>
            <a:r>
              <a:rPr lang="en-US" b="1" dirty="0">
                <a:solidFill>
                  <a:srgbClr val="FF0000"/>
                </a:solidFill>
              </a:rPr>
              <a:t>m        </a:t>
            </a:r>
            <a:endParaRPr lang="en-US" b="1" dirty="0" smtClean="0">
              <a:solidFill>
                <a:srgbClr val="FF0000"/>
              </a:solidFill>
            </a:endParaRPr>
          </a:p>
          <a:p>
            <a:pPr marL="0" lvl="0" indent="0" algn="l" rtl="0">
              <a:lnSpc>
                <a:spcPct val="90000"/>
              </a:lnSpc>
              <a:spcBef>
                <a:spcPts val="1000"/>
              </a:spcBef>
              <a:spcAft>
                <a:spcPts val="0"/>
              </a:spcAft>
              <a:buClr>
                <a:schemeClr val="dk1"/>
              </a:buClr>
              <a:buSzPts val="2400"/>
              <a:buNone/>
            </a:pPr>
            <a:r>
              <a:rPr lang="en-US" b="1" dirty="0" smtClean="0"/>
              <a:t>(</a:t>
            </a:r>
            <a:r>
              <a:rPr lang="en-US" b="1" dirty="0"/>
              <a:t>b) 100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200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150 m</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b="1" dirty="0"/>
          </a:p>
        </p:txBody>
      </p:sp>
    </p:spTree>
    <p:extLst>
      <p:ext uri="{BB962C8B-B14F-4D97-AF65-F5344CB8AC3E}">
        <p14:creationId xmlns:p14="http://schemas.microsoft.com/office/powerpoint/2010/main" val="3955024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175"/>
        <p:cNvGrpSpPr/>
        <p:nvPr/>
      </p:nvGrpSpPr>
      <p:grpSpPr>
        <a:xfrm>
          <a:off x="0" y="0"/>
          <a:ext cx="0" cy="0"/>
          <a:chOff x="0" y="0"/>
          <a:chExt cx="0" cy="0"/>
        </a:xfrm>
      </p:grpSpPr>
      <p:sp>
        <p:nvSpPr>
          <p:cNvPr id="176" name="Google Shape;176;p1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77" name="Google Shape;177;p1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11</a:t>
            </a:r>
            <a:r>
              <a:rPr lang="en-US" b="1" dirty="0"/>
              <a:t>. Find the area of a rectangle whose one side is 3 </a:t>
            </a:r>
            <a:r>
              <a:rPr lang="en-US" b="1" dirty="0" err="1"/>
              <a:t>metres</a:t>
            </a:r>
            <a:r>
              <a:rPr lang="en-US" b="1" dirty="0"/>
              <a:t> and the diagonal is 5 </a:t>
            </a:r>
            <a:r>
              <a:rPr lang="en-US" b="1" dirty="0" err="1"/>
              <a:t>metres</a:t>
            </a:r>
            <a:r>
              <a:rPr lang="en-US" b="1" dirty="0"/>
              <a:t>.</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lphaLcParenBoth"/>
            </a:pPr>
            <a:r>
              <a:rPr lang="en-US" b="1" dirty="0" smtClean="0"/>
              <a:t>12 </a:t>
            </a:r>
            <a:r>
              <a:rPr lang="en-US" b="1" dirty="0" err="1"/>
              <a:t>sq</a:t>
            </a:r>
            <a:r>
              <a:rPr lang="en-US" b="1" dirty="0"/>
              <a:t>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8 </a:t>
            </a:r>
            <a:r>
              <a:rPr lang="en-US" b="1" dirty="0" err="1"/>
              <a:t>sq</a:t>
            </a:r>
            <a:r>
              <a:rPr lang="en-US" b="1" dirty="0"/>
              <a:t>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16 </a:t>
            </a:r>
            <a:r>
              <a:rPr lang="en-US" b="1" dirty="0" err="1"/>
              <a:t>sq</a:t>
            </a:r>
            <a:r>
              <a:rPr lang="en-US" b="1" dirty="0"/>
              <a:t>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14 </a:t>
            </a:r>
            <a:r>
              <a:rPr lang="en-US" b="1" dirty="0" err="1"/>
              <a:t>sq</a:t>
            </a:r>
            <a:r>
              <a:rPr lang="en-US" b="1" dirty="0"/>
              <a:t> m</a:t>
            </a:r>
            <a:r>
              <a:rPr lang="en-US" b="1" dirty="0">
                <a:latin typeface="Arial Black"/>
                <a:ea typeface="Arial Black"/>
                <a:cs typeface="Arial Black"/>
                <a:sym typeface="Arial Black"/>
              </a:rPr>
              <a:t> </a:t>
            </a:r>
            <a:r>
              <a:rPr lang="en-US" b="1" dirty="0"/>
              <a:t> </a:t>
            </a:r>
            <a:endParaRPr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175"/>
        <p:cNvGrpSpPr/>
        <p:nvPr/>
      </p:nvGrpSpPr>
      <p:grpSpPr>
        <a:xfrm>
          <a:off x="0" y="0"/>
          <a:ext cx="0" cy="0"/>
          <a:chOff x="0" y="0"/>
          <a:chExt cx="0" cy="0"/>
        </a:xfrm>
      </p:grpSpPr>
      <p:sp>
        <p:nvSpPr>
          <p:cNvPr id="176" name="Google Shape;176;p1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77" name="Google Shape;177;p1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11</a:t>
            </a:r>
            <a:r>
              <a:rPr lang="en-US" b="1" dirty="0"/>
              <a:t>. Find the area of a rectangle whose one side is 3 </a:t>
            </a:r>
            <a:r>
              <a:rPr lang="en-US" b="1" dirty="0" err="1"/>
              <a:t>metres</a:t>
            </a:r>
            <a:r>
              <a:rPr lang="en-US" b="1" dirty="0"/>
              <a:t> and the diagonal is 5 </a:t>
            </a:r>
            <a:r>
              <a:rPr lang="en-US" b="1" dirty="0" err="1"/>
              <a:t>metres</a:t>
            </a:r>
            <a:r>
              <a:rPr lang="en-US" b="1" dirty="0"/>
              <a:t>.</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 12 </a:t>
            </a:r>
            <a:r>
              <a:rPr lang="en-US" b="1" dirty="0" err="1">
                <a:solidFill>
                  <a:srgbClr val="FF0000"/>
                </a:solidFill>
              </a:rPr>
              <a:t>sq</a:t>
            </a:r>
            <a:r>
              <a:rPr lang="en-US" b="1" dirty="0">
                <a:solidFill>
                  <a:srgbClr val="FF0000"/>
                </a:solidFill>
              </a:rPr>
              <a:t> m        </a:t>
            </a:r>
            <a:endParaRPr lang="en-US" b="1" dirty="0" smtClean="0">
              <a:solidFill>
                <a:srgbClr val="FF0000"/>
              </a:solidFill>
            </a:endParaRPr>
          </a:p>
          <a:p>
            <a:pPr marL="0" lvl="0" indent="0" algn="l" rtl="0">
              <a:lnSpc>
                <a:spcPct val="90000"/>
              </a:lnSpc>
              <a:spcBef>
                <a:spcPts val="1000"/>
              </a:spcBef>
              <a:spcAft>
                <a:spcPts val="0"/>
              </a:spcAft>
              <a:buClr>
                <a:schemeClr val="dk1"/>
              </a:buClr>
              <a:buSzPts val="2400"/>
              <a:buNone/>
            </a:pPr>
            <a:r>
              <a:rPr lang="en-US" b="1" dirty="0" smtClean="0"/>
              <a:t>(</a:t>
            </a:r>
            <a:r>
              <a:rPr lang="en-US" b="1" dirty="0"/>
              <a:t>b) 8 </a:t>
            </a:r>
            <a:r>
              <a:rPr lang="en-US" b="1" dirty="0" err="1"/>
              <a:t>sq</a:t>
            </a:r>
            <a:r>
              <a:rPr lang="en-US" b="1" dirty="0"/>
              <a:t>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16 </a:t>
            </a:r>
            <a:r>
              <a:rPr lang="en-US" b="1" dirty="0" err="1"/>
              <a:t>sq</a:t>
            </a:r>
            <a:r>
              <a:rPr lang="en-US" b="1" dirty="0"/>
              <a:t>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14 </a:t>
            </a:r>
            <a:r>
              <a:rPr lang="en-US" b="1" dirty="0" err="1"/>
              <a:t>sq</a:t>
            </a:r>
            <a:r>
              <a:rPr lang="en-US" b="1" dirty="0"/>
              <a:t> m</a:t>
            </a:r>
            <a:r>
              <a:rPr lang="en-US" b="1" dirty="0">
                <a:latin typeface="Arial Black"/>
                <a:ea typeface="Arial Black"/>
                <a:cs typeface="Arial Black"/>
                <a:sym typeface="Arial Black"/>
              </a:rPr>
              <a:t> </a:t>
            </a:r>
            <a:r>
              <a:rPr lang="en-US" b="1" dirty="0"/>
              <a:t> </a:t>
            </a:r>
            <a:endParaRPr b="1" dirty="0"/>
          </a:p>
        </p:txBody>
      </p:sp>
    </p:spTree>
    <p:extLst>
      <p:ext uri="{BB962C8B-B14F-4D97-AF65-F5344CB8AC3E}">
        <p14:creationId xmlns:p14="http://schemas.microsoft.com/office/powerpoint/2010/main" val="8537914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181"/>
        <p:cNvGrpSpPr/>
        <p:nvPr/>
      </p:nvGrpSpPr>
      <p:grpSpPr>
        <a:xfrm>
          <a:off x="0" y="0"/>
          <a:ext cx="0" cy="0"/>
          <a:chOff x="0" y="0"/>
          <a:chExt cx="0" cy="0"/>
        </a:xfrm>
      </p:grpSpPr>
      <p:sp>
        <p:nvSpPr>
          <p:cNvPr id="182" name="Google Shape;182;p1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83" name="Google Shape;183;p1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12. When the length of a rectangular plot is  increased by four times its perimeter becomes 480 </a:t>
            </a:r>
            <a:r>
              <a:rPr lang="en-US" b="1" dirty="0" err="1"/>
              <a:t>metres</a:t>
            </a:r>
            <a:r>
              <a:rPr lang="en-US" b="1" dirty="0"/>
              <a:t> and area 12800 </a:t>
            </a:r>
            <a:r>
              <a:rPr lang="en-US" b="1" dirty="0" err="1"/>
              <a:t>sq</a:t>
            </a:r>
            <a:r>
              <a:rPr lang="en-US" b="1" dirty="0"/>
              <a:t> m. What was its original length (in </a:t>
            </a:r>
            <a:r>
              <a:rPr lang="en-US" b="1" dirty="0" err="1"/>
              <a:t>metre</a:t>
            </a:r>
            <a:r>
              <a:rPr lang="en-US" b="1" dirty="0"/>
              <a:t>)?</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lphaLcParenBoth"/>
            </a:pPr>
            <a:r>
              <a:rPr lang="en-US" b="1" dirty="0" smtClean="0"/>
              <a:t>160</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40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20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Can’t be determined</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797013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181"/>
        <p:cNvGrpSpPr/>
        <p:nvPr/>
      </p:nvGrpSpPr>
      <p:grpSpPr>
        <a:xfrm>
          <a:off x="0" y="0"/>
          <a:ext cx="0" cy="0"/>
          <a:chOff x="0" y="0"/>
          <a:chExt cx="0" cy="0"/>
        </a:xfrm>
      </p:grpSpPr>
      <p:sp>
        <p:nvSpPr>
          <p:cNvPr id="182" name="Google Shape;182;p1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83" name="Google Shape;183;p1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12. When the length of a rectangular plot is  increased by four times its perimeter becomes 480 </a:t>
            </a:r>
            <a:r>
              <a:rPr lang="en-US" b="1" dirty="0" err="1"/>
              <a:t>metres</a:t>
            </a:r>
            <a:r>
              <a:rPr lang="en-US" b="1" dirty="0"/>
              <a:t> and area 12800 </a:t>
            </a:r>
            <a:r>
              <a:rPr lang="en-US" b="1" dirty="0" err="1"/>
              <a:t>sq</a:t>
            </a:r>
            <a:r>
              <a:rPr lang="en-US" b="1" dirty="0"/>
              <a:t> m. What was its original length (in </a:t>
            </a:r>
            <a:r>
              <a:rPr lang="en-US" b="1" dirty="0" err="1"/>
              <a:t>metre</a:t>
            </a:r>
            <a:r>
              <a:rPr lang="en-US" b="1" dirty="0"/>
              <a:t>)?</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lphaLcParenBoth"/>
            </a:pPr>
            <a:r>
              <a:rPr lang="en-US" b="1" dirty="0" smtClean="0"/>
              <a:t>160</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40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20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d) Can’t be determined</a:t>
            </a:r>
            <a:endParaRPr dirty="0">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extLst>
      <p:ext uri="{BB962C8B-B14F-4D97-AF65-F5344CB8AC3E}">
        <p14:creationId xmlns:p14="http://schemas.microsoft.com/office/powerpoint/2010/main" val="16209663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187"/>
        <p:cNvGrpSpPr/>
        <p:nvPr/>
      </p:nvGrpSpPr>
      <p:grpSpPr>
        <a:xfrm>
          <a:off x="0" y="0"/>
          <a:ext cx="0" cy="0"/>
          <a:chOff x="0" y="0"/>
          <a:chExt cx="0" cy="0"/>
        </a:xfrm>
      </p:grpSpPr>
      <p:sp>
        <p:nvSpPr>
          <p:cNvPr id="188" name="Google Shape;188;p1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89" name="Google Shape;189;p1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13. If the width of a rectangle is 2 m less than its length, and its perimeter is 32 m, the area of the rectangle is:</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lphaLcParenBoth"/>
            </a:pPr>
            <a:r>
              <a:rPr lang="en-US" b="1" dirty="0" smtClean="0"/>
              <a:t>224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108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99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63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pic>
        <p:nvPicPr>
          <p:cNvPr id="190" name="Google Shape;190;p13"/>
          <p:cNvPicPr preferRelativeResize="0"/>
          <p:nvPr/>
        </p:nvPicPr>
        <p:blipFill rotWithShape="1">
          <a:blip r:embed="rId3">
            <a:alphaModFix/>
          </a:blip>
          <a:srcRect/>
          <a:stretch/>
        </p:blipFill>
        <p:spPr>
          <a:xfrm>
            <a:off x="1128156" y="4079220"/>
            <a:ext cx="415636" cy="482137"/>
          </a:xfrm>
          <a:prstGeom prst="rect">
            <a:avLst/>
          </a:prstGeom>
          <a:noFill/>
          <a:ln>
            <a:noFill/>
          </a:ln>
        </p:spPr>
      </p:pic>
      <p:pic>
        <p:nvPicPr>
          <p:cNvPr id="191" name="Google Shape;191;p13"/>
          <p:cNvPicPr preferRelativeResize="0"/>
          <p:nvPr/>
        </p:nvPicPr>
        <p:blipFill rotWithShape="1">
          <a:blip r:embed="rId3">
            <a:alphaModFix/>
          </a:blip>
          <a:srcRect/>
          <a:stretch/>
        </p:blipFill>
        <p:spPr>
          <a:xfrm>
            <a:off x="1149927" y="3649586"/>
            <a:ext cx="393865" cy="456883"/>
          </a:xfrm>
          <a:prstGeom prst="rect">
            <a:avLst/>
          </a:prstGeom>
          <a:noFill/>
          <a:ln>
            <a:noFill/>
          </a:ln>
        </p:spPr>
      </p:pic>
      <p:pic>
        <p:nvPicPr>
          <p:cNvPr id="192" name="Google Shape;192;p13"/>
          <p:cNvPicPr preferRelativeResize="0"/>
          <p:nvPr/>
        </p:nvPicPr>
        <p:blipFill rotWithShape="1">
          <a:blip r:embed="rId3">
            <a:alphaModFix/>
          </a:blip>
          <a:srcRect/>
          <a:stretch/>
        </p:blipFill>
        <p:spPr>
          <a:xfrm>
            <a:off x="1302327" y="3178865"/>
            <a:ext cx="395844" cy="459179"/>
          </a:xfrm>
          <a:prstGeom prst="rect">
            <a:avLst/>
          </a:prstGeom>
          <a:noFill/>
          <a:ln>
            <a:noFill/>
          </a:ln>
        </p:spPr>
      </p:pic>
      <p:pic>
        <p:nvPicPr>
          <p:cNvPr id="193" name="Google Shape;193;p13"/>
          <p:cNvPicPr preferRelativeResize="0"/>
          <p:nvPr/>
        </p:nvPicPr>
        <p:blipFill rotWithShape="1">
          <a:blip r:embed="rId3">
            <a:alphaModFix/>
          </a:blip>
          <a:srcRect/>
          <a:stretch/>
        </p:blipFill>
        <p:spPr>
          <a:xfrm>
            <a:off x="1335974" y="2758717"/>
            <a:ext cx="362197" cy="42014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187"/>
        <p:cNvGrpSpPr/>
        <p:nvPr/>
      </p:nvGrpSpPr>
      <p:grpSpPr>
        <a:xfrm>
          <a:off x="0" y="0"/>
          <a:ext cx="0" cy="0"/>
          <a:chOff x="0" y="0"/>
          <a:chExt cx="0" cy="0"/>
        </a:xfrm>
      </p:grpSpPr>
      <p:sp>
        <p:nvSpPr>
          <p:cNvPr id="188" name="Google Shape;188;p1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89" name="Google Shape;189;p1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13. If the width of a rectangle is 2 m less than its length, and its perimeter is 32 m, the area of the rectangle is:</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lphaLcParenBoth"/>
            </a:pPr>
            <a:r>
              <a:rPr lang="en-US" b="1" dirty="0" smtClean="0"/>
              <a:t>224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108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99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d) 63 </a:t>
            </a:r>
            <a:endParaRPr dirty="0">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pic>
        <p:nvPicPr>
          <p:cNvPr id="190" name="Google Shape;190;p13"/>
          <p:cNvPicPr preferRelativeResize="0"/>
          <p:nvPr/>
        </p:nvPicPr>
        <p:blipFill rotWithShape="1">
          <a:blip r:embed="rId3">
            <a:alphaModFix/>
          </a:blip>
          <a:srcRect/>
          <a:stretch/>
        </p:blipFill>
        <p:spPr>
          <a:xfrm>
            <a:off x="1128156" y="4079220"/>
            <a:ext cx="415636" cy="482137"/>
          </a:xfrm>
          <a:prstGeom prst="rect">
            <a:avLst/>
          </a:prstGeom>
          <a:noFill/>
          <a:ln>
            <a:noFill/>
          </a:ln>
        </p:spPr>
      </p:pic>
      <p:pic>
        <p:nvPicPr>
          <p:cNvPr id="191" name="Google Shape;191;p13"/>
          <p:cNvPicPr preferRelativeResize="0"/>
          <p:nvPr/>
        </p:nvPicPr>
        <p:blipFill rotWithShape="1">
          <a:blip r:embed="rId3">
            <a:alphaModFix/>
          </a:blip>
          <a:srcRect/>
          <a:stretch/>
        </p:blipFill>
        <p:spPr>
          <a:xfrm>
            <a:off x="1149927" y="3649586"/>
            <a:ext cx="393865" cy="456883"/>
          </a:xfrm>
          <a:prstGeom prst="rect">
            <a:avLst/>
          </a:prstGeom>
          <a:noFill/>
          <a:ln>
            <a:noFill/>
          </a:ln>
        </p:spPr>
      </p:pic>
      <p:pic>
        <p:nvPicPr>
          <p:cNvPr id="192" name="Google Shape;192;p13"/>
          <p:cNvPicPr preferRelativeResize="0"/>
          <p:nvPr/>
        </p:nvPicPr>
        <p:blipFill rotWithShape="1">
          <a:blip r:embed="rId3">
            <a:alphaModFix/>
          </a:blip>
          <a:srcRect/>
          <a:stretch/>
        </p:blipFill>
        <p:spPr>
          <a:xfrm>
            <a:off x="1302327" y="3178865"/>
            <a:ext cx="395844" cy="459179"/>
          </a:xfrm>
          <a:prstGeom prst="rect">
            <a:avLst/>
          </a:prstGeom>
          <a:noFill/>
          <a:ln>
            <a:noFill/>
          </a:ln>
        </p:spPr>
      </p:pic>
      <p:pic>
        <p:nvPicPr>
          <p:cNvPr id="193" name="Google Shape;193;p13"/>
          <p:cNvPicPr preferRelativeResize="0"/>
          <p:nvPr/>
        </p:nvPicPr>
        <p:blipFill rotWithShape="1">
          <a:blip r:embed="rId3">
            <a:alphaModFix/>
          </a:blip>
          <a:srcRect/>
          <a:stretch/>
        </p:blipFill>
        <p:spPr>
          <a:xfrm>
            <a:off x="1335974" y="2758717"/>
            <a:ext cx="362197" cy="420148"/>
          </a:xfrm>
          <a:prstGeom prst="rect">
            <a:avLst/>
          </a:prstGeom>
          <a:noFill/>
          <a:ln>
            <a:noFill/>
          </a:ln>
        </p:spPr>
      </p:pic>
    </p:spTree>
    <p:extLst>
      <p:ext uri="{BB962C8B-B14F-4D97-AF65-F5344CB8AC3E}">
        <p14:creationId xmlns:p14="http://schemas.microsoft.com/office/powerpoint/2010/main" val="7198507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197"/>
        <p:cNvGrpSpPr/>
        <p:nvPr/>
      </p:nvGrpSpPr>
      <p:grpSpPr>
        <a:xfrm>
          <a:off x="0" y="0"/>
          <a:ext cx="0" cy="0"/>
          <a:chOff x="0" y="0"/>
          <a:chExt cx="0" cy="0"/>
        </a:xfrm>
      </p:grpSpPr>
      <p:sp>
        <p:nvSpPr>
          <p:cNvPr id="198" name="Google Shape;198;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99" name="Google Shape;199;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14</a:t>
            </a:r>
            <a:r>
              <a:rPr lang="en-US" b="1" dirty="0"/>
              <a:t>. The area of a rectangular courtyard is 100 </a:t>
            </a:r>
            <a:r>
              <a:rPr lang="en-US" b="1" dirty="0" err="1"/>
              <a:t>sq</a:t>
            </a:r>
            <a:r>
              <a:rPr lang="en-US" b="1" dirty="0"/>
              <a:t> </a:t>
            </a:r>
            <a:r>
              <a:rPr lang="en-US" b="1" dirty="0" err="1"/>
              <a:t>metres</a:t>
            </a:r>
            <a:r>
              <a:rPr lang="en-US" b="1" dirty="0"/>
              <a:t>. Had the length of the courtyard been longer by 2 </a:t>
            </a:r>
            <a:r>
              <a:rPr lang="en-US" b="1" dirty="0" err="1"/>
              <a:t>metres</a:t>
            </a:r>
            <a:r>
              <a:rPr lang="en-US" b="1" dirty="0"/>
              <a:t>, the area would have been increased by 10 </a:t>
            </a:r>
            <a:r>
              <a:rPr lang="en-US" b="1" dirty="0" err="1"/>
              <a:t>sq</a:t>
            </a:r>
            <a:r>
              <a:rPr lang="en-US" b="1" dirty="0"/>
              <a:t> </a:t>
            </a:r>
            <a:r>
              <a:rPr lang="en-US" b="1" dirty="0" err="1"/>
              <a:t>metres</a:t>
            </a:r>
            <a:r>
              <a:rPr lang="en-US" b="1" dirty="0"/>
              <a:t>. Find the length and breadth of the courtyard.</a:t>
            </a:r>
            <a:endParaRPr dirty="0"/>
          </a:p>
          <a:p>
            <a:pPr lvl="0" indent="-457200" algn="l" rtl="0">
              <a:lnSpc>
                <a:spcPct val="90000"/>
              </a:lnSpc>
              <a:spcBef>
                <a:spcPts val="1000"/>
              </a:spcBef>
              <a:spcAft>
                <a:spcPts val="0"/>
              </a:spcAft>
              <a:buClr>
                <a:schemeClr val="dk1"/>
              </a:buClr>
              <a:buSzPts val="2400"/>
              <a:buAutoNum type="alphaLcParenBoth"/>
            </a:pPr>
            <a:r>
              <a:rPr lang="en-US" b="1" dirty="0" smtClean="0"/>
              <a:t>20 </a:t>
            </a:r>
            <a:r>
              <a:rPr lang="en-US" b="1" dirty="0"/>
              <a:t>m, 5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25 m, 4 m</a:t>
            </a:r>
            <a:endParaRPr dirty="0"/>
          </a:p>
          <a:p>
            <a:pPr marL="228600" lvl="0" indent="-228600" algn="l" rtl="0">
              <a:lnSpc>
                <a:spcPct val="90000"/>
              </a:lnSpc>
              <a:spcBef>
                <a:spcPts val="1000"/>
              </a:spcBef>
              <a:spcAft>
                <a:spcPts val="0"/>
              </a:spcAft>
              <a:buClr>
                <a:schemeClr val="dk1"/>
              </a:buClr>
              <a:buSzPts val="2400"/>
              <a:buNone/>
            </a:pPr>
            <a:r>
              <a:rPr lang="en-US" b="1" dirty="0"/>
              <a:t>(c) 30 m, 30 (1/3) m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a:t>
            </a:r>
            <a:r>
              <a:rPr lang="en-US" b="1" dirty="0"/>
              <a:t>d) Data inadequate</a:t>
            </a: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197"/>
        <p:cNvGrpSpPr/>
        <p:nvPr/>
      </p:nvGrpSpPr>
      <p:grpSpPr>
        <a:xfrm>
          <a:off x="0" y="0"/>
          <a:ext cx="0" cy="0"/>
          <a:chOff x="0" y="0"/>
          <a:chExt cx="0" cy="0"/>
        </a:xfrm>
      </p:grpSpPr>
      <p:sp>
        <p:nvSpPr>
          <p:cNvPr id="198" name="Google Shape;198;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99" name="Google Shape;199;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14</a:t>
            </a:r>
            <a:r>
              <a:rPr lang="en-US" b="1" dirty="0"/>
              <a:t>. The area of a rectangular courtyard is 100 </a:t>
            </a:r>
            <a:r>
              <a:rPr lang="en-US" b="1" dirty="0" err="1"/>
              <a:t>sq</a:t>
            </a:r>
            <a:r>
              <a:rPr lang="en-US" b="1" dirty="0"/>
              <a:t> </a:t>
            </a:r>
            <a:r>
              <a:rPr lang="en-US" b="1" dirty="0" err="1"/>
              <a:t>metres</a:t>
            </a:r>
            <a:r>
              <a:rPr lang="en-US" b="1" dirty="0"/>
              <a:t>. Had the length of the courtyard been longer by 2 </a:t>
            </a:r>
            <a:r>
              <a:rPr lang="en-US" b="1" dirty="0" err="1"/>
              <a:t>metres</a:t>
            </a:r>
            <a:r>
              <a:rPr lang="en-US" b="1" dirty="0"/>
              <a:t>, the area would have been increased by 10 </a:t>
            </a:r>
            <a:r>
              <a:rPr lang="en-US" b="1" dirty="0" err="1"/>
              <a:t>sq</a:t>
            </a:r>
            <a:r>
              <a:rPr lang="en-US" b="1" dirty="0"/>
              <a:t> </a:t>
            </a:r>
            <a:r>
              <a:rPr lang="en-US" b="1" dirty="0" err="1"/>
              <a:t>metres</a:t>
            </a:r>
            <a:r>
              <a:rPr lang="en-US" b="1" dirty="0"/>
              <a:t>. Find the length and breadth of the courtyard.</a:t>
            </a:r>
            <a:endParaRPr dirty="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 20 </a:t>
            </a:r>
            <a:r>
              <a:rPr lang="en-US" b="1" dirty="0">
                <a:solidFill>
                  <a:srgbClr val="FF0000"/>
                </a:solidFill>
              </a:rPr>
              <a:t>m, 5 m</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25 m, 4 m</a:t>
            </a:r>
            <a:endParaRPr dirty="0"/>
          </a:p>
          <a:p>
            <a:pPr marL="228600" lvl="0" indent="-228600" algn="l" rtl="0">
              <a:lnSpc>
                <a:spcPct val="90000"/>
              </a:lnSpc>
              <a:spcBef>
                <a:spcPts val="1000"/>
              </a:spcBef>
              <a:spcAft>
                <a:spcPts val="0"/>
              </a:spcAft>
              <a:buClr>
                <a:schemeClr val="dk1"/>
              </a:buClr>
              <a:buSzPts val="2400"/>
              <a:buNone/>
            </a:pPr>
            <a:r>
              <a:rPr lang="en-US" b="1" dirty="0"/>
              <a:t>(c) 30 m, 30 (1/3) m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a:t>
            </a:r>
            <a:r>
              <a:rPr lang="en-US" b="1" dirty="0"/>
              <a:t>d) Data inadequate</a:t>
            </a:r>
            <a:endParaRPr dirty="0"/>
          </a:p>
        </p:txBody>
      </p:sp>
    </p:spTree>
    <p:extLst>
      <p:ext uri="{BB962C8B-B14F-4D97-AF65-F5344CB8AC3E}">
        <p14:creationId xmlns:p14="http://schemas.microsoft.com/office/powerpoint/2010/main" val="36792556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203"/>
        <p:cNvGrpSpPr/>
        <p:nvPr/>
      </p:nvGrpSpPr>
      <p:grpSpPr>
        <a:xfrm>
          <a:off x="0" y="0"/>
          <a:ext cx="0" cy="0"/>
          <a:chOff x="0" y="0"/>
          <a:chExt cx="0" cy="0"/>
        </a:xfrm>
      </p:grpSpPr>
      <p:sp>
        <p:nvSpPr>
          <p:cNvPr id="204" name="Google Shape;204;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05" name="Google Shape;205;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15</a:t>
            </a:r>
            <a:r>
              <a:rPr lang="en-US" b="1" dirty="0"/>
              <a:t>. If increasing the length of a rectangular field by 8 </a:t>
            </a:r>
            <a:r>
              <a:rPr lang="en-US" b="1" dirty="0" err="1"/>
              <a:t>metres</a:t>
            </a:r>
            <a:r>
              <a:rPr lang="en-US" b="1" dirty="0"/>
              <a:t>, area also increases by 32 </a:t>
            </a:r>
            <a:r>
              <a:rPr lang="en-US" b="1" dirty="0" err="1"/>
              <a:t>sq</a:t>
            </a:r>
            <a:r>
              <a:rPr lang="en-US" b="1" dirty="0"/>
              <a:t> </a:t>
            </a:r>
            <a:r>
              <a:rPr lang="en-US" b="1" dirty="0" err="1"/>
              <a:t>metres</a:t>
            </a:r>
            <a:r>
              <a:rPr lang="en-US" b="1" dirty="0"/>
              <a:t>, then find the value of its width.</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lphaLcParenBoth"/>
            </a:pPr>
            <a:r>
              <a:rPr lang="en-US" b="1" dirty="0" smtClean="0"/>
              <a:t>4 </a:t>
            </a:r>
            <a:r>
              <a:rPr lang="en-US" b="1" dirty="0"/>
              <a:t>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6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9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12 m  </a:t>
            </a:r>
            <a:endParaRPr dirty="0"/>
          </a:p>
          <a:p>
            <a:pPr marL="228600" lvl="0" indent="-228600" algn="l" rtl="0">
              <a:lnSpc>
                <a:spcPct val="90000"/>
              </a:lnSpc>
              <a:spcBef>
                <a:spcPts val="1000"/>
              </a:spcBef>
              <a:spcAft>
                <a:spcPts val="0"/>
              </a:spcAft>
              <a:buClr>
                <a:schemeClr val="dk1"/>
              </a:buClr>
              <a:buSzPts val="2400"/>
              <a:buNone/>
            </a:pPr>
            <a:r>
              <a:rPr lang="en-US" b="1" dirty="0"/>
              <a:t> </a:t>
            </a:r>
            <a:endParaRPr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203"/>
        <p:cNvGrpSpPr/>
        <p:nvPr/>
      </p:nvGrpSpPr>
      <p:grpSpPr>
        <a:xfrm>
          <a:off x="0" y="0"/>
          <a:ext cx="0" cy="0"/>
          <a:chOff x="0" y="0"/>
          <a:chExt cx="0" cy="0"/>
        </a:xfrm>
      </p:grpSpPr>
      <p:sp>
        <p:nvSpPr>
          <p:cNvPr id="204" name="Google Shape;204;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05" name="Google Shape;205;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15</a:t>
            </a:r>
            <a:r>
              <a:rPr lang="en-US" b="1" dirty="0"/>
              <a:t>. If increasing the length of a rectangular field by 8 </a:t>
            </a:r>
            <a:r>
              <a:rPr lang="en-US" b="1" dirty="0" err="1"/>
              <a:t>metres</a:t>
            </a:r>
            <a:r>
              <a:rPr lang="en-US" b="1" dirty="0"/>
              <a:t>, area also increases by 32 </a:t>
            </a:r>
            <a:r>
              <a:rPr lang="en-US" b="1" dirty="0" err="1"/>
              <a:t>sq</a:t>
            </a:r>
            <a:r>
              <a:rPr lang="en-US" b="1" dirty="0"/>
              <a:t> </a:t>
            </a:r>
            <a:r>
              <a:rPr lang="en-US" b="1" dirty="0" err="1"/>
              <a:t>metres</a:t>
            </a:r>
            <a:r>
              <a:rPr lang="en-US" b="1" dirty="0"/>
              <a:t>, then find the value of its width.</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 4 </a:t>
            </a:r>
            <a:r>
              <a:rPr lang="en-US" b="1" dirty="0">
                <a:solidFill>
                  <a:srgbClr val="FF0000"/>
                </a:solidFill>
              </a:rPr>
              <a:t>m           </a:t>
            </a:r>
            <a:endParaRPr lang="en-US" b="1" dirty="0" smtClean="0">
              <a:solidFill>
                <a:srgbClr val="FF0000"/>
              </a:solidFill>
            </a:endParaRPr>
          </a:p>
          <a:p>
            <a:pPr marL="0" lvl="0" indent="0" algn="l" rtl="0">
              <a:lnSpc>
                <a:spcPct val="90000"/>
              </a:lnSpc>
              <a:spcBef>
                <a:spcPts val="1000"/>
              </a:spcBef>
              <a:spcAft>
                <a:spcPts val="0"/>
              </a:spcAft>
              <a:buClr>
                <a:schemeClr val="dk1"/>
              </a:buClr>
              <a:buSzPts val="2400"/>
              <a:buNone/>
            </a:pPr>
            <a:r>
              <a:rPr lang="en-US" b="1" dirty="0" smtClean="0"/>
              <a:t>(</a:t>
            </a:r>
            <a:r>
              <a:rPr lang="en-US" b="1" dirty="0"/>
              <a:t>b) 6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9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12 m  </a:t>
            </a:r>
            <a:endParaRPr dirty="0"/>
          </a:p>
          <a:p>
            <a:pPr marL="228600" lvl="0" indent="-228600" algn="l" rtl="0">
              <a:lnSpc>
                <a:spcPct val="90000"/>
              </a:lnSpc>
              <a:spcBef>
                <a:spcPts val="1000"/>
              </a:spcBef>
              <a:spcAft>
                <a:spcPts val="0"/>
              </a:spcAft>
              <a:buClr>
                <a:schemeClr val="dk1"/>
              </a:buClr>
              <a:buSzPts val="2400"/>
              <a:buNone/>
            </a:pPr>
            <a:r>
              <a:rPr lang="en-US" b="1" dirty="0"/>
              <a:t> </a:t>
            </a:r>
            <a:endParaRPr b="1" dirty="0"/>
          </a:p>
        </p:txBody>
      </p:sp>
    </p:spTree>
    <p:extLst>
      <p:ext uri="{BB962C8B-B14F-4D97-AF65-F5344CB8AC3E}">
        <p14:creationId xmlns:p14="http://schemas.microsoft.com/office/powerpoint/2010/main" val="12414630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Shape 209"/>
        <p:cNvGrpSpPr/>
        <p:nvPr/>
      </p:nvGrpSpPr>
      <p:grpSpPr>
        <a:xfrm>
          <a:off x="0" y="0"/>
          <a:ext cx="0" cy="0"/>
          <a:chOff x="0" y="0"/>
          <a:chExt cx="0" cy="0"/>
        </a:xfrm>
      </p:grpSpPr>
      <p:sp>
        <p:nvSpPr>
          <p:cNvPr id="210" name="Google Shape;210;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11" name="Google Shape;211;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16</a:t>
            </a:r>
            <a:r>
              <a:rPr lang="en-US" b="1" dirty="0"/>
              <a:t>. There is a rectangular field of area 48 </a:t>
            </a:r>
            <a:r>
              <a:rPr lang="en-US" b="1" dirty="0" err="1"/>
              <a:t>sq</a:t>
            </a:r>
            <a:r>
              <a:rPr lang="en-US" b="1" dirty="0"/>
              <a:t> cm. Sum of its diagonal and length is 3 times of its breadth. Find the length and the breadth of the rectangle. </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lphaLcParenBoth"/>
            </a:pPr>
            <a:r>
              <a:rPr lang="en-US" b="1" dirty="0" smtClean="0"/>
              <a:t>8 </a:t>
            </a:r>
            <a:r>
              <a:rPr lang="en-US" b="1" dirty="0"/>
              <a:t>cm, 6 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12 cm, 4 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16 cm, 3 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Data inadequate</a:t>
            </a:r>
            <a:endParaRPr dirty="0"/>
          </a:p>
          <a:p>
            <a:pPr marL="228600" lvl="0" indent="-228600" algn="l" rtl="0">
              <a:lnSpc>
                <a:spcPct val="90000"/>
              </a:lnSpc>
              <a:spcBef>
                <a:spcPts val="1000"/>
              </a:spcBef>
              <a:spcAft>
                <a:spcPts val="0"/>
              </a:spcAft>
              <a:buClr>
                <a:schemeClr val="dk1"/>
              </a:buClr>
              <a:buSzPts val="2400"/>
              <a:buNone/>
            </a:pPr>
            <a:r>
              <a:rPr lang="en-US" b="1" dirty="0"/>
              <a:t> </a:t>
            </a:r>
            <a:endParaRPr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Shape 209"/>
        <p:cNvGrpSpPr/>
        <p:nvPr/>
      </p:nvGrpSpPr>
      <p:grpSpPr>
        <a:xfrm>
          <a:off x="0" y="0"/>
          <a:ext cx="0" cy="0"/>
          <a:chOff x="0" y="0"/>
          <a:chExt cx="0" cy="0"/>
        </a:xfrm>
      </p:grpSpPr>
      <p:sp>
        <p:nvSpPr>
          <p:cNvPr id="210" name="Google Shape;210;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11" name="Google Shape;211;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16</a:t>
            </a:r>
            <a:r>
              <a:rPr lang="en-US" b="1" dirty="0"/>
              <a:t>. There is a rectangular field of area 48 </a:t>
            </a:r>
            <a:r>
              <a:rPr lang="en-US" b="1" dirty="0" err="1"/>
              <a:t>sq</a:t>
            </a:r>
            <a:r>
              <a:rPr lang="en-US" b="1" dirty="0"/>
              <a:t> cm. Sum of its diagonal and length is 3 times of its breadth. Find the length and the breadth of the rectangle. </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  8 </a:t>
            </a:r>
            <a:r>
              <a:rPr lang="en-US" b="1" dirty="0">
                <a:solidFill>
                  <a:srgbClr val="FF0000"/>
                </a:solidFill>
              </a:rPr>
              <a:t>cm, 6 cm</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12 cm, 4 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16 cm, 3 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Data inadequate</a:t>
            </a:r>
            <a:endParaRPr dirty="0"/>
          </a:p>
          <a:p>
            <a:pPr marL="228600" lvl="0" indent="-228600" algn="l" rtl="0">
              <a:lnSpc>
                <a:spcPct val="90000"/>
              </a:lnSpc>
              <a:spcBef>
                <a:spcPts val="1000"/>
              </a:spcBef>
              <a:spcAft>
                <a:spcPts val="0"/>
              </a:spcAft>
              <a:buClr>
                <a:schemeClr val="dk1"/>
              </a:buClr>
              <a:buSzPts val="2400"/>
              <a:buNone/>
            </a:pPr>
            <a:r>
              <a:rPr lang="en-US" b="1" dirty="0"/>
              <a:t> </a:t>
            </a:r>
            <a:endParaRPr b="1" dirty="0"/>
          </a:p>
        </p:txBody>
      </p:sp>
    </p:spTree>
    <p:extLst>
      <p:ext uri="{BB962C8B-B14F-4D97-AF65-F5344CB8AC3E}">
        <p14:creationId xmlns:p14="http://schemas.microsoft.com/office/powerpoint/2010/main" val="7751846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Shape 215"/>
        <p:cNvGrpSpPr/>
        <p:nvPr/>
      </p:nvGrpSpPr>
      <p:grpSpPr>
        <a:xfrm>
          <a:off x="0" y="0"/>
          <a:ext cx="0" cy="0"/>
          <a:chOff x="0" y="0"/>
          <a:chExt cx="0" cy="0"/>
        </a:xfrm>
      </p:grpSpPr>
      <p:sp>
        <p:nvSpPr>
          <p:cNvPr id="216" name="Google Shape;216;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17" name="Google Shape;217;p1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17</a:t>
            </a:r>
            <a:r>
              <a:rPr lang="en-US" b="1" dirty="0"/>
              <a:t>. Length of a rectangular blackboard is 15 cm more than that of its breadth. If its length is increased by 9 cm and its breadth is decreased by 6 cm, its area remains unchanged. Find the length and breadth of the rectangular blackboard.</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lphaLcParenBoth"/>
            </a:pPr>
            <a:r>
              <a:rPr lang="en-US" b="1" dirty="0" smtClean="0"/>
              <a:t>60 </a:t>
            </a:r>
            <a:r>
              <a:rPr lang="en-US" b="1" dirty="0"/>
              <a:t>cm, 40 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63 cm, 48 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64 cm, 48 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Data inadequate</a:t>
            </a:r>
            <a:endParaRPr dirty="0"/>
          </a:p>
          <a:p>
            <a:pPr marL="228600" lvl="0" indent="-228600" algn="l" rtl="0">
              <a:lnSpc>
                <a:spcPct val="90000"/>
              </a:lnSpc>
              <a:spcBef>
                <a:spcPts val="1000"/>
              </a:spcBef>
              <a:spcAft>
                <a:spcPts val="0"/>
              </a:spcAft>
              <a:buClr>
                <a:schemeClr val="dk1"/>
              </a:buClr>
              <a:buSzPts val="2400"/>
              <a:buNone/>
            </a:pPr>
            <a:r>
              <a:rPr lang="en-US" b="1" dirty="0"/>
              <a:t> </a:t>
            </a:r>
            <a:endParaRPr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444270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Shape 215"/>
        <p:cNvGrpSpPr/>
        <p:nvPr/>
      </p:nvGrpSpPr>
      <p:grpSpPr>
        <a:xfrm>
          <a:off x="0" y="0"/>
          <a:ext cx="0" cy="0"/>
          <a:chOff x="0" y="0"/>
          <a:chExt cx="0" cy="0"/>
        </a:xfrm>
      </p:grpSpPr>
      <p:sp>
        <p:nvSpPr>
          <p:cNvPr id="216" name="Google Shape;216;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17" name="Google Shape;217;p1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17</a:t>
            </a:r>
            <a:r>
              <a:rPr lang="en-US" b="1" dirty="0"/>
              <a:t>. Length of a rectangular blackboard is 15 cm more than that of its breadth. If its length is increased by 9 cm and its breadth is decreased by 6 cm, its area remains unchanged. Find the length and breadth of the rectangular blackboard.</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lphaLcParenBoth"/>
            </a:pPr>
            <a:r>
              <a:rPr lang="en-US" b="1" dirty="0" smtClean="0"/>
              <a:t>60 </a:t>
            </a:r>
            <a:r>
              <a:rPr lang="en-US" b="1" dirty="0"/>
              <a:t>cm, 40 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b) 63 cm, 48 cm</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64 cm, 48 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Data inadequate</a:t>
            </a:r>
            <a:endParaRPr dirty="0"/>
          </a:p>
          <a:p>
            <a:pPr marL="228600" lvl="0" indent="-228600" algn="l" rtl="0">
              <a:lnSpc>
                <a:spcPct val="90000"/>
              </a:lnSpc>
              <a:spcBef>
                <a:spcPts val="1000"/>
              </a:spcBef>
              <a:spcAft>
                <a:spcPts val="0"/>
              </a:spcAft>
              <a:buClr>
                <a:schemeClr val="dk1"/>
              </a:buClr>
              <a:buSzPts val="2400"/>
              <a:buNone/>
            </a:pPr>
            <a:r>
              <a:rPr lang="en-US" b="1" dirty="0"/>
              <a:t> </a:t>
            </a:r>
            <a:endParaRPr b="1" dirty="0"/>
          </a:p>
        </p:txBody>
      </p:sp>
    </p:spTree>
    <p:extLst>
      <p:ext uri="{BB962C8B-B14F-4D97-AF65-F5344CB8AC3E}">
        <p14:creationId xmlns:p14="http://schemas.microsoft.com/office/powerpoint/2010/main" val="27936278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Shape 221"/>
        <p:cNvGrpSpPr/>
        <p:nvPr/>
      </p:nvGrpSpPr>
      <p:grpSpPr>
        <a:xfrm>
          <a:off x="0" y="0"/>
          <a:ext cx="0" cy="0"/>
          <a:chOff x="0" y="0"/>
          <a:chExt cx="0" cy="0"/>
        </a:xfrm>
      </p:grpSpPr>
      <p:sp>
        <p:nvSpPr>
          <p:cNvPr id="222" name="Google Shape;222;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23" name="Google Shape;223;p1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18</a:t>
            </a:r>
            <a:r>
              <a:rPr lang="en-US" b="1" dirty="0"/>
              <a:t>. Length of a rectangular blackboard is 20 cm more than that of its breadth. If its length is increased by 15 cm and its breadth is decreased by 10 cm, its area remains unchanged. Find the perimeter of the black board.</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lphaLcParenBoth"/>
            </a:pPr>
            <a:r>
              <a:rPr lang="en-US" b="1" dirty="0" smtClean="0"/>
              <a:t>150 </a:t>
            </a:r>
            <a:r>
              <a:rPr lang="en-US" b="1" dirty="0"/>
              <a:t>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320 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270 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160 cm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Shape 221"/>
        <p:cNvGrpSpPr/>
        <p:nvPr/>
      </p:nvGrpSpPr>
      <p:grpSpPr>
        <a:xfrm>
          <a:off x="0" y="0"/>
          <a:ext cx="0" cy="0"/>
          <a:chOff x="0" y="0"/>
          <a:chExt cx="0" cy="0"/>
        </a:xfrm>
      </p:grpSpPr>
      <p:sp>
        <p:nvSpPr>
          <p:cNvPr id="222" name="Google Shape;222;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23" name="Google Shape;223;p1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18</a:t>
            </a:r>
            <a:r>
              <a:rPr lang="en-US" b="1" dirty="0"/>
              <a:t>. Length of a rectangular blackboard is 20 cm more than that of its breadth. If its length is increased by 15 cm and its breadth is decreased by 10 cm, its area remains unchanged. Find the perimeter of the black board.</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lphaLcParenBoth"/>
            </a:pPr>
            <a:r>
              <a:rPr lang="en-US" b="1" dirty="0" smtClean="0"/>
              <a:t>150 </a:t>
            </a:r>
            <a:r>
              <a:rPr lang="en-US" b="1" dirty="0"/>
              <a:t>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b) 320 cm</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270 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160 cm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extLst>
      <p:ext uri="{BB962C8B-B14F-4D97-AF65-F5344CB8AC3E}">
        <p14:creationId xmlns:p14="http://schemas.microsoft.com/office/powerpoint/2010/main" val="3337532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Google Shape;228;p1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29" name="Google Shape;229;p1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19</a:t>
            </a:r>
            <a:r>
              <a:rPr lang="en-US" b="1" dirty="0"/>
              <a:t>. Length of a rectangular field is increased by 8 </a:t>
            </a:r>
            <a:r>
              <a:rPr lang="en-US" b="1" dirty="0" err="1"/>
              <a:t>metres</a:t>
            </a:r>
            <a:r>
              <a:rPr lang="en-US" b="1" dirty="0"/>
              <a:t> and breadth is decreased by 4 </a:t>
            </a:r>
            <a:r>
              <a:rPr lang="en-US" b="1" dirty="0" err="1"/>
              <a:t>metres</a:t>
            </a:r>
            <a:r>
              <a:rPr lang="en-US" b="1" dirty="0"/>
              <a:t>, area of the field remains unchanged. If length be decreased by 6 </a:t>
            </a:r>
            <a:r>
              <a:rPr lang="en-US" b="1" dirty="0" err="1"/>
              <a:t>metres</a:t>
            </a:r>
            <a:r>
              <a:rPr lang="en-US" b="1" dirty="0"/>
              <a:t> and breadth be increased by 5 </a:t>
            </a:r>
            <a:r>
              <a:rPr lang="en-US" b="1" dirty="0" err="1"/>
              <a:t>metres</a:t>
            </a:r>
            <a:r>
              <a:rPr lang="en-US" b="1" dirty="0"/>
              <a:t>, again area remains unchanged. Find the area of the rectangle.</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lphaLcParenBoth"/>
            </a:pPr>
            <a:r>
              <a:rPr lang="en-US" b="1" dirty="0" smtClean="0"/>
              <a:t>472.5 </a:t>
            </a:r>
            <a:r>
              <a:rPr lang="en-US" b="1" dirty="0" err="1"/>
              <a:t>sq</a:t>
            </a:r>
            <a:r>
              <a:rPr lang="en-US" b="1" dirty="0"/>
              <a:t>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(b) 284 </a:t>
            </a:r>
            <a:r>
              <a:rPr lang="en-US" b="1" dirty="0" err="1" smtClean="0"/>
              <a:t>sq</a:t>
            </a:r>
            <a:r>
              <a:rPr lang="en-US" b="1" dirty="0" smtClean="0"/>
              <a:t> m		</a:t>
            </a:r>
          </a:p>
          <a:p>
            <a:pPr marL="0" lvl="0" indent="0" algn="l" rtl="0">
              <a:lnSpc>
                <a:spcPct val="90000"/>
              </a:lnSpc>
              <a:spcBef>
                <a:spcPts val="1000"/>
              </a:spcBef>
              <a:spcAft>
                <a:spcPts val="0"/>
              </a:spcAft>
              <a:buClr>
                <a:schemeClr val="dk1"/>
              </a:buClr>
              <a:buSzPts val="2400"/>
              <a:buNone/>
            </a:pPr>
            <a:r>
              <a:rPr lang="en-US" b="1" dirty="0" smtClean="0"/>
              <a:t>(c) 285 </a:t>
            </a:r>
            <a:r>
              <a:rPr lang="en-US" b="1" dirty="0" err="1" smtClean="0"/>
              <a:t>sq</a:t>
            </a:r>
            <a:r>
              <a:rPr lang="en-US" b="1" dirty="0" smtClean="0"/>
              <a:t> m		</a:t>
            </a:r>
          </a:p>
          <a:p>
            <a:pPr marL="0" lvl="0" indent="0" algn="l" rtl="0">
              <a:lnSpc>
                <a:spcPct val="90000"/>
              </a:lnSpc>
              <a:spcBef>
                <a:spcPts val="1000"/>
              </a:spcBef>
              <a:spcAft>
                <a:spcPts val="0"/>
              </a:spcAft>
              <a:buClr>
                <a:schemeClr val="dk1"/>
              </a:buClr>
              <a:buSzPts val="2400"/>
              <a:buNone/>
            </a:pPr>
            <a:r>
              <a:rPr lang="en-US" b="1" dirty="0" smtClean="0"/>
              <a:t>(d) Data inadequate</a:t>
            </a:r>
            <a:endParaRPr dirty="0" smtClean="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Google Shape;228;p1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29" name="Google Shape;229;p1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19</a:t>
            </a:r>
            <a:r>
              <a:rPr lang="en-US" b="1" dirty="0"/>
              <a:t>. Length of a rectangular field is increased by 8 </a:t>
            </a:r>
            <a:r>
              <a:rPr lang="en-US" b="1" dirty="0" err="1"/>
              <a:t>metres</a:t>
            </a:r>
            <a:r>
              <a:rPr lang="en-US" b="1" dirty="0"/>
              <a:t> and breadth is decreased by 4 </a:t>
            </a:r>
            <a:r>
              <a:rPr lang="en-US" b="1" dirty="0" err="1"/>
              <a:t>metres</a:t>
            </a:r>
            <a:r>
              <a:rPr lang="en-US" b="1" dirty="0"/>
              <a:t>, area of the field remains unchanged. If length be decreased by 6 </a:t>
            </a:r>
            <a:r>
              <a:rPr lang="en-US" b="1" dirty="0" err="1"/>
              <a:t>metres</a:t>
            </a:r>
            <a:r>
              <a:rPr lang="en-US" b="1" dirty="0"/>
              <a:t> and breadth be increased by 5 </a:t>
            </a:r>
            <a:r>
              <a:rPr lang="en-US" b="1" dirty="0" err="1"/>
              <a:t>metres</a:t>
            </a:r>
            <a:r>
              <a:rPr lang="en-US" b="1" dirty="0"/>
              <a:t>, again area remains unchanged. Find the area of the rectangle.</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 472.5 </a:t>
            </a:r>
            <a:r>
              <a:rPr lang="en-US" b="1" dirty="0" err="1">
                <a:solidFill>
                  <a:srgbClr val="FF0000"/>
                </a:solidFill>
              </a:rPr>
              <a:t>sq</a:t>
            </a:r>
            <a:r>
              <a:rPr lang="en-US" b="1" dirty="0">
                <a:solidFill>
                  <a:srgbClr val="FF0000"/>
                </a:solidFill>
              </a:rPr>
              <a:t> m</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(b) 284 </a:t>
            </a:r>
            <a:r>
              <a:rPr lang="en-US" b="1" dirty="0" err="1" smtClean="0"/>
              <a:t>sq</a:t>
            </a:r>
            <a:r>
              <a:rPr lang="en-US" b="1" dirty="0" smtClean="0"/>
              <a:t> m		</a:t>
            </a:r>
          </a:p>
          <a:p>
            <a:pPr marL="0" lvl="0" indent="0" algn="l" rtl="0">
              <a:lnSpc>
                <a:spcPct val="90000"/>
              </a:lnSpc>
              <a:spcBef>
                <a:spcPts val="1000"/>
              </a:spcBef>
              <a:spcAft>
                <a:spcPts val="0"/>
              </a:spcAft>
              <a:buClr>
                <a:schemeClr val="dk1"/>
              </a:buClr>
              <a:buSzPts val="2400"/>
              <a:buNone/>
            </a:pPr>
            <a:r>
              <a:rPr lang="en-US" b="1" dirty="0" smtClean="0"/>
              <a:t>(c) 285 </a:t>
            </a:r>
            <a:r>
              <a:rPr lang="en-US" b="1" dirty="0" err="1" smtClean="0"/>
              <a:t>sq</a:t>
            </a:r>
            <a:r>
              <a:rPr lang="en-US" b="1" dirty="0" smtClean="0"/>
              <a:t> m		</a:t>
            </a:r>
          </a:p>
          <a:p>
            <a:pPr marL="0" lvl="0" indent="0" algn="l" rtl="0">
              <a:lnSpc>
                <a:spcPct val="90000"/>
              </a:lnSpc>
              <a:spcBef>
                <a:spcPts val="1000"/>
              </a:spcBef>
              <a:spcAft>
                <a:spcPts val="0"/>
              </a:spcAft>
              <a:buClr>
                <a:schemeClr val="dk1"/>
              </a:buClr>
              <a:buSzPts val="2400"/>
              <a:buNone/>
            </a:pPr>
            <a:r>
              <a:rPr lang="en-US" b="1" dirty="0" smtClean="0"/>
              <a:t>(d) Data inadequate</a:t>
            </a:r>
            <a:endParaRPr dirty="0" smtClean="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extLst>
      <p:ext uri="{BB962C8B-B14F-4D97-AF65-F5344CB8AC3E}">
        <p14:creationId xmlns:p14="http://schemas.microsoft.com/office/powerpoint/2010/main" val="27494125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Shape 233"/>
        <p:cNvGrpSpPr/>
        <p:nvPr/>
      </p:nvGrpSpPr>
      <p:grpSpPr>
        <a:xfrm>
          <a:off x="0" y="0"/>
          <a:ext cx="0" cy="0"/>
          <a:chOff x="0" y="0"/>
          <a:chExt cx="0" cy="0"/>
        </a:xfrm>
      </p:grpSpPr>
      <p:sp>
        <p:nvSpPr>
          <p:cNvPr id="234" name="Google Shape;234;p2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35" name="Google Shape;235;p2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AREA</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20. Length of a rectangular field is increased by 21 metres and breadth is decreased by 9 metres, area of the field remains unchanged. If length be decreased by 21 metres and breadth be increased by 15 metres, again area remains unchanged. Find the length of diagonal of the rectangle.</a:t>
            </a:r>
            <a:endParaRPr/>
          </a:p>
          <a:p>
            <a:pPr marL="228600" lvl="0" indent="-228600" algn="l" rtl="0">
              <a:lnSpc>
                <a:spcPct val="90000"/>
              </a:lnSpc>
              <a:spcBef>
                <a:spcPts val="1000"/>
              </a:spcBef>
              <a:spcAft>
                <a:spcPts val="0"/>
              </a:spcAft>
              <a:buClr>
                <a:schemeClr val="dk1"/>
              </a:buClr>
              <a:buSzPts val="2400"/>
              <a:buNone/>
            </a:pPr>
            <a:r>
              <a:rPr lang="en-US" b="1"/>
              <a:t>(a) 90 m 	(b) 64 m	(c) 95.3 m (approx)		(d) 64.8 m (approx)</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Shape 233"/>
        <p:cNvGrpSpPr/>
        <p:nvPr/>
      </p:nvGrpSpPr>
      <p:grpSpPr>
        <a:xfrm>
          <a:off x="0" y="0"/>
          <a:ext cx="0" cy="0"/>
          <a:chOff x="0" y="0"/>
          <a:chExt cx="0" cy="0"/>
        </a:xfrm>
      </p:grpSpPr>
      <p:sp>
        <p:nvSpPr>
          <p:cNvPr id="234" name="Google Shape;234;p2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35" name="Google Shape;235;p2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20. Length of a rectangular field is increased by 21 </a:t>
            </a:r>
            <a:r>
              <a:rPr lang="en-US" b="1" dirty="0" err="1"/>
              <a:t>metres</a:t>
            </a:r>
            <a:r>
              <a:rPr lang="en-US" b="1" dirty="0"/>
              <a:t> and breadth is decreased by 9 </a:t>
            </a:r>
            <a:r>
              <a:rPr lang="en-US" b="1" dirty="0" err="1"/>
              <a:t>metres</a:t>
            </a:r>
            <a:r>
              <a:rPr lang="en-US" b="1" dirty="0"/>
              <a:t>, area of the field remains unchanged. If length be decreased by 21 </a:t>
            </a:r>
            <a:r>
              <a:rPr lang="en-US" b="1" dirty="0" err="1"/>
              <a:t>metres</a:t>
            </a:r>
            <a:r>
              <a:rPr lang="en-US" b="1" dirty="0"/>
              <a:t> and breadth be increased by 15 </a:t>
            </a:r>
            <a:r>
              <a:rPr lang="en-US" b="1" dirty="0" err="1"/>
              <a:t>metres</a:t>
            </a:r>
            <a:r>
              <a:rPr lang="en-US" b="1" dirty="0"/>
              <a:t>, again area remains unchanged. Find the length of diagonal of the rectangle.</a:t>
            </a:r>
            <a:endParaRPr dirty="0"/>
          </a:p>
          <a:p>
            <a:pPr marL="228600" lvl="0" indent="-228600" algn="l" rtl="0">
              <a:lnSpc>
                <a:spcPct val="90000"/>
              </a:lnSpc>
              <a:spcBef>
                <a:spcPts val="1000"/>
              </a:spcBef>
              <a:spcAft>
                <a:spcPts val="0"/>
              </a:spcAft>
              <a:buClr>
                <a:schemeClr val="dk1"/>
              </a:buClr>
              <a:buSzPts val="2400"/>
              <a:buNone/>
            </a:pPr>
            <a:r>
              <a:rPr lang="en-US" b="1" dirty="0"/>
              <a:t>(a) 90 m 	(b) 64 m	</a:t>
            </a:r>
            <a:r>
              <a:rPr lang="en-US" b="1" dirty="0">
                <a:solidFill>
                  <a:srgbClr val="FF0000"/>
                </a:solidFill>
              </a:rPr>
              <a:t>(c) 95.3 m (</a:t>
            </a:r>
            <a:r>
              <a:rPr lang="en-US" b="1" dirty="0" err="1">
                <a:solidFill>
                  <a:srgbClr val="FF0000"/>
                </a:solidFill>
              </a:rPr>
              <a:t>approx</a:t>
            </a:r>
            <a:r>
              <a:rPr lang="en-US" b="1" dirty="0">
                <a:solidFill>
                  <a:srgbClr val="FF0000"/>
                </a:solidFill>
              </a:rPr>
              <a:t>)	</a:t>
            </a:r>
            <a:r>
              <a:rPr lang="en-US" b="1" dirty="0"/>
              <a:t>	(d) 64.8 m (</a:t>
            </a:r>
            <a:r>
              <a:rPr lang="en-US" b="1" dirty="0" err="1"/>
              <a:t>approx</a:t>
            </a:r>
            <a:r>
              <a:rPr lang="en-US" b="1" dirty="0"/>
              <a:t>)</a:t>
            </a:r>
            <a:endParaRPr dirty="0"/>
          </a:p>
        </p:txBody>
      </p:sp>
    </p:spTree>
    <p:extLst>
      <p:ext uri="{BB962C8B-B14F-4D97-AF65-F5344CB8AC3E}">
        <p14:creationId xmlns:p14="http://schemas.microsoft.com/office/powerpoint/2010/main" val="42511607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Shape 239"/>
        <p:cNvGrpSpPr/>
        <p:nvPr/>
      </p:nvGrpSpPr>
      <p:grpSpPr>
        <a:xfrm>
          <a:off x="0" y="0"/>
          <a:ext cx="0" cy="0"/>
          <a:chOff x="0" y="0"/>
          <a:chExt cx="0" cy="0"/>
        </a:xfrm>
      </p:grpSpPr>
      <p:sp>
        <p:nvSpPr>
          <p:cNvPr id="240" name="Google Shape;240;p2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41" name="Google Shape;241;p2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21. The length of a rectangular plot is 144 m and its area is same as that of a square plot with one of its sides being 84 m. The width of the plot is:</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lphaLcParenBoth"/>
            </a:pPr>
            <a:r>
              <a:rPr lang="en-US" b="1" dirty="0" smtClean="0"/>
              <a:t>7 </a:t>
            </a:r>
            <a:r>
              <a:rPr lang="en-US" b="1" dirty="0"/>
              <a:t>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49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14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Data inadequate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Shape 239"/>
        <p:cNvGrpSpPr/>
        <p:nvPr/>
      </p:nvGrpSpPr>
      <p:grpSpPr>
        <a:xfrm>
          <a:off x="0" y="0"/>
          <a:ext cx="0" cy="0"/>
          <a:chOff x="0" y="0"/>
          <a:chExt cx="0" cy="0"/>
        </a:xfrm>
      </p:grpSpPr>
      <p:sp>
        <p:nvSpPr>
          <p:cNvPr id="240" name="Google Shape;240;p2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41" name="Google Shape;241;p2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21. The length of a rectangular plot is 144 m and its area is same as that of a square plot with one of its sides being 84 m. The width of the plot is:</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lphaLcParenBoth"/>
            </a:pPr>
            <a:r>
              <a:rPr lang="en-US" b="1" dirty="0" smtClean="0"/>
              <a:t>7 </a:t>
            </a:r>
            <a:r>
              <a:rPr lang="en-US" b="1" dirty="0"/>
              <a:t>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b) 49 m        </a:t>
            </a:r>
            <a:endParaRPr lang="en-US" b="1" dirty="0" smtClean="0">
              <a:solidFill>
                <a:srgbClr val="FF0000"/>
              </a:solidFill>
            </a:endParaRPr>
          </a:p>
          <a:p>
            <a:pPr marL="0" lvl="0" indent="0" algn="l" rtl="0">
              <a:lnSpc>
                <a:spcPct val="90000"/>
              </a:lnSpc>
              <a:spcBef>
                <a:spcPts val="1000"/>
              </a:spcBef>
              <a:spcAft>
                <a:spcPts val="0"/>
              </a:spcAft>
              <a:buClr>
                <a:schemeClr val="dk1"/>
              </a:buClr>
              <a:buSzPts val="2400"/>
              <a:buNone/>
            </a:pPr>
            <a:r>
              <a:rPr lang="en-US" b="1" dirty="0" smtClean="0"/>
              <a:t>(</a:t>
            </a:r>
            <a:r>
              <a:rPr lang="en-US" b="1" dirty="0"/>
              <a:t>c) 14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Data inadequate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extLst>
      <p:ext uri="{BB962C8B-B14F-4D97-AF65-F5344CB8AC3E}">
        <p14:creationId xmlns:p14="http://schemas.microsoft.com/office/powerpoint/2010/main" val="37880557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Shape 245"/>
        <p:cNvGrpSpPr/>
        <p:nvPr/>
      </p:nvGrpSpPr>
      <p:grpSpPr>
        <a:xfrm>
          <a:off x="0" y="0"/>
          <a:ext cx="0" cy="0"/>
          <a:chOff x="0" y="0"/>
          <a:chExt cx="0" cy="0"/>
        </a:xfrm>
      </p:grpSpPr>
      <p:sp>
        <p:nvSpPr>
          <p:cNvPr id="246" name="Google Shape;246;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47" name="Google Shape;247;p2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22. In order to fence a square Manish fixed 48 poles. If the distance between two poles is 5 </a:t>
            </a:r>
            <a:r>
              <a:rPr lang="en-US" b="1" dirty="0" err="1"/>
              <a:t>metres</a:t>
            </a:r>
            <a:r>
              <a:rPr lang="en-US" b="1" dirty="0"/>
              <a:t> then what will be the area of the square so formed?</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lphaLcParenBoth"/>
            </a:pPr>
            <a:r>
              <a:rPr lang="en-US" b="1" dirty="0" smtClean="0"/>
              <a:t>2600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2500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3025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None of these</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
        <p:nvSpPr>
          <p:cNvPr id="248" name="Google Shape;248;p22"/>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49" name="Google Shape;249;p22"/>
          <p:cNvPicPr preferRelativeResize="0"/>
          <p:nvPr/>
        </p:nvPicPr>
        <p:blipFill rotWithShape="1">
          <a:blip r:embed="rId3">
            <a:alphaModFix/>
          </a:blip>
          <a:srcRect/>
          <a:stretch/>
        </p:blipFill>
        <p:spPr>
          <a:xfrm>
            <a:off x="1483755" y="3190186"/>
            <a:ext cx="443346" cy="332510"/>
          </a:xfrm>
          <a:prstGeom prst="rect">
            <a:avLst/>
          </a:prstGeom>
          <a:noFill/>
          <a:ln>
            <a:noFill/>
          </a:ln>
        </p:spPr>
      </p:pic>
      <p:pic>
        <p:nvPicPr>
          <p:cNvPr id="250" name="Google Shape;250;p22"/>
          <p:cNvPicPr preferRelativeResize="0"/>
          <p:nvPr/>
        </p:nvPicPr>
        <p:blipFill rotWithShape="1">
          <a:blip r:embed="rId3">
            <a:alphaModFix/>
          </a:blip>
          <a:srcRect/>
          <a:stretch/>
        </p:blipFill>
        <p:spPr>
          <a:xfrm>
            <a:off x="1483755" y="2838862"/>
            <a:ext cx="409699" cy="307274"/>
          </a:xfrm>
          <a:prstGeom prst="rect">
            <a:avLst/>
          </a:prstGeom>
          <a:noFill/>
          <a:ln>
            <a:noFill/>
          </a:ln>
        </p:spPr>
      </p:pic>
      <p:pic>
        <p:nvPicPr>
          <p:cNvPr id="251" name="Google Shape;251;p22"/>
          <p:cNvPicPr preferRelativeResize="0"/>
          <p:nvPr/>
        </p:nvPicPr>
        <p:blipFill rotWithShape="1">
          <a:blip r:embed="rId3">
            <a:alphaModFix/>
          </a:blip>
          <a:srcRect/>
          <a:stretch/>
        </p:blipFill>
        <p:spPr>
          <a:xfrm>
            <a:off x="1503547" y="3744310"/>
            <a:ext cx="370114" cy="27758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896880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Shape 245"/>
        <p:cNvGrpSpPr/>
        <p:nvPr/>
      </p:nvGrpSpPr>
      <p:grpSpPr>
        <a:xfrm>
          <a:off x="0" y="0"/>
          <a:ext cx="0" cy="0"/>
          <a:chOff x="0" y="0"/>
          <a:chExt cx="0" cy="0"/>
        </a:xfrm>
      </p:grpSpPr>
      <p:sp>
        <p:nvSpPr>
          <p:cNvPr id="246" name="Google Shape;246;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47" name="Google Shape;247;p2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22. In order to fence a square Manish fixed 48 poles. If the distance between two poles is 5 </a:t>
            </a:r>
            <a:r>
              <a:rPr lang="en-US" b="1" dirty="0" err="1"/>
              <a:t>metres</a:t>
            </a:r>
            <a:r>
              <a:rPr lang="en-US" b="1" dirty="0"/>
              <a:t> then what will be the area of the square so formed?</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lphaLcParenBoth"/>
            </a:pPr>
            <a:r>
              <a:rPr lang="en-US" b="1" dirty="0" smtClean="0"/>
              <a:t>2600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2500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3025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d) None of these</a:t>
            </a:r>
            <a:endParaRPr dirty="0">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
        <p:nvSpPr>
          <p:cNvPr id="248" name="Google Shape;248;p22"/>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49" name="Google Shape;249;p22"/>
          <p:cNvPicPr preferRelativeResize="0"/>
          <p:nvPr/>
        </p:nvPicPr>
        <p:blipFill rotWithShape="1">
          <a:blip r:embed="rId3">
            <a:alphaModFix/>
          </a:blip>
          <a:srcRect/>
          <a:stretch/>
        </p:blipFill>
        <p:spPr>
          <a:xfrm>
            <a:off x="1483755" y="3190186"/>
            <a:ext cx="443346" cy="332510"/>
          </a:xfrm>
          <a:prstGeom prst="rect">
            <a:avLst/>
          </a:prstGeom>
          <a:noFill/>
          <a:ln>
            <a:noFill/>
          </a:ln>
        </p:spPr>
      </p:pic>
      <p:pic>
        <p:nvPicPr>
          <p:cNvPr id="250" name="Google Shape;250;p22"/>
          <p:cNvPicPr preferRelativeResize="0"/>
          <p:nvPr/>
        </p:nvPicPr>
        <p:blipFill rotWithShape="1">
          <a:blip r:embed="rId3">
            <a:alphaModFix/>
          </a:blip>
          <a:srcRect/>
          <a:stretch/>
        </p:blipFill>
        <p:spPr>
          <a:xfrm>
            <a:off x="1483755" y="2838862"/>
            <a:ext cx="409699" cy="307274"/>
          </a:xfrm>
          <a:prstGeom prst="rect">
            <a:avLst/>
          </a:prstGeom>
          <a:noFill/>
          <a:ln>
            <a:noFill/>
          </a:ln>
        </p:spPr>
      </p:pic>
      <p:pic>
        <p:nvPicPr>
          <p:cNvPr id="251" name="Google Shape;251;p22"/>
          <p:cNvPicPr preferRelativeResize="0"/>
          <p:nvPr/>
        </p:nvPicPr>
        <p:blipFill rotWithShape="1">
          <a:blip r:embed="rId3">
            <a:alphaModFix/>
          </a:blip>
          <a:srcRect/>
          <a:stretch/>
        </p:blipFill>
        <p:spPr>
          <a:xfrm>
            <a:off x="1503547" y="3744310"/>
            <a:ext cx="370114" cy="277586"/>
          </a:xfrm>
          <a:prstGeom prst="rect">
            <a:avLst/>
          </a:prstGeom>
          <a:noFill/>
          <a:ln>
            <a:noFill/>
          </a:ln>
        </p:spPr>
      </p:pic>
    </p:spTree>
    <p:extLst>
      <p:ext uri="{BB962C8B-B14F-4D97-AF65-F5344CB8AC3E}">
        <p14:creationId xmlns:p14="http://schemas.microsoft.com/office/powerpoint/2010/main" val="25558145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Shape 255"/>
        <p:cNvGrpSpPr/>
        <p:nvPr/>
      </p:nvGrpSpPr>
      <p:grpSpPr>
        <a:xfrm>
          <a:off x="0" y="0"/>
          <a:ext cx="0" cy="0"/>
          <a:chOff x="0" y="0"/>
          <a:chExt cx="0" cy="0"/>
        </a:xfrm>
      </p:grpSpPr>
      <p:sp>
        <p:nvSpPr>
          <p:cNvPr id="256" name="Google Shape;256;p2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57" name="Google Shape;257;p2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23</a:t>
            </a:r>
            <a:r>
              <a:rPr lang="en-US" b="1" dirty="0"/>
              <a:t>. Calculate the cost of surrounding with a fence a square field of 16 hectares at </a:t>
            </a:r>
            <a:r>
              <a:rPr lang="en-US" b="1" dirty="0" err="1"/>
              <a:t>Rs</a:t>
            </a:r>
            <a:r>
              <a:rPr lang="en-US" b="1" dirty="0"/>
              <a:t> 20 per </a:t>
            </a:r>
            <a:r>
              <a:rPr lang="en-US" b="1" dirty="0" err="1"/>
              <a:t>metre</a:t>
            </a:r>
            <a:r>
              <a:rPr lang="en-US" b="1" dirty="0"/>
              <a:t>.</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lphaLcParenBoth"/>
            </a:pPr>
            <a:r>
              <a:rPr lang="en-US" b="1" dirty="0" err="1" smtClean="0"/>
              <a:t>Rs</a:t>
            </a:r>
            <a:r>
              <a:rPr lang="en-US" b="1" dirty="0" smtClean="0"/>
              <a:t> </a:t>
            </a:r>
            <a:r>
              <a:rPr lang="en-US" b="1" dirty="0"/>
              <a:t>30000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a:t>
            </a:r>
            <a:r>
              <a:rPr lang="en-US" b="1" dirty="0" err="1"/>
              <a:t>Rs</a:t>
            </a:r>
            <a:r>
              <a:rPr lang="en-US" b="1" dirty="0"/>
              <a:t> 24000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a:t>
            </a:r>
            <a:r>
              <a:rPr lang="en-US" b="1" dirty="0" err="1"/>
              <a:t>Rs</a:t>
            </a:r>
            <a:r>
              <a:rPr lang="en-US" b="1" dirty="0"/>
              <a:t> 32000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a:t>
            </a:r>
            <a:r>
              <a:rPr lang="en-US" b="1" dirty="0" err="1"/>
              <a:t>Rs</a:t>
            </a:r>
            <a:r>
              <a:rPr lang="en-US" b="1" dirty="0"/>
              <a:t> 36000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Shape 255"/>
        <p:cNvGrpSpPr/>
        <p:nvPr/>
      </p:nvGrpSpPr>
      <p:grpSpPr>
        <a:xfrm>
          <a:off x="0" y="0"/>
          <a:ext cx="0" cy="0"/>
          <a:chOff x="0" y="0"/>
          <a:chExt cx="0" cy="0"/>
        </a:xfrm>
      </p:grpSpPr>
      <p:sp>
        <p:nvSpPr>
          <p:cNvPr id="256" name="Google Shape;256;p2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57" name="Google Shape;257;p2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23</a:t>
            </a:r>
            <a:r>
              <a:rPr lang="en-US" b="1" dirty="0"/>
              <a:t>. Calculate the cost of surrounding with a fence a square field of 16 hectares at </a:t>
            </a:r>
            <a:r>
              <a:rPr lang="en-US" b="1" dirty="0" err="1"/>
              <a:t>Rs</a:t>
            </a:r>
            <a:r>
              <a:rPr lang="en-US" b="1" dirty="0"/>
              <a:t> 20 per </a:t>
            </a:r>
            <a:r>
              <a:rPr lang="en-US" b="1" dirty="0" err="1"/>
              <a:t>metre</a:t>
            </a:r>
            <a:r>
              <a:rPr lang="en-US" b="1" dirty="0"/>
              <a:t>.</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lphaLcParenBoth"/>
            </a:pPr>
            <a:r>
              <a:rPr lang="en-US" b="1" dirty="0" err="1" smtClean="0"/>
              <a:t>Rs</a:t>
            </a:r>
            <a:r>
              <a:rPr lang="en-US" b="1" dirty="0" smtClean="0"/>
              <a:t> </a:t>
            </a:r>
            <a:r>
              <a:rPr lang="en-US" b="1" dirty="0"/>
              <a:t>30000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a:t>
            </a:r>
            <a:r>
              <a:rPr lang="en-US" b="1" dirty="0" err="1"/>
              <a:t>Rs</a:t>
            </a:r>
            <a:r>
              <a:rPr lang="en-US" b="1" dirty="0"/>
              <a:t> 24000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c) </a:t>
            </a:r>
            <a:r>
              <a:rPr lang="en-US" b="1" dirty="0" err="1">
                <a:solidFill>
                  <a:srgbClr val="FF0000"/>
                </a:solidFill>
              </a:rPr>
              <a:t>Rs</a:t>
            </a:r>
            <a:r>
              <a:rPr lang="en-US" b="1" dirty="0">
                <a:solidFill>
                  <a:srgbClr val="FF0000"/>
                </a:solidFill>
              </a:rPr>
              <a:t> 32000</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a:t>
            </a:r>
            <a:r>
              <a:rPr lang="en-US" b="1" dirty="0" err="1"/>
              <a:t>Rs</a:t>
            </a:r>
            <a:r>
              <a:rPr lang="en-US" b="1" dirty="0"/>
              <a:t> 36000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extLst>
      <p:ext uri="{BB962C8B-B14F-4D97-AF65-F5344CB8AC3E}">
        <p14:creationId xmlns:p14="http://schemas.microsoft.com/office/powerpoint/2010/main" val="20053027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Shape 261"/>
        <p:cNvGrpSpPr/>
        <p:nvPr/>
      </p:nvGrpSpPr>
      <p:grpSpPr>
        <a:xfrm>
          <a:off x="0" y="0"/>
          <a:ext cx="0" cy="0"/>
          <a:chOff x="0" y="0"/>
          <a:chExt cx="0" cy="0"/>
        </a:xfrm>
      </p:grpSpPr>
      <p:sp>
        <p:nvSpPr>
          <p:cNvPr id="262" name="Google Shape;262;p2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63" name="Google Shape;263;p2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24</a:t>
            </a:r>
            <a:r>
              <a:rPr lang="en-US" b="1" dirty="0"/>
              <a:t>. A square room is surrounded by a verandah of width 3 </a:t>
            </a:r>
            <a:r>
              <a:rPr lang="en-US" b="1" dirty="0" err="1"/>
              <a:t>metres</a:t>
            </a:r>
            <a:r>
              <a:rPr lang="en-US" b="1" dirty="0"/>
              <a:t>. Area of the verandah is 96 </a:t>
            </a:r>
            <a:r>
              <a:rPr lang="en-US" b="1" dirty="0" err="1"/>
              <a:t>sq</a:t>
            </a:r>
            <a:r>
              <a:rPr lang="en-US" b="1" dirty="0"/>
              <a:t> </a:t>
            </a:r>
            <a:r>
              <a:rPr lang="en-US" b="1" dirty="0" err="1"/>
              <a:t>metres</a:t>
            </a:r>
            <a:r>
              <a:rPr lang="en-US" b="1" dirty="0"/>
              <a:t>. Find the area of the room.</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lphaLcParenBoth"/>
            </a:pPr>
            <a:r>
              <a:rPr lang="en-US" b="1" dirty="0" smtClean="0"/>
              <a:t>36 </a:t>
            </a:r>
            <a:r>
              <a:rPr lang="en-US" b="1" dirty="0" err="1"/>
              <a:t>sq</a:t>
            </a:r>
            <a:r>
              <a:rPr lang="en-US" b="1" dirty="0"/>
              <a:t>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25 </a:t>
            </a:r>
            <a:r>
              <a:rPr lang="en-US" b="1" dirty="0" err="1"/>
              <a:t>sq</a:t>
            </a:r>
            <a:r>
              <a:rPr lang="en-US" b="1" dirty="0"/>
              <a:t>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49 </a:t>
            </a:r>
            <a:r>
              <a:rPr lang="en-US" b="1" dirty="0" err="1"/>
              <a:t>sq</a:t>
            </a:r>
            <a:r>
              <a:rPr lang="en-US" b="1" dirty="0"/>
              <a:t>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Data inadequate</a:t>
            </a:r>
            <a:endParaRPr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Shape 261"/>
        <p:cNvGrpSpPr/>
        <p:nvPr/>
      </p:nvGrpSpPr>
      <p:grpSpPr>
        <a:xfrm>
          <a:off x="0" y="0"/>
          <a:ext cx="0" cy="0"/>
          <a:chOff x="0" y="0"/>
          <a:chExt cx="0" cy="0"/>
        </a:xfrm>
      </p:grpSpPr>
      <p:sp>
        <p:nvSpPr>
          <p:cNvPr id="262" name="Google Shape;262;p2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63" name="Google Shape;263;p2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24</a:t>
            </a:r>
            <a:r>
              <a:rPr lang="en-US" b="1" dirty="0"/>
              <a:t>. A square room is surrounded by a verandah of width 3 </a:t>
            </a:r>
            <a:r>
              <a:rPr lang="en-US" b="1" dirty="0" err="1"/>
              <a:t>metres</a:t>
            </a:r>
            <a:r>
              <a:rPr lang="en-US" b="1" dirty="0"/>
              <a:t>. Area of the verandah is 96 </a:t>
            </a:r>
            <a:r>
              <a:rPr lang="en-US" b="1" dirty="0" err="1"/>
              <a:t>sq</a:t>
            </a:r>
            <a:r>
              <a:rPr lang="en-US" b="1" dirty="0"/>
              <a:t> </a:t>
            </a:r>
            <a:r>
              <a:rPr lang="en-US" b="1" dirty="0" err="1"/>
              <a:t>metres</a:t>
            </a:r>
            <a:r>
              <a:rPr lang="en-US" b="1" dirty="0"/>
              <a:t>. Find the area of the room.</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lphaLcParenBoth"/>
            </a:pPr>
            <a:r>
              <a:rPr lang="en-US" b="1" dirty="0" smtClean="0"/>
              <a:t>36 </a:t>
            </a:r>
            <a:r>
              <a:rPr lang="en-US" b="1" dirty="0" err="1"/>
              <a:t>sq</a:t>
            </a:r>
            <a:r>
              <a:rPr lang="en-US" b="1" dirty="0"/>
              <a:t>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b) 25 </a:t>
            </a:r>
            <a:r>
              <a:rPr lang="en-US" b="1" dirty="0" err="1">
                <a:solidFill>
                  <a:srgbClr val="FF0000"/>
                </a:solidFill>
              </a:rPr>
              <a:t>sq</a:t>
            </a:r>
            <a:r>
              <a:rPr lang="en-US" b="1" dirty="0">
                <a:solidFill>
                  <a:srgbClr val="FF0000"/>
                </a:solidFill>
              </a:rPr>
              <a:t> m</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49 </a:t>
            </a:r>
            <a:r>
              <a:rPr lang="en-US" b="1" dirty="0" err="1"/>
              <a:t>sq</a:t>
            </a:r>
            <a:r>
              <a:rPr lang="en-US" b="1" dirty="0"/>
              <a:t>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Data inadequate</a:t>
            </a:r>
            <a:endParaRPr dirty="0"/>
          </a:p>
        </p:txBody>
      </p:sp>
    </p:spTree>
    <p:extLst>
      <p:ext uri="{BB962C8B-B14F-4D97-AF65-F5344CB8AC3E}">
        <p14:creationId xmlns:p14="http://schemas.microsoft.com/office/powerpoint/2010/main" val="40026394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Shape 267"/>
        <p:cNvGrpSpPr/>
        <p:nvPr/>
      </p:nvGrpSpPr>
      <p:grpSpPr>
        <a:xfrm>
          <a:off x="0" y="0"/>
          <a:ext cx="0" cy="0"/>
          <a:chOff x="0" y="0"/>
          <a:chExt cx="0" cy="0"/>
        </a:xfrm>
      </p:grpSpPr>
      <p:sp>
        <p:nvSpPr>
          <p:cNvPr id="268" name="Google Shape;268;p2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69" name="Google Shape;269;p2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25</a:t>
            </a:r>
            <a:r>
              <a:rPr lang="en-US" b="1" dirty="0"/>
              <a:t>. Find the area of a parallelogram whose base is 35 </a:t>
            </a:r>
            <a:r>
              <a:rPr lang="en-US" b="1" dirty="0" err="1"/>
              <a:t>metres</a:t>
            </a:r>
            <a:r>
              <a:rPr lang="en-US" b="1" dirty="0"/>
              <a:t> and altitude 18 </a:t>
            </a:r>
            <a:r>
              <a:rPr lang="en-US" b="1" dirty="0" err="1"/>
              <a:t>metres</a:t>
            </a:r>
            <a:r>
              <a:rPr lang="en-US" b="1" dirty="0"/>
              <a:t>.</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lphaLcParenBoth"/>
            </a:pPr>
            <a:r>
              <a:rPr lang="en-US" b="1" dirty="0" smtClean="0"/>
              <a:t>630 </a:t>
            </a:r>
            <a:r>
              <a:rPr lang="en-US" b="1" dirty="0" err="1"/>
              <a:t>sq</a:t>
            </a:r>
            <a:r>
              <a:rPr lang="en-US" b="1" dirty="0"/>
              <a:t>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650 </a:t>
            </a:r>
            <a:r>
              <a:rPr lang="en-US" b="1" dirty="0" err="1"/>
              <a:t>sq</a:t>
            </a:r>
            <a:r>
              <a:rPr lang="en-US" b="1" dirty="0"/>
              <a:t>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730 </a:t>
            </a:r>
            <a:r>
              <a:rPr lang="en-US" b="1" dirty="0" err="1"/>
              <a:t>sq</a:t>
            </a:r>
            <a:r>
              <a:rPr lang="en-US" b="1" dirty="0"/>
              <a:t>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660 </a:t>
            </a:r>
            <a:r>
              <a:rPr lang="en-US" b="1" dirty="0" err="1"/>
              <a:t>sq</a:t>
            </a:r>
            <a:r>
              <a:rPr lang="en-US" b="1" dirty="0"/>
              <a:t> m</a:t>
            </a:r>
            <a:endParaRP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Shape 267"/>
        <p:cNvGrpSpPr/>
        <p:nvPr/>
      </p:nvGrpSpPr>
      <p:grpSpPr>
        <a:xfrm>
          <a:off x="0" y="0"/>
          <a:ext cx="0" cy="0"/>
          <a:chOff x="0" y="0"/>
          <a:chExt cx="0" cy="0"/>
        </a:xfrm>
      </p:grpSpPr>
      <p:sp>
        <p:nvSpPr>
          <p:cNvPr id="268" name="Google Shape;268;p2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69" name="Google Shape;269;p2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25</a:t>
            </a:r>
            <a:r>
              <a:rPr lang="en-US" b="1" dirty="0"/>
              <a:t>. Find the area of a parallelogram whose base is 35 </a:t>
            </a:r>
            <a:r>
              <a:rPr lang="en-US" b="1" dirty="0" err="1"/>
              <a:t>metres</a:t>
            </a:r>
            <a:r>
              <a:rPr lang="en-US" b="1" dirty="0"/>
              <a:t> and altitude 18 </a:t>
            </a:r>
            <a:r>
              <a:rPr lang="en-US" b="1" dirty="0" err="1"/>
              <a:t>metres</a:t>
            </a:r>
            <a:r>
              <a:rPr lang="en-US" b="1" dirty="0"/>
              <a:t>.</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 630 </a:t>
            </a:r>
            <a:r>
              <a:rPr lang="en-US" b="1" dirty="0" err="1">
                <a:solidFill>
                  <a:srgbClr val="FF0000"/>
                </a:solidFill>
              </a:rPr>
              <a:t>sq</a:t>
            </a:r>
            <a:r>
              <a:rPr lang="en-US" b="1" dirty="0">
                <a:solidFill>
                  <a:srgbClr val="FF0000"/>
                </a:solidFill>
              </a:rPr>
              <a:t> m</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650 </a:t>
            </a:r>
            <a:r>
              <a:rPr lang="en-US" b="1" dirty="0" err="1"/>
              <a:t>sq</a:t>
            </a:r>
            <a:r>
              <a:rPr lang="en-US" b="1" dirty="0"/>
              <a:t>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730 </a:t>
            </a:r>
            <a:r>
              <a:rPr lang="en-US" b="1" dirty="0" err="1"/>
              <a:t>sq</a:t>
            </a:r>
            <a:r>
              <a:rPr lang="en-US" b="1" dirty="0"/>
              <a:t>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660 </a:t>
            </a:r>
            <a:r>
              <a:rPr lang="en-US" b="1" dirty="0" err="1"/>
              <a:t>sq</a:t>
            </a:r>
            <a:r>
              <a:rPr lang="en-US" b="1" dirty="0"/>
              <a:t> m</a:t>
            </a:r>
            <a:endParaRPr dirty="0"/>
          </a:p>
        </p:txBody>
      </p:sp>
    </p:spTree>
    <p:extLst>
      <p:ext uri="{BB962C8B-B14F-4D97-AF65-F5344CB8AC3E}">
        <p14:creationId xmlns:p14="http://schemas.microsoft.com/office/powerpoint/2010/main" val="18717393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Shape 273"/>
        <p:cNvGrpSpPr/>
        <p:nvPr/>
      </p:nvGrpSpPr>
      <p:grpSpPr>
        <a:xfrm>
          <a:off x="0" y="0"/>
          <a:ext cx="0" cy="0"/>
          <a:chOff x="0" y="0"/>
          <a:chExt cx="0" cy="0"/>
        </a:xfrm>
      </p:grpSpPr>
      <p:sp>
        <p:nvSpPr>
          <p:cNvPr id="274" name="Google Shape;274;p2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75" name="Google Shape;275;p2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26</a:t>
            </a:r>
            <a:r>
              <a:rPr lang="en-US" b="1" dirty="0"/>
              <a:t>. A parallelogram has an area of 150 cm</a:t>
            </a:r>
            <a:r>
              <a:rPr lang="en-US" b="1" baseline="30000" dirty="0"/>
              <a:t>2</a:t>
            </a:r>
            <a:r>
              <a:rPr lang="en-US" b="1" dirty="0"/>
              <a:t>. If the distance between its opposite sides are 15 cm and 25 cm. Find the sides of the parallelogram.</a:t>
            </a:r>
            <a:endParaRPr dirty="0"/>
          </a:p>
          <a:p>
            <a:pPr marL="457200" lvl="0" indent="-457200" algn="l" rtl="0">
              <a:lnSpc>
                <a:spcPct val="90000"/>
              </a:lnSpc>
              <a:spcBef>
                <a:spcPts val="1000"/>
              </a:spcBef>
              <a:spcAft>
                <a:spcPts val="0"/>
              </a:spcAft>
              <a:buClr>
                <a:schemeClr val="dk1"/>
              </a:buClr>
              <a:buSzPts val="2400"/>
              <a:buAutoNum type="alphaLcParenBoth"/>
            </a:pPr>
            <a:r>
              <a:rPr lang="en-US" b="1" dirty="0"/>
              <a:t>10 cm, 6 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12 cm, 8 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8 cm, 4 cm		</a:t>
            </a:r>
            <a:endParaRPr dirty="0"/>
          </a:p>
          <a:p>
            <a:pPr marL="457200" lvl="0" indent="-457200" algn="l" rtl="0">
              <a:lnSpc>
                <a:spcPct val="90000"/>
              </a:lnSpc>
              <a:spcBef>
                <a:spcPts val="1000"/>
              </a:spcBef>
              <a:spcAft>
                <a:spcPts val="0"/>
              </a:spcAft>
              <a:buClr>
                <a:schemeClr val="dk1"/>
              </a:buClr>
              <a:buSzPts val="2400"/>
              <a:buNone/>
            </a:pPr>
            <a:r>
              <a:rPr lang="en-US" b="1" dirty="0"/>
              <a:t>(d) Data </a:t>
            </a:r>
            <a:r>
              <a:rPr lang="en-US" b="1" dirty="0" err="1"/>
              <a:t>indequate</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Shape 273"/>
        <p:cNvGrpSpPr/>
        <p:nvPr/>
      </p:nvGrpSpPr>
      <p:grpSpPr>
        <a:xfrm>
          <a:off x="0" y="0"/>
          <a:ext cx="0" cy="0"/>
          <a:chOff x="0" y="0"/>
          <a:chExt cx="0" cy="0"/>
        </a:xfrm>
      </p:grpSpPr>
      <p:sp>
        <p:nvSpPr>
          <p:cNvPr id="274" name="Google Shape;274;p2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75" name="Google Shape;275;p2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26</a:t>
            </a:r>
            <a:r>
              <a:rPr lang="en-US" b="1" dirty="0"/>
              <a:t>. A parallelogram has an area of 150 cm</a:t>
            </a:r>
            <a:r>
              <a:rPr lang="en-US" b="1" baseline="30000" dirty="0"/>
              <a:t>2</a:t>
            </a:r>
            <a:r>
              <a:rPr lang="en-US" b="1" dirty="0"/>
              <a:t>. If the distance between its opposite sides are 15 cm and 25 cm. Find the sides of the parallelogram.</a:t>
            </a:r>
            <a:endParaRPr dirty="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 10 </a:t>
            </a:r>
            <a:r>
              <a:rPr lang="en-US" b="1" dirty="0">
                <a:solidFill>
                  <a:srgbClr val="FF0000"/>
                </a:solidFill>
              </a:rPr>
              <a:t>cm, 6 cm</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12 cm, 8 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8 cm, 4 cm		</a:t>
            </a:r>
            <a:endParaRPr dirty="0"/>
          </a:p>
          <a:p>
            <a:pPr marL="457200" lvl="0" indent="-457200" algn="l" rtl="0">
              <a:lnSpc>
                <a:spcPct val="90000"/>
              </a:lnSpc>
              <a:spcBef>
                <a:spcPts val="1000"/>
              </a:spcBef>
              <a:spcAft>
                <a:spcPts val="0"/>
              </a:spcAft>
              <a:buClr>
                <a:schemeClr val="dk1"/>
              </a:buClr>
              <a:buSzPts val="2400"/>
              <a:buNone/>
            </a:pPr>
            <a:r>
              <a:rPr lang="en-US" b="1" dirty="0"/>
              <a:t>(d) Data </a:t>
            </a:r>
            <a:r>
              <a:rPr lang="en-US" b="1" dirty="0" err="1"/>
              <a:t>indequate</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extLst>
      <p:ext uri="{BB962C8B-B14F-4D97-AF65-F5344CB8AC3E}">
        <p14:creationId xmlns:p14="http://schemas.microsoft.com/office/powerpoint/2010/main" val="30227900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Shape 279"/>
        <p:cNvGrpSpPr/>
        <p:nvPr/>
      </p:nvGrpSpPr>
      <p:grpSpPr>
        <a:xfrm>
          <a:off x="0" y="0"/>
          <a:ext cx="0" cy="0"/>
          <a:chOff x="0" y="0"/>
          <a:chExt cx="0" cy="0"/>
        </a:xfrm>
      </p:grpSpPr>
      <p:sp>
        <p:nvSpPr>
          <p:cNvPr id="280" name="Google Shape;280;p2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81" name="Google Shape;281;p2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27</a:t>
            </a:r>
            <a:r>
              <a:rPr lang="en-US" b="1" dirty="0"/>
              <a:t>. The two parallel sides of a trapezium of area 400 </a:t>
            </a:r>
            <a:r>
              <a:rPr lang="en-US" b="1" dirty="0" err="1"/>
              <a:t>sq</a:t>
            </a:r>
            <a:r>
              <a:rPr lang="en-US" b="1" dirty="0"/>
              <a:t> cm measure 15 cm and 35 cm. What is the height of the trapezium.</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lphaLcParenBoth"/>
            </a:pPr>
            <a:r>
              <a:rPr lang="en-US" b="1" dirty="0" smtClean="0"/>
              <a:t>15 </a:t>
            </a:r>
            <a:r>
              <a:rPr lang="en-US" b="1" dirty="0"/>
              <a:t>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25 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16 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24 cm</a:t>
            </a: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522961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Shape 279"/>
        <p:cNvGrpSpPr/>
        <p:nvPr/>
      </p:nvGrpSpPr>
      <p:grpSpPr>
        <a:xfrm>
          <a:off x="0" y="0"/>
          <a:ext cx="0" cy="0"/>
          <a:chOff x="0" y="0"/>
          <a:chExt cx="0" cy="0"/>
        </a:xfrm>
      </p:grpSpPr>
      <p:sp>
        <p:nvSpPr>
          <p:cNvPr id="280" name="Google Shape;280;p2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81" name="Google Shape;281;p2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27</a:t>
            </a:r>
            <a:r>
              <a:rPr lang="en-US" b="1" dirty="0"/>
              <a:t>. The two parallel sides of a trapezium of area 400 </a:t>
            </a:r>
            <a:r>
              <a:rPr lang="en-US" b="1" dirty="0" err="1"/>
              <a:t>sq</a:t>
            </a:r>
            <a:r>
              <a:rPr lang="en-US" b="1" dirty="0"/>
              <a:t> cm measure 15 cm and 35 cm. What is the height of the trapezium.</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lphaLcParenBoth"/>
            </a:pPr>
            <a:r>
              <a:rPr lang="en-US" b="1" dirty="0" smtClean="0"/>
              <a:t>15 </a:t>
            </a:r>
            <a:r>
              <a:rPr lang="en-US" b="1" dirty="0"/>
              <a:t>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25 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c) 16 cm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24 cm</a:t>
            </a: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b="1" dirty="0"/>
          </a:p>
        </p:txBody>
      </p:sp>
    </p:spTree>
    <p:extLst>
      <p:ext uri="{BB962C8B-B14F-4D97-AF65-F5344CB8AC3E}">
        <p14:creationId xmlns:p14="http://schemas.microsoft.com/office/powerpoint/2010/main" val="34021378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Shape 285"/>
        <p:cNvGrpSpPr/>
        <p:nvPr/>
      </p:nvGrpSpPr>
      <p:grpSpPr>
        <a:xfrm>
          <a:off x="0" y="0"/>
          <a:ext cx="0" cy="0"/>
          <a:chOff x="0" y="0"/>
          <a:chExt cx="0" cy="0"/>
        </a:xfrm>
      </p:grpSpPr>
      <p:sp>
        <p:nvSpPr>
          <p:cNvPr id="286" name="Google Shape;286;p2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87" name="Google Shape;287;p2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28</a:t>
            </a:r>
            <a:r>
              <a:rPr lang="en-US" b="1" dirty="0"/>
              <a:t>. If a piece of wire 20 cm long is bent into an arc of a circle subtending an angle of 60</a:t>
            </a:r>
            <a:r>
              <a:rPr lang="en-US" b="1" baseline="30000" dirty="0"/>
              <a:t>o</a:t>
            </a:r>
            <a:r>
              <a:rPr lang="en-US" b="1" dirty="0"/>
              <a:t> at the </a:t>
            </a:r>
            <a:r>
              <a:rPr lang="en-US" b="1" dirty="0" err="1"/>
              <a:t>centre</a:t>
            </a:r>
            <a:r>
              <a:rPr lang="en-US" b="1" dirty="0"/>
              <a:t>, then the radius of the circle (in cm) is:</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a:t>
            </a:r>
            <a:r>
              <a:rPr lang="en-US" b="1" dirty="0"/>
              <a:t>a)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a:t>
            </a:r>
            <a:r>
              <a:rPr lang="en-US" b="1" dirty="0"/>
              <a:t>b)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a:t>
            </a:r>
            <a:r>
              <a:rPr lang="en-US" b="1" dirty="0"/>
              <a:t>c)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a:t>
            </a:r>
            <a:r>
              <a:rPr lang="en-US" b="1" dirty="0"/>
              <a:t>d)  </a:t>
            </a:r>
            <a:endParaRPr b="1" dirty="0"/>
          </a:p>
        </p:txBody>
      </p:sp>
      <p:sp>
        <p:nvSpPr>
          <p:cNvPr id="288" name="Google Shape;288;p28"/>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89" name="Google Shape;289;p28"/>
          <p:cNvPicPr preferRelativeResize="0"/>
          <p:nvPr/>
        </p:nvPicPr>
        <p:blipFill rotWithShape="1">
          <a:blip r:embed="rId3">
            <a:alphaModFix/>
          </a:blip>
          <a:srcRect/>
          <a:stretch/>
        </p:blipFill>
        <p:spPr>
          <a:xfrm>
            <a:off x="804223" y="2634952"/>
            <a:ext cx="391886" cy="497394"/>
          </a:xfrm>
          <a:prstGeom prst="rect">
            <a:avLst/>
          </a:prstGeom>
          <a:noFill/>
          <a:ln>
            <a:noFill/>
          </a:ln>
        </p:spPr>
      </p:pic>
      <p:pic>
        <p:nvPicPr>
          <p:cNvPr id="290" name="Google Shape;290;p28"/>
          <p:cNvPicPr preferRelativeResize="0"/>
          <p:nvPr/>
        </p:nvPicPr>
        <p:blipFill rotWithShape="1">
          <a:blip r:embed="rId3">
            <a:alphaModFix/>
          </a:blip>
          <a:srcRect/>
          <a:stretch/>
        </p:blipFill>
        <p:spPr>
          <a:xfrm>
            <a:off x="776814" y="4322585"/>
            <a:ext cx="381990" cy="484833"/>
          </a:xfrm>
          <a:prstGeom prst="rect">
            <a:avLst/>
          </a:prstGeom>
          <a:noFill/>
          <a:ln>
            <a:noFill/>
          </a:ln>
        </p:spPr>
      </p:pic>
      <p:pic>
        <p:nvPicPr>
          <p:cNvPr id="291" name="Google Shape;291;p28"/>
          <p:cNvPicPr preferRelativeResize="0"/>
          <p:nvPr/>
        </p:nvPicPr>
        <p:blipFill rotWithShape="1">
          <a:blip r:embed="rId3">
            <a:alphaModFix/>
          </a:blip>
          <a:srcRect/>
          <a:stretch/>
        </p:blipFill>
        <p:spPr>
          <a:xfrm>
            <a:off x="734650" y="3756184"/>
            <a:ext cx="424154" cy="538349"/>
          </a:xfrm>
          <a:prstGeom prst="rect">
            <a:avLst/>
          </a:prstGeom>
          <a:noFill/>
          <a:ln>
            <a:noFill/>
          </a:ln>
        </p:spPr>
      </p:pic>
      <p:pic>
        <p:nvPicPr>
          <p:cNvPr id="292" name="Google Shape;292;p28"/>
          <p:cNvPicPr preferRelativeResize="0"/>
          <p:nvPr/>
        </p:nvPicPr>
        <p:blipFill rotWithShape="1">
          <a:blip r:embed="rId3">
            <a:alphaModFix/>
          </a:blip>
          <a:srcRect/>
          <a:stretch/>
        </p:blipFill>
        <p:spPr>
          <a:xfrm>
            <a:off x="807522" y="3206038"/>
            <a:ext cx="433449" cy="55014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Shape 285"/>
        <p:cNvGrpSpPr/>
        <p:nvPr/>
      </p:nvGrpSpPr>
      <p:grpSpPr>
        <a:xfrm>
          <a:off x="0" y="0"/>
          <a:ext cx="0" cy="0"/>
          <a:chOff x="0" y="0"/>
          <a:chExt cx="0" cy="0"/>
        </a:xfrm>
      </p:grpSpPr>
      <p:sp>
        <p:nvSpPr>
          <p:cNvPr id="286" name="Google Shape;286;p2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87" name="Google Shape;287;p2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28</a:t>
            </a:r>
            <a:r>
              <a:rPr lang="en-US" b="1" dirty="0"/>
              <a:t>. If a piece of wire 20 cm long is bent into an arc of a circle subtending an angle of 60</a:t>
            </a:r>
            <a:r>
              <a:rPr lang="en-US" b="1" baseline="30000" dirty="0"/>
              <a:t>o</a:t>
            </a:r>
            <a:r>
              <a:rPr lang="en-US" b="1" dirty="0"/>
              <a:t> at the </a:t>
            </a:r>
            <a:r>
              <a:rPr lang="en-US" b="1" dirty="0" err="1"/>
              <a:t>centre</a:t>
            </a:r>
            <a:r>
              <a:rPr lang="en-US" b="1" dirty="0"/>
              <a:t>, then the radius of the circle (in cm) is:</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a:t>
            </a:r>
            <a:r>
              <a:rPr lang="en-US" b="1" dirty="0"/>
              <a:t>a)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a:t>
            </a:r>
            <a:r>
              <a:rPr lang="en-US" b="1" dirty="0"/>
              <a:t>b)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a:t>
            </a:r>
            <a:r>
              <a:rPr lang="en-US" b="1" dirty="0"/>
              <a:t>c)              		</a:t>
            </a:r>
            <a:endParaRPr lang="en-US" b="1" dirty="0" smtClean="0"/>
          </a:p>
          <a:p>
            <a:pPr marL="228600" lvl="0" indent="-228600" algn="l" rtl="0">
              <a:lnSpc>
                <a:spcPct val="90000"/>
              </a:lnSpc>
              <a:spcBef>
                <a:spcPts val="1000"/>
              </a:spcBef>
              <a:spcAft>
                <a:spcPts val="0"/>
              </a:spcAft>
              <a:buClr>
                <a:schemeClr val="dk1"/>
              </a:buClr>
              <a:buSzPts val="2400"/>
              <a:buNone/>
            </a:pPr>
            <a:r>
              <a:rPr lang="en-US" b="1" dirty="0" smtClean="0"/>
              <a:t>(</a:t>
            </a:r>
            <a:r>
              <a:rPr lang="en-US" b="1" dirty="0"/>
              <a:t>d)  </a:t>
            </a:r>
            <a:r>
              <a:rPr lang="en-US" b="1" dirty="0" smtClean="0">
                <a:solidFill>
                  <a:srgbClr val="FF0000"/>
                </a:solidFill>
              </a:rPr>
              <a:t>None of these</a:t>
            </a:r>
            <a:endParaRPr b="1" dirty="0">
              <a:solidFill>
                <a:srgbClr val="FF0000"/>
              </a:solidFill>
            </a:endParaRPr>
          </a:p>
        </p:txBody>
      </p:sp>
      <p:sp>
        <p:nvSpPr>
          <p:cNvPr id="288" name="Google Shape;288;p28"/>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89" name="Google Shape;289;p28"/>
          <p:cNvPicPr preferRelativeResize="0"/>
          <p:nvPr/>
        </p:nvPicPr>
        <p:blipFill rotWithShape="1">
          <a:blip r:embed="rId3">
            <a:alphaModFix/>
          </a:blip>
          <a:srcRect/>
          <a:stretch/>
        </p:blipFill>
        <p:spPr>
          <a:xfrm>
            <a:off x="804223" y="2634952"/>
            <a:ext cx="391886" cy="497394"/>
          </a:xfrm>
          <a:prstGeom prst="rect">
            <a:avLst/>
          </a:prstGeom>
          <a:noFill/>
          <a:ln>
            <a:noFill/>
          </a:ln>
        </p:spPr>
      </p:pic>
      <p:pic>
        <p:nvPicPr>
          <p:cNvPr id="291" name="Google Shape;291;p28"/>
          <p:cNvPicPr preferRelativeResize="0"/>
          <p:nvPr/>
        </p:nvPicPr>
        <p:blipFill rotWithShape="1">
          <a:blip r:embed="rId3">
            <a:alphaModFix/>
          </a:blip>
          <a:srcRect/>
          <a:stretch/>
        </p:blipFill>
        <p:spPr>
          <a:xfrm>
            <a:off x="734650" y="3756184"/>
            <a:ext cx="424154" cy="538349"/>
          </a:xfrm>
          <a:prstGeom prst="rect">
            <a:avLst/>
          </a:prstGeom>
          <a:noFill/>
          <a:ln>
            <a:noFill/>
          </a:ln>
        </p:spPr>
      </p:pic>
      <p:pic>
        <p:nvPicPr>
          <p:cNvPr id="292" name="Google Shape;292;p28"/>
          <p:cNvPicPr preferRelativeResize="0"/>
          <p:nvPr/>
        </p:nvPicPr>
        <p:blipFill rotWithShape="1">
          <a:blip r:embed="rId3">
            <a:alphaModFix/>
          </a:blip>
          <a:srcRect/>
          <a:stretch/>
        </p:blipFill>
        <p:spPr>
          <a:xfrm>
            <a:off x="807522" y="3206038"/>
            <a:ext cx="433449" cy="550146"/>
          </a:xfrm>
          <a:prstGeom prst="rect">
            <a:avLst/>
          </a:prstGeom>
          <a:noFill/>
          <a:ln>
            <a:noFill/>
          </a:ln>
        </p:spPr>
      </p:pic>
    </p:spTree>
    <p:extLst>
      <p:ext uri="{BB962C8B-B14F-4D97-AF65-F5344CB8AC3E}">
        <p14:creationId xmlns:p14="http://schemas.microsoft.com/office/powerpoint/2010/main" val="38772159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Shape 296"/>
        <p:cNvGrpSpPr/>
        <p:nvPr/>
      </p:nvGrpSpPr>
      <p:grpSpPr>
        <a:xfrm>
          <a:off x="0" y="0"/>
          <a:ext cx="0" cy="0"/>
          <a:chOff x="0" y="0"/>
          <a:chExt cx="0" cy="0"/>
        </a:xfrm>
      </p:grpSpPr>
      <p:sp>
        <p:nvSpPr>
          <p:cNvPr id="297" name="Google Shape;297;p2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98" name="Google Shape;298;p2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29</a:t>
            </a:r>
            <a:r>
              <a:rPr lang="en-US" b="1" dirty="0"/>
              <a:t>. A horse is placed inside a rectangular enclosure 40 </a:t>
            </a:r>
            <a:r>
              <a:rPr lang="en-US" b="1" dirty="0" err="1"/>
              <a:t>metres</a:t>
            </a:r>
            <a:r>
              <a:rPr lang="en-US" b="1" dirty="0"/>
              <a:t> by 36 </a:t>
            </a:r>
            <a:r>
              <a:rPr lang="en-US" b="1" dirty="0" err="1"/>
              <a:t>metres</a:t>
            </a:r>
            <a:r>
              <a:rPr lang="en-US" b="1" dirty="0"/>
              <a:t> and is tethered to one corner by a rope 14 </a:t>
            </a:r>
            <a:r>
              <a:rPr lang="en-US" b="1" dirty="0" err="1"/>
              <a:t>metres</a:t>
            </a:r>
            <a:r>
              <a:rPr lang="en-US" b="1" dirty="0"/>
              <a:t> long. Over what area can it graze?</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lphaLcParenBoth"/>
            </a:pPr>
            <a:r>
              <a:rPr lang="en-US" b="1" dirty="0" smtClean="0"/>
              <a:t>154 </a:t>
            </a:r>
            <a:r>
              <a:rPr lang="en-US" b="1" dirty="0" err="1"/>
              <a:t>sq</a:t>
            </a:r>
            <a:r>
              <a:rPr lang="en-US" b="1" dirty="0"/>
              <a:t>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124 </a:t>
            </a:r>
            <a:r>
              <a:rPr lang="en-US" b="1" dirty="0" err="1"/>
              <a:t>sq</a:t>
            </a:r>
            <a:r>
              <a:rPr lang="en-US" b="1" dirty="0"/>
              <a:t>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164 </a:t>
            </a:r>
            <a:r>
              <a:rPr lang="en-US" b="1" dirty="0" err="1"/>
              <a:t>sq</a:t>
            </a:r>
            <a:r>
              <a:rPr lang="en-US" b="1" dirty="0"/>
              <a:t>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Data inadequate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Shape 296"/>
        <p:cNvGrpSpPr/>
        <p:nvPr/>
      </p:nvGrpSpPr>
      <p:grpSpPr>
        <a:xfrm>
          <a:off x="0" y="0"/>
          <a:ext cx="0" cy="0"/>
          <a:chOff x="0" y="0"/>
          <a:chExt cx="0" cy="0"/>
        </a:xfrm>
      </p:grpSpPr>
      <p:sp>
        <p:nvSpPr>
          <p:cNvPr id="297" name="Google Shape;297;p2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98" name="Google Shape;298;p2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29</a:t>
            </a:r>
            <a:r>
              <a:rPr lang="en-US" b="1" dirty="0"/>
              <a:t>. A horse is placed inside a rectangular enclosure 40 </a:t>
            </a:r>
            <a:r>
              <a:rPr lang="en-US" b="1" dirty="0" err="1"/>
              <a:t>metres</a:t>
            </a:r>
            <a:r>
              <a:rPr lang="en-US" b="1" dirty="0"/>
              <a:t> by 36 </a:t>
            </a:r>
            <a:r>
              <a:rPr lang="en-US" b="1" dirty="0" err="1"/>
              <a:t>metres</a:t>
            </a:r>
            <a:r>
              <a:rPr lang="en-US" b="1" dirty="0"/>
              <a:t> and is tethered to one corner by a rope 14 </a:t>
            </a:r>
            <a:r>
              <a:rPr lang="en-US" b="1" dirty="0" err="1"/>
              <a:t>metres</a:t>
            </a:r>
            <a:r>
              <a:rPr lang="en-US" b="1" dirty="0"/>
              <a:t> long. Over what area can it graze?</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 154 </a:t>
            </a:r>
            <a:r>
              <a:rPr lang="en-US" b="1" dirty="0" err="1">
                <a:solidFill>
                  <a:srgbClr val="FF0000"/>
                </a:solidFill>
              </a:rPr>
              <a:t>sq</a:t>
            </a:r>
            <a:r>
              <a:rPr lang="en-US" b="1" dirty="0">
                <a:solidFill>
                  <a:srgbClr val="FF0000"/>
                </a:solidFill>
              </a:rPr>
              <a:t> m</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124 </a:t>
            </a:r>
            <a:r>
              <a:rPr lang="en-US" b="1" dirty="0" err="1"/>
              <a:t>sq</a:t>
            </a:r>
            <a:r>
              <a:rPr lang="en-US" b="1" dirty="0"/>
              <a:t>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164 </a:t>
            </a:r>
            <a:r>
              <a:rPr lang="en-US" b="1" dirty="0" err="1"/>
              <a:t>sq</a:t>
            </a:r>
            <a:r>
              <a:rPr lang="en-US" b="1" dirty="0"/>
              <a:t>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Data inadequate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2879125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Shape 302"/>
        <p:cNvGrpSpPr/>
        <p:nvPr/>
      </p:nvGrpSpPr>
      <p:grpSpPr>
        <a:xfrm>
          <a:off x="0" y="0"/>
          <a:ext cx="0" cy="0"/>
          <a:chOff x="0" y="0"/>
          <a:chExt cx="0" cy="0"/>
        </a:xfrm>
      </p:grpSpPr>
      <p:sp>
        <p:nvSpPr>
          <p:cNvPr id="303" name="Google Shape;303;p3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04" name="Google Shape;304;p3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30</a:t>
            </a:r>
            <a:r>
              <a:rPr lang="en-US" b="1" dirty="0"/>
              <a:t>. There are two concentric circles of radii 15 cm and 5 cm respectively. If larger circle makes 100 revolutions to cover a certain distance, then find the number of revolutions made by smaller circle to cover the same distance.</a:t>
            </a:r>
            <a:endParaRPr dirty="0"/>
          </a:p>
          <a:p>
            <a:pPr marL="457200" lvl="0" indent="-457200" algn="l" rtl="0">
              <a:lnSpc>
                <a:spcPct val="90000"/>
              </a:lnSpc>
              <a:spcBef>
                <a:spcPts val="1000"/>
              </a:spcBef>
              <a:spcAft>
                <a:spcPts val="0"/>
              </a:spcAft>
              <a:buClr>
                <a:schemeClr val="dk1"/>
              </a:buClr>
              <a:buSzPts val="2400"/>
              <a:buAutoNum type="alphaLcParenBoth"/>
            </a:pPr>
            <a:r>
              <a:rPr lang="en-US" b="1" dirty="0"/>
              <a:t>300 revolutions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250 revolutions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125 revolutions	</a:t>
            </a:r>
            <a:endParaRPr dirty="0"/>
          </a:p>
          <a:p>
            <a:pPr marL="457200" lvl="0" indent="-457200" algn="l" rtl="0">
              <a:lnSpc>
                <a:spcPct val="90000"/>
              </a:lnSpc>
              <a:spcBef>
                <a:spcPts val="1000"/>
              </a:spcBef>
              <a:spcAft>
                <a:spcPts val="0"/>
              </a:spcAft>
              <a:buClr>
                <a:schemeClr val="dk1"/>
              </a:buClr>
              <a:buSzPts val="2400"/>
              <a:buNone/>
            </a:pPr>
            <a:r>
              <a:rPr lang="en-US" b="1" dirty="0"/>
              <a:t>(d) Data inadequate</a:t>
            </a:r>
            <a:endParaRPr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Shape 302"/>
        <p:cNvGrpSpPr/>
        <p:nvPr/>
      </p:nvGrpSpPr>
      <p:grpSpPr>
        <a:xfrm>
          <a:off x="0" y="0"/>
          <a:ext cx="0" cy="0"/>
          <a:chOff x="0" y="0"/>
          <a:chExt cx="0" cy="0"/>
        </a:xfrm>
      </p:grpSpPr>
      <p:sp>
        <p:nvSpPr>
          <p:cNvPr id="303" name="Google Shape;303;p3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04" name="Google Shape;304;p3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30</a:t>
            </a:r>
            <a:r>
              <a:rPr lang="en-US" b="1" dirty="0"/>
              <a:t>. There are two concentric circles of radii 15 cm and 5 cm respectively. If larger circle makes 100 revolutions to cover a certain distance, then find the number of revolutions made by smaller circle to cover the same distance.</a:t>
            </a:r>
            <a:endParaRPr dirty="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 300 </a:t>
            </a:r>
            <a:r>
              <a:rPr lang="en-US" b="1" dirty="0">
                <a:solidFill>
                  <a:srgbClr val="FF0000"/>
                </a:solidFill>
              </a:rPr>
              <a:t>revolutions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250 revolutions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125 revolutions	</a:t>
            </a:r>
            <a:endParaRPr dirty="0"/>
          </a:p>
          <a:p>
            <a:pPr marL="457200" lvl="0" indent="-457200" algn="l" rtl="0">
              <a:lnSpc>
                <a:spcPct val="90000"/>
              </a:lnSpc>
              <a:spcBef>
                <a:spcPts val="1000"/>
              </a:spcBef>
              <a:spcAft>
                <a:spcPts val="0"/>
              </a:spcAft>
              <a:buClr>
                <a:schemeClr val="dk1"/>
              </a:buClr>
              <a:buSzPts val="2400"/>
              <a:buNone/>
            </a:pPr>
            <a:r>
              <a:rPr lang="en-US" b="1" dirty="0"/>
              <a:t>(d) Data inadequate</a:t>
            </a:r>
            <a:endParaRPr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extLst>
      <p:ext uri="{BB962C8B-B14F-4D97-AF65-F5344CB8AC3E}">
        <p14:creationId xmlns:p14="http://schemas.microsoft.com/office/powerpoint/2010/main" val="11524353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Shape 308"/>
        <p:cNvGrpSpPr/>
        <p:nvPr/>
      </p:nvGrpSpPr>
      <p:grpSpPr>
        <a:xfrm>
          <a:off x="0" y="0"/>
          <a:ext cx="0" cy="0"/>
          <a:chOff x="0" y="0"/>
          <a:chExt cx="0" cy="0"/>
        </a:xfrm>
      </p:grpSpPr>
      <p:sp>
        <p:nvSpPr>
          <p:cNvPr id="309" name="Google Shape;309;p3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10" name="Google Shape;310;p3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31</a:t>
            </a:r>
            <a:r>
              <a:rPr lang="en-US" b="1" dirty="0"/>
              <a:t>. There are two concentric circles of radii 12 cm and 4 cm respectively. If larger circle makes 70 revolutions to cover a certain distance, then find the number of revolutions made by smaller circle to cover the same distance.</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lphaLcParenBoth"/>
            </a:pPr>
            <a:r>
              <a:rPr lang="en-US" b="1" dirty="0" smtClean="0"/>
              <a:t>210               </a:t>
            </a:r>
          </a:p>
          <a:p>
            <a:pPr marL="0" lvl="0" indent="0" algn="l" rtl="0">
              <a:lnSpc>
                <a:spcPct val="90000"/>
              </a:lnSpc>
              <a:spcBef>
                <a:spcPts val="1000"/>
              </a:spcBef>
              <a:spcAft>
                <a:spcPts val="0"/>
              </a:spcAft>
              <a:buClr>
                <a:schemeClr val="dk1"/>
              </a:buClr>
              <a:buSzPts val="2400"/>
              <a:buNone/>
            </a:pPr>
            <a:r>
              <a:rPr lang="en-US" b="1" dirty="0" smtClean="0"/>
              <a:t>(</a:t>
            </a:r>
            <a:r>
              <a:rPr lang="en-US" b="1" dirty="0"/>
              <a:t>b) 120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240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225</a:t>
            </a:r>
            <a:endParaRPr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Shape 308"/>
        <p:cNvGrpSpPr/>
        <p:nvPr/>
      </p:nvGrpSpPr>
      <p:grpSpPr>
        <a:xfrm>
          <a:off x="0" y="0"/>
          <a:ext cx="0" cy="0"/>
          <a:chOff x="0" y="0"/>
          <a:chExt cx="0" cy="0"/>
        </a:xfrm>
      </p:grpSpPr>
      <p:sp>
        <p:nvSpPr>
          <p:cNvPr id="309" name="Google Shape;309;p3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10" name="Google Shape;310;p3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31</a:t>
            </a:r>
            <a:r>
              <a:rPr lang="en-US" b="1" dirty="0"/>
              <a:t>. There are two concentric circles of radii 12 cm and 4 cm respectively. If larger circle makes 70 revolutions to cover a certain distance, then find the number of revolutions made by smaller circle to cover the same distance.</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 210</a:t>
            </a:r>
            <a:r>
              <a:rPr lang="en-US" b="1" dirty="0" smtClean="0"/>
              <a:t>               </a:t>
            </a:r>
          </a:p>
          <a:p>
            <a:pPr marL="0" lvl="0" indent="0" algn="l" rtl="0">
              <a:lnSpc>
                <a:spcPct val="90000"/>
              </a:lnSpc>
              <a:spcBef>
                <a:spcPts val="1000"/>
              </a:spcBef>
              <a:spcAft>
                <a:spcPts val="0"/>
              </a:spcAft>
              <a:buClr>
                <a:schemeClr val="dk1"/>
              </a:buClr>
              <a:buSzPts val="2400"/>
              <a:buNone/>
            </a:pPr>
            <a:r>
              <a:rPr lang="en-US" b="1" dirty="0" smtClean="0"/>
              <a:t>(</a:t>
            </a:r>
            <a:r>
              <a:rPr lang="en-US" b="1" dirty="0"/>
              <a:t>b) 120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240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225</a:t>
            </a:r>
            <a:endParaRPr dirty="0"/>
          </a:p>
        </p:txBody>
      </p:sp>
    </p:spTree>
    <p:extLst>
      <p:ext uri="{BB962C8B-B14F-4D97-AF65-F5344CB8AC3E}">
        <p14:creationId xmlns:p14="http://schemas.microsoft.com/office/powerpoint/2010/main" val="23203369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Shape 314"/>
        <p:cNvGrpSpPr/>
        <p:nvPr/>
      </p:nvGrpSpPr>
      <p:grpSpPr>
        <a:xfrm>
          <a:off x="0" y="0"/>
          <a:ext cx="0" cy="0"/>
          <a:chOff x="0" y="0"/>
          <a:chExt cx="0" cy="0"/>
        </a:xfrm>
      </p:grpSpPr>
      <p:sp>
        <p:nvSpPr>
          <p:cNvPr id="315" name="Google Shape;315;p3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16" name="Google Shape;316;p3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32</a:t>
            </a:r>
            <a:r>
              <a:rPr lang="en-US" b="1" dirty="0"/>
              <a:t>. A </a:t>
            </a:r>
            <a:r>
              <a:rPr lang="en-US" b="1" dirty="0" err="1"/>
              <a:t>ractangular</a:t>
            </a:r>
            <a:r>
              <a:rPr lang="en-US" b="1" dirty="0"/>
              <a:t> garden has 5 </a:t>
            </a:r>
            <a:r>
              <a:rPr lang="en-US" b="1" dirty="0" err="1"/>
              <a:t>metres</a:t>
            </a:r>
            <a:r>
              <a:rPr lang="en-US" b="1" dirty="0"/>
              <a:t> wide road outside around all the four sides. The area of the road is 600 square </a:t>
            </a:r>
            <a:r>
              <a:rPr lang="en-US" b="1" dirty="0" err="1"/>
              <a:t>metres</a:t>
            </a:r>
            <a:r>
              <a:rPr lang="en-US" b="1" dirty="0"/>
              <a:t>. What is the ratio between the length and the breadth of that plot?</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lphaLcParenBoth"/>
            </a:pPr>
            <a:r>
              <a:rPr lang="en-US" b="1" dirty="0" smtClean="0"/>
              <a:t>3 </a:t>
            </a:r>
            <a:r>
              <a:rPr lang="en-US" b="1" dirty="0"/>
              <a:t>: 2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4 : 3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5 : 4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Data inadequate</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302539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Shape 314"/>
        <p:cNvGrpSpPr/>
        <p:nvPr/>
      </p:nvGrpSpPr>
      <p:grpSpPr>
        <a:xfrm>
          <a:off x="0" y="0"/>
          <a:ext cx="0" cy="0"/>
          <a:chOff x="0" y="0"/>
          <a:chExt cx="0" cy="0"/>
        </a:xfrm>
      </p:grpSpPr>
      <p:sp>
        <p:nvSpPr>
          <p:cNvPr id="315" name="Google Shape;315;p3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16" name="Google Shape;316;p3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32</a:t>
            </a:r>
            <a:r>
              <a:rPr lang="en-US" b="1" dirty="0"/>
              <a:t>. A </a:t>
            </a:r>
            <a:r>
              <a:rPr lang="en-US" b="1" dirty="0" err="1"/>
              <a:t>ractangular</a:t>
            </a:r>
            <a:r>
              <a:rPr lang="en-US" b="1" dirty="0"/>
              <a:t> garden has 5 </a:t>
            </a:r>
            <a:r>
              <a:rPr lang="en-US" b="1" dirty="0" err="1"/>
              <a:t>metres</a:t>
            </a:r>
            <a:r>
              <a:rPr lang="en-US" b="1" dirty="0"/>
              <a:t> wide road outside around all the four sides. The area of the road is 600 square </a:t>
            </a:r>
            <a:r>
              <a:rPr lang="en-US" b="1" dirty="0" err="1"/>
              <a:t>metres</a:t>
            </a:r>
            <a:r>
              <a:rPr lang="en-US" b="1" dirty="0"/>
              <a:t>. What is the ratio between the length and the breadth of that plot?</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lphaLcParenBoth"/>
            </a:pPr>
            <a:r>
              <a:rPr lang="en-US" b="1" dirty="0" smtClean="0"/>
              <a:t>3 </a:t>
            </a:r>
            <a:r>
              <a:rPr lang="en-US" b="1" dirty="0"/>
              <a:t>: 2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4 : 3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5 : 4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d) Data inadequate</a:t>
            </a:r>
            <a:endParaRPr dirty="0">
              <a:solidFill>
                <a:srgbClr val="FF0000"/>
              </a:solidFill>
            </a:endParaRPr>
          </a:p>
        </p:txBody>
      </p:sp>
    </p:spTree>
    <p:extLst>
      <p:ext uri="{BB962C8B-B14F-4D97-AF65-F5344CB8AC3E}">
        <p14:creationId xmlns:p14="http://schemas.microsoft.com/office/powerpoint/2010/main" val="5875001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Shape 320"/>
        <p:cNvGrpSpPr/>
        <p:nvPr/>
      </p:nvGrpSpPr>
      <p:grpSpPr>
        <a:xfrm>
          <a:off x="0" y="0"/>
          <a:ext cx="0" cy="0"/>
          <a:chOff x="0" y="0"/>
          <a:chExt cx="0" cy="0"/>
        </a:xfrm>
      </p:grpSpPr>
      <p:sp>
        <p:nvSpPr>
          <p:cNvPr id="321" name="Google Shape;321;p3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22" name="Google Shape;322;p3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33</a:t>
            </a:r>
            <a:r>
              <a:rPr lang="en-US" b="1" dirty="0"/>
              <a:t>. A rectangular field is 125 m long and 68 m broad. A path of uniform width of 3 </a:t>
            </a:r>
            <a:r>
              <a:rPr lang="en-US" b="1" dirty="0" err="1"/>
              <a:t>metres</a:t>
            </a:r>
            <a:r>
              <a:rPr lang="en-US" b="1" dirty="0"/>
              <a:t> runs round the field inside it. Find the area of the path.</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lphaLcParenBoth"/>
            </a:pPr>
            <a:r>
              <a:rPr lang="en-US" b="1" dirty="0" smtClean="0"/>
              <a:t>1122 </a:t>
            </a:r>
            <a:r>
              <a:rPr lang="en-US" b="1" dirty="0" err="1"/>
              <a:t>sq</a:t>
            </a:r>
            <a:r>
              <a:rPr lang="en-US" b="1" dirty="0"/>
              <a:t>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1212 </a:t>
            </a:r>
            <a:r>
              <a:rPr lang="en-US" b="1" dirty="0" err="1"/>
              <a:t>sq</a:t>
            </a:r>
            <a:r>
              <a:rPr lang="en-US" b="1" dirty="0"/>
              <a:t>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2211 </a:t>
            </a:r>
            <a:r>
              <a:rPr lang="en-US" b="1" dirty="0" err="1"/>
              <a:t>sq</a:t>
            </a:r>
            <a:r>
              <a:rPr lang="en-US" b="1" dirty="0"/>
              <a:t>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None of these</a:t>
            </a:r>
            <a:endParaRPr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Shape 320"/>
        <p:cNvGrpSpPr/>
        <p:nvPr/>
      </p:nvGrpSpPr>
      <p:grpSpPr>
        <a:xfrm>
          <a:off x="0" y="0"/>
          <a:ext cx="0" cy="0"/>
          <a:chOff x="0" y="0"/>
          <a:chExt cx="0" cy="0"/>
        </a:xfrm>
      </p:grpSpPr>
      <p:sp>
        <p:nvSpPr>
          <p:cNvPr id="321" name="Google Shape;321;p3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22" name="Google Shape;322;p3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33</a:t>
            </a:r>
            <a:r>
              <a:rPr lang="en-US" b="1" dirty="0"/>
              <a:t>. A rectangular field is 125 m long and 68 m broad. A path of uniform width of 3 </a:t>
            </a:r>
            <a:r>
              <a:rPr lang="en-US" b="1" dirty="0" err="1"/>
              <a:t>metres</a:t>
            </a:r>
            <a:r>
              <a:rPr lang="en-US" b="1" dirty="0"/>
              <a:t> runs round the field inside it. Find the area of the path.</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 1122 </a:t>
            </a:r>
            <a:r>
              <a:rPr lang="en-US" b="1" dirty="0" err="1">
                <a:solidFill>
                  <a:srgbClr val="FF0000"/>
                </a:solidFill>
              </a:rPr>
              <a:t>sq</a:t>
            </a:r>
            <a:r>
              <a:rPr lang="en-US" b="1" dirty="0">
                <a:solidFill>
                  <a:srgbClr val="FF0000"/>
                </a:solidFill>
              </a:rPr>
              <a:t> m</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1212 </a:t>
            </a:r>
            <a:r>
              <a:rPr lang="en-US" b="1" dirty="0" err="1"/>
              <a:t>sq</a:t>
            </a:r>
            <a:r>
              <a:rPr lang="en-US" b="1" dirty="0"/>
              <a:t>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2211 </a:t>
            </a:r>
            <a:r>
              <a:rPr lang="en-US" b="1" dirty="0" err="1"/>
              <a:t>sq</a:t>
            </a:r>
            <a:r>
              <a:rPr lang="en-US" b="1" dirty="0"/>
              <a:t>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None of these</a:t>
            </a:r>
            <a:endParaRPr dirty="0"/>
          </a:p>
        </p:txBody>
      </p:sp>
    </p:spTree>
    <p:extLst>
      <p:ext uri="{BB962C8B-B14F-4D97-AF65-F5344CB8AC3E}">
        <p14:creationId xmlns:p14="http://schemas.microsoft.com/office/powerpoint/2010/main" val="288853481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Shape 326"/>
        <p:cNvGrpSpPr/>
        <p:nvPr/>
      </p:nvGrpSpPr>
      <p:grpSpPr>
        <a:xfrm>
          <a:off x="0" y="0"/>
          <a:ext cx="0" cy="0"/>
          <a:chOff x="0" y="0"/>
          <a:chExt cx="0" cy="0"/>
        </a:xfrm>
      </p:grpSpPr>
      <p:sp>
        <p:nvSpPr>
          <p:cNvPr id="327" name="Google Shape;327;p3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28" name="Google Shape;328;p3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34</a:t>
            </a:r>
            <a:r>
              <a:rPr lang="en-US" b="1" dirty="0"/>
              <a:t>. A square garden is 20 </a:t>
            </a:r>
            <a:r>
              <a:rPr lang="en-US" b="1" dirty="0" err="1"/>
              <a:t>metres</a:t>
            </a:r>
            <a:r>
              <a:rPr lang="en-US" b="1" dirty="0"/>
              <a:t> long. It has 2 </a:t>
            </a:r>
            <a:r>
              <a:rPr lang="en-US" b="1" dirty="0" err="1"/>
              <a:t>metres</a:t>
            </a:r>
            <a:r>
              <a:rPr lang="en-US" b="1" dirty="0"/>
              <a:t> wide pavements all round it both on its inside and outside. Find the total area of the pavements.</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lphaLcParenBoth"/>
            </a:pPr>
            <a:r>
              <a:rPr lang="en-US" b="1" dirty="0" smtClean="0"/>
              <a:t>320 </a:t>
            </a:r>
            <a:r>
              <a:rPr lang="en-US" b="1" dirty="0" err="1"/>
              <a:t>sq</a:t>
            </a:r>
            <a:r>
              <a:rPr lang="en-US" b="1" dirty="0"/>
              <a:t>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325 </a:t>
            </a:r>
            <a:r>
              <a:rPr lang="en-US" b="1" dirty="0" err="1"/>
              <a:t>sq</a:t>
            </a:r>
            <a:r>
              <a:rPr lang="en-US" b="1" dirty="0"/>
              <a:t>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240 </a:t>
            </a:r>
            <a:r>
              <a:rPr lang="en-US" b="1" dirty="0" err="1"/>
              <a:t>sq</a:t>
            </a:r>
            <a:r>
              <a:rPr lang="en-US" b="1" dirty="0"/>
              <a:t>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None of these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Shape 326"/>
        <p:cNvGrpSpPr/>
        <p:nvPr/>
      </p:nvGrpSpPr>
      <p:grpSpPr>
        <a:xfrm>
          <a:off x="0" y="0"/>
          <a:ext cx="0" cy="0"/>
          <a:chOff x="0" y="0"/>
          <a:chExt cx="0" cy="0"/>
        </a:xfrm>
      </p:grpSpPr>
      <p:sp>
        <p:nvSpPr>
          <p:cNvPr id="327" name="Google Shape;327;p3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28" name="Google Shape;328;p3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34</a:t>
            </a:r>
            <a:r>
              <a:rPr lang="en-US" b="1" dirty="0"/>
              <a:t>. A square garden is 20 </a:t>
            </a:r>
            <a:r>
              <a:rPr lang="en-US" b="1" dirty="0" err="1"/>
              <a:t>metres</a:t>
            </a:r>
            <a:r>
              <a:rPr lang="en-US" b="1" dirty="0"/>
              <a:t> long. It has 2 </a:t>
            </a:r>
            <a:r>
              <a:rPr lang="en-US" b="1" dirty="0" err="1"/>
              <a:t>metres</a:t>
            </a:r>
            <a:r>
              <a:rPr lang="en-US" b="1" dirty="0"/>
              <a:t> wide pavements all round it both on its inside and outside. Find the total area of the pavements.</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 320 </a:t>
            </a:r>
            <a:r>
              <a:rPr lang="en-US" b="1" dirty="0" err="1">
                <a:solidFill>
                  <a:srgbClr val="FF0000"/>
                </a:solidFill>
              </a:rPr>
              <a:t>sq</a:t>
            </a:r>
            <a:r>
              <a:rPr lang="en-US" b="1" dirty="0">
                <a:solidFill>
                  <a:srgbClr val="FF0000"/>
                </a:solidFill>
              </a:rPr>
              <a:t> m</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325 </a:t>
            </a:r>
            <a:r>
              <a:rPr lang="en-US" b="1" dirty="0" err="1"/>
              <a:t>sq</a:t>
            </a:r>
            <a:r>
              <a:rPr lang="en-US" b="1" dirty="0"/>
              <a:t>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240 </a:t>
            </a:r>
            <a:r>
              <a:rPr lang="en-US" b="1" dirty="0" err="1"/>
              <a:t>sq</a:t>
            </a:r>
            <a:r>
              <a:rPr lang="en-US" b="1" dirty="0"/>
              <a:t>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None of these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extLst>
      <p:ext uri="{BB962C8B-B14F-4D97-AF65-F5344CB8AC3E}">
        <p14:creationId xmlns:p14="http://schemas.microsoft.com/office/powerpoint/2010/main" val="37680559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Shape 332"/>
        <p:cNvGrpSpPr/>
        <p:nvPr/>
      </p:nvGrpSpPr>
      <p:grpSpPr>
        <a:xfrm>
          <a:off x="0" y="0"/>
          <a:ext cx="0" cy="0"/>
          <a:chOff x="0" y="0"/>
          <a:chExt cx="0" cy="0"/>
        </a:xfrm>
      </p:grpSpPr>
      <p:sp>
        <p:nvSpPr>
          <p:cNvPr id="333" name="Google Shape;333;p3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4" name="Google Shape;334;p3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35</a:t>
            </a:r>
            <a:r>
              <a:rPr lang="en-US" b="1" dirty="0"/>
              <a:t>. The circumference of a circular garden is 512 </a:t>
            </a:r>
            <a:r>
              <a:rPr lang="en-US" b="1" dirty="0" err="1"/>
              <a:t>metres</a:t>
            </a:r>
            <a:r>
              <a:rPr lang="en-US" b="1" dirty="0"/>
              <a:t>. Inside the garden, a road of 7 m width runs round it. Calculate the area of this road.</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lphaLcParenBoth"/>
            </a:pPr>
            <a:r>
              <a:rPr lang="en-US" b="1" dirty="0" smtClean="0"/>
              <a:t>4340 </a:t>
            </a:r>
            <a:r>
              <a:rPr lang="en-US" b="1" dirty="0" err="1"/>
              <a:t>sq</a:t>
            </a:r>
            <a:r>
              <a:rPr lang="en-US" b="1" dirty="0"/>
              <a:t>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3430 </a:t>
            </a:r>
            <a:r>
              <a:rPr lang="en-US" b="1" dirty="0" err="1"/>
              <a:t>sq</a:t>
            </a:r>
            <a:r>
              <a:rPr lang="en-US" b="1" dirty="0"/>
              <a:t>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3450 </a:t>
            </a:r>
            <a:r>
              <a:rPr lang="en-US" b="1" dirty="0" err="1"/>
              <a:t>sq</a:t>
            </a:r>
            <a:r>
              <a:rPr lang="en-US" b="1" dirty="0"/>
              <a:t>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3550 </a:t>
            </a:r>
            <a:r>
              <a:rPr lang="en-US" b="1" dirty="0" err="1"/>
              <a:t>sq</a:t>
            </a:r>
            <a:r>
              <a:rPr lang="en-US" b="1" dirty="0"/>
              <a:t> m</a:t>
            </a:r>
            <a:endParaRPr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Shape 332"/>
        <p:cNvGrpSpPr/>
        <p:nvPr/>
      </p:nvGrpSpPr>
      <p:grpSpPr>
        <a:xfrm>
          <a:off x="0" y="0"/>
          <a:ext cx="0" cy="0"/>
          <a:chOff x="0" y="0"/>
          <a:chExt cx="0" cy="0"/>
        </a:xfrm>
      </p:grpSpPr>
      <p:sp>
        <p:nvSpPr>
          <p:cNvPr id="333" name="Google Shape;333;p3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4" name="Google Shape;334;p3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35</a:t>
            </a:r>
            <a:r>
              <a:rPr lang="en-US" b="1" dirty="0"/>
              <a:t>. The circumference of a circular garden is 512 </a:t>
            </a:r>
            <a:r>
              <a:rPr lang="en-US" b="1" dirty="0" err="1"/>
              <a:t>metres</a:t>
            </a:r>
            <a:r>
              <a:rPr lang="en-US" b="1" dirty="0"/>
              <a:t>. Inside the garden, a road of 7 m width runs round it. Calculate the area of this road.</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lphaLcParenBoth"/>
            </a:pPr>
            <a:r>
              <a:rPr lang="en-US" b="1" dirty="0" smtClean="0"/>
              <a:t>4340 </a:t>
            </a:r>
            <a:r>
              <a:rPr lang="en-US" b="1" dirty="0" err="1"/>
              <a:t>sq</a:t>
            </a:r>
            <a:r>
              <a:rPr lang="en-US" b="1" dirty="0"/>
              <a:t>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t>
            </a:r>
            <a:r>
              <a:rPr lang="en-US" b="1" dirty="0">
                <a:solidFill>
                  <a:srgbClr val="FF0000"/>
                </a:solidFill>
              </a:rPr>
              <a:t>b) 3430 </a:t>
            </a:r>
            <a:r>
              <a:rPr lang="en-US" b="1" dirty="0" err="1">
                <a:solidFill>
                  <a:srgbClr val="FF0000"/>
                </a:solidFill>
              </a:rPr>
              <a:t>sq</a:t>
            </a:r>
            <a:r>
              <a:rPr lang="en-US" b="1" dirty="0">
                <a:solidFill>
                  <a:srgbClr val="FF0000"/>
                </a:solidFill>
              </a:rPr>
              <a:t> m</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3450 </a:t>
            </a:r>
            <a:r>
              <a:rPr lang="en-US" b="1" dirty="0" err="1"/>
              <a:t>sq</a:t>
            </a:r>
            <a:r>
              <a:rPr lang="en-US" b="1" dirty="0"/>
              <a:t>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3550 </a:t>
            </a:r>
            <a:r>
              <a:rPr lang="en-US" b="1" dirty="0" err="1"/>
              <a:t>sq</a:t>
            </a:r>
            <a:r>
              <a:rPr lang="en-US" b="1" dirty="0"/>
              <a:t> m</a:t>
            </a:r>
            <a:endParaRPr dirty="0"/>
          </a:p>
        </p:txBody>
      </p:sp>
    </p:spTree>
    <p:extLst>
      <p:ext uri="{BB962C8B-B14F-4D97-AF65-F5344CB8AC3E}">
        <p14:creationId xmlns:p14="http://schemas.microsoft.com/office/powerpoint/2010/main" val="40107448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Shape 338"/>
        <p:cNvGrpSpPr/>
        <p:nvPr/>
      </p:nvGrpSpPr>
      <p:grpSpPr>
        <a:xfrm>
          <a:off x="0" y="0"/>
          <a:ext cx="0" cy="0"/>
          <a:chOff x="0" y="0"/>
          <a:chExt cx="0" cy="0"/>
        </a:xfrm>
      </p:grpSpPr>
      <p:sp>
        <p:nvSpPr>
          <p:cNvPr id="339" name="Google Shape;339;p3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40" name="Google Shape;340;p3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36</a:t>
            </a:r>
            <a:r>
              <a:rPr lang="en-US" b="1" dirty="0"/>
              <a:t>. An equilateral triangle has side 4 m. Three circles are drawn from the three vertices of the triangle, each of diameter equal to the side of the triangle. Find the area of the space inside the triangle which is not covered by the circles.</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lphaLcParenBoth"/>
            </a:pPr>
            <a:r>
              <a:rPr lang="en-US" b="1" dirty="0" smtClean="0"/>
              <a:t>0.648 </a:t>
            </a:r>
            <a:r>
              <a:rPr lang="en-US" b="1" dirty="0" err="1"/>
              <a:t>sq</a:t>
            </a:r>
            <a:r>
              <a:rPr lang="en-US" b="1" dirty="0"/>
              <a:t>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0.548 </a:t>
            </a:r>
            <a:r>
              <a:rPr lang="en-US" b="1" dirty="0" err="1"/>
              <a:t>sq</a:t>
            </a:r>
            <a:r>
              <a:rPr lang="en-US" b="1" dirty="0"/>
              <a:t>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6.48 </a:t>
            </a:r>
            <a:r>
              <a:rPr lang="en-US" b="1" dirty="0" err="1"/>
              <a:t>sq</a:t>
            </a:r>
            <a:r>
              <a:rPr lang="en-US" b="1" dirty="0"/>
              <a:t>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Data inadequate</a:t>
            </a: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Shape 338"/>
        <p:cNvGrpSpPr/>
        <p:nvPr/>
      </p:nvGrpSpPr>
      <p:grpSpPr>
        <a:xfrm>
          <a:off x="0" y="0"/>
          <a:ext cx="0" cy="0"/>
          <a:chOff x="0" y="0"/>
          <a:chExt cx="0" cy="0"/>
        </a:xfrm>
      </p:grpSpPr>
      <p:sp>
        <p:nvSpPr>
          <p:cNvPr id="339" name="Google Shape;339;p3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40" name="Google Shape;340;p3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36</a:t>
            </a:r>
            <a:r>
              <a:rPr lang="en-US" b="1" dirty="0"/>
              <a:t>. An equilateral triangle has side 4 m. Three circles are drawn from the three vertices of the triangle, each of diameter equal to the side of the triangle. Find the area of the space inside the triangle which is not covered by the circles.</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 0.648 </a:t>
            </a:r>
            <a:r>
              <a:rPr lang="en-US" b="1" dirty="0" err="1">
                <a:solidFill>
                  <a:srgbClr val="FF0000"/>
                </a:solidFill>
              </a:rPr>
              <a:t>sq</a:t>
            </a:r>
            <a:r>
              <a:rPr lang="en-US" b="1" dirty="0">
                <a:solidFill>
                  <a:srgbClr val="FF0000"/>
                </a:solidFill>
              </a:rPr>
              <a:t> m</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0.548 </a:t>
            </a:r>
            <a:r>
              <a:rPr lang="en-US" b="1" dirty="0" err="1"/>
              <a:t>sq</a:t>
            </a:r>
            <a:r>
              <a:rPr lang="en-US" b="1" dirty="0"/>
              <a:t>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6.48 </a:t>
            </a:r>
            <a:r>
              <a:rPr lang="en-US" b="1" dirty="0" err="1"/>
              <a:t>sq</a:t>
            </a:r>
            <a:r>
              <a:rPr lang="en-US" b="1" dirty="0"/>
              <a:t> 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Data inadequate</a:t>
            </a: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extLst>
      <p:ext uri="{BB962C8B-B14F-4D97-AF65-F5344CB8AC3E}">
        <p14:creationId xmlns:p14="http://schemas.microsoft.com/office/powerpoint/2010/main" val="41384933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Shape 344"/>
        <p:cNvGrpSpPr/>
        <p:nvPr/>
      </p:nvGrpSpPr>
      <p:grpSpPr>
        <a:xfrm>
          <a:off x="0" y="0"/>
          <a:ext cx="0" cy="0"/>
          <a:chOff x="0" y="0"/>
          <a:chExt cx="0" cy="0"/>
        </a:xfrm>
      </p:grpSpPr>
      <p:sp>
        <p:nvSpPr>
          <p:cNvPr id="345" name="Google Shape;345;p3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46" name="Google Shape;346;p3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AREA</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37</a:t>
            </a:r>
            <a:r>
              <a:rPr lang="en-US" b="1"/>
              <a:t>. In the figure given below ABCD is a square and the circle are all congruent, each having its radius equal to 7 cm. Find the area of the shaded region in sq cm.</a:t>
            </a:r>
            <a:endParaRPr/>
          </a:p>
          <a:p>
            <a:pPr marL="228600" lvl="0" indent="-228600" algn="l" rtl="0">
              <a:lnSpc>
                <a:spcPct val="90000"/>
              </a:lnSpc>
              <a:spcBef>
                <a:spcPts val="1000"/>
              </a:spcBef>
              <a:spcAft>
                <a:spcPts val="0"/>
              </a:spcAft>
              <a:buClr>
                <a:schemeClr val="dk1"/>
              </a:buClr>
              <a:buSzPts val="2400"/>
              <a:buNone/>
            </a:pPr>
            <a:r>
              <a:rPr lang="en-US" b="1"/>
              <a:t>(a) 42 sq cm		</a:t>
            </a:r>
            <a:endParaRPr/>
          </a:p>
          <a:p>
            <a:pPr marL="228600" lvl="0" indent="-228600" algn="l" rtl="0">
              <a:lnSpc>
                <a:spcPct val="90000"/>
              </a:lnSpc>
              <a:spcBef>
                <a:spcPts val="1000"/>
              </a:spcBef>
              <a:spcAft>
                <a:spcPts val="0"/>
              </a:spcAft>
              <a:buClr>
                <a:schemeClr val="dk1"/>
              </a:buClr>
              <a:buSzPts val="2400"/>
              <a:buNone/>
            </a:pPr>
            <a:r>
              <a:rPr lang="en-US" b="1"/>
              <a:t>(b) 38.5 sq cm</a:t>
            </a:r>
            <a:endParaRPr/>
          </a:p>
          <a:p>
            <a:pPr marL="228600" lvl="0" indent="-228600" algn="l" rtl="0">
              <a:lnSpc>
                <a:spcPct val="90000"/>
              </a:lnSpc>
              <a:spcBef>
                <a:spcPts val="1000"/>
              </a:spcBef>
              <a:spcAft>
                <a:spcPts val="0"/>
              </a:spcAft>
              <a:buClr>
                <a:schemeClr val="dk1"/>
              </a:buClr>
              <a:buSzPts val="2400"/>
              <a:buNone/>
            </a:pPr>
            <a:r>
              <a:rPr lang="en-US" b="1"/>
              <a:t>(c) 84 sq cm		</a:t>
            </a:r>
            <a:endParaRPr/>
          </a:p>
          <a:p>
            <a:pPr marL="228600" lvl="0" indent="-228600" algn="l" rtl="0">
              <a:lnSpc>
                <a:spcPct val="90000"/>
              </a:lnSpc>
              <a:spcBef>
                <a:spcPts val="1000"/>
              </a:spcBef>
              <a:spcAft>
                <a:spcPts val="0"/>
              </a:spcAft>
              <a:buClr>
                <a:schemeClr val="dk1"/>
              </a:buClr>
              <a:buSzPts val="2400"/>
              <a:buNone/>
            </a:pPr>
            <a:r>
              <a:rPr lang="en-US" b="1"/>
              <a:t>(d) 24 sq cm </a:t>
            </a:r>
            <a:endParaRPr b="1"/>
          </a:p>
        </p:txBody>
      </p:sp>
      <p:pic>
        <p:nvPicPr>
          <p:cNvPr id="347" name="Google Shape;347;p37"/>
          <p:cNvPicPr preferRelativeResize="0"/>
          <p:nvPr/>
        </p:nvPicPr>
        <p:blipFill rotWithShape="1">
          <a:blip r:embed="rId3">
            <a:alphaModFix/>
          </a:blip>
          <a:srcRect/>
          <a:stretch/>
        </p:blipFill>
        <p:spPr>
          <a:xfrm>
            <a:off x="4643341" y="2372451"/>
            <a:ext cx="4275028" cy="248455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94074490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Shape 344"/>
        <p:cNvGrpSpPr/>
        <p:nvPr/>
      </p:nvGrpSpPr>
      <p:grpSpPr>
        <a:xfrm>
          <a:off x="0" y="0"/>
          <a:ext cx="0" cy="0"/>
          <a:chOff x="0" y="0"/>
          <a:chExt cx="0" cy="0"/>
        </a:xfrm>
      </p:grpSpPr>
      <p:sp>
        <p:nvSpPr>
          <p:cNvPr id="345" name="Google Shape;345;p3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46" name="Google Shape;346;p3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37</a:t>
            </a:r>
            <a:r>
              <a:rPr lang="en-US" b="1" dirty="0"/>
              <a:t>. In the figure given below ABCD is a square and the circle are all congruent, each having its radius equal to 7 cm. Find the area of the shaded region in </a:t>
            </a:r>
            <a:r>
              <a:rPr lang="en-US" b="1" dirty="0" err="1"/>
              <a:t>sq</a:t>
            </a:r>
            <a:r>
              <a:rPr lang="en-US" b="1" dirty="0"/>
              <a:t> cm.</a:t>
            </a:r>
            <a:endParaRPr dirty="0"/>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(a) 42 </a:t>
            </a:r>
            <a:r>
              <a:rPr lang="en-US" b="1" dirty="0" err="1">
                <a:solidFill>
                  <a:srgbClr val="FF0000"/>
                </a:solidFill>
              </a:rPr>
              <a:t>sq</a:t>
            </a:r>
            <a:r>
              <a:rPr lang="en-US" b="1" dirty="0">
                <a:solidFill>
                  <a:srgbClr val="FF0000"/>
                </a:solidFill>
              </a:rPr>
              <a:t> cm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(b) 38.5 </a:t>
            </a:r>
            <a:r>
              <a:rPr lang="en-US" b="1" dirty="0" err="1"/>
              <a:t>sq</a:t>
            </a:r>
            <a:r>
              <a:rPr lang="en-US" b="1" dirty="0"/>
              <a:t> cm</a:t>
            </a:r>
            <a:endParaRPr dirty="0"/>
          </a:p>
          <a:p>
            <a:pPr marL="228600" lvl="0" indent="-228600" algn="l" rtl="0">
              <a:lnSpc>
                <a:spcPct val="90000"/>
              </a:lnSpc>
              <a:spcBef>
                <a:spcPts val="1000"/>
              </a:spcBef>
              <a:spcAft>
                <a:spcPts val="0"/>
              </a:spcAft>
              <a:buClr>
                <a:schemeClr val="dk1"/>
              </a:buClr>
              <a:buSzPts val="2400"/>
              <a:buNone/>
            </a:pPr>
            <a:r>
              <a:rPr lang="en-US" b="1" dirty="0"/>
              <a:t>(c) 84 </a:t>
            </a:r>
            <a:r>
              <a:rPr lang="en-US" b="1" dirty="0" err="1"/>
              <a:t>sq</a:t>
            </a:r>
            <a:r>
              <a:rPr lang="en-US" b="1" dirty="0"/>
              <a:t> cm		</a:t>
            </a:r>
            <a:endParaRPr dirty="0"/>
          </a:p>
          <a:p>
            <a:pPr marL="228600" lvl="0" indent="-228600" algn="l" rtl="0">
              <a:lnSpc>
                <a:spcPct val="90000"/>
              </a:lnSpc>
              <a:spcBef>
                <a:spcPts val="1000"/>
              </a:spcBef>
              <a:spcAft>
                <a:spcPts val="0"/>
              </a:spcAft>
              <a:buClr>
                <a:schemeClr val="dk1"/>
              </a:buClr>
              <a:buSzPts val="2400"/>
              <a:buNone/>
            </a:pPr>
            <a:r>
              <a:rPr lang="en-US" b="1" dirty="0"/>
              <a:t>(d) 24 </a:t>
            </a:r>
            <a:r>
              <a:rPr lang="en-US" b="1" dirty="0" err="1"/>
              <a:t>sq</a:t>
            </a:r>
            <a:r>
              <a:rPr lang="en-US" b="1" dirty="0"/>
              <a:t> cm </a:t>
            </a:r>
            <a:endParaRPr b="1" dirty="0"/>
          </a:p>
        </p:txBody>
      </p:sp>
      <p:pic>
        <p:nvPicPr>
          <p:cNvPr id="347" name="Google Shape;347;p37"/>
          <p:cNvPicPr preferRelativeResize="0"/>
          <p:nvPr/>
        </p:nvPicPr>
        <p:blipFill rotWithShape="1">
          <a:blip r:embed="rId3">
            <a:alphaModFix/>
          </a:blip>
          <a:srcRect/>
          <a:stretch/>
        </p:blipFill>
        <p:spPr>
          <a:xfrm>
            <a:off x="4643341" y="2372451"/>
            <a:ext cx="4275028" cy="2484556"/>
          </a:xfrm>
          <a:prstGeom prst="rect">
            <a:avLst/>
          </a:prstGeom>
          <a:noFill/>
          <a:ln>
            <a:noFill/>
          </a:ln>
        </p:spPr>
      </p:pic>
    </p:spTree>
    <p:extLst>
      <p:ext uri="{BB962C8B-B14F-4D97-AF65-F5344CB8AC3E}">
        <p14:creationId xmlns:p14="http://schemas.microsoft.com/office/powerpoint/2010/main" val="64142610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Shape 351"/>
        <p:cNvGrpSpPr/>
        <p:nvPr/>
      </p:nvGrpSpPr>
      <p:grpSpPr>
        <a:xfrm>
          <a:off x="0" y="0"/>
          <a:ext cx="0" cy="0"/>
          <a:chOff x="0" y="0"/>
          <a:chExt cx="0" cy="0"/>
        </a:xfrm>
      </p:grpSpPr>
      <p:sp>
        <p:nvSpPr>
          <p:cNvPr id="352" name="Google Shape;352;p3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53" name="Google Shape;353;p38"/>
          <p:cNvSpPr txBox="1">
            <a:spLocks noGrp="1"/>
          </p:cNvSpPr>
          <p:nvPr>
            <p:ph type="body" idx="1"/>
          </p:nvPr>
        </p:nvSpPr>
        <p:spPr>
          <a:xfrm>
            <a:off x="204952" y="1453055"/>
            <a:ext cx="11733000" cy="53445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38</a:t>
            </a:r>
            <a:r>
              <a:rPr lang="en-US" b="1" dirty="0"/>
              <a:t>. A rhombus of area 216 </a:t>
            </a:r>
            <a:r>
              <a:rPr lang="en-US" b="1" dirty="0" err="1"/>
              <a:t>sq</a:t>
            </a:r>
            <a:r>
              <a:rPr lang="en-US" b="1" dirty="0"/>
              <a:t> cm has one of its diagonals of 24 cm. Find the other diagonal and side of the rhombus.</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lvl="0" indent="-457200" algn="l" rtl="0">
              <a:lnSpc>
                <a:spcPct val="90000"/>
              </a:lnSpc>
              <a:spcBef>
                <a:spcPts val="1000"/>
              </a:spcBef>
              <a:spcAft>
                <a:spcPts val="0"/>
              </a:spcAft>
              <a:buClr>
                <a:schemeClr val="dk1"/>
              </a:buClr>
              <a:buSzPts val="2400"/>
              <a:buAutoNum type="alphaLcParenBoth"/>
            </a:pPr>
            <a:r>
              <a:rPr lang="en-US" b="1" dirty="0" smtClean="0"/>
              <a:t>18 </a:t>
            </a:r>
            <a:r>
              <a:rPr lang="en-US" b="1" dirty="0"/>
              <a:t>cm, 30 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18 cm, 15 cm	</a:t>
            </a:r>
            <a:endParaRPr lang="en-US" b="1" dirty="0" smtClean="0"/>
          </a:p>
          <a:p>
            <a:pPr marL="0" lvl="0" indent="0" algn="l" rtl="0">
              <a:lnSpc>
                <a:spcPct val="90000"/>
              </a:lnSpc>
              <a:spcBef>
                <a:spcPts val="1000"/>
              </a:spcBef>
              <a:spcAft>
                <a:spcPts val="0"/>
              </a:spcAft>
              <a:buClr>
                <a:schemeClr val="dk1"/>
              </a:buClr>
              <a:buSzPts val="2400"/>
              <a:buNone/>
            </a:pPr>
            <a:r>
              <a:rPr lang="en-US" b="1" smtClean="0"/>
              <a:t>(</a:t>
            </a:r>
            <a:r>
              <a:rPr lang="en-US" b="1"/>
              <a:t>c) 9 cm, 15 </a:t>
            </a:r>
            <a:r>
              <a:rPr lang="en-US" b="1" smtClean="0"/>
              <a:t>cm </a:t>
            </a:r>
            <a:r>
              <a:rPr lang="en-US" b="1"/>
              <a:t>	</a:t>
            </a:r>
            <a:endParaRPr lang="en-US" b="1"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Data inadequate</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Shape 351"/>
        <p:cNvGrpSpPr/>
        <p:nvPr/>
      </p:nvGrpSpPr>
      <p:grpSpPr>
        <a:xfrm>
          <a:off x="0" y="0"/>
          <a:ext cx="0" cy="0"/>
          <a:chOff x="0" y="0"/>
          <a:chExt cx="0" cy="0"/>
        </a:xfrm>
      </p:grpSpPr>
      <p:sp>
        <p:nvSpPr>
          <p:cNvPr id="352" name="Google Shape;352;p3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53" name="Google Shape;353;p38"/>
          <p:cNvSpPr txBox="1">
            <a:spLocks noGrp="1"/>
          </p:cNvSpPr>
          <p:nvPr>
            <p:ph type="body" idx="1"/>
          </p:nvPr>
        </p:nvSpPr>
        <p:spPr>
          <a:xfrm>
            <a:off x="204952" y="1453055"/>
            <a:ext cx="11733000" cy="53445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38</a:t>
            </a:r>
            <a:r>
              <a:rPr lang="en-US" b="1" dirty="0"/>
              <a:t>. A rhombus of area 216 </a:t>
            </a:r>
            <a:r>
              <a:rPr lang="en-US" b="1" dirty="0" err="1"/>
              <a:t>sq</a:t>
            </a:r>
            <a:r>
              <a:rPr lang="en-US" b="1" dirty="0"/>
              <a:t> cm has one of its diagonals of 24 cm. Find the other diagonal and side of the rhombus.</a:t>
            </a:r>
            <a:endParaRPr dirty="0"/>
          </a:p>
          <a:p>
            <a:pPr marL="228600" lvl="0" indent="-228600" algn="l" rtl="0">
              <a:lnSpc>
                <a:spcPct val="90000"/>
              </a:lnSpc>
              <a:spcBef>
                <a:spcPts val="1000"/>
              </a:spcBef>
              <a:spcAft>
                <a:spcPts val="0"/>
              </a:spcAft>
              <a:buClr>
                <a:schemeClr val="dk1"/>
              </a:buClr>
              <a:buSzPts val="2400"/>
              <a:buNone/>
            </a:pPr>
            <a:endParaRPr lang="en-US" b="1" dirty="0" smtClean="0"/>
          </a:p>
          <a:p>
            <a:pPr marL="0" lvl="0" indent="0" algn="l" rtl="0">
              <a:lnSpc>
                <a:spcPct val="90000"/>
              </a:lnSpc>
              <a:spcBef>
                <a:spcPts val="1000"/>
              </a:spcBef>
              <a:spcAft>
                <a:spcPts val="0"/>
              </a:spcAft>
              <a:buClr>
                <a:schemeClr val="dk1"/>
              </a:buClr>
              <a:buSzPts val="2400"/>
              <a:buNone/>
            </a:pPr>
            <a:r>
              <a:rPr lang="en-US" b="1" dirty="0" smtClean="0">
                <a:solidFill>
                  <a:srgbClr val="FF0000"/>
                </a:solidFill>
              </a:rPr>
              <a:t>(a) 18 </a:t>
            </a:r>
            <a:r>
              <a:rPr lang="en-US" b="1" dirty="0">
                <a:solidFill>
                  <a:srgbClr val="FF0000"/>
                </a:solidFill>
              </a:rPr>
              <a:t>cm, 30 cm</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b) 18 cm, 15 cm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c) 9 cm, 15 </a:t>
            </a:r>
            <a:r>
              <a:rPr lang="en-US" b="1" dirty="0" smtClean="0"/>
              <a:t>cm </a:t>
            </a:r>
            <a:r>
              <a:rPr lang="en-US" b="1" dirty="0"/>
              <a:t>	</a:t>
            </a:r>
            <a:endParaRPr lang="en-US" b="1" dirty="0" smtClean="0"/>
          </a:p>
          <a:p>
            <a:pPr marL="0" lvl="0" indent="0" algn="l" rtl="0">
              <a:lnSpc>
                <a:spcPct val="90000"/>
              </a:lnSpc>
              <a:spcBef>
                <a:spcPts val="1000"/>
              </a:spcBef>
              <a:spcAft>
                <a:spcPts val="0"/>
              </a:spcAft>
              <a:buClr>
                <a:schemeClr val="dk1"/>
              </a:buClr>
              <a:buSzPts val="2400"/>
              <a:buNone/>
            </a:pPr>
            <a:r>
              <a:rPr lang="en-US" b="1" dirty="0" smtClean="0"/>
              <a:t>(</a:t>
            </a:r>
            <a:r>
              <a:rPr lang="en-US" b="1" dirty="0"/>
              <a:t>d) Data inadequate</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extLst>
      <p:ext uri="{BB962C8B-B14F-4D97-AF65-F5344CB8AC3E}">
        <p14:creationId xmlns:p14="http://schemas.microsoft.com/office/powerpoint/2010/main" val="18944977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4904</Words>
  <Application>Microsoft Office PowerPoint</Application>
  <PresentationFormat>Widescreen</PresentationFormat>
  <Paragraphs>654</Paragraphs>
  <Slides>92</Slides>
  <Notes>76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92</vt:i4>
      </vt:variant>
    </vt:vector>
  </HeadingPairs>
  <TitlesOfParts>
    <vt:vector size="96" baseType="lpstr">
      <vt:lpstr>Arial Black</vt:lpstr>
      <vt:lpstr>Calibri</vt:lpstr>
      <vt:lpstr>Arial</vt:lpstr>
      <vt:lpstr>Office Theme</vt:lpstr>
      <vt:lpstr>APTITUDE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APTITUDE</dc:title>
  <dc:creator>anuj gupta</dc:creator>
  <cp:lastModifiedBy>SKJADSBCKJWEF</cp:lastModifiedBy>
  <cp:revision>7</cp:revision>
  <dcterms:created xsi:type="dcterms:W3CDTF">2020-02-23T06:37:57Z</dcterms:created>
  <dcterms:modified xsi:type="dcterms:W3CDTF">2023-11-06T03:34:17Z</dcterms:modified>
</cp:coreProperties>
</file>