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2"/>
  </p:notesMasterIdLst>
  <p:sldIdLst>
    <p:sldId id="338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256" r:id="rId20"/>
    <p:sldId id="297" r:id="rId21"/>
    <p:sldId id="257" r:id="rId22"/>
    <p:sldId id="298" r:id="rId23"/>
    <p:sldId id="258" r:id="rId24"/>
    <p:sldId id="299" r:id="rId25"/>
    <p:sldId id="259" r:id="rId26"/>
    <p:sldId id="300" r:id="rId27"/>
    <p:sldId id="260" r:id="rId28"/>
    <p:sldId id="301" r:id="rId29"/>
    <p:sldId id="261" r:id="rId30"/>
    <p:sldId id="302" r:id="rId31"/>
    <p:sldId id="262" r:id="rId32"/>
    <p:sldId id="303" r:id="rId33"/>
    <p:sldId id="263" r:id="rId34"/>
    <p:sldId id="304" r:id="rId35"/>
    <p:sldId id="264" r:id="rId36"/>
    <p:sldId id="305" r:id="rId37"/>
    <p:sldId id="265" r:id="rId38"/>
    <p:sldId id="306" r:id="rId39"/>
    <p:sldId id="266" r:id="rId40"/>
    <p:sldId id="307" r:id="rId41"/>
    <p:sldId id="267" r:id="rId42"/>
    <p:sldId id="308" r:id="rId43"/>
    <p:sldId id="268" r:id="rId44"/>
    <p:sldId id="309" r:id="rId45"/>
    <p:sldId id="269" r:id="rId46"/>
    <p:sldId id="310" r:id="rId47"/>
    <p:sldId id="270" r:id="rId48"/>
    <p:sldId id="311" r:id="rId49"/>
    <p:sldId id="271" r:id="rId50"/>
    <p:sldId id="312" r:id="rId51"/>
    <p:sldId id="272" r:id="rId52"/>
    <p:sldId id="313" r:id="rId53"/>
    <p:sldId id="273" r:id="rId54"/>
    <p:sldId id="314" r:id="rId55"/>
    <p:sldId id="274" r:id="rId56"/>
    <p:sldId id="315" r:id="rId57"/>
    <p:sldId id="275" r:id="rId58"/>
    <p:sldId id="316" r:id="rId59"/>
    <p:sldId id="276" r:id="rId60"/>
    <p:sldId id="317" r:id="rId61"/>
    <p:sldId id="277" r:id="rId62"/>
    <p:sldId id="318" r:id="rId63"/>
    <p:sldId id="278" r:id="rId64"/>
    <p:sldId id="319" r:id="rId65"/>
    <p:sldId id="279" r:id="rId66"/>
    <p:sldId id="320" r:id="rId67"/>
    <p:sldId id="280" r:id="rId68"/>
    <p:sldId id="321" r:id="rId69"/>
    <p:sldId id="281" r:id="rId70"/>
    <p:sldId id="322" r:id="rId71"/>
    <p:sldId id="282" r:id="rId72"/>
    <p:sldId id="323" r:id="rId73"/>
    <p:sldId id="283" r:id="rId74"/>
    <p:sldId id="324" r:id="rId75"/>
    <p:sldId id="284" r:id="rId76"/>
    <p:sldId id="325" r:id="rId77"/>
    <p:sldId id="285" r:id="rId78"/>
    <p:sldId id="326" r:id="rId79"/>
    <p:sldId id="286" r:id="rId80"/>
    <p:sldId id="327" r:id="rId81"/>
    <p:sldId id="287" r:id="rId82"/>
    <p:sldId id="328" r:id="rId83"/>
    <p:sldId id="288" r:id="rId84"/>
    <p:sldId id="329" r:id="rId85"/>
    <p:sldId id="289" r:id="rId86"/>
    <p:sldId id="330" r:id="rId87"/>
    <p:sldId id="290" r:id="rId88"/>
    <p:sldId id="331" r:id="rId89"/>
    <p:sldId id="291" r:id="rId90"/>
    <p:sldId id="332" r:id="rId91"/>
    <p:sldId id="292" r:id="rId92"/>
    <p:sldId id="333" r:id="rId93"/>
    <p:sldId id="293" r:id="rId94"/>
    <p:sldId id="334" r:id="rId95"/>
    <p:sldId id="294" r:id="rId96"/>
    <p:sldId id="335" r:id="rId97"/>
    <p:sldId id="295" r:id="rId98"/>
    <p:sldId id="336" r:id="rId99"/>
    <p:sldId id="296" r:id="rId100"/>
    <p:sldId id="337" r:id="rId101"/>
  </p:sldIdLst>
  <p:sldSz cx="12192000" cy="6858000"/>
  <p:notesSz cx="6858000" cy="9144000"/>
  <p:embeddedFontLst>
    <p:embeddedFont>
      <p:font typeface="Arial Black" panose="020B0A04020102020204" pitchFamily="34" charset="0"/>
      <p:regular r:id="rId103"/>
      <p:bold r:id="rId104"/>
    </p:embeddedFont>
    <p:embeddedFont>
      <p:font typeface="Calibri" panose="020F0502020204030204" pitchFamily="34" charset="0"/>
      <p:regular r:id="rId105"/>
      <p:bold r:id="rId106"/>
      <p:italic r:id="rId107"/>
      <p:boldItalic r:id="rId10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9" roundtripDataSignature="AMtx7mhMXVaVybjtmV5moLhdmboNASMv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font" Target="fonts/font5.fntdata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font" Target="fonts/font1.fntdata"/><Relationship Id="rId108" Type="http://schemas.openxmlformats.org/officeDocument/2006/relationships/font" Target="fonts/font6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customschemas.google.com/relationships/presentationmetadata" Target="meta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9005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1936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6034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8051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39005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18792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51050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35900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88527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46415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71241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14645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4476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88098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05160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91630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7960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47123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90574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63995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58869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6315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618114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12519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43760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286912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520722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683721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925996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562913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237245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692578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770885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759603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501463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47334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705904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241038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392973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30020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1873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3"/>
          <p:cNvSpPr/>
          <p:nvPr/>
        </p:nvSpPr>
        <p:spPr>
          <a:xfrm>
            <a:off x="4005792" y="1338792"/>
            <a:ext cx="4180416" cy="4180416"/>
          </a:xfrm>
          <a:prstGeom prst="rect">
            <a:avLst/>
          </a:prstGeom>
          <a:blipFill rotWithShape="1">
            <a:blip r:embed="rId2">
              <a:alphaModFix amt="1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43"/>
          <p:cNvSpPr/>
          <p:nvPr/>
        </p:nvSpPr>
        <p:spPr>
          <a:xfrm rot="10800000" flipH="1">
            <a:off x="5191124" y="6439955"/>
            <a:ext cx="6997050" cy="420957"/>
          </a:xfrm>
          <a:custGeom>
            <a:avLst/>
            <a:gdLst/>
            <a:ahLst/>
            <a:cxnLst/>
            <a:rect l="l" t="t" r="r" b="b"/>
            <a:pathLst>
              <a:path w="6997050" h="474402" extrusionOk="0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43"/>
          <p:cNvSpPr/>
          <p:nvPr/>
        </p:nvSpPr>
        <p:spPr>
          <a:xfrm>
            <a:off x="1" y="6439956"/>
            <a:ext cx="5490211" cy="418044"/>
          </a:xfrm>
          <a:custGeom>
            <a:avLst/>
            <a:gdLst/>
            <a:ahLst/>
            <a:cxnLst/>
            <a:rect l="l" t="t" r="r" b="b"/>
            <a:pathLst>
              <a:path w="5490211" h="473605" extrusionOk="0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43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gradFill>
            <a:gsLst>
              <a:gs pos="0">
                <a:srgbClr val="FE6400"/>
              </a:gs>
              <a:gs pos="100000">
                <a:srgbClr val="108EF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4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3"/>
          <p:cNvSpPr txBox="1"/>
          <p:nvPr/>
        </p:nvSpPr>
        <p:spPr>
          <a:xfrm>
            <a:off x="355600" y="5683515"/>
            <a:ext cx="1158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3"/>
          <p:cNvSpPr txBox="1"/>
          <p:nvPr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Aptitude Classes by Anuj Sir </a:t>
            </a:r>
            <a:endParaRPr/>
          </a:p>
        </p:txBody>
      </p:sp>
      <p:sp>
        <p:nvSpPr>
          <p:cNvPr id="19" name="Google Shape;19;p43"/>
          <p:cNvSpPr txBox="1"/>
          <p:nvPr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more tutorials Visit now www.testurprep.com</a:t>
            </a:r>
            <a:endParaRPr/>
          </a:p>
        </p:txBody>
      </p:sp>
      <p:sp>
        <p:nvSpPr>
          <p:cNvPr id="20" name="Google Shape;20;p43"/>
          <p:cNvSpPr/>
          <p:nvPr/>
        </p:nvSpPr>
        <p:spPr>
          <a:xfrm>
            <a:off x="158099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43"/>
          <p:cNvSpPr/>
          <p:nvPr/>
        </p:nvSpPr>
        <p:spPr>
          <a:xfrm>
            <a:off x="11311874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43"/>
          <p:cNvSpPr txBox="1">
            <a:spLocks noGrp="1"/>
          </p:cNvSpPr>
          <p:nvPr>
            <p:ph type="body" idx="1"/>
          </p:nvPr>
        </p:nvSpPr>
        <p:spPr>
          <a:xfrm>
            <a:off x="254000" y="1199620"/>
            <a:ext cx="11684000" cy="49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5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" name="Google Shape;26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and Content">
  <p:cSld name="1_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5"/>
          <p:cNvSpPr txBox="1"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5"/>
          <p:cNvSpPr txBox="1">
            <a:spLocks noGrp="1"/>
          </p:cNvSpPr>
          <p:nvPr>
            <p:ph type="body" idx="1"/>
          </p:nvPr>
        </p:nvSpPr>
        <p:spPr>
          <a:xfrm>
            <a:off x="304800" y="1185333"/>
            <a:ext cx="11582400" cy="49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5"/>
          <p:cNvSpPr txBox="1">
            <a:spLocks noGrp="1"/>
          </p:cNvSpPr>
          <p:nvPr>
            <p:ph type="dt" idx="10"/>
          </p:nvPr>
        </p:nvSpPr>
        <p:spPr>
          <a:xfrm>
            <a:off x="304800" y="638069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5"/>
          <p:cNvSpPr txBox="1">
            <a:spLocks noGrp="1"/>
          </p:cNvSpPr>
          <p:nvPr>
            <p:ph type="ftr" idx="11"/>
          </p:nvPr>
        </p:nvSpPr>
        <p:spPr>
          <a:xfrm>
            <a:off x="4038600" y="638069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5"/>
          <p:cNvSpPr txBox="1">
            <a:spLocks noGrp="1"/>
          </p:cNvSpPr>
          <p:nvPr>
            <p:ph type="sldNum" idx="12"/>
          </p:nvPr>
        </p:nvSpPr>
        <p:spPr>
          <a:xfrm>
            <a:off x="8610599" y="6356350"/>
            <a:ext cx="3276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45"/>
          <p:cNvSpPr/>
          <p:nvPr/>
        </p:nvSpPr>
        <p:spPr>
          <a:xfrm>
            <a:off x="3706812" y="981604"/>
            <a:ext cx="4879976" cy="4879976"/>
          </a:xfrm>
          <a:prstGeom prst="rect">
            <a:avLst/>
          </a:prstGeom>
          <a:blipFill rotWithShape="1">
            <a:blip r:embed="rId2">
              <a:alphaModFix amt="32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4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4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4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0" name="Google Shape;70;p5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890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39124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50" name="Google Shape;350;p4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41. A closed rectangular box has inner dimensions 24 cm by 12 cm by 10 cm. Calculate its capacity and the area of tinfoil needed to line its inner surface.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(a) 2680 cu cm, 1296 </a:t>
            </a:r>
            <a:r>
              <a:rPr lang="en-US" b="1" dirty="0" err="1"/>
              <a:t>sq</a:t>
            </a:r>
            <a:r>
              <a:rPr lang="en-US" b="1" dirty="0"/>
              <a:t> cm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2880 cu cm, 1396 </a:t>
            </a:r>
            <a:r>
              <a:rPr lang="en-US" b="1" dirty="0" err="1"/>
              <a:t>sq</a:t>
            </a:r>
            <a:r>
              <a:rPr lang="en-US" b="1" dirty="0"/>
              <a:t> cm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(c) 2880 cu cm, 1296 </a:t>
            </a:r>
            <a:r>
              <a:rPr lang="en-US" b="1" dirty="0" err="1">
                <a:solidFill>
                  <a:srgbClr val="FF0000"/>
                </a:solidFill>
              </a:rPr>
              <a:t>sq</a:t>
            </a:r>
            <a:r>
              <a:rPr lang="en-US" b="1" dirty="0">
                <a:solidFill>
                  <a:srgbClr val="FF0000"/>
                </a:solidFill>
              </a:rPr>
              <a:t> cm</a:t>
            </a:r>
            <a:endParaRPr dirty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2860 cu cm, 1296 </a:t>
            </a:r>
            <a:r>
              <a:rPr lang="en-US" b="1" dirty="0" err="1"/>
              <a:t>sq</a:t>
            </a:r>
            <a:r>
              <a:rPr lang="en-US" b="1" dirty="0"/>
              <a:t> cm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871232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133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174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902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792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110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620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753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664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98" name="Google Shape;98;p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1. Find the volume of cuboid 22 cm, by 12 cm, by 7.5 cm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1980 </a:t>
            </a:r>
            <a:r>
              <a:rPr lang="en-US" b="1" dirty="0"/>
              <a:t>cu cm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1890 cu cm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1680 cu cm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None of these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932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98" name="Google Shape;98;p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1. Find the volume of cuboid 22 cm, by 12 cm, by 7.5 cm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(a) 1980 </a:t>
            </a:r>
            <a:r>
              <a:rPr lang="en-US" b="1" dirty="0">
                <a:solidFill>
                  <a:srgbClr val="FF0000"/>
                </a:solidFill>
              </a:rPr>
              <a:t>cu cm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1890 cu cm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1680 cu cm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None of these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734358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2. A wooden box of dimensions 8 m  7 m  6 m is to carry rectangular boxes of dimensions 8 cm  7 cm  6 cm. The maximum number of boxes that can be carried in the wooden box, is: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9800000     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7500000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1000000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1200000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2. A wooden box of dimensions 8 m  7 m  6 m is to carry rectangular boxes of dimensions 8 cm  7 cm  6 cm. The maximum number of boxes that can be carried in the wooden box, is: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9800000     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7500000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c) 1000000</a:t>
            </a:r>
            <a:r>
              <a:rPr lang="en-US" b="1" dirty="0"/>
              <a:t>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1200000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497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10" name="Google Shape;110;p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</a:t>
            </a:r>
            <a:r>
              <a:rPr lang="en-US" b="1" dirty="0"/>
              <a:t>3. Find the weight (to the nearest kilogram) of an iron rod of square section, 10 </a:t>
            </a:r>
            <a:r>
              <a:rPr lang="en-US" b="1" dirty="0" err="1"/>
              <a:t>metres</a:t>
            </a:r>
            <a:r>
              <a:rPr lang="en-US" b="1" dirty="0"/>
              <a:t> long and 2.3 cm broad. A cubic cm of iron weighs 7.207 grams.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40 </a:t>
            </a:r>
            <a:r>
              <a:rPr lang="en-US" b="1" dirty="0"/>
              <a:t>kg     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39 kg     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38 kg    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Data inadequate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10" name="Google Shape;110;p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</a:t>
            </a:r>
            <a:r>
              <a:rPr lang="en-US" b="1" dirty="0"/>
              <a:t>3. Find the weight (to the nearest kilogram) of an iron rod of square section, 10 </a:t>
            </a:r>
            <a:r>
              <a:rPr lang="en-US" b="1" dirty="0" err="1"/>
              <a:t>metres</a:t>
            </a:r>
            <a:r>
              <a:rPr lang="en-US" b="1" dirty="0"/>
              <a:t> long and 2.3 cm broad. A cubic cm of iron weighs 7.207 grams.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40 </a:t>
            </a:r>
            <a:r>
              <a:rPr lang="en-US" b="1" dirty="0"/>
              <a:t>kg     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39 kg     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c) 38 kg    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Data inadequate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998539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4. The area of a side of a box is 120 </a:t>
            </a:r>
            <a:r>
              <a:rPr lang="en-US" b="1" dirty="0" err="1"/>
              <a:t>sq</a:t>
            </a:r>
            <a:r>
              <a:rPr lang="en-US" b="1" dirty="0"/>
              <a:t> cm. The area of the other side of the box is 72 </a:t>
            </a:r>
            <a:r>
              <a:rPr lang="en-US" b="1" dirty="0" err="1"/>
              <a:t>sq</a:t>
            </a:r>
            <a:r>
              <a:rPr lang="en-US" b="1" dirty="0"/>
              <a:t> cm. If the area of the upper surface of the box is 60 </a:t>
            </a:r>
            <a:r>
              <a:rPr lang="en-US" b="1" dirty="0" err="1"/>
              <a:t>sq</a:t>
            </a:r>
            <a:r>
              <a:rPr lang="en-US" b="1" dirty="0"/>
              <a:t> cm then find the volume of the box.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259200 </a:t>
            </a:r>
            <a:r>
              <a:rPr lang="en-US" b="1" dirty="0"/>
              <a:t>cm</a:t>
            </a:r>
            <a:r>
              <a:rPr lang="en-US" b="1" baseline="30000" dirty="0"/>
              <a:t>3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86400 cm</a:t>
            </a:r>
            <a:r>
              <a:rPr lang="en-US" b="1" baseline="30000" dirty="0"/>
              <a:t>3	</a:t>
            </a:r>
            <a:endParaRPr lang="en-US" b="1" baseline="30000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720 cm</a:t>
            </a:r>
            <a:r>
              <a:rPr lang="en-US" b="1" baseline="30000" dirty="0"/>
              <a:t>3</a:t>
            </a:r>
            <a:r>
              <a:rPr lang="en-US" b="1" dirty="0"/>
              <a:t>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Can’t be determined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4. The area of a side of a box is 120 </a:t>
            </a:r>
            <a:r>
              <a:rPr lang="en-US" b="1" dirty="0" err="1"/>
              <a:t>sq</a:t>
            </a:r>
            <a:r>
              <a:rPr lang="en-US" b="1" dirty="0"/>
              <a:t> cm. The area of the other side of the box is 72 </a:t>
            </a:r>
            <a:r>
              <a:rPr lang="en-US" b="1" dirty="0" err="1"/>
              <a:t>sq</a:t>
            </a:r>
            <a:r>
              <a:rPr lang="en-US" b="1" dirty="0"/>
              <a:t> cm. If the area of the upper surface of the box is 60 </a:t>
            </a:r>
            <a:r>
              <a:rPr lang="en-US" b="1" dirty="0" err="1"/>
              <a:t>sq</a:t>
            </a:r>
            <a:r>
              <a:rPr lang="en-US" b="1" dirty="0"/>
              <a:t> cm then find the volume of the box.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259200 </a:t>
            </a:r>
            <a:r>
              <a:rPr lang="en-US" b="1" dirty="0"/>
              <a:t>cm</a:t>
            </a:r>
            <a:r>
              <a:rPr lang="en-US" b="1" baseline="30000" dirty="0"/>
              <a:t>3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86400 cm</a:t>
            </a:r>
            <a:r>
              <a:rPr lang="en-US" b="1" baseline="30000" dirty="0"/>
              <a:t>3	</a:t>
            </a:r>
            <a:endParaRPr lang="en-US" b="1" baseline="30000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c) 720 cm</a:t>
            </a:r>
            <a:r>
              <a:rPr lang="en-US" b="1" baseline="30000" dirty="0">
                <a:solidFill>
                  <a:srgbClr val="FF0000"/>
                </a:solidFill>
              </a:rPr>
              <a:t>3</a:t>
            </a:r>
            <a:r>
              <a:rPr lang="en-US" b="1" dirty="0"/>
              <a:t>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Can’t be determined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658111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5.</a:t>
            </a:r>
            <a:r>
              <a:rPr lang="en-US" b="1" dirty="0"/>
              <a:t>The area of the cardboard (in cm</a:t>
            </a:r>
            <a:r>
              <a:rPr lang="en-US" b="1" baseline="30000" dirty="0"/>
              <a:t>2</a:t>
            </a:r>
            <a:r>
              <a:rPr lang="en-US" b="1" dirty="0"/>
              <a:t>) needed to make a box of size 25 cm 15 cm 8 cm will be: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390         </a:t>
            </a:r>
            <a:r>
              <a:rPr lang="en-US" b="1" dirty="0"/>
              <a:t>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1000        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1390        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2780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5.</a:t>
            </a:r>
            <a:r>
              <a:rPr lang="en-US" b="1" dirty="0"/>
              <a:t>The area of the cardboard (in cm</a:t>
            </a:r>
            <a:r>
              <a:rPr lang="en-US" b="1" baseline="30000" dirty="0"/>
              <a:t>2</a:t>
            </a:r>
            <a:r>
              <a:rPr lang="en-US" b="1" dirty="0"/>
              <a:t>) needed to make a box of size 25 cm 15 cm 8 cm will be: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390         </a:t>
            </a:r>
            <a:r>
              <a:rPr lang="en-US" b="1" dirty="0"/>
              <a:t>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1000        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c) 1390        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2780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068961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28" name="Google Shape;128;p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6. The sum of length, breadth and height of a cuboid is 5 cm and its diagonal is 4 cm long. Find the total surface area of the cuboid.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9 </a:t>
            </a:r>
            <a:r>
              <a:rPr lang="en-US" b="1" dirty="0" err="1"/>
              <a:t>sq</a:t>
            </a:r>
            <a:r>
              <a:rPr lang="en-US" b="1" dirty="0"/>
              <a:t> cm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3 </a:t>
            </a:r>
            <a:r>
              <a:rPr lang="en-US" b="1" dirty="0" err="1"/>
              <a:t>sq</a:t>
            </a:r>
            <a:r>
              <a:rPr lang="en-US" b="1" dirty="0"/>
              <a:t> cm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10 </a:t>
            </a:r>
            <a:r>
              <a:rPr lang="en-US" b="1" dirty="0" err="1"/>
              <a:t>sq</a:t>
            </a:r>
            <a:r>
              <a:rPr lang="en-US" b="1" dirty="0"/>
              <a:t> cm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Data inadequate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040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28" name="Google Shape;128;p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6. The sum of length, breadth and height of a cuboid is 5 cm and its diagonal is 4 cm long. Find the total surface area of the cuboid.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(a) 9 </a:t>
            </a:r>
            <a:r>
              <a:rPr lang="en-US" b="1" dirty="0" err="1">
                <a:solidFill>
                  <a:srgbClr val="FF0000"/>
                </a:solidFill>
              </a:rPr>
              <a:t>sq</a:t>
            </a:r>
            <a:r>
              <a:rPr lang="en-US" b="1" dirty="0">
                <a:solidFill>
                  <a:srgbClr val="FF0000"/>
                </a:solidFill>
              </a:rPr>
              <a:t> cm</a:t>
            </a:r>
            <a:r>
              <a:rPr lang="en-US" b="1" dirty="0"/>
              <a:t>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3 </a:t>
            </a:r>
            <a:r>
              <a:rPr lang="en-US" b="1" dirty="0" err="1"/>
              <a:t>sq</a:t>
            </a:r>
            <a:r>
              <a:rPr lang="en-US" b="1" dirty="0"/>
              <a:t> cm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10 </a:t>
            </a:r>
            <a:r>
              <a:rPr lang="en-US" b="1" dirty="0" err="1"/>
              <a:t>sq</a:t>
            </a:r>
            <a:r>
              <a:rPr lang="en-US" b="1" dirty="0"/>
              <a:t> cm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Data inadequate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1990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7. A cube has a diagonal 17.32 cm long. Find the volume of the cube.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1000 </a:t>
            </a:r>
            <a:r>
              <a:rPr lang="en-US" b="1" dirty="0"/>
              <a:t>cu cm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1500 cu cm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2000 cu cm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2500 cu cm</a:t>
            </a: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7. A cube has a diagonal 17.32 cm long. Find the volume of the cube.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(a) 1000 </a:t>
            </a:r>
            <a:r>
              <a:rPr lang="en-US" b="1" dirty="0">
                <a:solidFill>
                  <a:srgbClr val="FF0000"/>
                </a:solidFill>
              </a:rPr>
              <a:t>cu cm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1500 cu cm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2000 cu cm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2500 cu 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468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8.The circumference of the base of a cylinder is 6 </a:t>
            </a:r>
            <a:r>
              <a:rPr lang="en-US" b="1" dirty="0" err="1"/>
              <a:t>metres</a:t>
            </a:r>
            <a:r>
              <a:rPr lang="en-US" b="1" dirty="0"/>
              <a:t> and its height is 44 </a:t>
            </a:r>
            <a:r>
              <a:rPr lang="en-US" b="1" dirty="0" err="1"/>
              <a:t>metres</a:t>
            </a:r>
            <a:r>
              <a:rPr lang="en-US" b="1" dirty="0"/>
              <a:t>. Find the v </a:t>
            </a:r>
            <a:r>
              <a:rPr lang="en-US" b="1" dirty="0" err="1"/>
              <a:t>olume</a:t>
            </a:r>
            <a:r>
              <a:rPr lang="en-US" b="1" dirty="0"/>
              <a:t>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126 </a:t>
            </a:r>
            <a:r>
              <a:rPr lang="en-US" b="1" dirty="0"/>
              <a:t>cub m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128 cub m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136 cub m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None of these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8.The circumference of the base of a cylinder is 6 </a:t>
            </a:r>
            <a:r>
              <a:rPr lang="en-US" b="1" dirty="0" err="1"/>
              <a:t>metres</a:t>
            </a:r>
            <a:r>
              <a:rPr lang="en-US" b="1" dirty="0"/>
              <a:t> and its height is 44 </a:t>
            </a:r>
            <a:r>
              <a:rPr lang="en-US" b="1" dirty="0" err="1"/>
              <a:t>metres</a:t>
            </a:r>
            <a:r>
              <a:rPr lang="en-US" b="1" dirty="0"/>
              <a:t>. Find the v </a:t>
            </a:r>
            <a:r>
              <a:rPr lang="en-US" b="1" dirty="0" err="1"/>
              <a:t>olume</a:t>
            </a:r>
            <a:r>
              <a:rPr lang="en-US" b="1" dirty="0"/>
              <a:t>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(a) 126 </a:t>
            </a:r>
            <a:r>
              <a:rPr lang="en-US" b="1" dirty="0">
                <a:solidFill>
                  <a:srgbClr val="FF0000"/>
                </a:solidFill>
              </a:rPr>
              <a:t>cub m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128 cub m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136 cub m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None of these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6190474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9. How many cubic </a:t>
            </a:r>
            <a:r>
              <a:rPr lang="en-US" b="1" dirty="0" err="1"/>
              <a:t>metres</a:t>
            </a:r>
            <a:r>
              <a:rPr lang="en-US" b="1" dirty="0"/>
              <a:t> of earth must be dug out to sink a well 35 </a:t>
            </a:r>
            <a:r>
              <a:rPr lang="en-US" b="1" dirty="0" err="1"/>
              <a:t>metres</a:t>
            </a:r>
            <a:r>
              <a:rPr lang="en-US" b="1" dirty="0"/>
              <a:t> deep and 4 </a:t>
            </a:r>
            <a:r>
              <a:rPr lang="en-US" b="1" dirty="0" err="1"/>
              <a:t>metres</a:t>
            </a:r>
            <a:r>
              <a:rPr lang="en-US" b="1" dirty="0"/>
              <a:t> in diameter?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220 </a:t>
            </a:r>
            <a:r>
              <a:rPr lang="en-US" b="1" dirty="0"/>
              <a:t>cub m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660 cub m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440 cub m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Can’t be determined</a:t>
            </a:r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9. How many cubic </a:t>
            </a:r>
            <a:r>
              <a:rPr lang="en-US" b="1" dirty="0" err="1"/>
              <a:t>metres</a:t>
            </a:r>
            <a:r>
              <a:rPr lang="en-US" b="1" dirty="0"/>
              <a:t> of earth must be dug out to sink a well 35 </a:t>
            </a:r>
            <a:r>
              <a:rPr lang="en-US" b="1" dirty="0" err="1"/>
              <a:t>metres</a:t>
            </a:r>
            <a:r>
              <a:rPr lang="en-US" b="1" dirty="0"/>
              <a:t> deep and 4 </a:t>
            </a:r>
            <a:r>
              <a:rPr lang="en-US" b="1" dirty="0" err="1"/>
              <a:t>metres</a:t>
            </a:r>
            <a:r>
              <a:rPr lang="en-US" b="1" dirty="0"/>
              <a:t> in diameter?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220 </a:t>
            </a:r>
            <a:r>
              <a:rPr lang="en-US" b="1" dirty="0"/>
              <a:t>cub m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660 cub m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c) 440 cub m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Can’t be determined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46420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52" name="Google Shape;152;p1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10. The area of the curved surface of a cylinder is 4400 cm</a:t>
            </a:r>
            <a:r>
              <a:rPr lang="en-US" b="1" baseline="30000" dirty="0"/>
              <a:t>2</a:t>
            </a:r>
            <a:r>
              <a:rPr lang="en-US" b="1" dirty="0"/>
              <a:t> and the circumference of its base is 110 cm. Find the height and the volume of the cylinder.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40 </a:t>
            </a:r>
            <a:r>
              <a:rPr lang="en-US" b="1" dirty="0"/>
              <a:t>cm, 38500 cu cm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45 cm, 38500 cu cm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40 cm, 38500 cm		</a:t>
            </a:r>
            <a:endParaRPr lang="en-US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45 cm, 38560 cu cm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52" name="Google Shape;152;p1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10. The area of the curved surface of a cylinder is 4400 cm</a:t>
            </a:r>
            <a:r>
              <a:rPr lang="en-US" b="1" baseline="30000" dirty="0"/>
              <a:t>2</a:t>
            </a:r>
            <a:r>
              <a:rPr lang="en-US" b="1" dirty="0"/>
              <a:t> and the circumference of its base is 110 cm. Find the height and the volume of the cylinder.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(a) 40 </a:t>
            </a:r>
            <a:r>
              <a:rPr lang="en-US" b="1" dirty="0">
                <a:solidFill>
                  <a:srgbClr val="FF0000"/>
                </a:solidFill>
              </a:rPr>
              <a:t>cm, 38500 cu cm</a:t>
            </a:r>
            <a:r>
              <a:rPr lang="en-US" b="1" dirty="0"/>
              <a:t>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45 cm, 38500 cu cm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40 cm, 38500 cm		</a:t>
            </a:r>
            <a:endParaRPr lang="en-US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45 cm, 38560 cu cm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4005878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58" name="Google Shape;158;p1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11. The sum of the radius of the base and the height of a solid cylinder is 37 m. If the total surface area of the cylinder be 1628 </a:t>
            </a:r>
            <a:r>
              <a:rPr lang="en-US" b="1" dirty="0" err="1"/>
              <a:t>sq</a:t>
            </a:r>
            <a:r>
              <a:rPr lang="en-US" b="1" dirty="0"/>
              <a:t> m, find the volume.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4620 </a:t>
            </a:r>
            <a:r>
              <a:rPr lang="en-US" b="1" dirty="0"/>
              <a:t>cu m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4630 cu m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4520 cu m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4830 cu m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4548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58" name="Google Shape;158;p1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11. The sum of the radius of the base and the height of a solid cylinder is 37 m. If the total surface area of the cylinder be 1628 </a:t>
            </a:r>
            <a:r>
              <a:rPr lang="en-US" b="1" dirty="0" err="1"/>
              <a:t>sq</a:t>
            </a:r>
            <a:r>
              <a:rPr lang="en-US" b="1" dirty="0"/>
              <a:t> m, find the volume.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(a) 4620 </a:t>
            </a:r>
            <a:r>
              <a:rPr lang="en-US" b="1" dirty="0">
                <a:solidFill>
                  <a:srgbClr val="FF0000"/>
                </a:solidFill>
              </a:rPr>
              <a:t>cu m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4630 cu m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4520 cu m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4830 cu 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85274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64" name="Google Shape;164;p1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12. The largest sphere is carved out of a cube of side 7 cm. Find the volume of the sphere (Take π = 3014).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179.6 </a:t>
            </a:r>
            <a:r>
              <a:rPr lang="en-US" b="1" dirty="0"/>
              <a:t>cu cm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180.6 cu cm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176.9 cu cm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189.6 cu cm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64" name="Google Shape;164;p1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12. The largest sphere is carved out of a cube of side 7 cm. Find the volume of the sphere (Take π = 3014).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(a) 179.6 </a:t>
            </a:r>
            <a:r>
              <a:rPr lang="en-US" b="1" dirty="0">
                <a:solidFill>
                  <a:srgbClr val="FF0000"/>
                </a:solidFill>
              </a:rPr>
              <a:t>cu cm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180.6 cu cm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176.9 cu cm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189.6 cu cm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2512299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13. Find the weight of a iron shell, the external and internal diameters  of which are 13 cm and 10 cm respectively, if 1 cu cm of iron weighs 8 </a:t>
            </a:r>
            <a:r>
              <a:rPr lang="en-US" b="1" dirty="0" err="1"/>
              <a:t>gms</a:t>
            </a:r>
            <a:r>
              <a:rPr lang="en-US" b="1" dirty="0"/>
              <a:t>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6 </a:t>
            </a:r>
            <a:r>
              <a:rPr lang="en-US" b="1" dirty="0"/>
              <a:t>kg       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6.015 kg       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5.016 kg       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5.015 kg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13. Find the weight of a iron shell, the external and internal diameters  of which are 13 cm and 10 cm respectively, if 1 cu cm of iron weighs 8 </a:t>
            </a:r>
            <a:r>
              <a:rPr lang="en-US" b="1" dirty="0" err="1"/>
              <a:t>gms</a:t>
            </a:r>
            <a:r>
              <a:rPr lang="en-US" b="1" dirty="0"/>
              <a:t>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6 </a:t>
            </a:r>
            <a:r>
              <a:rPr lang="en-US" b="1" dirty="0"/>
              <a:t>kg       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6.015 kg       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c) 5.016 kg       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5.015 kg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7257417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76" name="Google Shape;176;p1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14. How many bullets can be made out of a cube of lead whose edge measures 22 cm, each bullet being 2 cm in diameter?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5324        </a:t>
            </a:r>
            <a:r>
              <a:rPr lang="en-US" b="1" dirty="0"/>
              <a:t>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2662       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1347       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2541</a:t>
            </a:r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76" name="Google Shape;176;p1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14. How many bullets can be made out of a cube of lead whose edge measures 22 cm, each bullet being 2 cm in diameter?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5324        </a:t>
            </a:r>
            <a:r>
              <a:rPr lang="en-US" b="1" dirty="0"/>
              <a:t>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2662       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1347       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d) 2541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9599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82" name="Google Shape;182;p1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15. Find the curved surface area of a hemisphere of radius 28 cm.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4928 </a:t>
            </a:r>
            <a:r>
              <a:rPr lang="en-US" b="1" dirty="0" err="1"/>
              <a:t>sq</a:t>
            </a:r>
            <a:r>
              <a:rPr lang="en-US" b="1" dirty="0"/>
              <a:t> cm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4298 </a:t>
            </a:r>
            <a:r>
              <a:rPr lang="en-US" b="1" dirty="0" err="1"/>
              <a:t>sq</a:t>
            </a:r>
            <a:r>
              <a:rPr lang="en-US" b="1" dirty="0"/>
              <a:t> cm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4982 </a:t>
            </a:r>
            <a:r>
              <a:rPr lang="en-US" b="1" dirty="0" err="1"/>
              <a:t>sq</a:t>
            </a:r>
            <a:r>
              <a:rPr lang="en-US" b="1" dirty="0"/>
              <a:t> cm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None of these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82" name="Google Shape;182;p1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15. Find the curved surface area of a hemisphere of radius 28 cm.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(a) 4928 </a:t>
            </a:r>
            <a:r>
              <a:rPr lang="en-US" b="1" dirty="0" err="1">
                <a:solidFill>
                  <a:srgbClr val="FF0000"/>
                </a:solidFill>
              </a:rPr>
              <a:t>sq</a:t>
            </a:r>
            <a:r>
              <a:rPr lang="en-US" b="1" dirty="0">
                <a:solidFill>
                  <a:srgbClr val="FF0000"/>
                </a:solidFill>
              </a:rPr>
              <a:t> cm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4298 </a:t>
            </a:r>
            <a:r>
              <a:rPr lang="en-US" b="1" dirty="0" err="1"/>
              <a:t>sq</a:t>
            </a:r>
            <a:r>
              <a:rPr lang="en-US" b="1" dirty="0"/>
              <a:t> cm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4982 </a:t>
            </a:r>
            <a:r>
              <a:rPr lang="en-US" b="1" dirty="0" err="1"/>
              <a:t>sq</a:t>
            </a:r>
            <a:r>
              <a:rPr lang="en-US" b="1" dirty="0"/>
              <a:t> cm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None of these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08716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16. The height of a cone is 16 cm and the diameter of its base is 24 cm. Find its slant height.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10 </a:t>
            </a:r>
            <a:r>
              <a:rPr lang="en-US" b="1" dirty="0"/>
              <a:t>cm      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20 cm       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15 cm       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25 cm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7919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16. The height of a cone is 16 cm and the diameter of its base is 24 cm. Find its slant height.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10 </a:t>
            </a:r>
            <a:r>
              <a:rPr lang="en-US" b="1" dirty="0"/>
              <a:t>cm      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b) 20 cm       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15 cm       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25 cm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2001726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94" name="Google Shape;194;p1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17. The diameter of base of a right circular cone is 6 cm and its perpendicular height is 3 cm. Find the slant height of the cone.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6 </a:t>
            </a:r>
            <a:r>
              <a:rPr lang="en-US" b="1" dirty="0"/>
              <a:t>cm       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b)none of these     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6 	cm      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 	cm</a:t>
            </a:r>
            <a:endParaRPr b="1" dirty="0"/>
          </a:p>
        </p:txBody>
      </p:sp>
      <p:sp>
        <p:nvSpPr>
          <p:cNvPr id="195" name="Google Shape;195;p17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4758" y="3744310"/>
            <a:ext cx="341193" cy="41701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7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746" y="4175311"/>
            <a:ext cx="464024" cy="392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94" name="Google Shape;194;p1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17. The diameter of base of a right circular cone is 6 cm and its perpendicular height is 3 cm. Find the slant height of the cone.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6 </a:t>
            </a:r>
            <a:r>
              <a:rPr lang="en-US" b="1" dirty="0"/>
              <a:t>cm       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b)none of these     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6 	cm      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 	cm</a:t>
            </a:r>
            <a:endParaRPr b="1" dirty="0"/>
          </a:p>
        </p:txBody>
      </p:sp>
      <p:sp>
        <p:nvSpPr>
          <p:cNvPr id="195" name="Google Shape;195;p17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4758" y="3744310"/>
            <a:ext cx="341193" cy="41701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7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746" y="4175311"/>
            <a:ext cx="464024" cy="392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47604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04" name="Google Shape;204;p1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18. A cone of height 7 cm and base radius 3 cm is carved from a rectangular block of wood 10 cm  5 cm  2 cm. Calculate the percentage of wood wasted.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66</a:t>
            </a:r>
            <a:r>
              <a:rPr lang="en-US" b="1" dirty="0"/>
              <a:t>%         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37%         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67%        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44%</a:t>
            </a:r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04" name="Google Shape;204;p1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18. A cone of height 7 cm and base radius 3 cm is carved from a rectangular block of wood 10 cm  5 cm  2 cm. Calculate the percentage of wood wasted.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66</a:t>
            </a:r>
            <a:r>
              <a:rPr lang="en-US" b="1" dirty="0"/>
              <a:t>%         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37%         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67%        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d) 44%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9981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10" name="Google Shape;210;p1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19. The height of a cone is 16 cm and the diameter of its base is 24 cm. Find the area of curved surface of the cone.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754.28 </a:t>
            </a:r>
            <a:r>
              <a:rPr lang="en-US" b="1" dirty="0" err="1"/>
              <a:t>sq</a:t>
            </a:r>
            <a:r>
              <a:rPr lang="en-US" b="1" dirty="0"/>
              <a:t> cm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754.82 </a:t>
            </a:r>
            <a:r>
              <a:rPr lang="en-US" b="1" dirty="0" err="1"/>
              <a:t>sq</a:t>
            </a:r>
            <a:r>
              <a:rPr lang="en-US" b="1" dirty="0"/>
              <a:t> cm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774.28 </a:t>
            </a:r>
            <a:r>
              <a:rPr lang="en-US" b="1" dirty="0" err="1"/>
              <a:t>sq</a:t>
            </a:r>
            <a:r>
              <a:rPr lang="en-US" b="1" dirty="0"/>
              <a:t> cm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None of these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10" name="Google Shape;210;p1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19. The height of a cone is 16 cm and the diameter of its base is 24 cm. Find the area of curved surface of the cone.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754.28 </a:t>
            </a:r>
            <a:r>
              <a:rPr lang="en-US" b="1" dirty="0" err="1"/>
              <a:t>sq</a:t>
            </a:r>
            <a:r>
              <a:rPr lang="en-US" b="1" dirty="0"/>
              <a:t> cm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b) 754.82 </a:t>
            </a:r>
            <a:r>
              <a:rPr lang="en-US" b="1" dirty="0" err="1">
                <a:solidFill>
                  <a:srgbClr val="FF0000"/>
                </a:solidFill>
              </a:rPr>
              <a:t>sq</a:t>
            </a:r>
            <a:r>
              <a:rPr lang="en-US" b="1" dirty="0">
                <a:solidFill>
                  <a:srgbClr val="FF0000"/>
                </a:solidFill>
              </a:rPr>
              <a:t> cm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774.28 </a:t>
            </a:r>
            <a:r>
              <a:rPr lang="en-US" b="1" dirty="0" err="1"/>
              <a:t>sq</a:t>
            </a:r>
            <a:r>
              <a:rPr lang="en-US" b="1" dirty="0"/>
              <a:t> cm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None of these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7050505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16" name="Google Shape;216;p2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20. Radius of the base of a right circular cone is 30 cm and the height of the cone is 40 cm. Find the total surface area of the cone.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240 </a:t>
            </a:r>
            <a:r>
              <a:rPr lang="en-US" b="1" dirty="0"/>
              <a:t>π </a:t>
            </a:r>
            <a:r>
              <a:rPr lang="en-US" b="1" dirty="0" err="1"/>
              <a:t>sq</a:t>
            </a:r>
            <a:r>
              <a:rPr lang="en-US" b="1" dirty="0"/>
              <a:t> cm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2400 π </a:t>
            </a:r>
            <a:r>
              <a:rPr lang="en-US" b="1" dirty="0" err="1"/>
              <a:t>sq</a:t>
            </a:r>
            <a:r>
              <a:rPr lang="en-US" b="1" dirty="0"/>
              <a:t> cm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1600 π </a:t>
            </a:r>
            <a:r>
              <a:rPr lang="en-US" b="1" dirty="0" err="1"/>
              <a:t>sq</a:t>
            </a:r>
            <a:r>
              <a:rPr lang="en-US" b="1" dirty="0"/>
              <a:t> cm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1680 π </a:t>
            </a:r>
            <a:r>
              <a:rPr lang="en-US" b="1" dirty="0" err="1"/>
              <a:t>sq</a:t>
            </a:r>
            <a:r>
              <a:rPr lang="en-US" b="1" dirty="0"/>
              <a:t> cm</a:t>
            </a:r>
            <a:endParaRPr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16" name="Google Shape;216;p2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20. Radius of the base of a right circular cone is 30 cm and the height of the cone is 40 cm. Find the total surface area of the cone.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240 </a:t>
            </a:r>
            <a:r>
              <a:rPr lang="en-US" b="1" dirty="0"/>
              <a:t>π </a:t>
            </a:r>
            <a:r>
              <a:rPr lang="en-US" b="1" dirty="0" err="1"/>
              <a:t>sq</a:t>
            </a:r>
            <a:r>
              <a:rPr lang="en-US" b="1" dirty="0"/>
              <a:t> cm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b) 2400 π </a:t>
            </a:r>
            <a:r>
              <a:rPr lang="en-US" b="1" dirty="0" err="1">
                <a:solidFill>
                  <a:srgbClr val="FF0000"/>
                </a:solidFill>
              </a:rPr>
              <a:t>sq</a:t>
            </a:r>
            <a:r>
              <a:rPr lang="en-US" b="1" dirty="0">
                <a:solidFill>
                  <a:srgbClr val="FF0000"/>
                </a:solidFill>
              </a:rPr>
              <a:t> cm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1600 π </a:t>
            </a:r>
            <a:r>
              <a:rPr lang="en-US" b="1" dirty="0" err="1"/>
              <a:t>sq</a:t>
            </a:r>
            <a:r>
              <a:rPr lang="en-US" b="1" dirty="0"/>
              <a:t> cm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1680 π </a:t>
            </a:r>
            <a:r>
              <a:rPr lang="en-US" b="1" dirty="0" err="1"/>
              <a:t>sq</a:t>
            </a:r>
            <a:r>
              <a:rPr lang="en-US" b="1" dirty="0"/>
              <a:t> 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05921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21. The circumference of one end of a frustum of a right circular cone is 48 cm and of the other end 34 cm, the height of the frustum is 10 cm, find its volume.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1250 </a:t>
            </a:r>
            <a:r>
              <a:rPr lang="en-US" b="1" dirty="0"/>
              <a:t>cub cm </a:t>
            </a:r>
            <a:r>
              <a:rPr lang="en-US" b="1" dirty="0" err="1"/>
              <a:t>approx</a:t>
            </a:r>
            <a:r>
              <a:rPr lang="en-US" b="1" dirty="0"/>
              <a:t>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1850 cub cm </a:t>
            </a:r>
            <a:r>
              <a:rPr lang="en-US" b="1" dirty="0" err="1"/>
              <a:t>approx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1350 cub cm </a:t>
            </a:r>
            <a:r>
              <a:rPr lang="en-US" b="1" dirty="0" err="1"/>
              <a:t>approx</a:t>
            </a:r>
            <a:r>
              <a:rPr lang="en-US" b="1" dirty="0"/>
              <a:t>		</a:t>
            </a:r>
            <a:endParaRPr lang="en-US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1360 cub cm </a:t>
            </a:r>
            <a:r>
              <a:rPr lang="en-US" b="1" dirty="0" err="1"/>
              <a:t>approx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4888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21. The circumference of one end of a frustum of a right circular cone is 48 cm and of the other end 34 cm, the height of the frustum is 10 cm, find its volume.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1250 </a:t>
            </a:r>
            <a:r>
              <a:rPr lang="en-US" b="1" dirty="0"/>
              <a:t>cub cm </a:t>
            </a:r>
            <a:r>
              <a:rPr lang="en-US" b="1" dirty="0" err="1"/>
              <a:t>approx</a:t>
            </a:r>
            <a:r>
              <a:rPr lang="en-US" b="1" dirty="0"/>
              <a:t>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1850 cub cm </a:t>
            </a:r>
            <a:r>
              <a:rPr lang="en-US" b="1" dirty="0" err="1"/>
              <a:t>approx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(c) 1350 </a:t>
            </a:r>
            <a:r>
              <a:rPr lang="en-US" b="1" dirty="0" smtClean="0">
                <a:solidFill>
                  <a:srgbClr val="FF0000"/>
                </a:solidFill>
              </a:rPr>
              <a:t>cub cm </a:t>
            </a:r>
            <a:r>
              <a:rPr lang="en-US" b="1" dirty="0" err="1" smtClean="0">
                <a:solidFill>
                  <a:srgbClr val="FF0000"/>
                </a:solidFill>
              </a:rPr>
              <a:t>approx</a:t>
            </a:r>
            <a:r>
              <a:rPr lang="en-US" b="1" dirty="0"/>
              <a:t>		</a:t>
            </a:r>
            <a:endParaRPr lang="en-US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1360 cub cm </a:t>
            </a:r>
            <a:r>
              <a:rPr lang="en-US" b="1" dirty="0" err="1" smtClean="0"/>
              <a:t>approx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4916473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28" name="Google Shape;228;p2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22. The surface of a cube is 1176 cm</a:t>
            </a:r>
            <a:r>
              <a:rPr lang="en-US" b="1" baseline="30000" dirty="0"/>
              <a:t>2</a:t>
            </a:r>
            <a:r>
              <a:rPr lang="en-US" b="1" dirty="0"/>
              <a:t> . The volume of this cube is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7056 </a:t>
            </a:r>
            <a:r>
              <a:rPr lang="en-US" b="1" dirty="0"/>
              <a:t>cm</a:t>
            </a:r>
            <a:r>
              <a:rPr lang="en-US" b="1" baseline="30000" dirty="0"/>
              <a:t>3</a:t>
            </a:r>
            <a:r>
              <a:rPr lang="en-US" b="1" dirty="0"/>
              <a:t>  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4704 cm</a:t>
            </a:r>
            <a:r>
              <a:rPr lang="en-US" b="1" baseline="30000" dirty="0"/>
              <a:t>3		</a:t>
            </a:r>
            <a:endParaRPr lang="en-US" b="1" baseline="30000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2744 cm</a:t>
            </a:r>
            <a:r>
              <a:rPr lang="en-US" b="1" baseline="30000" dirty="0"/>
              <a:t>3</a:t>
            </a:r>
            <a:r>
              <a:rPr lang="en-US" b="1" dirty="0"/>
              <a:t>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3528 cm</a:t>
            </a:r>
            <a:r>
              <a:rPr lang="en-US" b="1" baseline="30000" dirty="0"/>
              <a:t>3</a:t>
            </a: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28" name="Google Shape;228;p2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22. The surface of a cube is 1176 cm</a:t>
            </a:r>
            <a:r>
              <a:rPr lang="en-US" b="1" baseline="30000" dirty="0"/>
              <a:t>2</a:t>
            </a:r>
            <a:r>
              <a:rPr lang="en-US" b="1" dirty="0"/>
              <a:t> . The volume of this cube is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7056 </a:t>
            </a:r>
            <a:r>
              <a:rPr lang="en-US" b="1" dirty="0"/>
              <a:t>cm</a:t>
            </a:r>
            <a:r>
              <a:rPr lang="en-US" b="1" baseline="30000" dirty="0"/>
              <a:t>3</a:t>
            </a:r>
            <a:r>
              <a:rPr lang="en-US" b="1" dirty="0"/>
              <a:t>  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4704 cm</a:t>
            </a:r>
            <a:r>
              <a:rPr lang="en-US" b="1" baseline="30000" dirty="0"/>
              <a:t>3		</a:t>
            </a:r>
            <a:endParaRPr lang="en-US" b="1" baseline="30000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c) 2744 cm</a:t>
            </a:r>
            <a:r>
              <a:rPr lang="en-US" b="1" baseline="30000" dirty="0">
                <a:solidFill>
                  <a:srgbClr val="FF0000"/>
                </a:solidFill>
              </a:rPr>
              <a:t>3</a:t>
            </a:r>
            <a:r>
              <a:rPr lang="en-US" b="1" dirty="0"/>
              <a:t>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3528 cm</a:t>
            </a:r>
            <a:r>
              <a:rPr lang="en-US" b="1" baseline="30000" dirty="0"/>
              <a:t>3</a:t>
            </a: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8158993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34" name="Google Shape;234;p2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23. Three cubes of metal whose edges are 30, 40 and 50 cm respectively are melted and formed into a single cube. If there be no loss of metal in the process find the side of the new cube.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60 </a:t>
            </a:r>
            <a:r>
              <a:rPr lang="en-US" b="1" dirty="0"/>
              <a:t>cm       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64 cm       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90 cm       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80 cm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34" name="Google Shape;234;p2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23. Three cubes of metal whose edges are 30, 40 and 50 cm respectively are melted and formed into a single cube. If there be no loss of metal in the process find the side of the new cube.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(a) 60 </a:t>
            </a:r>
            <a:r>
              <a:rPr lang="en-US" b="1" dirty="0">
                <a:solidFill>
                  <a:srgbClr val="FF0000"/>
                </a:solidFill>
              </a:rPr>
              <a:t>cm       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64 cm       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90 cm       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80 cm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5049207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40" name="Google Shape;240;p2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24. A cube of sides 6 cm is melted and smaller cubes of sides 3 cm each are formed. How many such cubes are possible?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16</a:t>
            </a:r>
            <a:r>
              <a:rPr lang="en-US" b="1" dirty="0"/>
              <a:t>	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8	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27 	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Data inadequate</a:t>
            </a:r>
            <a:endParaRPr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40" name="Google Shape;240;p2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24. A cube of sides 6 cm is melted and smaller cubes of sides 3 cm each are formed. How many such cubes are possible?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16</a:t>
            </a:r>
            <a:r>
              <a:rPr lang="en-US" b="1" dirty="0"/>
              <a:t>	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b) 8</a:t>
            </a:r>
            <a:r>
              <a:rPr lang="en-US" b="1" dirty="0"/>
              <a:t>	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27 	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Data inadequate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92557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46" name="Google Shape;246;p2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25. The internal diameter of an iron pipe is 6 cm and the length is 2.8 </a:t>
            </a:r>
            <a:r>
              <a:rPr lang="en-US" b="1" dirty="0" err="1"/>
              <a:t>metres</a:t>
            </a:r>
            <a:r>
              <a:rPr lang="en-US" b="1" dirty="0"/>
              <a:t>. If the thickness of the metal be 5 mm and 1 cu cm of iron weighs 8 gm, find the weight of the pipe.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288.2 </a:t>
            </a:r>
            <a:r>
              <a:rPr lang="en-US" b="1" dirty="0"/>
              <a:t>kg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22.88 kg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822.2 kg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None of these</a:t>
            </a:r>
            <a:endParaRPr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46" name="Google Shape;246;p2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25. The internal diameter of an iron pipe is 6 cm and the length is 2.8 </a:t>
            </a:r>
            <a:r>
              <a:rPr lang="en-US" b="1" dirty="0" err="1"/>
              <a:t>metres</a:t>
            </a:r>
            <a:r>
              <a:rPr lang="en-US" b="1" dirty="0"/>
              <a:t>. If the thickness of the metal be 5 mm and 1 cu cm of iron weighs 8 gm, find the weight of the pipe.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288.2 </a:t>
            </a:r>
            <a:r>
              <a:rPr lang="en-US" b="1" dirty="0"/>
              <a:t>kg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b) </a:t>
            </a:r>
            <a:r>
              <a:rPr lang="en-US" b="1" dirty="0" smtClean="0">
                <a:solidFill>
                  <a:srgbClr val="FF0000"/>
                </a:solidFill>
              </a:rPr>
              <a:t>228.8 </a:t>
            </a:r>
            <a:r>
              <a:rPr lang="en-US" b="1" dirty="0">
                <a:solidFill>
                  <a:srgbClr val="FF0000"/>
                </a:solidFill>
              </a:rPr>
              <a:t>kg	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822.2 kg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39244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52" name="Google Shape;252;p2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26. A copper sphere of diameter 12 cm is drawn into a wire of diameter 2 cm. Find the length of the wire.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288 </a:t>
            </a:r>
            <a:r>
              <a:rPr lang="en-US" b="1" dirty="0"/>
              <a:t>cm       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284 cm  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286 cm      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None of these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2368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52" name="Google Shape;252;p2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26. A copper sphere of diameter 12 cm is drawn into a wire of diameter 2 cm. Find the length of the wire.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(a) 288 </a:t>
            </a:r>
            <a:r>
              <a:rPr lang="en-US" b="1" dirty="0">
                <a:solidFill>
                  <a:srgbClr val="FF0000"/>
                </a:solidFill>
              </a:rPr>
              <a:t>cm       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284 cm  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286 cm      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None of these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7878645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58" name="Google Shape;258;p2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27. A cylinder of radius 6 cm and height 8 cm is melted and the same mass is used to create a sphere. What will be the radius of the sphere?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7 </a:t>
            </a:r>
            <a:r>
              <a:rPr lang="en-US" b="1" dirty="0"/>
              <a:t>cm	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4 cm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6 cm	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         cm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  <p:sp>
        <p:nvSpPr>
          <p:cNvPr id="259" name="Google Shape;259;p27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903" y="4136138"/>
            <a:ext cx="723648" cy="545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58" name="Google Shape;258;p2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27. A cylinder of radius 6 cm and height 8 cm is melted and the same mass is used to create a sphere. What will be the radius of the sphere?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7 </a:t>
            </a:r>
            <a:r>
              <a:rPr lang="en-US" b="1" dirty="0"/>
              <a:t>cm	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4 cm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c) 6 cm</a:t>
            </a:r>
            <a:r>
              <a:rPr lang="en-US" b="1" dirty="0"/>
              <a:t>	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         cm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  <p:sp>
        <p:nvSpPr>
          <p:cNvPr id="259" name="Google Shape;259;p27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903" y="4136138"/>
            <a:ext cx="723648" cy="5459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988094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66" name="Google Shape;266;p2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28. A cylinder of radius 15 cm and height 20 cm is melted and the same mass is used to create a sphere. What will be the radius of the sphere?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12 </a:t>
            </a:r>
            <a:r>
              <a:rPr lang="en-US" b="1" dirty="0"/>
              <a:t>cm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18 cm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15 cm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Data inadequate</a:t>
            </a:r>
            <a:endParaRPr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66" name="Google Shape;266;p2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28. A cylinder of radius 15 cm and height 20 cm is melted and the same mass is used to create a sphere. What will be the radius of the sphere?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12 </a:t>
            </a:r>
            <a:r>
              <a:rPr lang="en-US" b="1" dirty="0"/>
              <a:t>cm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18 cm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c) 15 cm</a:t>
            </a:r>
            <a:r>
              <a:rPr lang="en-US" b="1" dirty="0"/>
              <a:t>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Data inadequate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18167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72" name="Google Shape;272;p2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29. A cylinder of length 1 </a:t>
            </a:r>
            <a:r>
              <a:rPr lang="en-US" b="1" dirty="0" err="1"/>
              <a:t>metre</a:t>
            </a:r>
            <a:r>
              <a:rPr lang="en-US" b="1" dirty="0"/>
              <a:t> and diameter 15 cm is melted down and cast into spheres of diameter 5 cm. How many spheres can be made?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270          </a:t>
            </a:r>
            <a:r>
              <a:rPr lang="en-US" b="1" dirty="0"/>
              <a:t>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260         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290        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370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72" name="Google Shape;272;p2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29. A cylinder of length 1 </a:t>
            </a:r>
            <a:r>
              <a:rPr lang="en-US" b="1" dirty="0" err="1"/>
              <a:t>metre</a:t>
            </a:r>
            <a:r>
              <a:rPr lang="en-US" b="1" dirty="0"/>
              <a:t> and diameter 15 cm is melted down and cast into spheres of diameter 5 cm. How many spheres can be made?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(a) 270</a:t>
            </a:r>
            <a:r>
              <a:rPr lang="en-US" b="1" dirty="0" smtClean="0"/>
              <a:t>          </a:t>
            </a:r>
            <a:r>
              <a:rPr lang="en-US" b="1" dirty="0"/>
              <a:t>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260         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290        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370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64163184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78" name="Google Shape;278;p3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30. There is a cone of radius 18 cm and height 24 cm. Find the radius of the greatest sphere that can be carved out of that cone.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9 </a:t>
            </a:r>
            <a:r>
              <a:rPr lang="en-US" b="1" dirty="0"/>
              <a:t>cm  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12 cm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6 cm	    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Can’t be determined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78" name="Google Shape;278;p3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30. There is a cone of radius 18 cm and height 24 cm. Find the radius of the greatest sphere that can be carved out of that cone.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(a)  9 </a:t>
            </a:r>
            <a:r>
              <a:rPr lang="en-US" b="1" dirty="0">
                <a:solidFill>
                  <a:srgbClr val="FF0000"/>
                </a:solidFill>
              </a:rPr>
              <a:t>cm   </a:t>
            </a:r>
            <a:r>
              <a:rPr lang="en-US" b="1" dirty="0"/>
              <a:t>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12 cm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6 cm	    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Can’t be determined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00720013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84" name="Google Shape;284;p3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31. The curved surface areas of two spheres are in the ratio 4 : 5. Find the ratio of their volumes.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dirty="0" smtClean="0"/>
              <a:t>8 </a:t>
            </a:r>
            <a:r>
              <a:rPr lang="en-US" dirty="0"/>
              <a:t>: 5	        </a:t>
            </a:r>
            <a:endParaRPr lang="en-US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smtClean="0"/>
              <a:t>(</a:t>
            </a:r>
            <a:r>
              <a:rPr lang="en-US" dirty="0"/>
              <a:t>b) 8 : 5          		</a:t>
            </a:r>
            <a:endParaRPr lang="en-US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smtClean="0"/>
              <a:t>(</a:t>
            </a:r>
            <a:r>
              <a:rPr lang="en-US" dirty="0"/>
              <a:t>c) 8 : 5         		 </a:t>
            </a:r>
            <a:endParaRPr lang="en-US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smtClean="0"/>
              <a:t>(</a:t>
            </a:r>
            <a:r>
              <a:rPr lang="en-US" dirty="0"/>
              <a:t>d) 5    : 8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  <p:sp>
        <p:nvSpPr>
          <p:cNvPr id="285" name="Google Shape;285;p3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7592" y="3149164"/>
            <a:ext cx="397025" cy="485253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637" y="4176170"/>
            <a:ext cx="341823" cy="43677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7592" y="3740200"/>
            <a:ext cx="341194" cy="435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32470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84" name="Google Shape;284;p3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31. The curved surface areas of two spheres are in the ratio 4 : 5. Find the ratio of their volumes.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dirty="0" smtClean="0"/>
              <a:t>8 </a:t>
            </a:r>
            <a:r>
              <a:rPr lang="en-US" dirty="0"/>
              <a:t>: 5	        </a:t>
            </a:r>
            <a:endParaRPr lang="en-US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smtClean="0"/>
              <a:t>(</a:t>
            </a:r>
            <a:r>
              <a:rPr lang="en-US" dirty="0"/>
              <a:t>b) 8 : 5          		</a:t>
            </a:r>
            <a:endParaRPr lang="en-US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c) 8 : 5         </a:t>
            </a:r>
            <a:r>
              <a:rPr lang="en-US" dirty="0"/>
              <a:t>		 </a:t>
            </a:r>
            <a:endParaRPr lang="en-US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smtClean="0"/>
              <a:t>(</a:t>
            </a:r>
            <a:r>
              <a:rPr lang="en-US" dirty="0"/>
              <a:t>d) 5    : 8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  <p:sp>
        <p:nvSpPr>
          <p:cNvPr id="285" name="Google Shape;285;p3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7592" y="3149164"/>
            <a:ext cx="397025" cy="485253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637" y="4176170"/>
            <a:ext cx="341823" cy="43677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7592" y="3740200"/>
            <a:ext cx="272522" cy="435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520730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96" name="Google Shape;296;p3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32. The radii of two cylinders are in the ratio of 2 : 3 and their heights are in the ratio 5 : 3. The ratio of their volumes is: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27 </a:t>
            </a:r>
            <a:r>
              <a:rPr lang="en-US" b="1" dirty="0"/>
              <a:t>: 20        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20 : 27       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4 : 9        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9 : 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96" name="Google Shape;296;p3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32. The radii of two cylinders are in the ratio of 2 : 3 and their heights are in the ratio 5 : 3. The ratio of their volumes is: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27 </a:t>
            </a:r>
            <a:r>
              <a:rPr lang="en-US" b="1" dirty="0"/>
              <a:t>: 20        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b) 20 : 27       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4 : 9        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9 : 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64922940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33. If the radius of a cylinder becomes 3 times and the height 1/3 times, what is the ratio between the new curved surface area and the previous curved surface area of the cylinder?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1 </a:t>
            </a:r>
            <a:r>
              <a:rPr lang="en-US" b="1" dirty="0"/>
              <a:t>: 1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1 : 2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2 : 1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Can’t be determined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33. If the radius of a cylinder becomes 3 times and the height 1/3 times, what is the ratio between the new curved surface area and the previous curved surface area of the cylinder?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(a) 1 </a:t>
            </a:r>
            <a:r>
              <a:rPr lang="en-US" b="1" dirty="0">
                <a:solidFill>
                  <a:srgbClr val="FF0000"/>
                </a:solidFill>
              </a:rPr>
              <a:t>: 1 </a:t>
            </a:r>
            <a:r>
              <a:rPr lang="en-US" b="1" dirty="0"/>
              <a:t>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1 : 2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2 : 1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Can’t be determined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20709685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08" name="Google Shape;308;p3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34. A right-angled triangle having base 6 </a:t>
            </a:r>
            <a:r>
              <a:rPr lang="en-US" b="1" dirty="0" err="1"/>
              <a:t>metres</a:t>
            </a:r>
            <a:r>
              <a:rPr lang="en-US" b="1" dirty="0"/>
              <a:t> and height equal to 8 </a:t>
            </a:r>
            <a:r>
              <a:rPr lang="en-US" b="1" dirty="0" err="1"/>
              <a:t>metres</a:t>
            </a:r>
            <a:r>
              <a:rPr lang="en-US" b="1" dirty="0"/>
              <a:t>, is turned around the height. Find the volume of the cone thus formed. Also find the surface area.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96 </a:t>
            </a:r>
            <a:r>
              <a:rPr lang="en-US" b="1" dirty="0"/>
              <a:t>π , 60 π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48 π , 60 π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96 π , 120 π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48 π , 30 π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08" name="Google Shape;308;p3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34. A right-angled triangle having base 6 </a:t>
            </a:r>
            <a:r>
              <a:rPr lang="en-US" b="1" dirty="0" err="1"/>
              <a:t>metres</a:t>
            </a:r>
            <a:r>
              <a:rPr lang="en-US" b="1" dirty="0"/>
              <a:t> and height equal to 8 </a:t>
            </a:r>
            <a:r>
              <a:rPr lang="en-US" b="1" dirty="0" err="1"/>
              <a:t>metres</a:t>
            </a:r>
            <a:r>
              <a:rPr lang="en-US" b="1" dirty="0"/>
              <a:t>, is turned around the height. Find the volume of the cone thus formed. Also find the surface area.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(a) 96 </a:t>
            </a:r>
            <a:r>
              <a:rPr lang="en-US" b="1" dirty="0">
                <a:solidFill>
                  <a:srgbClr val="FF0000"/>
                </a:solidFill>
              </a:rPr>
              <a:t>π , 60 π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48 π , 60 π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96 π , 120 π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48 π , 30 π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54841891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14" name="Google Shape;314;p3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35. A right-angled triangle having base 9 </a:t>
            </a:r>
            <a:r>
              <a:rPr lang="en-US" b="1" dirty="0" err="1"/>
              <a:t>metres</a:t>
            </a:r>
            <a:r>
              <a:rPr lang="en-US" b="1" dirty="0"/>
              <a:t> and height equal to 12 </a:t>
            </a:r>
            <a:r>
              <a:rPr lang="en-US" b="1" dirty="0" err="1"/>
              <a:t>metres</a:t>
            </a:r>
            <a:r>
              <a:rPr lang="en-US" b="1" dirty="0"/>
              <a:t>, is turned around the base. Find the volume of the cone thus formed. Also find the surface area.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432 </a:t>
            </a:r>
            <a:r>
              <a:rPr lang="en-US" b="1" dirty="0"/>
              <a:t>π, 180 π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462 π, 190 π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432 π, 150 π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None of these</a:t>
            </a:r>
            <a:endParaRPr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14" name="Google Shape;314;p3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35. A right-angled triangle having base 9 </a:t>
            </a:r>
            <a:r>
              <a:rPr lang="en-US" b="1" dirty="0" err="1"/>
              <a:t>metres</a:t>
            </a:r>
            <a:r>
              <a:rPr lang="en-US" b="1" dirty="0"/>
              <a:t> and height equal to 12 </a:t>
            </a:r>
            <a:r>
              <a:rPr lang="en-US" b="1" dirty="0" err="1"/>
              <a:t>metres</a:t>
            </a:r>
            <a:r>
              <a:rPr lang="en-US" b="1" dirty="0"/>
              <a:t>, is turned around the base. Find the volume of the cone thus formed. Also find the surface area.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432 </a:t>
            </a:r>
            <a:r>
              <a:rPr lang="en-US" b="1" dirty="0"/>
              <a:t>π, 180 π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462 π, 190 π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432 π, 150 π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d) None of these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76920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20" name="Google Shape;320;p3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36. The length, breadth and height of a cuboid are made 2, 3 and 4 times respectively. Find the percentage increase in its volume.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230</a:t>
            </a:r>
            <a:r>
              <a:rPr lang="en-US" b="1" dirty="0"/>
              <a:t>%    	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23%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2300%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data inadequate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35677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20" name="Google Shape;320;p3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36. The length, breadth and height of a cuboid are made 2, 3 and 4 times respectively. Find the percentage increase in its volume.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(a) 230</a:t>
            </a:r>
            <a:r>
              <a:rPr lang="en-US" b="1" dirty="0">
                <a:solidFill>
                  <a:srgbClr val="FF0000"/>
                </a:solidFill>
              </a:rPr>
              <a:t>%    </a:t>
            </a:r>
            <a:r>
              <a:rPr lang="en-US" b="1" dirty="0"/>
              <a:t>	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23%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2300%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data inadequate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247660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26" name="Google Shape;326;p3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37. If only length of a cuboid is made 4 times then, find the percentage increase in its volume.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6300</a:t>
            </a:r>
            <a:r>
              <a:rPr lang="en-US" b="1" dirty="0"/>
              <a:t>%      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640%     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300%     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None of these</a:t>
            </a:r>
            <a:endParaRPr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26" name="Google Shape;326;p3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37. If only length of a cuboid is made 4 times then, find the percentage increase in its volume.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6300</a:t>
            </a:r>
            <a:r>
              <a:rPr lang="en-US" b="1" dirty="0"/>
              <a:t>%      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640%     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c) 300%      </a:t>
            </a:r>
            <a:r>
              <a:rPr lang="en-US" b="1" dirty="0"/>
              <a:t>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084081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32" name="Google Shape;332;p3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38. If the length and breadth of a cuboid are made 3 and 6 times respectively then, find the percentage increase in its volume.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1900</a:t>
            </a:r>
            <a:r>
              <a:rPr lang="en-US" b="1" dirty="0"/>
              <a:t>%      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1700%       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170%       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190%</a:t>
            </a:r>
            <a:endParaRPr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32" name="Google Shape;332;p3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38. If the length and breadth of a cuboid are made 3 and 6 times respectively then, find the percentage increase in its volume.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1900</a:t>
            </a:r>
            <a:r>
              <a:rPr lang="en-US" b="1" dirty="0"/>
              <a:t>%      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b) 1700%       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170%       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190%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1506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38" name="Google Shape;338;p3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39. Each edge of a cube is increased by 10%. What is the percentage increase in its volume.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20</a:t>
            </a:r>
            <a:r>
              <a:rPr lang="en-US" b="1" dirty="0"/>
              <a:t>%          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33.1%           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20.5%        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22%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38" name="Google Shape;338;p3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39. Each edge of a cube is increased by 10%. What is the percentage increase in its volume.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20</a:t>
            </a:r>
            <a:r>
              <a:rPr lang="en-US" b="1" dirty="0"/>
              <a:t>%          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b) 33.1%           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20.5%        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22%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58190530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44" name="Google Shape;344;p4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/>
              <a:t>ELEMENTARY MENSURATION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40. The radius of a right circular cylinder is decreased by 5% but its height is increased by 10%. What is the percentage change in its volume?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(a) 0.725% increase in volume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Remains unchanged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0.725% decrease in volume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Data inadequate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/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/>
              <a:t> </a:t>
            </a:r>
            <a:endParaRPr b="1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44" name="Google Shape;344;p4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40. The radius of a right circular cylinder is decreased by 5% but its height is increased by 10%. What is the percentage change in its volume?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(a) 0.725% increase in volume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Remains unchanged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(c) 0.725% decrease in volume</a:t>
            </a:r>
            <a:endParaRPr dirty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Data inadequate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51760357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50" name="Google Shape;350;p4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/>
              <a:t>ELEMENTARY MENSURATION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41. A closed rectangular box has inner dimensions 24 cm by 12 cm by 10 cm. Calculate its capacity and the area of tinfoil needed to line its inner surface.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(a) 2680 cu cm, 1296 sq cm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2880 cu cm, 1396 sq cm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2880 cu cm, 1296 sq cm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2860 cu cm, 1296 sq cm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5081</Words>
  <Application>Microsoft Office PowerPoint</Application>
  <PresentationFormat>Widescreen</PresentationFormat>
  <Paragraphs>720</Paragraphs>
  <Slides>100</Slides>
  <Notes>82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4" baseType="lpstr">
      <vt:lpstr>Arial Black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APTITUDE</dc:title>
  <dc:creator>anuj gupta</dc:creator>
  <cp:lastModifiedBy>SKJADSBCKJWEF</cp:lastModifiedBy>
  <cp:revision>7</cp:revision>
  <dcterms:created xsi:type="dcterms:W3CDTF">2020-02-23T06:37:57Z</dcterms:created>
  <dcterms:modified xsi:type="dcterms:W3CDTF">2023-11-07T03:34:41Z</dcterms:modified>
</cp:coreProperties>
</file>