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9" r:id="rId2"/>
    <p:sldId id="379" r:id="rId3"/>
    <p:sldId id="358" r:id="rId4"/>
    <p:sldId id="310" r:id="rId5"/>
    <p:sldId id="359" r:id="rId6"/>
    <p:sldId id="329" r:id="rId7"/>
    <p:sldId id="360" r:id="rId8"/>
    <p:sldId id="331" r:id="rId9"/>
    <p:sldId id="361" r:id="rId10"/>
    <p:sldId id="332" r:id="rId11"/>
    <p:sldId id="362" r:id="rId12"/>
    <p:sldId id="333" r:id="rId13"/>
    <p:sldId id="363" r:id="rId14"/>
    <p:sldId id="334" r:id="rId15"/>
    <p:sldId id="364" r:id="rId16"/>
    <p:sldId id="335" r:id="rId17"/>
    <p:sldId id="365" r:id="rId18"/>
    <p:sldId id="336" r:id="rId19"/>
    <p:sldId id="366" r:id="rId20"/>
    <p:sldId id="337" r:id="rId21"/>
    <p:sldId id="367" r:id="rId22"/>
    <p:sldId id="338" r:id="rId23"/>
    <p:sldId id="368" r:id="rId24"/>
    <p:sldId id="330" r:id="rId25"/>
    <p:sldId id="369" r:id="rId26"/>
    <p:sldId id="357" r:id="rId27"/>
    <p:sldId id="370" r:id="rId28"/>
    <p:sldId id="339" r:id="rId29"/>
    <p:sldId id="371" r:id="rId30"/>
    <p:sldId id="350" r:id="rId31"/>
    <p:sldId id="372" r:id="rId32"/>
    <p:sldId id="351" r:id="rId33"/>
    <p:sldId id="373" r:id="rId34"/>
    <p:sldId id="352" r:id="rId35"/>
    <p:sldId id="374" r:id="rId36"/>
    <p:sldId id="353" r:id="rId37"/>
    <p:sldId id="375" r:id="rId38"/>
    <p:sldId id="354" r:id="rId39"/>
    <p:sldId id="376" r:id="rId40"/>
    <p:sldId id="355" r:id="rId41"/>
    <p:sldId id="377" r:id="rId42"/>
    <p:sldId id="37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780" y="-102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                 </a:t>
            </a:r>
          </a:p>
          <a:p>
            <a:pPr>
              <a:buNone/>
            </a:pPr>
            <a:endParaRPr lang="en-US" sz="4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                 </a:t>
            </a:r>
            <a:r>
              <a:rPr lang="en-US" sz="4000" b="1" dirty="0" smtClean="0">
                <a:solidFill>
                  <a:srgbClr val="FF0000"/>
                </a:solidFill>
                <a:latin typeface="Arial Black" pitchFamily="34" charset="0"/>
              </a:rPr>
              <a:t>DATA </a:t>
            </a:r>
            <a:r>
              <a:rPr lang="en-US" sz="4000" b="1" dirty="0">
                <a:solidFill>
                  <a:srgbClr val="FF0000"/>
                </a:solidFill>
                <a:latin typeface="Arial Black" pitchFamily="34" charset="0"/>
              </a:rPr>
              <a:t>SUFFICIENCY</a:t>
            </a:r>
          </a:p>
          <a:p>
            <a:pPr>
              <a:buNone/>
            </a:pPr>
            <a:r>
              <a:rPr lang="en-US" sz="1800" b="1" dirty="0"/>
              <a:t> 	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5. Question</a:t>
            </a:r>
            <a:r>
              <a:rPr lang="en-US" dirty="0"/>
              <a:t>: The last Sunday of March, 2006 fell on which date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1.The first Sunday of that month fell on 5th.</a:t>
            </a:r>
            <a:endParaRPr lang="en-US" i="1" dirty="0"/>
          </a:p>
          <a:p>
            <a:pPr>
              <a:buNone/>
            </a:pPr>
            <a:r>
              <a:rPr lang="en-US" dirty="0"/>
              <a:t>2.The last day of that month was Friday.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(C) If the data either in statement I alone or in statement II alone are sufficient to answer the Question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5. Question</a:t>
            </a:r>
            <a:r>
              <a:rPr lang="en-US" dirty="0"/>
              <a:t>: The last Sunday of March, 2006 fell on which date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1.The first Sunday of that month fell on 5th.</a:t>
            </a:r>
            <a:endParaRPr lang="en-US" i="1" dirty="0"/>
          </a:p>
          <a:p>
            <a:pPr>
              <a:buNone/>
            </a:pPr>
            <a:r>
              <a:rPr lang="en-US" dirty="0"/>
              <a:t>2.The last day of that month was Friday.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6. Question</a:t>
            </a:r>
            <a:r>
              <a:rPr lang="en-US" dirty="0"/>
              <a:t>: How many students in a class play football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1.Only boys play football.</a:t>
            </a:r>
            <a:endParaRPr lang="en-US" i="1" dirty="0"/>
          </a:p>
          <a:p>
            <a:pPr>
              <a:buNone/>
            </a:pPr>
            <a:r>
              <a:rPr lang="en-US" dirty="0"/>
              <a:t>2.There are forty boys and thirty girls in the class.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(E) If the data in both Statements I and II together are necessary to answer the Question.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Q 6. Question</a:t>
            </a:r>
            <a:r>
              <a:rPr lang="en-US" dirty="0"/>
              <a:t>: How many students in a class play football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1.Only boys play football.</a:t>
            </a:r>
            <a:endParaRPr lang="en-US" i="1" dirty="0"/>
          </a:p>
          <a:p>
            <a:pPr>
              <a:buNone/>
            </a:pPr>
            <a:r>
              <a:rPr lang="en-US" dirty="0"/>
              <a:t>2.There are forty boys and thirty girls in the class.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7. Question</a:t>
            </a:r>
            <a:r>
              <a:rPr lang="en-US" dirty="0"/>
              <a:t>: Who is C's partner in a game of cards involving four players A, B, C and D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1.D is sitting opposite to A.</a:t>
            </a:r>
            <a:endParaRPr lang="en-US" i="1" dirty="0"/>
          </a:p>
          <a:p>
            <a:pPr>
              <a:buNone/>
            </a:pPr>
            <a:r>
              <a:rPr lang="en-US" dirty="0"/>
              <a:t>2.B is sitting right of A and left of D.</a:t>
            </a:r>
            <a:endParaRPr lang="en-US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(C) If the data either in statement I alone or in statement II alone are sufficient to answer the Question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7. Question</a:t>
            </a:r>
            <a:r>
              <a:rPr lang="en-US" dirty="0"/>
              <a:t>: Who is C's partner in a game of cards involving four players A, B, C and D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1.D is sitting opposite to A.</a:t>
            </a:r>
            <a:endParaRPr lang="en-US" i="1" dirty="0"/>
          </a:p>
          <a:p>
            <a:pPr>
              <a:buNone/>
            </a:pPr>
            <a:r>
              <a:rPr lang="en-US" dirty="0"/>
              <a:t>2.B is sitting right of A and left of D.</a:t>
            </a:r>
            <a:endParaRPr lang="en-US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8. Question</a:t>
            </a:r>
            <a:r>
              <a:rPr lang="en-US" dirty="0"/>
              <a:t>: On a T.V. channel, four serials A, B, C and D were screened, one on each day, on four consecutive days but not necessarily in that order. On which day was the serial C screened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1.The first serial was screened on 23rd, Tuesday and was followed by serial D.</a:t>
            </a:r>
            <a:endParaRPr lang="en-US" i="1" dirty="0"/>
          </a:p>
          <a:p>
            <a:pPr>
              <a:buNone/>
            </a:pPr>
            <a:r>
              <a:rPr lang="en-US" dirty="0"/>
              <a:t>2.Serial A was not screened on 25th and one serial was screened between serials A and B.</a:t>
            </a:r>
            <a:endParaRPr lang="en-US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(D) If the data given in both Statements I and II together are not sufficient to answer the Question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8. Question</a:t>
            </a:r>
            <a:r>
              <a:rPr lang="en-US" dirty="0"/>
              <a:t>: On a T.V. channel, four serials A, B, C and D were screened, one on each day, on four consecutive days but not necessarily in that order. On which day was the serial C screened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1.The first serial was screened on 23rd, Tuesday and was followed by serial D.</a:t>
            </a:r>
            <a:endParaRPr lang="en-US" i="1" dirty="0"/>
          </a:p>
          <a:p>
            <a:pPr>
              <a:buNone/>
            </a:pPr>
            <a:r>
              <a:rPr lang="en-US" dirty="0"/>
              <a:t>2.Serial A was not screened on 25th and one serial was screened between serials A and B.</a:t>
            </a:r>
            <a:endParaRPr lang="en-US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9. Question</a:t>
            </a:r>
            <a:r>
              <a:rPr lang="en-US" dirty="0"/>
              <a:t>: How is </a:t>
            </a:r>
            <a:r>
              <a:rPr lang="en-US" dirty="0" err="1"/>
              <a:t>Sulekha</a:t>
            </a:r>
            <a:r>
              <a:rPr lang="en-US" dirty="0"/>
              <a:t> related to </a:t>
            </a:r>
            <a:r>
              <a:rPr lang="en-US" dirty="0" err="1"/>
              <a:t>Nandini</a:t>
            </a:r>
            <a:r>
              <a:rPr lang="en-US" dirty="0"/>
              <a:t>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1.Sulekha's husband is the only son of </a:t>
            </a:r>
            <a:r>
              <a:rPr lang="en-US" dirty="0" err="1"/>
              <a:t>Nandini's</a:t>
            </a:r>
            <a:r>
              <a:rPr lang="en-US" dirty="0"/>
              <a:t> mother.</a:t>
            </a:r>
            <a:endParaRPr lang="en-US" i="1" dirty="0"/>
          </a:p>
          <a:p>
            <a:pPr>
              <a:buNone/>
            </a:pPr>
            <a:r>
              <a:rPr lang="en-US" dirty="0"/>
              <a:t>2.Sulekha's brother and </a:t>
            </a:r>
            <a:r>
              <a:rPr lang="en-US" dirty="0" err="1"/>
              <a:t>Nandini's</a:t>
            </a:r>
            <a:r>
              <a:rPr lang="en-US" dirty="0"/>
              <a:t> husband are cousins.</a:t>
            </a:r>
            <a:endParaRPr lang="en-US" i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(A) If the data in statement I alone are sufficient to answer the Question, while the data in statement II alone are not sufficient to answer the Question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9. Question</a:t>
            </a:r>
            <a:r>
              <a:rPr lang="en-US" dirty="0"/>
              <a:t>: How is </a:t>
            </a:r>
            <a:r>
              <a:rPr lang="en-US" dirty="0" err="1"/>
              <a:t>Sulekha</a:t>
            </a:r>
            <a:r>
              <a:rPr lang="en-US" dirty="0"/>
              <a:t> related to </a:t>
            </a:r>
            <a:r>
              <a:rPr lang="en-US" dirty="0" err="1"/>
              <a:t>Nandini</a:t>
            </a:r>
            <a:r>
              <a:rPr lang="en-US" dirty="0"/>
              <a:t>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1.Sulekha's husband is the only son of </a:t>
            </a:r>
            <a:r>
              <a:rPr lang="en-US" dirty="0" err="1"/>
              <a:t>Nandini's</a:t>
            </a:r>
            <a:r>
              <a:rPr lang="en-US" dirty="0"/>
              <a:t> mother.</a:t>
            </a:r>
            <a:endParaRPr lang="en-US" i="1" dirty="0"/>
          </a:p>
          <a:p>
            <a:pPr>
              <a:buNone/>
            </a:pPr>
            <a:r>
              <a:rPr lang="en-US" dirty="0"/>
              <a:t>2.Sulekha's brother and </a:t>
            </a:r>
            <a:r>
              <a:rPr lang="en-US" dirty="0" err="1"/>
              <a:t>Nandini's</a:t>
            </a:r>
            <a:r>
              <a:rPr lang="en-US" dirty="0"/>
              <a:t> husband are cousins.</a:t>
            </a:r>
            <a:endParaRPr lang="en-US" i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	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sz="1800" b="1" i="1" dirty="0"/>
          </a:p>
          <a:p>
            <a:pPr>
              <a:buNone/>
            </a:pPr>
            <a:r>
              <a:rPr lang="en-US" sz="1800" b="1" dirty="0"/>
              <a:t> (A) If the data in statement I alone are sufficient to answer the Question, while the data in statement II alone are not sufficient to answer the Question</a:t>
            </a:r>
            <a:endParaRPr lang="en-US" sz="1800" b="1" i="1" dirty="0"/>
          </a:p>
          <a:p>
            <a:pPr>
              <a:buNone/>
            </a:pPr>
            <a:r>
              <a:rPr lang="en-US" sz="1800" b="1" dirty="0"/>
              <a:t>(B) If the data in statement II alone are sufficient to answer the Question, while the data in statement I alone are not sufficient to answer the Question</a:t>
            </a:r>
            <a:endParaRPr lang="en-US" sz="1800" b="1" i="1" dirty="0"/>
          </a:p>
          <a:p>
            <a:pPr>
              <a:buNone/>
            </a:pPr>
            <a:r>
              <a:rPr lang="en-US" sz="1800" b="1" dirty="0"/>
              <a:t>(C) If the data either in statement I alone or in statement II alone are sufficient to answer the Question</a:t>
            </a:r>
            <a:endParaRPr lang="en-US" sz="1800" b="1" i="1" dirty="0"/>
          </a:p>
          <a:p>
            <a:pPr>
              <a:buNone/>
            </a:pPr>
            <a:r>
              <a:rPr lang="en-US" sz="1800" b="1" dirty="0"/>
              <a:t>(D) If the data given in both Statements I and II together are not sufficient to answer the Question and</a:t>
            </a:r>
            <a:endParaRPr lang="en-US" sz="1800" b="1" i="1" dirty="0"/>
          </a:p>
          <a:p>
            <a:pPr>
              <a:buNone/>
            </a:pPr>
            <a:r>
              <a:rPr lang="en-US" sz="1800" b="1" dirty="0"/>
              <a:t>(E) If the data in both Statements I and II together are necessary to answer the Question.</a:t>
            </a:r>
            <a:endParaRPr lang="en-US" sz="1800" b="1" i="1" dirty="0"/>
          </a:p>
          <a:p>
            <a:pPr>
              <a:buNone/>
            </a:pPr>
            <a:r>
              <a:rPr lang="en-US" b="1" dirty="0"/>
              <a:t>Q 1. Question</a:t>
            </a:r>
            <a:r>
              <a:rPr lang="en-US" dirty="0"/>
              <a:t>: In which year was </a:t>
            </a:r>
            <a:r>
              <a:rPr lang="en-US" dirty="0" err="1"/>
              <a:t>Rahul</a:t>
            </a:r>
            <a:r>
              <a:rPr lang="en-US" dirty="0"/>
              <a:t> born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1.Rahul at present is 25 years younger to his mother.</a:t>
            </a:r>
            <a:endParaRPr lang="en-US" i="1" dirty="0"/>
          </a:p>
          <a:p>
            <a:pPr>
              <a:buNone/>
            </a:pPr>
            <a:r>
              <a:rPr lang="en-US" dirty="0"/>
              <a:t>2.Rahul's brother, who was born in 1964, is 35 years younger to his mother</a:t>
            </a:r>
            <a:endParaRPr 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10. Question</a:t>
            </a:r>
            <a:r>
              <a:rPr lang="en-US" dirty="0"/>
              <a:t>: Can </a:t>
            </a:r>
            <a:r>
              <a:rPr lang="en-US" dirty="0" err="1"/>
              <a:t>Ritesh</a:t>
            </a:r>
            <a:r>
              <a:rPr lang="en-US" dirty="0"/>
              <a:t> retire from office X in January 2006, with full pension benefits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1.Ritesh will complete 30 years of service in office X in April 2000 and desires to retire.</a:t>
            </a:r>
            <a:endParaRPr lang="en-US" i="1" dirty="0"/>
          </a:p>
          <a:p>
            <a:pPr>
              <a:buNone/>
            </a:pPr>
            <a:r>
              <a:rPr lang="en-US" dirty="0"/>
              <a:t>2.As per office X rules, an employee has to complete minimum 30 years of service and attain age of 60. </a:t>
            </a:r>
            <a:r>
              <a:rPr lang="en-US" dirty="0" err="1"/>
              <a:t>Ritesh</a:t>
            </a:r>
            <a:r>
              <a:rPr lang="en-US" dirty="0"/>
              <a:t> has 3 years to complete age of 60.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(E) If the data in both Statements I and II together are necessary to answer the Question.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Q 10. Question</a:t>
            </a:r>
            <a:r>
              <a:rPr lang="en-US" dirty="0"/>
              <a:t>: Can </a:t>
            </a:r>
            <a:r>
              <a:rPr lang="en-US" dirty="0" err="1"/>
              <a:t>Ritesh</a:t>
            </a:r>
            <a:r>
              <a:rPr lang="en-US" dirty="0"/>
              <a:t> retire from office X in January 2006, with full pension benefits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1.Ritesh will complete 30 years of service in office X in April 2000 and desires to retire.</a:t>
            </a:r>
            <a:endParaRPr lang="en-US" i="1" dirty="0"/>
          </a:p>
          <a:p>
            <a:pPr>
              <a:buNone/>
            </a:pPr>
            <a:r>
              <a:rPr lang="en-US" dirty="0"/>
              <a:t>2.As per office X rules, an employee has to complete minimum 30 years of service and attain age of 60. </a:t>
            </a:r>
            <a:r>
              <a:rPr lang="en-US" dirty="0" err="1"/>
              <a:t>Ritesh</a:t>
            </a:r>
            <a:r>
              <a:rPr lang="en-US" dirty="0"/>
              <a:t> has 3 years to complete age of 60.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11. Question</a:t>
            </a:r>
            <a:r>
              <a:rPr lang="en-US" dirty="0"/>
              <a:t>: What is the code for 'or' in the code language?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1.'nik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' means 'right or wrong', '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nik</a:t>
            </a:r>
            <a:r>
              <a:rPr lang="en-US" dirty="0"/>
              <a:t>' means 'he is right' and '</a:t>
            </a:r>
            <a:r>
              <a:rPr lang="en-US" dirty="0" err="1"/>
              <a:t>fe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' means 'that is wrong'.</a:t>
            </a:r>
            <a:endParaRPr lang="en-US" i="1" dirty="0"/>
          </a:p>
          <a:p>
            <a:pPr>
              <a:buNone/>
            </a:pPr>
            <a:r>
              <a:rPr lang="en-US" dirty="0"/>
              <a:t>2.'pa </a:t>
            </a:r>
            <a:r>
              <a:rPr lang="en-US" dirty="0" err="1"/>
              <a:t>nik</a:t>
            </a:r>
            <a:r>
              <a:rPr lang="en-US" dirty="0"/>
              <a:t> la' means 'that right man', '</a:t>
            </a:r>
            <a:r>
              <a:rPr lang="en-US" dirty="0" err="1"/>
              <a:t>sa</a:t>
            </a:r>
            <a:r>
              <a:rPr lang="en-US" dirty="0"/>
              <a:t> ne pa' means 'this or that' and 'ne ka re' means 'tell this there'.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(C) If the data either in statement I alone or in statement II alone are sufficient to answer the Question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11. Question</a:t>
            </a:r>
            <a:r>
              <a:rPr lang="en-US" dirty="0"/>
              <a:t>: What is the code for 'or' in the code language?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1.'nik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' means 'right or wrong', '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nik</a:t>
            </a:r>
            <a:r>
              <a:rPr lang="en-US" dirty="0"/>
              <a:t>' means 'he is right' and '</a:t>
            </a:r>
            <a:r>
              <a:rPr lang="en-US" dirty="0" err="1"/>
              <a:t>fe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' means 'that is wrong'.</a:t>
            </a:r>
            <a:endParaRPr lang="en-US" i="1" dirty="0"/>
          </a:p>
          <a:p>
            <a:pPr>
              <a:buNone/>
            </a:pPr>
            <a:r>
              <a:rPr lang="en-US" dirty="0"/>
              <a:t>2.'pa </a:t>
            </a:r>
            <a:r>
              <a:rPr lang="en-US" dirty="0" err="1"/>
              <a:t>nik</a:t>
            </a:r>
            <a:r>
              <a:rPr lang="en-US" dirty="0"/>
              <a:t> la' means 'that right man', '</a:t>
            </a:r>
            <a:r>
              <a:rPr lang="en-US" dirty="0" err="1"/>
              <a:t>sa</a:t>
            </a:r>
            <a:r>
              <a:rPr lang="en-US" dirty="0"/>
              <a:t> ne pa' means 'this or that' and 'ne ka re' means 'tell this there'.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12. Question</a:t>
            </a:r>
            <a:r>
              <a:rPr lang="en-US" dirty="0"/>
              <a:t>: </a:t>
            </a:r>
            <a:r>
              <a:rPr lang="en-US" dirty="0" err="1"/>
              <a:t>Madan</a:t>
            </a:r>
            <a:r>
              <a:rPr lang="en-US" dirty="0"/>
              <a:t> is elder than </a:t>
            </a:r>
            <a:r>
              <a:rPr lang="en-US" dirty="0" err="1"/>
              <a:t>Kamal</a:t>
            </a:r>
            <a:r>
              <a:rPr lang="en-US" dirty="0"/>
              <a:t> and </a:t>
            </a:r>
            <a:r>
              <a:rPr lang="en-US" dirty="0" err="1"/>
              <a:t>Sharad</a:t>
            </a:r>
            <a:r>
              <a:rPr lang="en-US" dirty="0"/>
              <a:t> is younger than </a:t>
            </a:r>
            <a:r>
              <a:rPr lang="en-US" dirty="0" err="1"/>
              <a:t>Arvind</a:t>
            </a:r>
            <a:r>
              <a:rPr lang="en-US" dirty="0"/>
              <a:t>. Who among them is the youngest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1.Sharad is younger than </a:t>
            </a:r>
            <a:r>
              <a:rPr lang="en-US" dirty="0" err="1"/>
              <a:t>Madan</a:t>
            </a:r>
            <a:r>
              <a:rPr lang="en-US" dirty="0"/>
              <a:t>.			</a:t>
            </a:r>
          </a:p>
          <a:p>
            <a:pPr>
              <a:buNone/>
            </a:pPr>
            <a:r>
              <a:rPr lang="en-US" dirty="0"/>
              <a:t>2.Arvind is younger than </a:t>
            </a:r>
            <a:r>
              <a:rPr lang="en-US" dirty="0" err="1"/>
              <a:t>Kamal</a:t>
            </a:r>
            <a:r>
              <a:rPr lang="en-US" dirty="0"/>
              <a:t>.</a:t>
            </a:r>
            <a:endParaRPr lang="en-US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(B) If the data in statement II alone are sufficient to answer the Question, while the data in statement I alone are not sufficient to answer the Question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12. Question</a:t>
            </a:r>
            <a:r>
              <a:rPr lang="en-US" dirty="0"/>
              <a:t>: </a:t>
            </a:r>
            <a:r>
              <a:rPr lang="en-US" dirty="0" err="1"/>
              <a:t>Madan</a:t>
            </a:r>
            <a:r>
              <a:rPr lang="en-US" dirty="0"/>
              <a:t> is elder than </a:t>
            </a:r>
            <a:r>
              <a:rPr lang="en-US" dirty="0" err="1"/>
              <a:t>Kamal</a:t>
            </a:r>
            <a:r>
              <a:rPr lang="en-US" dirty="0"/>
              <a:t> and </a:t>
            </a:r>
            <a:r>
              <a:rPr lang="en-US" dirty="0" err="1"/>
              <a:t>Sharad</a:t>
            </a:r>
            <a:r>
              <a:rPr lang="en-US" dirty="0"/>
              <a:t> is younger than </a:t>
            </a:r>
            <a:r>
              <a:rPr lang="en-US" dirty="0" err="1"/>
              <a:t>Arvind</a:t>
            </a:r>
            <a:r>
              <a:rPr lang="en-US" dirty="0"/>
              <a:t>. Who among them is the youngest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1.Sharad is younger than </a:t>
            </a:r>
            <a:r>
              <a:rPr lang="en-US" dirty="0" err="1"/>
              <a:t>Madan</a:t>
            </a:r>
            <a:r>
              <a:rPr lang="en-US" dirty="0"/>
              <a:t>.			</a:t>
            </a:r>
          </a:p>
          <a:p>
            <a:pPr>
              <a:buNone/>
            </a:pPr>
            <a:r>
              <a:rPr lang="en-US" dirty="0"/>
              <a:t>2.Arvind is younger than </a:t>
            </a:r>
            <a:r>
              <a:rPr lang="en-US" dirty="0" err="1"/>
              <a:t>Kamal</a:t>
            </a:r>
            <a:r>
              <a:rPr lang="en-US" dirty="0"/>
              <a:t>.</a:t>
            </a:r>
            <a:endParaRPr lang="en-US" i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13. Question</a:t>
            </a:r>
            <a:r>
              <a:rPr lang="en-US" dirty="0"/>
              <a:t>: On which date in August was </a:t>
            </a:r>
            <a:r>
              <a:rPr lang="en-US" dirty="0" err="1"/>
              <a:t>Kapil</a:t>
            </a:r>
            <a:r>
              <a:rPr lang="en-US" dirty="0"/>
              <a:t> born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1.Kapil's mother remembers that </a:t>
            </a:r>
            <a:r>
              <a:rPr lang="en-US" dirty="0" err="1"/>
              <a:t>Kapil</a:t>
            </a:r>
            <a:r>
              <a:rPr lang="en-US" dirty="0"/>
              <a:t> was born before nineteenth but after fifteenth.</a:t>
            </a:r>
            <a:endParaRPr lang="en-US" i="1" dirty="0"/>
          </a:p>
          <a:p>
            <a:pPr>
              <a:buNone/>
            </a:pPr>
            <a:r>
              <a:rPr lang="en-US" dirty="0"/>
              <a:t>2.Kapil's brother remembers that </a:t>
            </a:r>
            <a:r>
              <a:rPr lang="en-US" dirty="0" err="1"/>
              <a:t>Kapil</a:t>
            </a:r>
            <a:r>
              <a:rPr lang="en-US" dirty="0"/>
              <a:t> was born before seventeenth but after twelfth.</a:t>
            </a:r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(E) If the data in both Statements I and II together are necessary to answer the Question.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Q 13. Question</a:t>
            </a:r>
            <a:r>
              <a:rPr lang="en-US" dirty="0"/>
              <a:t>: On which date in August was </a:t>
            </a:r>
            <a:r>
              <a:rPr lang="en-US" dirty="0" err="1"/>
              <a:t>Kapil</a:t>
            </a:r>
            <a:r>
              <a:rPr lang="en-US" dirty="0"/>
              <a:t> born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1.Kapil's mother remembers that </a:t>
            </a:r>
            <a:r>
              <a:rPr lang="en-US" dirty="0" err="1"/>
              <a:t>Kapil</a:t>
            </a:r>
            <a:r>
              <a:rPr lang="en-US" dirty="0"/>
              <a:t> was born before nineteenth but after fifteenth.</a:t>
            </a:r>
            <a:endParaRPr lang="en-US" i="1" dirty="0"/>
          </a:p>
          <a:p>
            <a:pPr>
              <a:buNone/>
            </a:pPr>
            <a:r>
              <a:rPr lang="en-US" dirty="0"/>
              <a:t>2.Kapil's brother remembers that </a:t>
            </a:r>
            <a:r>
              <a:rPr lang="en-US" dirty="0" err="1"/>
              <a:t>Kapil</a:t>
            </a:r>
            <a:r>
              <a:rPr lang="en-US" dirty="0"/>
              <a:t> was born before seventeenth but after twelfth.</a:t>
            </a:r>
            <a:endParaRPr 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14. Question</a:t>
            </a:r>
            <a:r>
              <a:rPr lang="en-US" dirty="0"/>
              <a:t>: What is </a:t>
            </a:r>
            <a:r>
              <a:rPr lang="en-US" dirty="0" err="1"/>
              <a:t>Gagan's</a:t>
            </a:r>
            <a:r>
              <a:rPr lang="en-US" dirty="0"/>
              <a:t> age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1.Gagan, </a:t>
            </a:r>
            <a:r>
              <a:rPr lang="en-US" dirty="0" err="1"/>
              <a:t>Vimal</a:t>
            </a:r>
            <a:r>
              <a:rPr lang="en-US" dirty="0"/>
              <a:t> and </a:t>
            </a:r>
            <a:r>
              <a:rPr lang="en-US" dirty="0" err="1"/>
              <a:t>Kunal</a:t>
            </a:r>
            <a:r>
              <a:rPr lang="en-US" dirty="0"/>
              <a:t> are all of the same age.</a:t>
            </a:r>
            <a:endParaRPr lang="en-US" i="1" dirty="0"/>
          </a:p>
          <a:p>
            <a:pPr>
              <a:buNone/>
            </a:pPr>
            <a:r>
              <a:rPr lang="en-US" dirty="0"/>
              <a:t>2.Total age of </a:t>
            </a:r>
            <a:r>
              <a:rPr lang="en-US" dirty="0" err="1"/>
              <a:t>Vimal</a:t>
            </a:r>
            <a:r>
              <a:rPr lang="en-US" dirty="0"/>
              <a:t>, </a:t>
            </a:r>
            <a:r>
              <a:rPr lang="en-US" dirty="0" err="1"/>
              <a:t>Kunal</a:t>
            </a:r>
            <a:r>
              <a:rPr lang="en-US" dirty="0"/>
              <a:t> and Anil is 32 years and Anil is as old as </a:t>
            </a:r>
            <a:r>
              <a:rPr lang="en-US" dirty="0" err="1"/>
              <a:t>Vimal</a:t>
            </a:r>
            <a:r>
              <a:rPr lang="en-US" dirty="0"/>
              <a:t> and </a:t>
            </a:r>
            <a:r>
              <a:rPr lang="en-US" dirty="0" err="1"/>
              <a:t>Kunal</a:t>
            </a:r>
            <a:r>
              <a:rPr lang="en-US" dirty="0"/>
              <a:t> together.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(E) If the data in both Statements I and II together are necessary to answer the Question.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Q 14. Question</a:t>
            </a:r>
            <a:r>
              <a:rPr lang="en-US" dirty="0"/>
              <a:t>: What is </a:t>
            </a:r>
            <a:r>
              <a:rPr lang="en-US" dirty="0" err="1"/>
              <a:t>Gagan's</a:t>
            </a:r>
            <a:r>
              <a:rPr lang="en-US" dirty="0"/>
              <a:t> age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1.Gagan, </a:t>
            </a:r>
            <a:r>
              <a:rPr lang="en-US" dirty="0" err="1"/>
              <a:t>Vimal</a:t>
            </a:r>
            <a:r>
              <a:rPr lang="en-US" dirty="0"/>
              <a:t> and </a:t>
            </a:r>
            <a:r>
              <a:rPr lang="en-US" dirty="0" err="1"/>
              <a:t>Kunal</a:t>
            </a:r>
            <a:r>
              <a:rPr lang="en-US" dirty="0"/>
              <a:t> are all of the same age.</a:t>
            </a:r>
            <a:endParaRPr lang="en-US" i="1" dirty="0"/>
          </a:p>
          <a:p>
            <a:pPr>
              <a:buNone/>
            </a:pPr>
            <a:r>
              <a:rPr lang="en-US" dirty="0"/>
              <a:t>2.Total age of </a:t>
            </a:r>
            <a:r>
              <a:rPr lang="en-US" dirty="0" err="1"/>
              <a:t>Vimal</a:t>
            </a:r>
            <a:r>
              <a:rPr lang="en-US" dirty="0"/>
              <a:t>, </a:t>
            </a:r>
            <a:r>
              <a:rPr lang="en-US" dirty="0" err="1"/>
              <a:t>Kunal</a:t>
            </a:r>
            <a:r>
              <a:rPr lang="en-US" dirty="0"/>
              <a:t> and Anil is 32 years and Anil is as old as </a:t>
            </a:r>
            <a:r>
              <a:rPr lang="en-US" dirty="0" err="1"/>
              <a:t>Vimal</a:t>
            </a:r>
            <a:r>
              <a:rPr lang="en-US" dirty="0"/>
              <a:t> and </a:t>
            </a:r>
            <a:r>
              <a:rPr lang="en-US" dirty="0" err="1"/>
              <a:t>Kunal</a:t>
            </a:r>
            <a:r>
              <a:rPr lang="en-US" dirty="0"/>
              <a:t> together.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	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sz="1800" b="1" i="1" dirty="0"/>
          </a:p>
          <a:p>
            <a:pPr>
              <a:buNone/>
            </a:pPr>
            <a:r>
              <a:rPr lang="en-US" sz="1800" b="1" dirty="0"/>
              <a:t> (A) If the data in statement I alone are sufficient to answer the Question, while the data in statement II alone are not sufficient to answer the Question</a:t>
            </a:r>
            <a:endParaRPr lang="en-US" sz="1800" b="1" i="1" dirty="0"/>
          </a:p>
          <a:p>
            <a:pPr>
              <a:buNone/>
            </a:pPr>
            <a:r>
              <a:rPr lang="en-US" sz="1800" b="1" dirty="0"/>
              <a:t>(B) If the data in statement II alone are sufficient to answer the Question, while the data in statement I alone are not sufficient to answer the Question</a:t>
            </a:r>
            <a:endParaRPr lang="en-US" sz="1800" b="1" i="1" dirty="0"/>
          </a:p>
          <a:p>
            <a:pPr>
              <a:buNone/>
            </a:pPr>
            <a:r>
              <a:rPr lang="en-US" sz="1800" b="1" dirty="0"/>
              <a:t>(C) If the data either in statement I alone or in statement II alone are sufficient to answer the Question</a:t>
            </a:r>
            <a:endParaRPr lang="en-US" sz="1800" b="1" i="1" dirty="0"/>
          </a:p>
          <a:p>
            <a:pPr>
              <a:buNone/>
            </a:pPr>
            <a:r>
              <a:rPr lang="en-US" sz="1800" b="1" dirty="0"/>
              <a:t>(D) If the data given in both Statements I and II together are not sufficient to answer the Question and</a:t>
            </a:r>
            <a:endParaRPr lang="en-US" sz="1800" b="1" i="1" dirty="0"/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</a:rPr>
              <a:t>(E) If the data in both Statements I and II together are necessary to answer the Question.</a:t>
            </a:r>
            <a:endParaRPr lang="en-US" sz="1800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Q 1. Question</a:t>
            </a:r>
            <a:r>
              <a:rPr lang="en-US" dirty="0"/>
              <a:t>: In which year was </a:t>
            </a:r>
            <a:r>
              <a:rPr lang="en-US" dirty="0" err="1"/>
              <a:t>Rahul</a:t>
            </a:r>
            <a:r>
              <a:rPr lang="en-US" dirty="0"/>
              <a:t> born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1.Rahul at present is 25 years younger to his mother.</a:t>
            </a:r>
            <a:endParaRPr lang="en-US" i="1" dirty="0"/>
          </a:p>
          <a:p>
            <a:pPr>
              <a:buNone/>
            </a:pPr>
            <a:r>
              <a:rPr lang="en-US" dirty="0"/>
              <a:t>2.Rahul's brother, who was born in 1964, is 35 years younger to his mother</a:t>
            </a:r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15. Question</a:t>
            </a:r>
            <a:r>
              <a:rPr lang="en-US" dirty="0"/>
              <a:t>: In a certain code, '13' means 'stop smoking' and '59' means 'injurious habit'. What do '9' and '5' mean respectively in that code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1.'157' means 'stop bad habit'.			</a:t>
            </a:r>
          </a:p>
          <a:p>
            <a:pPr>
              <a:buNone/>
            </a:pPr>
            <a:r>
              <a:rPr lang="en-US" dirty="0"/>
              <a:t>2.'839' means 'smoking is injurious'.</a:t>
            </a:r>
            <a:endParaRPr lang="en-US" i="1" dirty="0"/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(C) If the data either in statement I alone or in statement II alone are sufficient to answer the Question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15. Question</a:t>
            </a:r>
            <a:r>
              <a:rPr lang="en-US" dirty="0"/>
              <a:t>: In a certain code, '13' means 'stop smoking' and '59' means 'injurious habit'. What do '9' and '5' mean respectively in that code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1.'157' means 'stop bad habit'.			</a:t>
            </a:r>
          </a:p>
          <a:p>
            <a:pPr>
              <a:buNone/>
            </a:pPr>
            <a:r>
              <a:rPr lang="en-US" dirty="0"/>
              <a:t>2.'839' means 'smoking is injurious'.</a:t>
            </a:r>
            <a:endParaRPr lang="en-US" i="1" dirty="0"/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16. Question</a:t>
            </a:r>
            <a:r>
              <a:rPr lang="en-US" dirty="0"/>
              <a:t>: How much money do </a:t>
            </a:r>
            <a:r>
              <a:rPr lang="en-US" dirty="0" err="1"/>
              <a:t>Vivek</a:t>
            </a:r>
            <a:r>
              <a:rPr lang="en-US" dirty="0"/>
              <a:t> and </a:t>
            </a:r>
            <a:r>
              <a:rPr lang="en-US" dirty="0" err="1"/>
              <a:t>Suman</a:t>
            </a:r>
            <a:r>
              <a:rPr lang="en-US" dirty="0"/>
              <a:t> have together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1.Suman has 20 rupees less than what </a:t>
            </a:r>
            <a:r>
              <a:rPr lang="en-US" dirty="0" err="1"/>
              <a:t>Tarun</a:t>
            </a:r>
            <a:r>
              <a:rPr lang="en-US" dirty="0"/>
              <a:t> has.	</a:t>
            </a:r>
          </a:p>
          <a:p>
            <a:pPr>
              <a:buNone/>
            </a:pPr>
            <a:r>
              <a:rPr lang="en-US" dirty="0"/>
              <a:t>2.Vivek has 30 rupees more than what </a:t>
            </a:r>
            <a:r>
              <a:rPr lang="en-US" dirty="0" err="1"/>
              <a:t>Tarun</a:t>
            </a:r>
            <a:r>
              <a:rPr lang="en-US" dirty="0"/>
              <a:t> has.</a:t>
            </a:r>
            <a:endParaRPr lang="en-US" i="1" dirty="0"/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(D) If the data given in both Statements I and II together are not sufficient to answer the Question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16. Question</a:t>
            </a:r>
            <a:r>
              <a:rPr lang="en-US" dirty="0"/>
              <a:t>: How much money do </a:t>
            </a:r>
            <a:r>
              <a:rPr lang="en-US" dirty="0" err="1"/>
              <a:t>Vivek</a:t>
            </a:r>
            <a:r>
              <a:rPr lang="en-US" dirty="0"/>
              <a:t> and </a:t>
            </a:r>
            <a:r>
              <a:rPr lang="en-US" dirty="0" err="1"/>
              <a:t>Suman</a:t>
            </a:r>
            <a:r>
              <a:rPr lang="en-US" dirty="0"/>
              <a:t> have together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1.Suman has 20 rupees less than what </a:t>
            </a:r>
            <a:r>
              <a:rPr lang="en-US" dirty="0" err="1"/>
              <a:t>Tarun</a:t>
            </a:r>
            <a:r>
              <a:rPr lang="en-US" dirty="0"/>
              <a:t> has.	</a:t>
            </a:r>
          </a:p>
          <a:p>
            <a:pPr>
              <a:buNone/>
            </a:pPr>
            <a:r>
              <a:rPr lang="en-US" dirty="0"/>
              <a:t>2.Vivek has 30 rupees more than what </a:t>
            </a:r>
            <a:r>
              <a:rPr lang="en-US" dirty="0" err="1"/>
              <a:t>Tarun</a:t>
            </a:r>
            <a:r>
              <a:rPr lang="en-US" dirty="0"/>
              <a:t> has.</a:t>
            </a:r>
            <a:endParaRPr lang="en-US" i="1" dirty="0"/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17. Question</a:t>
            </a:r>
            <a:r>
              <a:rPr lang="en-US" dirty="0"/>
              <a:t>: Among Monika, Anita, </a:t>
            </a:r>
            <a:r>
              <a:rPr lang="en-US" dirty="0" err="1"/>
              <a:t>Sonal</a:t>
            </a:r>
            <a:r>
              <a:rPr lang="en-US" dirty="0"/>
              <a:t>, </a:t>
            </a:r>
            <a:r>
              <a:rPr lang="en-US" dirty="0" err="1"/>
              <a:t>Ratna</a:t>
            </a:r>
            <a:r>
              <a:rPr lang="en-US" dirty="0"/>
              <a:t> and </a:t>
            </a:r>
            <a:r>
              <a:rPr lang="en-US" dirty="0" err="1"/>
              <a:t>Tanvy</a:t>
            </a:r>
            <a:r>
              <a:rPr lang="en-US" dirty="0"/>
              <a:t>, who came last for the </a:t>
            </a:r>
            <a:r>
              <a:rPr lang="en-US" dirty="0" err="1"/>
              <a:t>programme</a:t>
            </a:r>
            <a:r>
              <a:rPr lang="en-US" dirty="0"/>
              <a:t>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1.Monika came after Anita but not after </a:t>
            </a:r>
            <a:r>
              <a:rPr lang="en-US" dirty="0" err="1"/>
              <a:t>Tanvy</a:t>
            </a:r>
            <a:r>
              <a:rPr lang="en-US" dirty="0"/>
              <a:t>.		</a:t>
            </a:r>
          </a:p>
          <a:p>
            <a:pPr>
              <a:buNone/>
            </a:pPr>
            <a:r>
              <a:rPr lang="en-US" dirty="0"/>
              <a:t>2.Ratna came after </a:t>
            </a:r>
            <a:r>
              <a:rPr lang="en-US" dirty="0" err="1"/>
              <a:t>Tanvy</a:t>
            </a:r>
            <a:r>
              <a:rPr lang="en-US" dirty="0"/>
              <a:t> but not after </a:t>
            </a:r>
            <a:r>
              <a:rPr lang="en-US" dirty="0" err="1"/>
              <a:t>Sonal</a:t>
            </a:r>
            <a:r>
              <a:rPr lang="en-US" dirty="0"/>
              <a:t>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 and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(E) If the data in both Statements I and II together are necessary to answer the Question.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Q 17. Question</a:t>
            </a:r>
            <a:r>
              <a:rPr lang="en-US" dirty="0"/>
              <a:t>: Among Monika, Anita, </a:t>
            </a:r>
            <a:r>
              <a:rPr lang="en-US" dirty="0" err="1"/>
              <a:t>Sonal</a:t>
            </a:r>
            <a:r>
              <a:rPr lang="en-US" dirty="0"/>
              <a:t>, </a:t>
            </a:r>
            <a:r>
              <a:rPr lang="en-US" dirty="0" err="1"/>
              <a:t>Ratna</a:t>
            </a:r>
            <a:r>
              <a:rPr lang="en-US" dirty="0"/>
              <a:t> and </a:t>
            </a:r>
            <a:r>
              <a:rPr lang="en-US" dirty="0" err="1"/>
              <a:t>Tanvy</a:t>
            </a:r>
            <a:r>
              <a:rPr lang="en-US" dirty="0"/>
              <a:t>, who came last for the </a:t>
            </a:r>
            <a:r>
              <a:rPr lang="en-US" dirty="0" err="1"/>
              <a:t>programme</a:t>
            </a:r>
            <a:r>
              <a:rPr lang="en-US" dirty="0"/>
              <a:t>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1.Monika came after Anita but not after </a:t>
            </a:r>
            <a:r>
              <a:rPr lang="en-US" dirty="0" err="1"/>
              <a:t>Tanvy</a:t>
            </a:r>
            <a:r>
              <a:rPr lang="en-US" dirty="0"/>
              <a:t>.		</a:t>
            </a:r>
          </a:p>
          <a:p>
            <a:pPr>
              <a:buNone/>
            </a:pPr>
            <a:r>
              <a:rPr lang="en-US" dirty="0"/>
              <a:t>2.Ratna came after </a:t>
            </a:r>
            <a:r>
              <a:rPr lang="en-US" dirty="0" err="1"/>
              <a:t>Tanvy</a:t>
            </a:r>
            <a:r>
              <a:rPr lang="en-US" dirty="0"/>
              <a:t> but not after </a:t>
            </a:r>
            <a:r>
              <a:rPr lang="en-US" dirty="0" err="1"/>
              <a:t>Sonal</a:t>
            </a:r>
            <a:r>
              <a:rPr lang="en-US" dirty="0"/>
              <a:t>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18. Question</a:t>
            </a:r>
            <a:r>
              <a:rPr lang="en-US" dirty="0"/>
              <a:t>: Who among P, Q, R, S and T is the lightest?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1.R is heavier than Q and T but lighter than S.	</a:t>
            </a:r>
          </a:p>
          <a:p>
            <a:pPr>
              <a:buNone/>
            </a:pPr>
            <a:r>
              <a:rPr lang="en-US" dirty="0"/>
              <a:t>2.S is not the heaviest.</a:t>
            </a:r>
            <a:endParaRPr lang="en-US" i="1" dirty="0"/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(D) If the data given in both Statements I and II together are not sufficient to answer the Question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18. Question</a:t>
            </a:r>
            <a:r>
              <a:rPr lang="en-US" dirty="0"/>
              <a:t>: Who among P, Q, R, S and T is the lightest?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1.R is heavier than Q and T but lighter than S.	</a:t>
            </a:r>
          </a:p>
          <a:p>
            <a:pPr>
              <a:buNone/>
            </a:pPr>
            <a:r>
              <a:rPr lang="en-US" dirty="0"/>
              <a:t>2.S is not the heaviest.</a:t>
            </a:r>
            <a:endParaRPr lang="en-US" i="1" dirty="0"/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19. Question</a:t>
            </a:r>
            <a:r>
              <a:rPr lang="en-US" dirty="0"/>
              <a:t>: How is T related to K?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1.K has two sons; one of the sons is A.		</a:t>
            </a:r>
          </a:p>
          <a:p>
            <a:pPr>
              <a:buNone/>
            </a:pPr>
            <a:r>
              <a:rPr lang="en-US" dirty="0"/>
              <a:t>2.The mother of T has only two sons – A and B.</a:t>
            </a: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(E) If the data in both Statements I and II together are necessary to answer the Question.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Q 19. Question</a:t>
            </a:r>
            <a:r>
              <a:rPr lang="en-US" dirty="0"/>
              <a:t>: How is T related to K?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1.K has two sons; one of the sons is A.		</a:t>
            </a:r>
          </a:p>
          <a:p>
            <a:pPr>
              <a:buNone/>
            </a:pPr>
            <a:r>
              <a:rPr lang="en-US" dirty="0"/>
              <a:t>2.The mother of T has only two sons – A and B.</a:t>
            </a: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2. Question</a:t>
            </a:r>
            <a:r>
              <a:rPr lang="en-US" dirty="0"/>
              <a:t>: What will be the total weight of 10 poles, each of the same weight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1.One-fourth of the weight of each pole is 5 kg.</a:t>
            </a:r>
            <a:endParaRPr lang="en-US" i="1" dirty="0"/>
          </a:p>
          <a:p>
            <a:pPr>
              <a:buNone/>
            </a:pPr>
            <a:r>
              <a:rPr lang="en-US" dirty="0"/>
              <a:t>2.The total weight of three poles is 20 kilograms more than the total weight of two poles.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20. Question</a:t>
            </a:r>
            <a:r>
              <a:rPr lang="en-US" dirty="0"/>
              <a:t>: What is the shortest distance between </a:t>
            </a:r>
            <a:r>
              <a:rPr lang="en-US" dirty="0" err="1"/>
              <a:t>Devipur</a:t>
            </a:r>
            <a:r>
              <a:rPr lang="en-US" dirty="0"/>
              <a:t> and Durgapur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1.Durgapur is 20 </a:t>
            </a:r>
            <a:r>
              <a:rPr lang="en-US" dirty="0" err="1"/>
              <a:t>kms</a:t>
            </a:r>
            <a:r>
              <a:rPr lang="en-US" dirty="0"/>
              <a:t> away from Rampur.		</a:t>
            </a:r>
          </a:p>
          <a:p>
            <a:pPr>
              <a:buNone/>
            </a:pPr>
            <a:r>
              <a:rPr lang="en-US" dirty="0"/>
              <a:t>2.Devipur is 15 </a:t>
            </a:r>
            <a:r>
              <a:rPr lang="en-US" dirty="0" err="1"/>
              <a:t>kms</a:t>
            </a:r>
            <a:r>
              <a:rPr lang="en-US" dirty="0"/>
              <a:t> away from Rampur.</a:t>
            </a:r>
            <a:endParaRPr lang="en-US" i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(D) If the data given in both Statements I and II together are not sufficient to answer the Question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20. Question</a:t>
            </a:r>
            <a:r>
              <a:rPr lang="en-US" dirty="0"/>
              <a:t>: What is the shortest distance between </a:t>
            </a:r>
            <a:r>
              <a:rPr lang="en-US" dirty="0" err="1"/>
              <a:t>Devipur</a:t>
            </a:r>
            <a:r>
              <a:rPr lang="en-US" dirty="0"/>
              <a:t> and Durgapur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1.Durgapur is 20 </a:t>
            </a:r>
            <a:r>
              <a:rPr lang="en-US" dirty="0" err="1"/>
              <a:t>kms</a:t>
            </a:r>
            <a:r>
              <a:rPr lang="en-US" dirty="0"/>
              <a:t> away from Rampur.		</a:t>
            </a:r>
          </a:p>
          <a:p>
            <a:pPr>
              <a:buNone/>
            </a:pPr>
            <a:r>
              <a:rPr lang="en-US" dirty="0"/>
              <a:t>2.Devipur is 15 </a:t>
            </a:r>
            <a:r>
              <a:rPr lang="en-US" dirty="0" err="1"/>
              <a:t>kms</a:t>
            </a:r>
            <a:r>
              <a:rPr lang="en-US" dirty="0"/>
              <a:t> away from Rampur.</a:t>
            </a:r>
            <a:endParaRPr lang="en-US" i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                     </a:t>
            </a:r>
            <a:r>
              <a:rPr lang="en-US" sz="4000" b="1" dirty="0" smtClean="0">
                <a:solidFill>
                  <a:srgbClr val="FF0000"/>
                </a:solidFill>
                <a:latin typeface="Arial Black" pitchFamily="34" charset="0"/>
              </a:rPr>
              <a:t>THANK  YOU</a:t>
            </a:r>
            <a:endParaRPr lang="en-US" sz="40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C) If the data either in statement I alone or in statement II alone are sufficient to answer the Question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2. Question</a:t>
            </a:r>
            <a:r>
              <a:rPr lang="en-US" dirty="0"/>
              <a:t>: What will be the total weight of 10 poles, each of the same weight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1.One-fourth of the weight of each pole is 5 kg.</a:t>
            </a:r>
            <a:endParaRPr lang="en-US" i="1" dirty="0"/>
          </a:p>
          <a:p>
            <a:pPr>
              <a:buNone/>
            </a:pPr>
            <a:r>
              <a:rPr lang="en-US" dirty="0"/>
              <a:t>2.The total weight of three poles is 20 kilograms more than the total weight of two poles.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3. Question</a:t>
            </a:r>
            <a:r>
              <a:rPr lang="en-US" dirty="0"/>
              <a:t>: How many children does M have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1.H is the only daughter of X who is wife of M.</a:t>
            </a:r>
            <a:endParaRPr lang="en-US" i="1" dirty="0"/>
          </a:p>
          <a:p>
            <a:pPr>
              <a:buNone/>
            </a:pPr>
            <a:r>
              <a:rPr lang="en-US" dirty="0"/>
              <a:t>2.K and J are brothers of M.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(A) If the data in statement I alone are sufficient to answer the Question, while the data in statement II alone are not sufficient to answer the Question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3. Question</a:t>
            </a:r>
            <a:r>
              <a:rPr lang="en-US" dirty="0"/>
              <a:t>: How many children does M have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1.H is the only daughter of X who is wife of M.</a:t>
            </a:r>
            <a:endParaRPr lang="en-US" i="1" dirty="0"/>
          </a:p>
          <a:p>
            <a:pPr>
              <a:buNone/>
            </a:pPr>
            <a:r>
              <a:rPr lang="en-US" dirty="0"/>
              <a:t>2.K and J are brothers of M.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(E) If the data in both Statements I and II together are necessary to answer the Question.</a:t>
            </a:r>
            <a:endParaRPr lang="en-US" b="1" i="1" dirty="0"/>
          </a:p>
          <a:p>
            <a:pPr>
              <a:buNone/>
            </a:pPr>
            <a:r>
              <a:rPr lang="en-US" b="1" dirty="0"/>
              <a:t>Q 4. Question</a:t>
            </a:r>
            <a:r>
              <a:rPr lang="en-US" dirty="0"/>
              <a:t>: How much was the total sale of the company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1.The company sold 8000 units of product A each costing Rs. 25.</a:t>
            </a:r>
            <a:endParaRPr lang="en-US" i="1" dirty="0"/>
          </a:p>
          <a:p>
            <a:pPr>
              <a:buNone/>
            </a:pPr>
            <a:r>
              <a:rPr lang="en-US" dirty="0"/>
              <a:t>2.This company has no other product line.	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DATA SUFFICIENCY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DIRECTION: In each of the Questions below consists of a Question and two Statements numbered I and II given below it. You have to decide whether the data provided in the Statements are sufficient to answer the Question. Read both the Statements and</a:t>
            </a:r>
            <a:endParaRPr lang="en-US" b="1" i="1" dirty="0"/>
          </a:p>
          <a:p>
            <a:pPr>
              <a:buNone/>
            </a:pPr>
            <a:r>
              <a:rPr lang="en-US" b="1" dirty="0"/>
              <a:t> (A) If the data in statement I alone are sufficient to answer the Question, while the data in statement II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(B) If the data in statement II alone are sufficient to answer the Question, while the data in statement I alone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(C) If the data either in statement I alone or in statement II alone are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/>
              <a:t>(D) If the data given in both Statements I and II together are not sufficient to answer the Question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(E) If the data in both Statements I and II together are necessary to answer the Question.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Q 4. Question</a:t>
            </a:r>
            <a:r>
              <a:rPr lang="en-US" dirty="0"/>
              <a:t>: How much was the total sale of the company ?</a:t>
            </a:r>
            <a:endParaRPr lang="en-US" i="1" dirty="0"/>
          </a:p>
          <a:p>
            <a:pPr>
              <a:buNone/>
            </a:pPr>
            <a:r>
              <a:rPr lang="en-US" b="1" dirty="0"/>
              <a:t>Statements</a:t>
            </a:r>
            <a:r>
              <a:rPr lang="en-US" dirty="0"/>
              <a:t>:</a:t>
            </a:r>
            <a:endParaRPr lang="en-US" i="1" dirty="0"/>
          </a:p>
          <a:p>
            <a:pPr>
              <a:buNone/>
            </a:pPr>
            <a:r>
              <a:rPr lang="en-US" dirty="0"/>
              <a:t>1.The company sold 8000 units of product A each costing Rs. 25.</a:t>
            </a:r>
            <a:endParaRPr lang="en-US" i="1" dirty="0"/>
          </a:p>
          <a:p>
            <a:pPr>
              <a:buNone/>
            </a:pPr>
            <a:r>
              <a:rPr lang="en-US" dirty="0"/>
              <a:t>2.This company has no other product line.	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1127</TotalTime>
  <Words>84</Words>
  <Application>Microsoft Office PowerPoint</Application>
  <PresentationFormat>Custom</PresentationFormat>
  <Paragraphs>503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  <vt:lpstr>LOGICAL REASONING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Avita</cp:lastModifiedBy>
  <cp:revision>169</cp:revision>
  <dcterms:created xsi:type="dcterms:W3CDTF">2020-02-23T06:37:57Z</dcterms:created>
  <dcterms:modified xsi:type="dcterms:W3CDTF">2023-04-22T06:30:10Z</dcterms:modified>
</cp:coreProperties>
</file>