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09" r:id="rId2"/>
    <p:sldId id="310" r:id="rId3"/>
    <p:sldId id="331" r:id="rId4"/>
    <p:sldId id="311" r:id="rId5"/>
    <p:sldId id="332" r:id="rId6"/>
    <p:sldId id="312" r:id="rId7"/>
    <p:sldId id="333" r:id="rId8"/>
    <p:sldId id="313" r:id="rId9"/>
    <p:sldId id="334" r:id="rId10"/>
    <p:sldId id="314" r:id="rId11"/>
    <p:sldId id="335" r:id="rId12"/>
    <p:sldId id="315" r:id="rId13"/>
    <p:sldId id="336" r:id="rId14"/>
    <p:sldId id="316" r:id="rId15"/>
    <p:sldId id="337" r:id="rId16"/>
    <p:sldId id="317" r:id="rId17"/>
    <p:sldId id="338" r:id="rId18"/>
    <p:sldId id="318" r:id="rId19"/>
    <p:sldId id="339" r:id="rId20"/>
    <p:sldId id="319" r:id="rId21"/>
    <p:sldId id="340" r:id="rId22"/>
    <p:sldId id="320" r:id="rId23"/>
    <p:sldId id="321" r:id="rId24"/>
    <p:sldId id="341" r:id="rId25"/>
    <p:sldId id="322" r:id="rId26"/>
    <p:sldId id="342" r:id="rId27"/>
    <p:sldId id="323" r:id="rId28"/>
    <p:sldId id="343" r:id="rId29"/>
    <p:sldId id="324" r:id="rId30"/>
    <p:sldId id="344" r:id="rId31"/>
    <p:sldId id="325" r:id="rId32"/>
    <p:sldId id="345" r:id="rId33"/>
    <p:sldId id="326" r:id="rId34"/>
    <p:sldId id="346" r:id="rId35"/>
    <p:sldId id="327" r:id="rId36"/>
    <p:sldId id="347" r:id="rId37"/>
    <p:sldId id="328" r:id="rId38"/>
    <p:sldId id="348" r:id="rId39"/>
    <p:sldId id="329" r:id="rId40"/>
    <p:sldId id="349" r:id="rId41"/>
    <p:sldId id="330" r:id="rId42"/>
    <p:sldId id="350" r:id="rId43"/>
    <p:sldId id="35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80" d="100"/>
          <a:sy n="80" d="100"/>
        </p:scale>
        <p:origin x="782" y="67"/>
      </p:cViewPr>
      <p:guideLst>
        <p:guide orient="horz" pos="2160"/>
        <p:guide pos="3840"/>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4/22/2023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22-04-2023</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22-04-2023</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22-04-2023</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22-04-2023</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22-04-2023</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22-04-2023</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22-04-2023</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22-04-2023</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22-04-2023</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22-04-2023</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22-04-2023</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22-04-2023</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861750"/>
            <a:ext cx="11733048" cy="5344511"/>
          </a:xfrm>
        </p:spPr>
        <p:txBody>
          <a:bodyPr>
            <a:normAutofit fontScale="62500" lnSpcReduction="20000"/>
          </a:bodyPr>
          <a:lstStyle/>
          <a:p>
            <a:pPr>
              <a:buNone/>
            </a:pPr>
            <a:r>
              <a:rPr lang="en-US" b="1" dirty="0">
                <a:solidFill>
                  <a:schemeClr val="tx1">
                    <a:lumMod val="95000"/>
                    <a:lumOff val="5000"/>
                  </a:schemeClr>
                </a:solidFill>
              </a:rPr>
              <a:t>                                    DECISION MAKING</a:t>
            </a:r>
            <a:endParaRPr lang="en-US" sz="1800" b="1" dirty="0">
              <a:solidFill>
                <a:schemeClr val="tx1">
                  <a:lumMod val="95000"/>
                  <a:lumOff val="5000"/>
                </a:schemeClr>
              </a:solidFill>
            </a:endParaRPr>
          </a:p>
          <a:p>
            <a:pPr>
              <a:buNone/>
            </a:pPr>
            <a:r>
              <a:rPr lang="en-US" b="1" dirty="0"/>
              <a:t>Questions (1 to 10): Study the following information carefully and answer the Questions given below. </a:t>
            </a:r>
            <a:endParaRPr lang="en-US" b="1" i="1" dirty="0"/>
          </a:p>
          <a:p>
            <a:pPr>
              <a:buNone/>
            </a:pPr>
            <a:r>
              <a:rPr lang="en-US" b="1" dirty="0"/>
              <a:t>Following are the criteria for selection of computer Professionals in an organization. The candidate must-</a:t>
            </a:r>
            <a:endParaRPr lang="en-US" b="1" i="1" dirty="0"/>
          </a:p>
          <a:p>
            <a:pPr>
              <a:buNone/>
            </a:pPr>
            <a:r>
              <a:rPr lang="en-US" b="1" dirty="0"/>
              <a:t>(</a:t>
            </a:r>
            <a:r>
              <a:rPr lang="en-US" b="1" dirty="0" err="1"/>
              <a:t>i</a:t>
            </a:r>
            <a:r>
              <a:rPr lang="en-US" b="1" dirty="0"/>
              <a:t>)	Be a Computer Engineer or MCA with first class having minimum 65% marks.</a:t>
            </a:r>
            <a:endParaRPr lang="en-US" b="1" i="1" dirty="0"/>
          </a:p>
          <a:p>
            <a:pPr>
              <a:buNone/>
            </a:pPr>
            <a:r>
              <a:rPr lang="en-US" b="1" dirty="0"/>
              <a:t>(ii) Have secured at least 50% marks in the selection test.</a:t>
            </a:r>
            <a:endParaRPr lang="en-US" b="1" i="1" dirty="0"/>
          </a:p>
          <a:p>
            <a:pPr>
              <a:buNone/>
            </a:pPr>
            <a:r>
              <a:rPr lang="en-US" b="1" dirty="0"/>
              <a:t>(iii) Have secured at least 40% marks in interview.</a:t>
            </a:r>
            <a:endParaRPr lang="en-US" b="1" i="1" dirty="0"/>
          </a:p>
          <a:p>
            <a:pPr>
              <a:buNone/>
            </a:pPr>
            <a:r>
              <a:rPr lang="en-US" b="1" dirty="0"/>
              <a:t>(iv) Be not less than 21 years and not more than 30 years of age as on 1.10.2005</a:t>
            </a:r>
            <a:endParaRPr lang="en-US" b="1" i="1" dirty="0"/>
          </a:p>
          <a:p>
            <a:pPr>
              <a:buNone/>
            </a:pPr>
            <a:r>
              <a:rPr lang="en-US" b="1" dirty="0"/>
              <a:t>In case if a candidate satisfies all other criteria expect-</a:t>
            </a:r>
            <a:endParaRPr lang="en-US" b="1" i="1" dirty="0"/>
          </a:p>
          <a:p>
            <a:pPr>
              <a:buNone/>
            </a:pPr>
            <a:r>
              <a:rPr lang="en-US" b="1" dirty="0"/>
              <a:t>(a) At (</a:t>
            </a:r>
            <a:r>
              <a:rPr lang="en-US" b="1" dirty="0" err="1"/>
              <a:t>i</a:t>
            </a:r>
            <a:r>
              <a:rPr lang="en-US" b="1" dirty="0"/>
              <a:t>) above but is an Electronics Engineer with 70% marks, the case may be referred to the GM- Recruitment. </a:t>
            </a:r>
            <a:endParaRPr lang="en-US" b="1" i="1" dirty="0"/>
          </a:p>
          <a:p>
            <a:pPr>
              <a:buNone/>
            </a:pPr>
            <a:r>
              <a:rPr lang="en-US" b="1" dirty="0"/>
              <a:t>(b) At (ii) above but is having at least 2 years’ experience of working as a Systems-Analyst, the case may be referred to the Chairman of the recruitment committee.</a:t>
            </a:r>
            <a:endParaRPr lang="en-US" b="1" i="1" dirty="0"/>
          </a:p>
          <a:p>
            <a:pPr>
              <a:buNone/>
            </a:pPr>
            <a:r>
              <a:rPr lang="en-US" b="1" dirty="0"/>
              <a:t>In each of the Questions below, information about one candidate is given. You have to </a:t>
            </a:r>
            <a:r>
              <a:rPr lang="en-US" b="1" dirty="0" err="1"/>
              <a:t>analyse</a:t>
            </a:r>
            <a:r>
              <a:rPr lang="en-US" b="1" dirty="0"/>
              <a:t> it with reference to the above   criteria and conditions and then decide the course of action. You are not to assume anything other than the given information. All these cases are given to you as on 1.10.2005.</a:t>
            </a:r>
            <a:endParaRPr lang="en-US" b="1" i="1" dirty="0"/>
          </a:p>
          <a:p>
            <a:pPr>
              <a:buNone/>
            </a:pPr>
            <a:r>
              <a:rPr lang="en-US" b="1" dirty="0"/>
              <a:t> Mark answer- </a:t>
            </a:r>
            <a:endParaRPr lang="en-US" b="1" i="1" dirty="0"/>
          </a:p>
          <a:p>
            <a:pPr>
              <a:buNone/>
            </a:pPr>
            <a:r>
              <a:rPr lang="en-US" b="1" dirty="0"/>
              <a:t>(1) If the candidate is to be selected.</a:t>
            </a:r>
            <a:endParaRPr lang="en-US" b="1" i="1" dirty="0"/>
          </a:p>
          <a:p>
            <a:pPr>
              <a:buNone/>
            </a:pPr>
            <a:r>
              <a:rPr lang="en-US" b="1" dirty="0"/>
              <a:t>(2) If the candidate is not to be selected. </a:t>
            </a:r>
            <a:endParaRPr lang="en-US" b="1" i="1" dirty="0"/>
          </a:p>
          <a:p>
            <a:pPr>
              <a:buNone/>
            </a:pPr>
            <a:r>
              <a:rPr lang="en-US" b="1" dirty="0"/>
              <a:t>(3) If the case is to be referred to the Chairman of the recruitment committee. </a:t>
            </a:r>
            <a:endParaRPr lang="en-US" b="1" i="1" dirty="0"/>
          </a:p>
          <a:p>
            <a:pPr>
              <a:buNone/>
            </a:pPr>
            <a:r>
              <a:rPr lang="en-US" b="1" dirty="0"/>
              <a:t>(4) If the case is to be referred to the GM- Recruitment </a:t>
            </a:r>
            <a:endParaRPr lang="en-US" b="1" i="1" dirty="0"/>
          </a:p>
          <a:p>
            <a:pPr>
              <a:buNone/>
            </a:pPr>
            <a:r>
              <a:rPr lang="en-US" b="1" dirty="0"/>
              <a:t>(5) If the data provided are inadequate to take a decision. </a:t>
            </a:r>
            <a:endParaRPr lang="en-US" b="1" i="1" dirty="0"/>
          </a:p>
          <a:p>
            <a:pPr>
              <a:buNone/>
            </a:pP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5</a:t>
            </a:r>
            <a:r>
              <a:rPr lang="en-US" dirty="0"/>
              <a:t>. </a:t>
            </a:r>
            <a:r>
              <a:rPr lang="en-US" b="1" dirty="0" err="1"/>
              <a:t>Vimal</a:t>
            </a:r>
            <a:r>
              <a:rPr lang="en-US" b="1" dirty="0"/>
              <a:t> </a:t>
            </a:r>
            <a:r>
              <a:rPr lang="en-US" b="1" dirty="0" err="1"/>
              <a:t>kapoor</a:t>
            </a:r>
            <a:r>
              <a:rPr lang="en-US" b="1" dirty="0"/>
              <a:t> is a Mechanical Engineer with 75% marks. He was born on 5th July 1976. He scored 66% marks in selection Test and 52% marks in interview</a:t>
            </a:r>
            <a:endParaRPr lang="en-US" b="1" i="1" dirty="0"/>
          </a:p>
          <a:p>
            <a:pPr>
              <a:buNone/>
            </a:pPr>
            <a:r>
              <a:rPr lang="en-US" b="1" dirty="0"/>
              <a:t>  </a:t>
            </a:r>
            <a:endParaRPr lang="en-US" b="1" i="1" dirty="0"/>
          </a:p>
          <a:p>
            <a:pPr>
              <a:buNone/>
            </a:pP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624825634"/>
              </p:ext>
            </p:extLst>
          </p:nvPr>
        </p:nvGraphicFramePr>
        <p:xfrm>
          <a:off x="6983579" y="2847975"/>
          <a:ext cx="5003469" cy="3323889"/>
        </p:xfrm>
        <a:graphic>
          <a:graphicData uri="http://schemas.openxmlformats.org/drawingml/2006/table">
            <a:tbl>
              <a:tblPr firstRow="1" bandRow="1">
                <a:tableStyleId>{5C22544A-7EE6-4342-B048-85BDC9FD1C3A}</a:tableStyleId>
              </a:tblPr>
              <a:tblGrid>
                <a:gridCol w="527221">
                  <a:extLst>
                    <a:ext uri="{9D8B030D-6E8A-4147-A177-3AD203B41FA5}">
                      <a16:colId xmlns:a16="http://schemas.microsoft.com/office/drawing/2014/main" val="20000"/>
                    </a:ext>
                  </a:extLst>
                </a:gridCol>
                <a:gridCol w="2907799">
                  <a:extLst>
                    <a:ext uri="{9D8B030D-6E8A-4147-A177-3AD203B41FA5}">
                      <a16:colId xmlns:a16="http://schemas.microsoft.com/office/drawing/2014/main" val="20001"/>
                    </a:ext>
                  </a:extLst>
                </a:gridCol>
                <a:gridCol w="1568449">
                  <a:extLst>
                    <a:ext uri="{9D8B030D-6E8A-4147-A177-3AD203B41FA5}">
                      <a16:colId xmlns:a16="http://schemas.microsoft.com/office/drawing/2014/main" val="20002"/>
                    </a:ext>
                  </a:extLst>
                </a:gridCol>
              </a:tblGrid>
              <a:tr h="439245">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825723">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768679">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471843">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471843">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CD0EFAEE-5C2B-F9BC-D8C6-6206A146B252}"/>
              </a:ext>
            </a:extLst>
          </p:cNvPr>
          <p:cNvSpPr txBox="1"/>
          <p:nvPr/>
        </p:nvSpPr>
        <p:spPr>
          <a:xfrm>
            <a:off x="0" y="2847975"/>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5</a:t>
            </a:r>
            <a:r>
              <a:rPr lang="en-US" dirty="0"/>
              <a:t>. </a:t>
            </a:r>
            <a:r>
              <a:rPr lang="en-US" b="1" dirty="0" err="1"/>
              <a:t>Vimal</a:t>
            </a:r>
            <a:r>
              <a:rPr lang="en-US" b="1" dirty="0"/>
              <a:t> </a:t>
            </a:r>
            <a:r>
              <a:rPr lang="en-US" b="1" dirty="0" err="1"/>
              <a:t>kapoor</a:t>
            </a:r>
            <a:r>
              <a:rPr lang="en-US" b="1" dirty="0"/>
              <a:t> is a Mechanical Engineer with 75% marks. He was born on 5th July 1976. He scored 66% marks in selection Test and 52% marks in interview</a:t>
            </a:r>
            <a:endParaRPr lang="en-US" b="1" i="1" dirty="0"/>
          </a:p>
          <a:p>
            <a:pPr>
              <a:buNone/>
            </a:pPr>
            <a:r>
              <a:rPr lang="en-US" b="1" dirty="0"/>
              <a:t>  </a:t>
            </a:r>
            <a:endParaRPr lang="en-US" b="1" i="1" dirty="0"/>
          </a:p>
          <a:p>
            <a:pPr>
              <a:buNone/>
            </a:pPr>
            <a:endParaRPr lang="en-US" b="1" dirty="0"/>
          </a:p>
        </p:txBody>
      </p:sp>
      <p:graphicFrame>
        <p:nvGraphicFramePr>
          <p:cNvPr id="4" name="Table 3"/>
          <p:cNvGraphicFramePr>
            <a:graphicFrameLocks noGrp="1"/>
          </p:cNvGraphicFramePr>
          <p:nvPr/>
        </p:nvGraphicFramePr>
        <p:xfrm>
          <a:off x="6983579" y="2847975"/>
          <a:ext cx="5003469" cy="3323889"/>
        </p:xfrm>
        <a:graphic>
          <a:graphicData uri="http://schemas.openxmlformats.org/drawingml/2006/table">
            <a:tbl>
              <a:tblPr firstRow="1" bandRow="1">
                <a:tableStyleId>{5C22544A-7EE6-4342-B048-85BDC9FD1C3A}</a:tableStyleId>
              </a:tblPr>
              <a:tblGrid>
                <a:gridCol w="527221">
                  <a:extLst>
                    <a:ext uri="{9D8B030D-6E8A-4147-A177-3AD203B41FA5}">
                      <a16:colId xmlns:a16="http://schemas.microsoft.com/office/drawing/2014/main" val="20000"/>
                    </a:ext>
                  </a:extLst>
                </a:gridCol>
                <a:gridCol w="2907799">
                  <a:extLst>
                    <a:ext uri="{9D8B030D-6E8A-4147-A177-3AD203B41FA5}">
                      <a16:colId xmlns:a16="http://schemas.microsoft.com/office/drawing/2014/main" val="20001"/>
                    </a:ext>
                  </a:extLst>
                </a:gridCol>
                <a:gridCol w="1568449">
                  <a:extLst>
                    <a:ext uri="{9D8B030D-6E8A-4147-A177-3AD203B41FA5}">
                      <a16:colId xmlns:a16="http://schemas.microsoft.com/office/drawing/2014/main" val="20002"/>
                    </a:ext>
                  </a:extLst>
                </a:gridCol>
              </a:tblGrid>
              <a:tr h="439245">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825723">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768679">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471843">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471843">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CD0EFAEE-5C2B-F9BC-D8C6-6206A146B252}"/>
              </a:ext>
            </a:extLst>
          </p:cNvPr>
          <p:cNvSpPr txBox="1"/>
          <p:nvPr/>
        </p:nvSpPr>
        <p:spPr>
          <a:xfrm>
            <a:off x="0" y="2847975"/>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candidate is not to be selected. </a:t>
            </a:r>
            <a:endParaRPr lang="en-US" sz="2400" b="1" i="1" dirty="0">
              <a:solidFill>
                <a:srgbClr val="FF0000"/>
              </a:solidFill>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5344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6. </a:t>
            </a:r>
            <a:r>
              <a:rPr lang="en-US" b="1" dirty="0" err="1"/>
              <a:t>Anamika</a:t>
            </a:r>
            <a:r>
              <a:rPr lang="en-US" b="1" dirty="0"/>
              <a:t> Singh is MCA with 68% marks and is working as a programmer for last 3 years. She secured 48% marks in the selection test and 58% marks in interview,</a:t>
            </a:r>
            <a:endParaRPr lang="en-US" b="1" i="1" dirty="0"/>
          </a:p>
          <a:p>
            <a:pPr>
              <a:buNone/>
            </a:pPr>
            <a:r>
              <a:rPr lang="en-US" b="1" dirty="0"/>
              <a:t> </a:t>
            </a:r>
            <a:endParaRPr lang="en-US" b="1" i="1" dirty="0"/>
          </a:p>
        </p:txBody>
      </p:sp>
      <p:graphicFrame>
        <p:nvGraphicFramePr>
          <p:cNvPr id="4" name="Table 3"/>
          <p:cNvGraphicFramePr>
            <a:graphicFrameLocks noGrp="1"/>
          </p:cNvGraphicFramePr>
          <p:nvPr>
            <p:extLst>
              <p:ext uri="{D42A27DB-BD31-4B8C-83A1-F6EECF244321}">
                <p14:modId xmlns:p14="http://schemas.microsoft.com/office/powerpoint/2010/main" val="954040747"/>
              </p:ext>
            </p:extLst>
          </p:nvPr>
        </p:nvGraphicFramePr>
        <p:xfrm>
          <a:off x="7429499" y="2686051"/>
          <a:ext cx="4659209" cy="3441926"/>
        </p:xfrm>
        <a:graphic>
          <a:graphicData uri="http://schemas.openxmlformats.org/drawingml/2006/table">
            <a:tbl>
              <a:tblPr firstRow="1" bandRow="1">
                <a:tableStyleId>{5C22544A-7EE6-4342-B048-85BDC9FD1C3A}</a:tableStyleId>
              </a:tblPr>
              <a:tblGrid>
                <a:gridCol w="490946">
                  <a:extLst>
                    <a:ext uri="{9D8B030D-6E8A-4147-A177-3AD203B41FA5}">
                      <a16:colId xmlns:a16="http://schemas.microsoft.com/office/drawing/2014/main" val="20000"/>
                    </a:ext>
                  </a:extLst>
                </a:gridCol>
                <a:gridCol w="2707730">
                  <a:extLst>
                    <a:ext uri="{9D8B030D-6E8A-4147-A177-3AD203B41FA5}">
                      <a16:colId xmlns:a16="http://schemas.microsoft.com/office/drawing/2014/main" val="20001"/>
                    </a:ext>
                  </a:extLst>
                </a:gridCol>
                <a:gridCol w="1460533">
                  <a:extLst>
                    <a:ext uri="{9D8B030D-6E8A-4147-A177-3AD203B41FA5}">
                      <a16:colId xmlns:a16="http://schemas.microsoft.com/office/drawing/2014/main" val="20002"/>
                    </a:ext>
                  </a:extLst>
                </a:gridCol>
              </a:tblGrid>
              <a:tr h="503319">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880808">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819958">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503319">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503319">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0CA0EB52-0631-5C31-DA61-15E0F451A11A}"/>
              </a:ext>
            </a:extLst>
          </p:cNvPr>
          <p:cNvSpPr txBox="1"/>
          <p:nvPr/>
        </p:nvSpPr>
        <p:spPr>
          <a:xfrm>
            <a:off x="103292" y="2962146"/>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6. </a:t>
            </a:r>
            <a:r>
              <a:rPr lang="en-US" b="1" dirty="0" err="1"/>
              <a:t>Anamika</a:t>
            </a:r>
            <a:r>
              <a:rPr lang="en-US" b="1" dirty="0"/>
              <a:t> Singh is MCA with 68% marks and is working as a programmer for last 3 years. She secured 48% marks in the selection test and 58% marks in interview,</a:t>
            </a:r>
            <a:endParaRPr lang="en-US" b="1" i="1" dirty="0"/>
          </a:p>
          <a:p>
            <a:pPr>
              <a:buNone/>
            </a:pPr>
            <a:r>
              <a:rPr lang="en-US" b="1" dirty="0"/>
              <a:t> </a:t>
            </a:r>
            <a:endParaRPr lang="en-US" b="1" i="1" dirty="0"/>
          </a:p>
        </p:txBody>
      </p:sp>
      <p:graphicFrame>
        <p:nvGraphicFramePr>
          <p:cNvPr id="4" name="Table 3"/>
          <p:cNvGraphicFramePr>
            <a:graphicFrameLocks noGrp="1"/>
          </p:cNvGraphicFramePr>
          <p:nvPr/>
        </p:nvGraphicFramePr>
        <p:xfrm>
          <a:off x="7429499" y="2686051"/>
          <a:ext cx="4659209" cy="3441926"/>
        </p:xfrm>
        <a:graphic>
          <a:graphicData uri="http://schemas.openxmlformats.org/drawingml/2006/table">
            <a:tbl>
              <a:tblPr firstRow="1" bandRow="1">
                <a:tableStyleId>{5C22544A-7EE6-4342-B048-85BDC9FD1C3A}</a:tableStyleId>
              </a:tblPr>
              <a:tblGrid>
                <a:gridCol w="490946">
                  <a:extLst>
                    <a:ext uri="{9D8B030D-6E8A-4147-A177-3AD203B41FA5}">
                      <a16:colId xmlns:a16="http://schemas.microsoft.com/office/drawing/2014/main" val="20000"/>
                    </a:ext>
                  </a:extLst>
                </a:gridCol>
                <a:gridCol w="2707730">
                  <a:extLst>
                    <a:ext uri="{9D8B030D-6E8A-4147-A177-3AD203B41FA5}">
                      <a16:colId xmlns:a16="http://schemas.microsoft.com/office/drawing/2014/main" val="20001"/>
                    </a:ext>
                  </a:extLst>
                </a:gridCol>
                <a:gridCol w="1460533">
                  <a:extLst>
                    <a:ext uri="{9D8B030D-6E8A-4147-A177-3AD203B41FA5}">
                      <a16:colId xmlns:a16="http://schemas.microsoft.com/office/drawing/2014/main" val="20002"/>
                    </a:ext>
                  </a:extLst>
                </a:gridCol>
              </a:tblGrid>
              <a:tr h="503319">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880808">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819958">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503319">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503319">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0CA0EB52-0631-5C31-DA61-15E0F451A11A}"/>
              </a:ext>
            </a:extLst>
          </p:cNvPr>
          <p:cNvSpPr txBox="1"/>
          <p:nvPr/>
        </p:nvSpPr>
        <p:spPr>
          <a:xfrm>
            <a:off x="103292" y="2962146"/>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data provided are inadequate to take a decision</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1751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7. </a:t>
            </a:r>
            <a:r>
              <a:rPr lang="en-US" b="1" dirty="0" err="1"/>
              <a:t>Suniti</a:t>
            </a:r>
            <a:r>
              <a:rPr lang="en-US" b="1" dirty="0"/>
              <a:t> is a computer engineer with 78% marks. She scored more than 60% marks in interview and selection test both.</a:t>
            </a:r>
            <a:endParaRPr lang="en-US" b="1" i="1" dirty="0"/>
          </a:p>
          <a:p>
            <a:pPr>
              <a:buNone/>
            </a:pPr>
            <a:r>
              <a:rPr lang="en-US" dirty="0"/>
              <a:t> </a:t>
            </a:r>
            <a:endParaRPr lang="en-US" i="1" dirty="0"/>
          </a:p>
          <a:p>
            <a:pPr>
              <a:buNone/>
            </a:pPr>
            <a:endParaRPr lang="en-US" b="1" dirty="0"/>
          </a:p>
          <a:p>
            <a:pPr>
              <a:buNone/>
            </a:pPr>
            <a:r>
              <a:rPr lang="en-US" b="1" dirty="0"/>
              <a:t> </a:t>
            </a:r>
          </a:p>
        </p:txBody>
      </p:sp>
      <p:graphicFrame>
        <p:nvGraphicFramePr>
          <p:cNvPr id="4" name="Table 3"/>
          <p:cNvGraphicFramePr>
            <a:graphicFrameLocks noGrp="1"/>
          </p:cNvGraphicFramePr>
          <p:nvPr>
            <p:extLst>
              <p:ext uri="{D42A27DB-BD31-4B8C-83A1-F6EECF244321}">
                <p14:modId xmlns:p14="http://schemas.microsoft.com/office/powerpoint/2010/main" val="521181734"/>
              </p:ext>
            </p:extLst>
          </p:nvPr>
        </p:nvGraphicFramePr>
        <p:xfrm>
          <a:off x="7096125" y="2409826"/>
          <a:ext cx="5022520" cy="3825537"/>
        </p:xfrm>
        <a:graphic>
          <a:graphicData uri="http://schemas.openxmlformats.org/drawingml/2006/table">
            <a:tbl>
              <a:tblPr firstRow="1" bandRow="1">
                <a:tableStyleId>{5C22544A-7EE6-4342-B048-85BDC9FD1C3A}</a:tableStyleId>
              </a:tblPr>
              <a:tblGrid>
                <a:gridCol w="529229">
                  <a:extLst>
                    <a:ext uri="{9D8B030D-6E8A-4147-A177-3AD203B41FA5}">
                      <a16:colId xmlns:a16="http://schemas.microsoft.com/office/drawing/2014/main" val="20000"/>
                    </a:ext>
                  </a:extLst>
                </a:gridCol>
                <a:gridCol w="2918870">
                  <a:extLst>
                    <a:ext uri="{9D8B030D-6E8A-4147-A177-3AD203B41FA5}">
                      <a16:colId xmlns:a16="http://schemas.microsoft.com/office/drawing/2014/main" val="20001"/>
                    </a:ext>
                  </a:extLst>
                </a:gridCol>
                <a:gridCol w="1574421">
                  <a:extLst>
                    <a:ext uri="{9D8B030D-6E8A-4147-A177-3AD203B41FA5}">
                      <a16:colId xmlns:a16="http://schemas.microsoft.com/office/drawing/2014/main" val="20002"/>
                    </a:ext>
                  </a:extLst>
                </a:gridCol>
              </a:tblGrid>
              <a:tr h="592192">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1036334">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964739">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592192">
                <a:tc>
                  <a:txBody>
                    <a:bodyPr/>
                    <a:lstStyle/>
                    <a:p>
                      <a:pPr algn="ctr"/>
                      <a:r>
                        <a:rPr lang="en-US" dirty="0"/>
                        <a:t>3.</a:t>
                      </a:r>
                    </a:p>
                  </a:txBody>
                  <a:tcPr/>
                </a:tc>
                <a:tc>
                  <a:txBody>
                    <a:bodyPr/>
                    <a:lstStyle/>
                    <a:p>
                      <a:pPr algn="ctr"/>
                      <a:r>
                        <a:rPr lang="en-US" dirty="0"/>
                        <a:t>INTERVIEW (40%)</a:t>
                      </a:r>
                    </a:p>
                  </a:txBody>
                  <a:tcPr/>
                </a:tc>
                <a:tc>
                  <a:txBody>
                    <a:bodyPr/>
                    <a:lstStyle/>
                    <a:p>
                      <a:pPr algn="ctr"/>
                      <a:endParaRPr lang="en-US" dirty="0"/>
                    </a:p>
                  </a:txBody>
                  <a:tcPr/>
                </a:tc>
                <a:extLst>
                  <a:ext uri="{0D108BD9-81ED-4DB2-BD59-A6C34878D82A}">
                    <a16:rowId xmlns:a16="http://schemas.microsoft.com/office/drawing/2014/main" val="10003"/>
                  </a:ext>
                </a:extLst>
              </a:tr>
              <a:tr h="592192">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96F9CF2B-A31B-036D-FA01-832C01BA5994}"/>
              </a:ext>
            </a:extLst>
          </p:cNvPr>
          <p:cNvSpPr txBox="1"/>
          <p:nvPr/>
        </p:nvSpPr>
        <p:spPr>
          <a:xfrm>
            <a:off x="-24524" y="2920782"/>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7. </a:t>
            </a:r>
            <a:r>
              <a:rPr lang="en-US" b="1" dirty="0" err="1"/>
              <a:t>Suniti</a:t>
            </a:r>
            <a:r>
              <a:rPr lang="en-US" b="1" dirty="0"/>
              <a:t> is a computer engineer with 78% marks. She scored more than 60% marks in interview and selection test both.</a:t>
            </a:r>
            <a:endParaRPr lang="en-US" b="1" i="1" dirty="0"/>
          </a:p>
          <a:p>
            <a:pPr>
              <a:buNone/>
            </a:pPr>
            <a:r>
              <a:rPr lang="en-US" dirty="0"/>
              <a:t> </a:t>
            </a:r>
            <a:endParaRPr lang="en-US" i="1" dirty="0"/>
          </a:p>
          <a:p>
            <a:pPr>
              <a:buNone/>
            </a:pPr>
            <a:endParaRPr lang="en-US" b="1" dirty="0"/>
          </a:p>
          <a:p>
            <a:pPr>
              <a:buNone/>
            </a:pPr>
            <a:r>
              <a:rPr lang="en-US" b="1" dirty="0"/>
              <a:t> </a:t>
            </a:r>
          </a:p>
        </p:txBody>
      </p:sp>
      <p:graphicFrame>
        <p:nvGraphicFramePr>
          <p:cNvPr id="4" name="Table 3"/>
          <p:cNvGraphicFramePr>
            <a:graphicFrameLocks noGrp="1"/>
          </p:cNvGraphicFramePr>
          <p:nvPr/>
        </p:nvGraphicFramePr>
        <p:xfrm>
          <a:off x="7096125" y="2409826"/>
          <a:ext cx="5022520" cy="3825537"/>
        </p:xfrm>
        <a:graphic>
          <a:graphicData uri="http://schemas.openxmlformats.org/drawingml/2006/table">
            <a:tbl>
              <a:tblPr firstRow="1" bandRow="1">
                <a:tableStyleId>{5C22544A-7EE6-4342-B048-85BDC9FD1C3A}</a:tableStyleId>
              </a:tblPr>
              <a:tblGrid>
                <a:gridCol w="529229">
                  <a:extLst>
                    <a:ext uri="{9D8B030D-6E8A-4147-A177-3AD203B41FA5}">
                      <a16:colId xmlns:a16="http://schemas.microsoft.com/office/drawing/2014/main" val="20000"/>
                    </a:ext>
                  </a:extLst>
                </a:gridCol>
                <a:gridCol w="2918870">
                  <a:extLst>
                    <a:ext uri="{9D8B030D-6E8A-4147-A177-3AD203B41FA5}">
                      <a16:colId xmlns:a16="http://schemas.microsoft.com/office/drawing/2014/main" val="20001"/>
                    </a:ext>
                  </a:extLst>
                </a:gridCol>
                <a:gridCol w="1574421">
                  <a:extLst>
                    <a:ext uri="{9D8B030D-6E8A-4147-A177-3AD203B41FA5}">
                      <a16:colId xmlns:a16="http://schemas.microsoft.com/office/drawing/2014/main" val="20002"/>
                    </a:ext>
                  </a:extLst>
                </a:gridCol>
              </a:tblGrid>
              <a:tr h="592192">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1036334">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964739">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592192">
                <a:tc>
                  <a:txBody>
                    <a:bodyPr/>
                    <a:lstStyle/>
                    <a:p>
                      <a:pPr algn="ctr"/>
                      <a:r>
                        <a:rPr lang="en-US" dirty="0"/>
                        <a:t>3.</a:t>
                      </a:r>
                    </a:p>
                  </a:txBody>
                  <a:tcPr/>
                </a:tc>
                <a:tc>
                  <a:txBody>
                    <a:bodyPr/>
                    <a:lstStyle/>
                    <a:p>
                      <a:pPr algn="ctr"/>
                      <a:r>
                        <a:rPr lang="en-US" dirty="0"/>
                        <a:t>INTERVIEW (40%)</a:t>
                      </a:r>
                    </a:p>
                  </a:txBody>
                  <a:tcPr/>
                </a:tc>
                <a:tc>
                  <a:txBody>
                    <a:bodyPr/>
                    <a:lstStyle/>
                    <a:p>
                      <a:pPr algn="ctr"/>
                      <a:endParaRPr lang="en-US" dirty="0"/>
                    </a:p>
                  </a:txBody>
                  <a:tcPr/>
                </a:tc>
                <a:extLst>
                  <a:ext uri="{0D108BD9-81ED-4DB2-BD59-A6C34878D82A}">
                    <a16:rowId xmlns:a16="http://schemas.microsoft.com/office/drawing/2014/main" val="10003"/>
                  </a:ext>
                </a:extLst>
              </a:tr>
              <a:tr h="592192">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96F9CF2B-A31B-036D-FA01-832C01BA5994}"/>
              </a:ext>
            </a:extLst>
          </p:cNvPr>
          <p:cNvSpPr txBox="1"/>
          <p:nvPr/>
        </p:nvSpPr>
        <p:spPr>
          <a:xfrm>
            <a:off x="-24524" y="2920782"/>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data provided are inadequate to take a decision. </a:t>
            </a:r>
            <a:endParaRPr lang="en-US" sz="2400" b="1" i="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960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8. </a:t>
            </a:r>
            <a:r>
              <a:rPr lang="en-US" b="1" dirty="0" err="1"/>
              <a:t>Sumona</a:t>
            </a:r>
            <a:r>
              <a:rPr lang="en-US" b="1" dirty="0"/>
              <a:t>  is MCA with 76% marks. She has been working as a System Analyst in an Engineering firm since 15th November 2003. She scored 72% marks in selection test and 65% marks in interview. Her date of birth is 23 rd October 1978.</a:t>
            </a:r>
            <a:endParaRPr lang="en-US" b="1" i="1" dirty="0"/>
          </a:p>
          <a:p>
            <a:pPr>
              <a:buNone/>
            </a:pPr>
            <a:r>
              <a:rPr lang="en-US" dirty="0"/>
              <a:t> </a:t>
            </a:r>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2236016320"/>
              </p:ext>
            </p:extLst>
          </p:nvPr>
        </p:nvGraphicFramePr>
        <p:xfrm>
          <a:off x="6410325" y="2667000"/>
          <a:ext cx="5556044" cy="3639473"/>
        </p:xfrm>
        <a:graphic>
          <a:graphicData uri="http://schemas.openxmlformats.org/drawingml/2006/table">
            <a:tbl>
              <a:tblPr firstRow="1" bandRow="1">
                <a:tableStyleId>{5C22544A-7EE6-4342-B048-85BDC9FD1C3A}</a:tableStyleId>
              </a:tblPr>
              <a:tblGrid>
                <a:gridCol w="585447">
                  <a:extLst>
                    <a:ext uri="{9D8B030D-6E8A-4147-A177-3AD203B41FA5}">
                      <a16:colId xmlns:a16="http://schemas.microsoft.com/office/drawing/2014/main" val="20000"/>
                    </a:ext>
                  </a:extLst>
                </a:gridCol>
                <a:gridCol w="3228931">
                  <a:extLst>
                    <a:ext uri="{9D8B030D-6E8A-4147-A177-3AD203B41FA5}">
                      <a16:colId xmlns:a16="http://schemas.microsoft.com/office/drawing/2014/main" val="20001"/>
                    </a:ext>
                  </a:extLst>
                </a:gridCol>
                <a:gridCol w="1741666">
                  <a:extLst>
                    <a:ext uri="{9D8B030D-6E8A-4147-A177-3AD203B41FA5}">
                      <a16:colId xmlns:a16="http://schemas.microsoft.com/office/drawing/2014/main" val="20002"/>
                    </a:ext>
                  </a:extLst>
                </a:gridCol>
              </a:tblGrid>
              <a:tr h="570531">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998428">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929452">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570531">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570531">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331582F9-D7F5-B89F-1269-384A4E807B5D}"/>
              </a:ext>
            </a:extLst>
          </p:cNvPr>
          <p:cNvSpPr txBox="1"/>
          <p:nvPr/>
        </p:nvSpPr>
        <p:spPr>
          <a:xfrm>
            <a:off x="85725" y="3000246"/>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8. </a:t>
            </a:r>
            <a:r>
              <a:rPr lang="en-US" b="1" dirty="0" err="1"/>
              <a:t>Sumona</a:t>
            </a:r>
            <a:r>
              <a:rPr lang="en-US" b="1" dirty="0"/>
              <a:t>  is MCA with 76% marks. She has been working as a System Analyst in an Engineering firm since 15th November 2003. She scored 72% marks in selection test and 65% marks in interview. Her date of birth is 23 rd October 1978.</a:t>
            </a:r>
            <a:endParaRPr lang="en-US" b="1" i="1" dirty="0"/>
          </a:p>
          <a:p>
            <a:pPr>
              <a:buNone/>
            </a:pPr>
            <a:r>
              <a:rPr lang="en-US" dirty="0"/>
              <a:t> </a:t>
            </a:r>
            <a:endParaRPr lang="en-US" i="1" dirty="0"/>
          </a:p>
        </p:txBody>
      </p:sp>
      <p:graphicFrame>
        <p:nvGraphicFramePr>
          <p:cNvPr id="4" name="Table 3"/>
          <p:cNvGraphicFramePr>
            <a:graphicFrameLocks noGrp="1"/>
          </p:cNvGraphicFramePr>
          <p:nvPr/>
        </p:nvGraphicFramePr>
        <p:xfrm>
          <a:off x="6410325" y="2667000"/>
          <a:ext cx="5556044" cy="3639473"/>
        </p:xfrm>
        <a:graphic>
          <a:graphicData uri="http://schemas.openxmlformats.org/drawingml/2006/table">
            <a:tbl>
              <a:tblPr firstRow="1" bandRow="1">
                <a:tableStyleId>{5C22544A-7EE6-4342-B048-85BDC9FD1C3A}</a:tableStyleId>
              </a:tblPr>
              <a:tblGrid>
                <a:gridCol w="585447">
                  <a:extLst>
                    <a:ext uri="{9D8B030D-6E8A-4147-A177-3AD203B41FA5}">
                      <a16:colId xmlns:a16="http://schemas.microsoft.com/office/drawing/2014/main" val="20000"/>
                    </a:ext>
                  </a:extLst>
                </a:gridCol>
                <a:gridCol w="3228931">
                  <a:extLst>
                    <a:ext uri="{9D8B030D-6E8A-4147-A177-3AD203B41FA5}">
                      <a16:colId xmlns:a16="http://schemas.microsoft.com/office/drawing/2014/main" val="20001"/>
                    </a:ext>
                  </a:extLst>
                </a:gridCol>
                <a:gridCol w="1741666">
                  <a:extLst>
                    <a:ext uri="{9D8B030D-6E8A-4147-A177-3AD203B41FA5}">
                      <a16:colId xmlns:a16="http://schemas.microsoft.com/office/drawing/2014/main" val="20002"/>
                    </a:ext>
                  </a:extLst>
                </a:gridCol>
              </a:tblGrid>
              <a:tr h="570531">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998428">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929452">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570531">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570531">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331582F9-D7F5-B89F-1269-384A4E807B5D}"/>
              </a:ext>
            </a:extLst>
          </p:cNvPr>
          <p:cNvSpPr txBox="1"/>
          <p:nvPr/>
        </p:nvSpPr>
        <p:spPr>
          <a:xfrm>
            <a:off x="85725" y="3000246"/>
            <a:ext cx="6096000" cy="3416320"/>
          </a:xfrm>
          <a:prstGeom prst="rect">
            <a:avLst/>
          </a:prstGeom>
          <a:noFill/>
        </p:spPr>
        <p:txBody>
          <a:bodyPr wrap="square">
            <a:spAutoFit/>
          </a:bodyPr>
          <a:lstStyle/>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candidate is to be selected.</a:t>
            </a:r>
            <a:endParaRPr lang="en-US" sz="2400" b="1" i="1" dirty="0">
              <a:solidFill>
                <a:srgbClr val="FF0000"/>
              </a:solidFill>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140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9. Satyam is an Electronic Engineer passed out in 1999 at the age of 23 years with 82% marks. He scored 64% marks in selection test and 58% marks in interview. He has got the work experience as a programmer for 2½ years</a:t>
            </a:r>
            <a:endParaRPr lang="en-US" b="1" i="1" dirty="0"/>
          </a:p>
          <a:p>
            <a:pPr>
              <a:buNone/>
            </a:pPr>
            <a:r>
              <a:rPr lang="en-US" b="1" dirty="0"/>
              <a:t> </a:t>
            </a:r>
            <a:endParaRPr lang="en-US" b="1" i="1" dirty="0"/>
          </a:p>
        </p:txBody>
      </p:sp>
      <p:graphicFrame>
        <p:nvGraphicFramePr>
          <p:cNvPr id="4" name="Table 3"/>
          <p:cNvGraphicFramePr>
            <a:graphicFrameLocks noGrp="1"/>
          </p:cNvGraphicFramePr>
          <p:nvPr>
            <p:extLst>
              <p:ext uri="{D42A27DB-BD31-4B8C-83A1-F6EECF244321}">
                <p14:modId xmlns:p14="http://schemas.microsoft.com/office/powerpoint/2010/main" val="2302616795"/>
              </p:ext>
            </p:extLst>
          </p:nvPr>
        </p:nvGraphicFramePr>
        <p:xfrm>
          <a:off x="7267574" y="2647950"/>
          <a:ext cx="4675043" cy="3705058"/>
        </p:xfrm>
        <a:graphic>
          <a:graphicData uri="http://schemas.openxmlformats.org/drawingml/2006/table">
            <a:tbl>
              <a:tblPr firstRow="1" bandRow="1">
                <a:tableStyleId>{5C22544A-7EE6-4342-B048-85BDC9FD1C3A}</a:tableStyleId>
              </a:tblPr>
              <a:tblGrid>
                <a:gridCol w="492615">
                  <a:extLst>
                    <a:ext uri="{9D8B030D-6E8A-4147-A177-3AD203B41FA5}">
                      <a16:colId xmlns:a16="http://schemas.microsoft.com/office/drawing/2014/main" val="20000"/>
                    </a:ext>
                  </a:extLst>
                </a:gridCol>
                <a:gridCol w="2716932">
                  <a:extLst>
                    <a:ext uri="{9D8B030D-6E8A-4147-A177-3AD203B41FA5}">
                      <a16:colId xmlns:a16="http://schemas.microsoft.com/office/drawing/2014/main" val="20001"/>
                    </a:ext>
                  </a:extLst>
                </a:gridCol>
                <a:gridCol w="1465496">
                  <a:extLst>
                    <a:ext uri="{9D8B030D-6E8A-4147-A177-3AD203B41FA5}">
                      <a16:colId xmlns:a16="http://schemas.microsoft.com/office/drawing/2014/main" val="20002"/>
                    </a:ext>
                  </a:extLst>
                </a:gridCol>
              </a:tblGrid>
              <a:tr h="569794">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997138">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928252">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569794">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569794">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E04039F8-7422-BC16-5EA6-23ADADF3A0C2}"/>
              </a:ext>
            </a:extLst>
          </p:cNvPr>
          <p:cNvSpPr txBox="1"/>
          <p:nvPr/>
        </p:nvSpPr>
        <p:spPr>
          <a:xfrm>
            <a:off x="95250" y="2722513"/>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9. Satyam is an Electronic Engineer passed out in 1999 at the age of 23 years with 82% marks. He scored 64% marks in selection test and 58% marks in interview. He has got the work experience as a programmer for 2½ years</a:t>
            </a:r>
            <a:endParaRPr lang="en-US" b="1" i="1" dirty="0"/>
          </a:p>
          <a:p>
            <a:pPr>
              <a:buNone/>
            </a:pPr>
            <a:r>
              <a:rPr lang="en-US" b="1" dirty="0"/>
              <a:t> </a:t>
            </a:r>
            <a:endParaRPr lang="en-US" b="1" i="1" dirty="0"/>
          </a:p>
        </p:txBody>
      </p:sp>
      <p:graphicFrame>
        <p:nvGraphicFramePr>
          <p:cNvPr id="4" name="Table 3"/>
          <p:cNvGraphicFramePr>
            <a:graphicFrameLocks noGrp="1"/>
          </p:cNvGraphicFramePr>
          <p:nvPr/>
        </p:nvGraphicFramePr>
        <p:xfrm>
          <a:off x="7267574" y="2647950"/>
          <a:ext cx="4675043" cy="3705058"/>
        </p:xfrm>
        <a:graphic>
          <a:graphicData uri="http://schemas.openxmlformats.org/drawingml/2006/table">
            <a:tbl>
              <a:tblPr firstRow="1" bandRow="1">
                <a:tableStyleId>{5C22544A-7EE6-4342-B048-85BDC9FD1C3A}</a:tableStyleId>
              </a:tblPr>
              <a:tblGrid>
                <a:gridCol w="492615">
                  <a:extLst>
                    <a:ext uri="{9D8B030D-6E8A-4147-A177-3AD203B41FA5}">
                      <a16:colId xmlns:a16="http://schemas.microsoft.com/office/drawing/2014/main" val="20000"/>
                    </a:ext>
                  </a:extLst>
                </a:gridCol>
                <a:gridCol w="2716932">
                  <a:extLst>
                    <a:ext uri="{9D8B030D-6E8A-4147-A177-3AD203B41FA5}">
                      <a16:colId xmlns:a16="http://schemas.microsoft.com/office/drawing/2014/main" val="20001"/>
                    </a:ext>
                  </a:extLst>
                </a:gridCol>
                <a:gridCol w="1465496">
                  <a:extLst>
                    <a:ext uri="{9D8B030D-6E8A-4147-A177-3AD203B41FA5}">
                      <a16:colId xmlns:a16="http://schemas.microsoft.com/office/drawing/2014/main" val="20002"/>
                    </a:ext>
                  </a:extLst>
                </a:gridCol>
              </a:tblGrid>
              <a:tr h="569794">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997138">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928252">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569794">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569794">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E04039F8-7422-BC16-5EA6-23ADADF3A0C2}"/>
              </a:ext>
            </a:extLst>
          </p:cNvPr>
          <p:cNvSpPr txBox="1"/>
          <p:nvPr/>
        </p:nvSpPr>
        <p:spPr>
          <a:xfrm>
            <a:off x="95250" y="2722513"/>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case is to be referred to the GM- Recruitment </a:t>
            </a:r>
            <a:endParaRPr lang="en-US" sz="2400" b="1" i="1" dirty="0">
              <a:solidFill>
                <a:srgbClr val="FF0000"/>
              </a:solidFill>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9235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 </a:t>
            </a:r>
            <a:r>
              <a:rPr lang="en-US" b="1" dirty="0" err="1"/>
              <a:t>Satish</a:t>
            </a:r>
            <a:r>
              <a:rPr lang="en-US" b="1" dirty="0"/>
              <a:t> Singh did MCA in1998 with 67% marks at the age of 22 years. He scored 52% marks in interview and 45% marks in selection test. He joined an IT company in 1999 as a programmer and got promoted as a System Analyst in December 2002.</a:t>
            </a:r>
            <a:endParaRPr lang="en-US" b="1" i="1" dirty="0"/>
          </a:p>
          <a:p>
            <a:pPr>
              <a:buNone/>
            </a:pPr>
            <a:endParaRPr lang="en-US" b="1" i="1" dirty="0"/>
          </a:p>
          <a:p>
            <a:pPr>
              <a:buNone/>
            </a:pP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860373924"/>
              </p:ext>
            </p:extLst>
          </p:nvPr>
        </p:nvGraphicFramePr>
        <p:xfrm>
          <a:off x="7162800" y="2977065"/>
          <a:ext cx="5029201" cy="2926080"/>
        </p:xfrm>
        <a:graphic>
          <a:graphicData uri="http://schemas.openxmlformats.org/drawingml/2006/table">
            <a:tbl>
              <a:tblPr firstRow="1" bandRow="1">
                <a:tableStyleId>{5C22544A-7EE6-4342-B048-85BDC9FD1C3A}</a:tableStyleId>
              </a:tblPr>
              <a:tblGrid>
                <a:gridCol w="529933">
                  <a:extLst>
                    <a:ext uri="{9D8B030D-6E8A-4147-A177-3AD203B41FA5}">
                      <a16:colId xmlns:a16="http://schemas.microsoft.com/office/drawing/2014/main" val="20000"/>
                    </a:ext>
                  </a:extLst>
                </a:gridCol>
                <a:gridCol w="2922753">
                  <a:extLst>
                    <a:ext uri="{9D8B030D-6E8A-4147-A177-3AD203B41FA5}">
                      <a16:colId xmlns:a16="http://schemas.microsoft.com/office/drawing/2014/main" val="20001"/>
                    </a:ext>
                  </a:extLst>
                </a:gridCol>
                <a:gridCol w="1576515">
                  <a:extLst>
                    <a:ext uri="{9D8B030D-6E8A-4147-A177-3AD203B41FA5}">
                      <a16:colId xmlns:a16="http://schemas.microsoft.com/office/drawing/2014/main" val="20002"/>
                    </a:ext>
                  </a:extLst>
                </a:gridCol>
              </a:tblGrid>
              <a:tr h="301846">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528230">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491737">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301846">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301846">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96810E49-ECA7-F2FC-6F46-E18753B122E0}"/>
              </a:ext>
            </a:extLst>
          </p:cNvPr>
          <p:cNvSpPr txBox="1"/>
          <p:nvPr/>
        </p:nvSpPr>
        <p:spPr>
          <a:xfrm>
            <a:off x="254000" y="3369578"/>
            <a:ext cx="6696075" cy="3046988"/>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10. </a:t>
            </a:r>
            <a:r>
              <a:rPr lang="en-US" b="1" dirty="0" err="1"/>
              <a:t>Pradeep</a:t>
            </a:r>
            <a:r>
              <a:rPr lang="en-US" b="1" dirty="0"/>
              <a:t> Kumar is an IT Engineer passed out with 87% marks in 2000 at the age of 22 years. He scored 70% marks in selection test and 76% marks in interview</a:t>
            </a:r>
            <a:endParaRPr lang="en-US" b="1" i="1" dirty="0"/>
          </a:p>
          <a:p>
            <a:pPr>
              <a:buNone/>
            </a:pPr>
            <a:r>
              <a:rPr lang="en-US" b="1" dirty="0"/>
              <a:t> </a:t>
            </a:r>
          </a:p>
          <a:p>
            <a:pPr>
              <a:buNone/>
            </a:pPr>
            <a:r>
              <a:rPr lang="en-US" b="1" dirty="0"/>
              <a:t> </a:t>
            </a:r>
          </a:p>
          <a:p>
            <a:pPr>
              <a:buNone/>
            </a:pP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860291285"/>
              </p:ext>
            </p:extLst>
          </p:nvPr>
        </p:nvGraphicFramePr>
        <p:xfrm>
          <a:off x="6400800" y="2305050"/>
          <a:ext cx="5577444" cy="4072676"/>
        </p:xfrm>
        <a:graphic>
          <a:graphicData uri="http://schemas.openxmlformats.org/drawingml/2006/table">
            <a:tbl>
              <a:tblPr firstRow="1" bandRow="1">
                <a:tableStyleId>{5C22544A-7EE6-4342-B048-85BDC9FD1C3A}</a:tableStyleId>
              </a:tblPr>
              <a:tblGrid>
                <a:gridCol w="587702">
                  <a:extLst>
                    <a:ext uri="{9D8B030D-6E8A-4147-A177-3AD203B41FA5}">
                      <a16:colId xmlns:a16="http://schemas.microsoft.com/office/drawing/2014/main" val="20000"/>
                    </a:ext>
                  </a:extLst>
                </a:gridCol>
                <a:gridCol w="3241368">
                  <a:extLst>
                    <a:ext uri="{9D8B030D-6E8A-4147-A177-3AD203B41FA5}">
                      <a16:colId xmlns:a16="http://schemas.microsoft.com/office/drawing/2014/main" val="20001"/>
                    </a:ext>
                  </a:extLst>
                </a:gridCol>
                <a:gridCol w="1748374">
                  <a:extLst>
                    <a:ext uri="{9D8B030D-6E8A-4147-A177-3AD203B41FA5}">
                      <a16:colId xmlns:a16="http://schemas.microsoft.com/office/drawing/2014/main" val="20002"/>
                    </a:ext>
                  </a:extLst>
                </a:gridCol>
              </a:tblGrid>
              <a:tr h="638441">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1117269">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1040084">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638441">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638441">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2033BE5B-6129-75AD-6F8F-D5FFDC4B7BCB}"/>
              </a:ext>
            </a:extLst>
          </p:cNvPr>
          <p:cNvSpPr txBox="1"/>
          <p:nvPr/>
        </p:nvSpPr>
        <p:spPr>
          <a:xfrm>
            <a:off x="66675" y="2693938"/>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10. </a:t>
            </a:r>
            <a:r>
              <a:rPr lang="en-US" b="1" dirty="0" err="1"/>
              <a:t>Pradeep</a:t>
            </a:r>
            <a:r>
              <a:rPr lang="en-US" b="1" dirty="0"/>
              <a:t> Kumar is an IT Engineer passed out with 87% marks in 2000 at the age of 22 years. He scored 70% marks in selection test and 76% marks in interview</a:t>
            </a:r>
            <a:endParaRPr lang="en-US" b="1" i="1" dirty="0"/>
          </a:p>
          <a:p>
            <a:pPr>
              <a:buNone/>
            </a:pPr>
            <a:r>
              <a:rPr lang="en-US" b="1" dirty="0"/>
              <a:t> </a:t>
            </a:r>
          </a:p>
          <a:p>
            <a:pPr>
              <a:buNone/>
            </a:pPr>
            <a:r>
              <a:rPr lang="en-US" b="1" dirty="0"/>
              <a:t> </a:t>
            </a:r>
          </a:p>
          <a:p>
            <a:pPr>
              <a:buNone/>
            </a:pPr>
            <a:endParaRPr lang="en-US" b="1" dirty="0"/>
          </a:p>
        </p:txBody>
      </p:sp>
      <p:graphicFrame>
        <p:nvGraphicFramePr>
          <p:cNvPr id="4" name="Table 3"/>
          <p:cNvGraphicFramePr>
            <a:graphicFrameLocks noGrp="1"/>
          </p:cNvGraphicFramePr>
          <p:nvPr/>
        </p:nvGraphicFramePr>
        <p:xfrm>
          <a:off x="6400800" y="2305050"/>
          <a:ext cx="5577444" cy="4072676"/>
        </p:xfrm>
        <a:graphic>
          <a:graphicData uri="http://schemas.openxmlformats.org/drawingml/2006/table">
            <a:tbl>
              <a:tblPr firstRow="1" bandRow="1">
                <a:tableStyleId>{5C22544A-7EE6-4342-B048-85BDC9FD1C3A}</a:tableStyleId>
              </a:tblPr>
              <a:tblGrid>
                <a:gridCol w="587702">
                  <a:extLst>
                    <a:ext uri="{9D8B030D-6E8A-4147-A177-3AD203B41FA5}">
                      <a16:colId xmlns:a16="http://schemas.microsoft.com/office/drawing/2014/main" val="20000"/>
                    </a:ext>
                  </a:extLst>
                </a:gridCol>
                <a:gridCol w="3241368">
                  <a:extLst>
                    <a:ext uri="{9D8B030D-6E8A-4147-A177-3AD203B41FA5}">
                      <a16:colId xmlns:a16="http://schemas.microsoft.com/office/drawing/2014/main" val="20001"/>
                    </a:ext>
                  </a:extLst>
                </a:gridCol>
                <a:gridCol w="1748374">
                  <a:extLst>
                    <a:ext uri="{9D8B030D-6E8A-4147-A177-3AD203B41FA5}">
                      <a16:colId xmlns:a16="http://schemas.microsoft.com/office/drawing/2014/main" val="20002"/>
                    </a:ext>
                  </a:extLst>
                </a:gridCol>
              </a:tblGrid>
              <a:tr h="638441">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1117269">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1040084">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638441">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638441">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2033BE5B-6129-75AD-6F8F-D5FFDC4B7BCB}"/>
              </a:ext>
            </a:extLst>
          </p:cNvPr>
          <p:cNvSpPr txBox="1"/>
          <p:nvPr/>
        </p:nvSpPr>
        <p:spPr>
          <a:xfrm>
            <a:off x="66675" y="2693938"/>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candidate is not to be selected. </a:t>
            </a:r>
            <a:endParaRPr lang="en-US" sz="2400" b="1" i="1" dirty="0">
              <a:solidFill>
                <a:srgbClr val="FF0000"/>
              </a:solidFill>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986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861750"/>
            <a:ext cx="11733048" cy="5344511"/>
          </a:xfrm>
        </p:spPr>
        <p:txBody>
          <a:bodyPr>
            <a:noAutofit/>
          </a:bodyPr>
          <a:lstStyle/>
          <a:p>
            <a:pPr>
              <a:buNone/>
            </a:pPr>
            <a:r>
              <a:rPr lang="en-US" sz="1100" b="1" dirty="0">
                <a:solidFill>
                  <a:schemeClr val="tx1">
                    <a:lumMod val="95000"/>
                    <a:lumOff val="5000"/>
                  </a:schemeClr>
                </a:solidFill>
              </a:rPr>
              <a:t>			DECISION MAKING</a:t>
            </a:r>
          </a:p>
          <a:p>
            <a:pPr>
              <a:buNone/>
            </a:pPr>
            <a:r>
              <a:rPr lang="en-US" sz="1100" b="1" dirty="0"/>
              <a:t>Questions (11 to 20): Study the following information carefully and answer the Questions given below. </a:t>
            </a:r>
            <a:endParaRPr lang="en-US" sz="1100" b="1" i="1" dirty="0"/>
          </a:p>
          <a:p>
            <a:pPr>
              <a:buNone/>
            </a:pPr>
            <a:r>
              <a:rPr lang="en-US" sz="1100" b="1" dirty="0"/>
              <a:t>A Reputed education foundation is to select meritorious graduate students for the award</a:t>
            </a:r>
            <a:endParaRPr lang="en-US" sz="1100" b="1" i="1" dirty="0"/>
          </a:p>
          <a:p>
            <a:pPr>
              <a:buNone/>
            </a:pPr>
            <a:r>
              <a:rPr lang="en-US" sz="1100" b="1" dirty="0"/>
              <a:t>of scholarships for higher studies who fulfill the following criteria :</a:t>
            </a:r>
            <a:endParaRPr lang="en-US" sz="1100" b="1" i="1" dirty="0"/>
          </a:p>
          <a:p>
            <a:pPr marL="514350" indent="-514350">
              <a:buAutoNum type="romanUcParenBoth"/>
            </a:pPr>
            <a:r>
              <a:rPr lang="en-US" sz="1100" b="1" dirty="0"/>
              <a:t>Age: more than 20 years but less than 25 years, as on 1.4.2010.	</a:t>
            </a:r>
          </a:p>
          <a:p>
            <a:pPr marL="514350" indent="-514350">
              <a:buAutoNum type="romanUcParenBoth"/>
            </a:pPr>
            <a:r>
              <a:rPr lang="en-US" sz="1100" b="1" dirty="0"/>
              <a:t>Minimum percentage of marks: B.SC – 60% OR B.A -50% OR B.COM -55%</a:t>
            </a:r>
            <a:endParaRPr lang="en-US" sz="1100" b="1" i="1" dirty="0"/>
          </a:p>
          <a:p>
            <a:pPr marL="514350" indent="-514350">
              <a:buAutoNum type="romanUcParenBoth" startAt="3"/>
            </a:pPr>
            <a:r>
              <a:rPr lang="en-US" sz="1100" b="1" dirty="0"/>
              <a:t>Prizes awards: should have won at least one either in essay, debate or sports.	</a:t>
            </a:r>
          </a:p>
          <a:p>
            <a:pPr marL="514350" indent="-514350">
              <a:buAutoNum type="romanUcParenBoth" startAt="3"/>
            </a:pPr>
            <a:r>
              <a:rPr lang="en-US" sz="1100" b="1" dirty="0"/>
              <a:t>Annual family income: Not more than Rs.3,00,000/-</a:t>
            </a:r>
            <a:endParaRPr lang="en-US" sz="1100" b="1" i="1" dirty="0"/>
          </a:p>
          <a:p>
            <a:pPr>
              <a:buNone/>
            </a:pPr>
            <a:r>
              <a:rPr lang="en-US" sz="1100" b="1" dirty="0"/>
              <a:t>(V)	       Domicile: Must be staying in India for the last 15 years as on 1.4.2010.</a:t>
            </a:r>
            <a:endParaRPr lang="en-US" sz="1100" b="1" i="1" dirty="0"/>
          </a:p>
          <a:p>
            <a:pPr>
              <a:buNone/>
            </a:pPr>
            <a:r>
              <a:rPr lang="en-US" sz="1100" b="1" dirty="0"/>
              <a:t>Concessions:  One has to fulfill the above conditions. However, certain concessions are  available to the following categories:</a:t>
            </a:r>
            <a:endParaRPr lang="en-US" sz="1100" b="1" i="1" dirty="0"/>
          </a:p>
          <a:p>
            <a:pPr marL="457200" indent="-457200">
              <a:buNone/>
            </a:pPr>
            <a:r>
              <a:rPr lang="en-US" sz="1100" b="1" dirty="0"/>
              <a:t>(A) Ward of farmers (F) - Relaxation in the maximum age limit up to 5 years.</a:t>
            </a:r>
          </a:p>
          <a:p>
            <a:pPr marL="457200" indent="-457200">
              <a:buNone/>
            </a:pPr>
            <a:r>
              <a:rPr lang="en-US" sz="1100" b="1" dirty="0"/>
              <a:t>(B)  SC/ST applicants (S) - Relaxation in percentage of minimum marks up to 5%.</a:t>
            </a:r>
            <a:endParaRPr lang="en-US" sz="1100" b="1" i="1" dirty="0"/>
          </a:p>
          <a:p>
            <a:pPr>
              <a:buNone/>
            </a:pPr>
            <a:r>
              <a:rPr lang="en-US" sz="1100" b="1" dirty="0"/>
              <a:t>Considerations:</a:t>
            </a:r>
            <a:r>
              <a:rPr lang="en-US" sz="1100" b="1" i="1" dirty="0"/>
              <a:t> </a:t>
            </a:r>
            <a:r>
              <a:rPr lang="en-US" sz="1100" b="1" dirty="0"/>
              <a:t>(C) Not fulfilling criterion (iii) above: the case may be referred to the Secretary of the foundation.</a:t>
            </a:r>
            <a:endParaRPr lang="en-US" sz="1100" b="1" i="1" dirty="0"/>
          </a:p>
          <a:p>
            <a:pPr>
              <a:buNone/>
            </a:pPr>
            <a:r>
              <a:rPr lang="en-US" sz="1100" b="1" dirty="0"/>
              <a:t>(D) Not fulfilling criterion (iv) above: the case may be referred to the chairman of the foundation.</a:t>
            </a:r>
            <a:endParaRPr lang="en-US" sz="1100" b="1" i="1" dirty="0"/>
          </a:p>
          <a:p>
            <a:pPr>
              <a:buNone/>
            </a:pPr>
            <a:r>
              <a:rPr lang="en-US" sz="1100" b="1" dirty="0"/>
              <a:t>You have to study the information provided for a candidate in each of the following Question and decide the course of action.</a:t>
            </a:r>
            <a:endParaRPr lang="en-US" sz="1100" b="1" i="1" dirty="0"/>
          </a:p>
          <a:p>
            <a:pPr>
              <a:buNone/>
            </a:pPr>
            <a:r>
              <a:rPr lang="en-US" sz="1100" b="1" dirty="0"/>
              <a:t>Give answer:</a:t>
            </a:r>
            <a:endParaRPr lang="en-US" sz="1100" b="1" i="1" dirty="0"/>
          </a:p>
          <a:p>
            <a:pPr>
              <a:buNone/>
            </a:pPr>
            <a:r>
              <a:rPr lang="en-US" sz="1100" b="1" dirty="0"/>
              <a:t>(</a:t>
            </a:r>
            <a:r>
              <a:rPr lang="en-US" sz="1100" b="1" dirty="0" err="1"/>
              <a:t>i</a:t>
            </a:r>
            <a:r>
              <a:rPr lang="en-US" sz="1100" b="1" dirty="0"/>
              <a:t>)	If the candidate is to be selected.				(ii) If the candidate is to be selected under any concession.</a:t>
            </a:r>
            <a:endParaRPr lang="en-US" sz="1100" b="1" i="1" dirty="0"/>
          </a:p>
          <a:p>
            <a:pPr>
              <a:buNone/>
            </a:pPr>
            <a:r>
              <a:rPr lang="en-US" sz="1100" b="1" dirty="0"/>
              <a:t>(iii) If the case is to be referred to the Secretary of the foundation.		(iv) If the case to be referred to the Chairman of the foundation, or</a:t>
            </a:r>
            <a:endParaRPr lang="en-US" sz="1100" b="1" i="1" dirty="0"/>
          </a:p>
          <a:p>
            <a:pPr>
              <a:buNone/>
            </a:pPr>
            <a:r>
              <a:rPr lang="en-US" sz="1100" b="1" dirty="0"/>
              <a:t>(v)	If the candidate is not to be selected.</a:t>
            </a:r>
            <a:endParaRPr lang="en-US" sz="1100" b="1" i="1" dirty="0"/>
          </a:p>
          <a:p>
            <a:pPr>
              <a:buNone/>
            </a:pPr>
            <a:r>
              <a:rPr lang="en-US" sz="1100" b="1" dirty="0"/>
              <a:t>Note: The candidate is considered not to be selected if any required information regarding criteria (I) to (V) is not provided</a:t>
            </a:r>
            <a:endParaRPr lang="en-US" sz="1100" b="1" i="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861750"/>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11. </a:t>
            </a:r>
            <a:r>
              <a:rPr lang="en-US" b="1" dirty="0" err="1"/>
              <a:t>Kewal</a:t>
            </a:r>
            <a:r>
              <a:rPr lang="en-US" b="1" dirty="0"/>
              <a:t>, who will be 23 years old on 1.1.2012 passed B. Com with 52% marks. His father, a Government employee working in Kolkata since 1992 has a monthly income of Rs. 24,600/-at present. </a:t>
            </a:r>
            <a:r>
              <a:rPr lang="en-US" b="1" dirty="0" err="1"/>
              <a:t>Kewal</a:t>
            </a:r>
            <a:r>
              <a:rPr lang="en-US" b="1" dirty="0"/>
              <a:t> won the 3rd prize in the State Essay Competition.</a:t>
            </a:r>
            <a:endParaRPr lang="en-US" b="1" i="1" dirty="0"/>
          </a:p>
          <a:p>
            <a:pPr marL="457200" indent="-457200">
              <a:buFont typeface="+mj-lt"/>
              <a:buAutoNum type="alphaUcPeriod"/>
            </a:pPr>
            <a:r>
              <a:rPr lang="en-US" b="1" dirty="0"/>
              <a:t>II		</a:t>
            </a:r>
          </a:p>
          <a:p>
            <a:pPr marL="457200" indent="-457200">
              <a:buFont typeface="+mj-lt"/>
              <a:buAutoNum type="alphaUcPeriod"/>
            </a:pPr>
            <a:r>
              <a:rPr lang="en-US" b="1" dirty="0"/>
              <a:t> IV	</a:t>
            </a:r>
          </a:p>
          <a:p>
            <a:pPr marL="457200" indent="-457200">
              <a:buFont typeface="+mj-lt"/>
              <a:buAutoNum type="alphaUcPeriod"/>
            </a:pPr>
            <a:r>
              <a:rPr lang="en-US" b="1" dirty="0"/>
              <a:t> V		</a:t>
            </a:r>
          </a:p>
          <a:p>
            <a:pPr marL="457200" indent="-457200">
              <a:buFont typeface="+mj-lt"/>
              <a:buAutoNum type="alphaUcPeriod"/>
            </a:pPr>
            <a:r>
              <a:rPr lang="en-US" b="1" dirty="0"/>
              <a:t> None of these</a:t>
            </a:r>
            <a:endParaRPr lang="en-US" b="1" i="1" dirty="0"/>
          </a:p>
          <a:p>
            <a:pPr>
              <a:buNone/>
            </a:pPr>
            <a:r>
              <a:rPr lang="en-US" b="1" dirty="0"/>
              <a:t>  </a:t>
            </a:r>
          </a:p>
        </p:txBody>
      </p:sp>
      <p:graphicFrame>
        <p:nvGraphicFramePr>
          <p:cNvPr id="4" name="Table 3"/>
          <p:cNvGraphicFramePr>
            <a:graphicFrameLocks noGrp="1"/>
          </p:cNvGraphicFramePr>
          <p:nvPr>
            <p:extLst>
              <p:ext uri="{D42A27DB-BD31-4B8C-83A1-F6EECF244321}">
                <p14:modId xmlns:p14="http://schemas.microsoft.com/office/powerpoint/2010/main" val="1491961825"/>
              </p:ext>
            </p:extLst>
          </p:nvPr>
        </p:nvGraphicFramePr>
        <p:xfrm>
          <a:off x="5657849" y="2332010"/>
          <a:ext cx="6010276" cy="4114800"/>
        </p:xfrm>
        <a:graphic>
          <a:graphicData uri="http://schemas.openxmlformats.org/drawingml/2006/table">
            <a:tbl>
              <a:tblPr firstRow="1" bandRow="1">
                <a:tableStyleId>{5C22544A-7EE6-4342-B048-85BDC9FD1C3A}</a:tableStyleId>
              </a:tblPr>
              <a:tblGrid>
                <a:gridCol w="277725">
                  <a:extLst>
                    <a:ext uri="{9D8B030D-6E8A-4147-A177-3AD203B41FA5}">
                      <a16:colId xmlns:a16="http://schemas.microsoft.com/office/drawing/2014/main" val="20000"/>
                    </a:ext>
                  </a:extLst>
                </a:gridCol>
                <a:gridCol w="2214687">
                  <a:extLst>
                    <a:ext uri="{9D8B030D-6E8A-4147-A177-3AD203B41FA5}">
                      <a16:colId xmlns:a16="http://schemas.microsoft.com/office/drawing/2014/main" val="20001"/>
                    </a:ext>
                  </a:extLst>
                </a:gridCol>
                <a:gridCol w="3517864">
                  <a:extLst>
                    <a:ext uri="{9D8B030D-6E8A-4147-A177-3AD203B41FA5}">
                      <a16:colId xmlns:a16="http://schemas.microsoft.com/office/drawing/2014/main" val="20002"/>
                    </a:ext>
                  </a:extLst>
                </a:gridCol>
              </a:tblGrid>
              <a:tr h="729891">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510924">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10924">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510924">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10924">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10924">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861750"/>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11. </a:t>
            </a:r>
            <a:r>
              <a:rPr lang="en-US" b="1" dirty="0" err="1"/>
              <a:t>Kewal</a:t>
            </a:r>
            <a:r>
              <a:rPr lang="en-US" b="1" dirty="0"/>
              <a:t>, who will be 23 years old on 1.1.2012 passed B. Com with 52% marks. His father, a Government employee working in Kolkata since 1992 has a monthly income of Rs. 24,600/-at present. </a:t>
            </a:r>
            <a:r>
              <a:rPr lang="en-US" b="1" dirty="0" err="1"/>
              <a:t>Kewal</a:t>
            </a:r>
            <a:r>
              <a:rPr lang="en-US" b="1" dirty="0"/>
              <a:t> won the 3rd prize in the State Essay Competition.</a:t>
            </a:r>
            <a:endParaRPr lang="en-US" b="1" i="1" dirty="0"/>
          </a:p>
          <a:p>
            <a:pPr marL="457200" indent="-457200">
              <a:buFont typeface="+mj-lt"/>
              <a:buAutoNum type="alphaUcPeriod"/>
            </a:pPr>
            <a:r>
              <a:rPr lang="en-US" b="1" dirty="0"/>
              <a:t>II		</a:t>
            </a:r>
          </a:p>
          <a:p>
            <a:pPr marL="457200" indent="-457200">
              <a:buFont typeface="+mj-lt"/>
              <a:buAutoNum type="alphaUcPeriod"/>
            </a:pPr>
            <a:r>
              <a:rPr lang="en-US" b="1" dirty="0"/>
              <a:t> IV	</a:t>
            </a:r>
          </a:p>
          <a:p>
            <a:pPr marL="457200" indent="-457200">
              <a:buFont typeface="+mj-lt"/>
              <a:buAutoNum type="alphaUcPeriod"/>
            </a:pPr>
            <a:r>
              <a:rPr lang="en-US" b="1" dirty="0">
                <a:solidFill>
                  <a:srgbClr val="FF0000"/>
                </a:solidFill>
              </a:rPr>
              <a:t> V	</a:t>
            </a:r>
            <a:r>
              <a:rPr lang="en-US" b="1" dirty="0"/>
              <a:t>	</a:t>
            </a:r>
          </a:p>
          <a:p>
            <a:pPr marL="457200" indent="-457200">
              <a:buFont typeface="+mj-lt"/>
              <a:buAutoNum type="alphaUcPeriod"/>
            </a:pPr>
            <a:r>
              <a:rPr lang="en-US" b="1" dirty="0"/>
              <a:t> None of these</a:t>
            </a:r>
            <a:endParaRPr lang="en-US" b="1" i="1" dirty="0"/>
          </a:p>
          <a:p>
            <a:pPr>
              <a:buNone/>
            </a:pPr>
            <a:r>
              <a:rPr lang="en-US" b="1" dirty="0"/>
              <a:t>  </a:t>
            </a:r>
          </a:p>
        </p:txBody>
      </p:sp>
      <p:graphicFrame>
        <p:nvGraphicFramePr>
          <p:cNvPr id="4" name="Table 3"/>
          <p:cNvGraphicFramePr>
            <a:graphicFrameLocks noGrp="1"/>
          </p:cNvGraphicFramePr>
          <p:nvPr/>
        </p:nvGraphicFramePr>
        <p:xfrm>
          <a:off x="5657849" y="2332010"/>
          <a:ext cx="6010276" cy="4114800"/>
        </p:xfrm>
        <a:graphic>
          <a:graphicData uri="http://schemas.openxmlformats.org/drawingml/2006/table">
            <a:tbl>
              <a:tblPr firstRow="1" bandRow="1">
                <a:tableStyleId>{5C22544A-7EE6-4342-B048-85BDC9FD1C3A}</a:tableStyleId>
              </a:tblPr>
              <a:tblGrid>
                <a:gridCol w="277725">
                  <a:extLst>
                    <a:ext uri="{9D8B030D-6E8A-4147-A177-3AD203B41FA5}">
                      <a16:colId xmlns:a16="http://schemas.microsoft.com/office/drawing/2014/main" val="20000"/>
                    </a:ext>
                  </a:extLst>
                </a:gridCol>
                <a:gridCol w="2214687">
                  <a:extLst>
                    <a:ext uri="{9D8B030D-6E8A-4147-A177-3AD203B41FA5}">
                      <a16:colId xmlns:a16="http://schemas.microsoft.com/office/drawing/2014/main" val="20001"/>
                    </a:ext>
                  </a:extLst>
                </a:gridCol>
                <a:gridCol w="3517864">
                  <a:extLst>
                    <a:ext uri="{9D8B030D-6E8A-4147-A177-3AD203B41FA5}">
                      <a16:colId xmlns:a16="http://schemas.microsoft.com/office/drawing/2014/main" val="20002"/>
                    </a:ext>
                  </a:extLst>
                </a:gridCol>
              </a:tblGrid>
              <a:tr h="729891">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510924">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10924">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510924">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10924">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10924">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80549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861750"/>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12. </a:t>
            </a:r>
            <a:r>
              <a:rPr lang="en-US" b="1" dirty="0" err="1"/>
              <a:t>Rudra</a:t>
            </a:r>
            <a:r>
              <a:rPr lang="en-US" b="1" dirty="0"/>
              <a:t>, son of a farmer, who has been staying in Tripura for the last five decades, passed B.A. with 51% marks. He won second prize in the District Level Weightlifting Championship. His date of birth is 4.9.1987 and his father’s annual income is Rs. 2,49,000/-</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 II		</a:t>
            </a:r>
          </a:p>
          <a:p>
            <a:pPr marL="457200" indent="-457200">
              <a:buFont typeface="+mj-lt"/>
              <a:buAutoNum type="alphaUcPeriod"/>
            </a:pPr>
            <a:r>
              <a:rPr lang="en-US" b="1" dirty="0"/>
              <a:t> V		</a:t>
            </a:r>
          </a:p>
          <a:p>
            <a:pPr marL="457200" indent="-457200">
              <a:buFont typeface="+mj-lt"/>
              <a:buAutoNum type="alphaUcPeriod"/>
            </a:pPr>
            <a:r>
              <a:rPr lang="en-US" b="1" dirty="0"/>
              <a:t> None of these</a:t>
            </a:r>
            <a:endParaRPr lang="en-US" b="1" i="1" dirty="0"/>
          </a:p>
          <a:p>
            <a:pPr marL="0" indent="0">
              <a:buNone/>
            </a:pPr>
            <a:r>
              <a:rPr lang="en-US" b="1" dirty="0"/>
              <a:t> </a:t>
            </a:r>
            <a:endParaRPr lang="en-US" b="1" i="1" dirty="0"/>
          </a:p>
          <a:p>
            <a:pPr>
              <a:buNone/>
            </a:pPr>
            <a:r>
              <a:rPr lang="en-US" dirty="0"/>
              <a:t> </a:t>
            </a:r>
            <a:endParaRPr lang="en-US" i="1" dirty="0"/>
          </a:p>
          <a:p>
            <a:pPr>
              <a:buNone/>
            </a:pPr>
            <a:r>
              <a:rPr lang="en-US" b="1" dirty="0"/>
              <a:t> </a:t>
            </a:r>
          </a:p>
        </p:txBody>
      </p:sp>
      <p:graphicFrame>
        <p:nvGraphicFramePr>
          <p:cNvPr id="5" name="Table 4"/>
          <p:cNvGraphicFramePr>
            <a:graphicFrameLocks noGrp="1"/>
          </p:cNvGraphicFramePr>
          <p:nvPr>
            <p:extLst>
              <p:ext uri="{D42A27DB-BD31-4B8C-83A1-F6EECF244321}">
                <p14:modId xmlns:p14="http://schemas.microsoft.com/office/powerpoint/2010/main" val="2650008960"/>
              </p:ext>
            </p:extLst>
          </p:nvPr>
        </p:nvGraphicFramePr>
        <p:xfrm>
          <a:off x="6669974" y="2419350"/>
          <a:ext cx="5522026" cy="4637811"/>
        </p:xfrm>
        <a:graphic>
          <a:graphicData uri="http://schemas.openxmlformats.org/drawingml/2006/table">
            <a:tbl>
              <a:tblPr firstRow="1" bandRow="1">
                <a:tableStyleId>{5C22544A-7EE6-4342-B048-85BDC9FD1C3A}</a:tableStyleId>
              </a:tblPr>
              <a:tblGrid>
                <a:gridCol w="255163">
                  <a:extLst>
                    <a:ext uri="{9D8B030D-6E8A-4147-A177-3AD203B41FA5}">
                      <a16:colId xmlns:a16="http://schemas.microsoft.com/office/drawing/2014/main" val="20000"/>
                    </a:ext>
                  </a:extLst>
                </a:gridCol>
                <a:gridCol w="2034776">
                  <a:extLst>
                    <a:ext uri="{9D8B030D-6E8A-4147-A177-3AD203B41FA5}">
                      <a16:colId xmlns:a16="http://schemas.microsoft.com/office/drawing/2014/main" val="20001"/>
                    </a:ext>
                  </a:extLst>
                </a:gridCol>
                <a:gridCol w="3232087">
                  <a:extLst>
                    <a:ext uri="{9D8B030D-6E8A-4147-A177-3AD203B41FA5}">
                      <a16:colId xmlns:a16="http://schemas.microsoft.com/office/drawing/2014/main" val="20002"/>
                    </a:ext>
                  </a:extLst>
                </a:gridCol>
              </a:tblGrid>
              <a:tr h="827371">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888771">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07870">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507870">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07870">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07870">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861750"/>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12. </a:t>
            </a:r>
            <a:r>
              <a:rPr lang="en-US" b="1" dirty="0" err="1"/>
              <a:t>Rudra</a:t>
            </a:r>
            <a:r>
              <a:rPr lang="en-US" b="1" dirty="0"/>
              <a:t>, son of a farmer, who has been staying in Tripura for the last five decades, passed B.A. with 51% marks. He won second prize in the District Level Weightlifting Championship. His date of birth is 4.9.1987 and his father’s annual income is Rs. 2,49,000/-</a:t>
            </a:r>
            <a:endParaRPr lang="en-US" b="1" i="1" dirty="0"/>
          </a:p>
          <a:p>
            <a:pPr marL="457200" indent="-457200">
              <a:buFont typeface="+mj-lt"/>
              <a:buAutoNum type="alphaUcPeriod"/>
            </a:pPr>
            <a:r>
              <a:rPr lang="en-US" b="1" dirty="0">
                <a:solidFill>
                  <a:srgbClr val="FF0000"/>
                </a:solidFill>
              </a:rPr>
              <a:t>I</a:t>
            </a:r>
            <a:r>
              <a:rPr lang="en-US" b="1" dirty="0"/>
              <a:t>		</a:t>
            </a:r>
          </a:p>
          <a:p>
            <a:pPr marL="457200" indent="-457200">
              <a:buFont typeface="+mj-lt"/>
              <a:buAutoNum type="alphaUcPeriod"/>
            </a:pPr>
            <a:r>
              <a:rPr lang="en-US" b="1" dirty="0"/>
              <a:t> II		</a:t>
            </a:r>
          </a:p>
          <a:p>
            <a:pPr marL="457200" indent="-457200">
              <a:buFont typeface="+mj-lt"/>
              <a:buAutoNum type="alphaUcPeriod"/>
            </a:pPr>
            <a:r>
              <a:rPr lang="en-US" b="1" dirty="0"/>
              <a:t> V		</a:t>
            </a:r>
          </a:p>
          <a:p>
            <a:pPr marL="457200" indent="-457200">
              <a:buFont typeface="+mj-lt"/>
              <a:buAutoNum type="alphaUcPeriod"/>
            </a:pPr>
            <a:r>
              <a:rPr lang="en-US" b="1" dirty="0"/>
              <a:t> None of these</a:t>
            </a:r>
            <a:endParaRPr lang="en-US" b="1" i="1" dirty="0"/>
          </a:p>
          <a:p>
            <a:pPr marL="0" indent="0">
              <a:buNone/>
            </a:pPr>
            <a:r>
              <a:rPr lang="en-US" b="1" dirty="0"/>
              <a:t> </a:t>
            </a:r>
            <a:endParaRPr lang="en-US" b="1" i="1" dirty="0"/>
          </a:p>
          <a:p>
            <a:pPr>
              <a:buNone/>
            </a:pPr>
            <a:r>
              <a:rPr lang="en-US" dirty="0"/>
              <a:t> </a:t>
            </a:r>
            <a:endParaRPr lang="en-US" i="1" dirty="0"/>
          </a:p>
          <a:p>
            <a:pPr>
              <a:buNone/>
            </a:pPr>
            <a:r>
              <a:rPr lang="en-US" b="1" dirty="0"/>
              <a:t> </a:t>
            </a:r>
          </a:p>
        </p:txBody>
      </p:sp>
      <p:graphicFrame>
        <p:nvGraphicFramePr>
          <p:cNvPr id="5" name="Table 4"/>
          <p:cNvGraphicFramePr>
            <a:graphicFrameLocks noGrp="1"/>
          </p:cNvGraphicFramePr>
          <p:nvPr/>
        </p:nvGraphicFramePr>
        <p:xfrm>
          <a:off x="6669974" y="2419350"/>
          <a:ext cx="5522026" cy="4637811"/>
        </p:xfrm>
        <a:graphic>
          <a:graphicData uri="http://schemas.openxmlformats.org/drawingml/2006/table">
            <a:tbl>
              <a:tblPr firstRow="1" bandRow="1">
                <a:tableStyleId>{5C22544A-7EE6-4342-B048-85BDC9FD1C3A}</a:tableStyleId>
              </a:tblPr>
              <a:tblGrid>
                <a:gridCol w="255163">
                  <a:extLst>
                    <a:ext uri="{9D8B030D-6E8A-4147-A177-3AD203B41FA5}">
                      <a16:colId xmlns:a16="http://schemas.microsoft.com/office/drawing/2014/main" val="20000"/>
                    </a:ext>
                  </a:extLst>
                </a:gridCol>
                <a:gridCol w="2034776">
                  <a:extLst>
                    <a:ext uri="{9D8B030D-6E8A-4147-A177-3AD203B41FA5}">
                      <a16:colId xmlns:a16="http://schemas.microsoft.com/office/drawing/2014/main" val="20001"/>
                    </a:ext>
                  </a:extLst>
                </a:gridCol>
                <a:gridCol w="3232087">
                  <a:extLst>
                    <a:ext uri="{9D8B030D-6E8A-4147-A177-3AD203B41FA5}">
                      <a16:colId xmlns:a16="http://schemas.microsoft.com/office/drawing/2014/main" val="20002"/>
                    </a:ext>
                  </a:extLst>
                </a:gridCol>
              </a:tblGrid>
              <a:tr h="827371">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888771">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07870">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507870">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07870">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07870">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05111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13. </a:t>
            </a:r>
            <a:r>
              <a:rPr lang="en-US" b="1" dirty="0" err="1"/>
              <a:t>Sonali</a:t>
            </a:r>
            <a:r>
              <a:rPr lang="en-US" b="1" dirty="0"/>
              <a:t> was born on 2.4.1990 and recently passed B.Sc. with 63% marks. Her father, an Assistant Professor at Ranchi since 1991, has an annual family income of Rs. 2,46,000/- She won third prize in State Level Athletic Championship.</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III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a:buNone/>
            </a:pPr>
            <a:r>
              <a:rPr lang="en-US" b="1" dirty="0"/>
              <a:t> </a:t>
            </a:r>
            <a:endParaRPr lang="en-US" b="1" i="1" dirty="0"/>
          </a:p>
          <a:p>
            <a:pPr>
              <a:buNone/>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878711253"/>
              </p:ext>
            </p:extLst>
          </p:nvPr>
        </p:nvGraphicFramePr>
        <p:xfrm>
          <a:off x="3629025" y="2659503"/>
          <a:ext cx="8439149" cy="3630425"/>
        </p:xfrm>
        <a:graphic>
          <a:graphicData uri="http://schemas.openxmlformats.org/drawingml/2006/table">
            <a:tbl>
              <a:tblPr firstRow="1" bandRow="1">
                <a:tableStyleId>{5C22544A-7EE6-4342-B048-85BDC9FD1C3A}</a:tableStyleId>
              </a:tblPr>
              <a:tblGrid>
                <a:gridCol w="519167">
                  <a:extLst>
                    <a:ext uri="{9D8B030D-6E8A-4147-A177-3AD203B41FA5}">
                      <a16:colId xmlns:a16="http://schemas.microsoft.com/office/drawing/2014/main" val="20000"/>
                    </a:ext>
                  </a:extLst>
                </a:gridCol>
                <a:gridCol w="3059770">
                  <a:extLst>
                    <a:ext uri="{9D8B030D-6E8A-4147-A177-3AD203B41FA5}">
                      <a16:colId xmlns:a16="http://schemas.microsoft.com/office/drawing/2014/main" val="20001"/>
                    </a:ext>
                  </a:extLst>
                </a:gridCol>
                <a:gridCol w="4860212">
                  <a:extLst>
                    <a:ext uri="{9D8B030D-6E8A-4147-A177-3AD203B41FA5}">
                      <a16:colId xmlns:a16="http://schemas.microsoft.com/office/drawing/2014/main" val="20002"/>
                    </a:ext>
                  </a:extLst>
                </a:gridCol>
              </a:tblGrid>
              <a:tr h="614321">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430025">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614321">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430025">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484478">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484478">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13. </a:t>
            </a:r>
            <a:r>
              <a:rPr lang="en-US" b="1" dirty="0" err="1"/>
              <a:t>Sonali</a:t>
            </a:r>
            <a:r>
              <a:rPr lang="en-US" b="1" dirty="0"/>
              <a:t> was born on 2.4.1990 and recently passed B.Sc. with 63% marks. Her father, an Assistant Professor at Ranchi since 1991, has an annual family income of Rs. 2,46,000/- She won third prize in State Level Athletic Championship.</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III		</a:t>
            </a:r>
          </a:p>
          <a:p>
            <a:pPr marL="457200" indent="-457200">
              <a:buFont typeface="+mj-lt"/>
              <a:buAutoNum type="alphaUcPeriod"/>
            </a:pPr>
            <a:r>
              <a:rPr lang="en-US" b="1" dirty="0">
                <a:solidFill>
                  <a:srgbClr val="FF0000"/>
                </a:solidFill>
              </a:rPr>
              <a:t>V</a:t>
            </a:r>
            <a:r>
              <a:rPr lang="en-US" b="1" dirty="0"/>
              <a:t>	</a:t>
            </a:r>
          </a:p>
          <a:p>
            <a:pPr marL="457200" indent="-457200">
              <a:buFont typeface="+mj-lt"/>
              <a:buAutoNum type="alphaUcPeriod"/>
            </a:pPr>
            <a:r>
              <a:rPr lang="en-US" b="1" dirty="0"/>
              <a:t>None of these</a:t>
            </a:r>
            <a:endParaRPr lang="en-US" b="1" i="1" dirty="0"/>
          </a:p>
          <a:p>
            <a:pPr>
              <a:buNone/>
            </a:pPr>
            <a:r>
              <a:rPr lang="en-US" b="1" dirty="0"/>
              <a:t> </a:t>
            </a:r>
            <a:endParaRPr lang="en-US" b="1" i="1" dirty="0"/>
          </a:p>
          <a:p>
            <a:pPr>
              <a:buNone/>
            </a:pPr>
            <a:endParaRPr lang="en-US" b="1" dirty="0"/>
          </a:p>
        </p:txBody>
      </p:sp>
      <p:graphicFrame>
        <p:nvGraphicFramePr>
          <p:cNvPr id="5" name="Table 4"/>
          <p:cNvGraphicFramePr>
            <a:graphicFrameLocks noGrp="1"/>
          </p:cNvGraphicFramePr>
          <p:nvPr/>
        </p:nvGraphicFramePr>
        <p:xfrm>
          <a:off x="3629025" y="2659503"/>
          <a:ext cx="8439149" cy="3630425"/>
        </p:xfrm>
        <a:graphic>
          <a:graphicData uri="http://schemas.openxmlformats.org/drawingml/2006/table">
            <a:tbl>
              <a:tblPr firstRow="1" bandRow="1">
                <a:tableStyleId>{5C22544A-7EE6-4342-B048-85BDC9FD1C3A}</a:tableStyleId>
              </a:tblPr>
              <a:tblGrid>
                <a:gridCol w="519167">
                  <a:extLst>
                    <a:ext uri="{9D8B030D-6E8A-4147-A177-3AD203B41FA5}">
                      <a16:colId xmlns:a16="http://schemas.microsoft.com/office/drawing/2014/main" val="20000"/>
                    </a:ext>
                  </a:extLst>
                </a:gridCol>
                <a:gridCol w="3059770">
                  <a:extLst>
                    <a:ext uri="{9D8B030D-6E8A-4147-A177-3AD203B41FA5}">
                      <a16:colId xmlns:a16="http://schemas.microsoft.com/office/drawing/2014/main" val="20001"/>
                    </a:ext>
                  </a:extLst>
                </a:gridCol>
                <a:gridCol w="4860212">
                  <a:extLst>
                    <a:ext uri="{9D8B030D-6E8A-4147-A177-3AD203B41FA5}">
                      <a16:colId xmlns:a16="http://schemas.microsoft.com/office/drawing/2014/main" val="20002"/>
                    </a:ext>
                  </a:extLst>
                </a:gridCol>
              </a:tblGrid>
              <a:tr h="614321">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430025">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614321">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430025">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484478">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484478">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00352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14. 23 years old Tania has 58% in </a:t>
            </a:r>
            <a:r>
              <a:rPr lang="en-US" b="1" dirty="0" err="1"/>
              <a:t>B.Com</a:t>
            </a:r>
            <a:r>
              <a:rPr lang="en-US" b="1" dirty="0"/>
              <a:t> and had won the 1st prize in her final year Debate Competition. Her family income is about Rs. 3,75,000/- Her father is settled at </a:t>
            </a:r>
            <a:r>
              <a:rPr lang="en-US" b="1" dirty="0" err="1"/>
              <a:t>Shillong</a:t>
            </a:r>
            <a:r>
              <a:rPr lang="en-US" b="1" dirty="0"/>
              <a:t> for the last 21 years.</a:t>
            </a:r>
            <a:endParaRPr lang="en-US" b="1" i="1" dirty="0"/>
          </a:p>
          <a:p>
            <a:pPr marL="457200" indent="-457200">
              <a:buFont typeface="+mj-lt"/>
              <a:buAutoNum type="alphaUcPeriod"/>
            </a:pPr>
            <a:r>
              <a:rPr lang="en-US" b="1" dirty="0"/>
              <a:t>II		</a:t>
            </a:r>
          </a:p>
          <a:p>
            <a:pPr marL="457200" indent="-457200">
              <a:buFont typeface="+mj-lt"/>
              <a:buAutoNum type="alphaUcPeriod"/>
            </a:pPr>
            <a:r>
              <a:rPr lang="en-US" b="1" dirty="0"/>
              <a:t>IV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a:buNone/>
            </a:pPr>
            <a:r>
              <a:rPr lang="en-US" dirty="0"/>
              <a:t> </a:t>
            </a:r>
            <a:endParaRPr lang="en-US" i="1" dirty="0"/>
          </a:p>
        </p:txBody>
      </p:sp>
      <p:graphicFrame>
        <p:nvGraphicFramePr>
          <p:cNvPr id="5" name="Table 4"/>
          <p:cNvGraphicFramePr>
            <a:graphicFrameLocks noGrp="1"/>
          </p:cNvGraphicFramePr>
          <p:nvPr>
            <p:extLst>
              <p:ext uri="{D42A27DB-BD31-4B8C-83A1-F6EECF244321}">
                <p14:modId xmlns:p14="http://schemas.microsoft.com/office/powerpoint/2010/main" val="1149659808"/>
              </p:ext>
            </p:extLst>
          </p:nvPr>
        </p:nvGraphicFramePr>
        <p:xfrm>
          <a:off x="3848099" y="2558242"/>
          <a:ext cx="8274751" cy="3858324"/>
        </p:xfrm>
        <a:graphic>
          <a:graphicData uri="http://schemas.openxmlformats.org/drawingml/2006/table">
            <a:tbl>
              <a:tblPr firstRow="1" bandRow="1">
                <a:tableStyleId>{5C22544A-7EE6-4342-B048-85BDC9FD1C3A}</a:tableStyleId>
              </a:tblPr>
              <a:tblGrid>
                <a:gridCol w="382362">
                  <a:extLst>
                    <a:ext uri="{9D8B030D-6E8A-4147-A177-3AD203B41FA5}">
                      <a16:colId xmlns:a16="http://schemas.microsoft.com/office/drawing/2014/main" val="20000"/>
                    </a:ext>
                  </a:extLst>
                </a:gridCol>
                <a:gridCol w="3049110">
                  <a:extLst>
                    <a:ext uri="{9D8B030D-6E8A-4147-A177-3AD203B41FA5}">
                      <a16:colId xmlns:a16="http://schemas.microsoft.com/office/drawing/2014/main" val="20001"/>
                    </a:ext>
                  </a:extLst>
                </a:gridCol>
                <a:gridCol w="4843279">
                  <a:extLst>
                    <a:ext uri="{9D8B030D-6E8A-4147-A177-3AD203B41FA5}">
                      <a16:colId xmlns:a16="http://schemas.microsoft.com/office/drawing/2014/main" val="20002"/>
                    </a:ext>
                  </a:extLst>
                </a:gridCol>
              </a:tblGrid>
              <a:tr h="606431">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651435">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372249">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372249">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372249">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372249">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 </a:t>
            </a:r>
            <a:r>
              <a:rPr lang="en-US" b="1" dirty="0" err="1"/>
              <a:t>Satish</a:t>
            </a:r>
            <a:r>
              <a:rPr lang="en-US" b="1" dirty="0"/>
              <a:t> Singh did MCA in1998 with 67% marks at the age of 22 years. He scored 52% marks in interview and 45% marks in selection test. He joined an IT company in 1999 as a programmer and got promoted as a System Analyst in December 2002.</a:t>
            </a:r>
            <a:endParaRPr lang="en-US" b="1" i="1" dirty="0"/>
          </a:p>
          <a:p>
            <a:pPr>
              <a:buNone/>
            </a:pPr>
            <a:endParaRPr lang="en-US" b="1" i="1" dirty="0"/>
          </a:p>
          <a:p>
            <a:pPr>
              <a:buNone/>
            </a:pPr>
            <a:endParaRPr lang="en-US" b="1" dirty="0"/>
          </a:p>
        </p:txBody>
      </p:sp>
      <p:graphicFrame>
        <p:nvGraphicFramePr>
          <p:cNvPr id="4" name="Table 3"/>
          <p:cNvGraphicFramePr>
            <a:graphicFrameLocks noGrp="1"/>
          </p:cNvGraphicFramePr>
          <p:nvPr/>
        </p:nvGraphicFramePr>
        <p:xfrm>
          <a:off x="7162800" y="2977065"/>
          <a:ext cx="5029201" cy="2926080"/>
        </p:xfrm>
        <a:graphic>
          <a:graphicData uri="http://schemas.openxmlformats.org/drawingml/2006/table">
            <a:tbl>
              <a:tblPr firstRow="1" bandRow="1">
                <a:tableStyleId>{5C22544A-7EE6-4342-B048-85BDC9FD1C3A}</a:tableStyleId>
              </a:tblPr>
              <a:tblGrid>
                <a:gridCol w="529933">
                  <a:extLst>
                    <a:ext uri="{9D8B030D-6E8A-4147-A177-3AD203B41FA5}">
                      <a16:colId xmlns:a16="http://schemas.microsoft.com/office/drawing/2014/main" val="20000"/>
                    </a:ext>
                  </a:extLst>
                </a:gridCol>
                <a:gridCol w="2922753">
                  <a:extLst>
                    <a:ext uri="{9D8B030D-6E8A-4147-A177-3AD203B41FA5}">
                      <a16:colId xmlns:a16="http://schemas.microsoft.com/office/drawing/2014/main" val="20001"/>
                    </a:ext>
                  </a:extLst>
                </a:gridCol>
                <a:gridCol w="1576515">
                  <a:extLst>
                    <a:ext uri="{9D8B030D-6E8A-4147-A177-3AD203B41FA5}">
                      <a16:colId xmlns:a16="http://schemas.microsoft.com/office/drawing/2014/main" val="20002"/>
                    </a:ext>
                  </a:extLst>
                </a:gridCol>
              </a:tblGrid>
              <a:tr h="301846">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528230">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491737">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301846">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301846">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96810E49-ECA7-F2FC-6F46-E18753B122E0}"/>
              </a:ext>
            </a:extLst>
          </p:cNvPr>
          <p:cNvSpPr txBox="1"/>
          <p:nvPr/>
        </p:nvSpPr>
        <p:spPr>
          <a:xfrm>
            <a:off x="254000" y="3369578"/>
            <a:ext cx="6696075" cy="3046988"/>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case is to be referred to the Chairman of the recruitment committee</a:t>
            </a:r>
            <a:r>
              <a:rPr lang="en-US" sz="2400" b="1" dirty="0">
                <a:latin typeface="Arial" panose="020B0604020202020204" pitchFamily="34" charset="0"/>
                <a:cs typeface="Arial" panose="020B0604020202020204" pitchFamily="34" charset="0"/>
              </a:rPr>
              <a: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503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14. 23 years old Tania has 58% in </a:t>
            </a:r>
            <a:r>
              <a:rPr lang="en-US" b="1" dirty="0" err="1"/>
              <a:t>B.Com</a:t>
            </a:r>
            <a:r>
              <a:rPr lang="en-US" b="1" dirty="0"/>
              <a:t> and had won the 1st prize in her final year Debate Competition. Her family income is about Rs. 3,75,000/- Her father is settled at </a:t>
            </a:r>
            <a:r>
              <a:rPr lang="en-US" b="1" dirty="0" err="1"/>
              <a:t>Shillong</a:t>
            </a:r>
            <a:r>
              <a:rPr lang="en-US" b="1" dirty="0"/>
              <a:t> for the last 21 years.</a:t>
            </a:r>
            <a:endParaRPr lang="en-US" b="1" i="1" dirty="0"/>
          </a:p>
          <a:p>
            <a:pPr marL="457200" indent="-457200">
              <a:buFont typeface="+mj-lt"/>
              <a:buAutoNum type="alphaUcPeriod"/>
            </a:pPr>
            <a:r>
              <a:rPr lang="en-US" b="1" dirty="0"/>
              <a:t>II		</a:t>
            </a:r>
          </a:p>
          <a:p>
            <a:pPr marL="457200" indent="-457200">
              <a:buFont typeface="+mj-lt"/>
              <a:buAutoNum type="alphaUcPeriod"/>
            </a:pPr>
            <a:r>
              <a:rPr lang="en-US" b="1" dirty="0">
                <a:solidFill>
                  <a:srgbClr val="FF0000"/>
                </a:solidFill>
              </a:rPr>
              <a:t>IV</a:t>
            </a:r>
            <a:r>
              <a:rPr lang="en-US" b="1" dirty="0"/>
              <a:t>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a:buNone/>
            </a:pPr>
            <a:r>
              <a:rPr lang="en-US" dirty="0"/>
              <a:t> </a:t>
            </a:r>
            <a:endParaRPr lang="en-US" i="1" dirty="0"/>
          </a:p>
        </p:txBody>
      </p:sp>
      <p:graphicFrame>
        <p:nvGraphicFramePr>
          <p:cNvPr id="5" name="Table 4"/>
          <p:cNvGraphicFramePr>
            <a:graphicFrameLocks noGrp="1"/>
          </p:cNvGraphicFramePr>
          <p:nvPr/>
        </p:nvGraphicFramePr>
        <p:xfrm>
          <a:off x="3848099" y="2558242"/>
          <a:ext cx="8274751" cy="3858324"/>
        </p:xfrm>
        <a:graphic>
          <a:graphicData uri="http://schemas.openxmlformats.org/drawingml/2006/table">
            <a:tbl>
              <a:tblPr firstRow="1" bandRow="1">
                <a:tableStyleId>{5C22544A-7EE6-4342-B048-85BDC9FD1C3A}</a:tableStyleId>
              </a:tblPr>
              <a:tblGrid>
                <a:gridCol w="382362">
                  <a:extLst>
                    <a:ext uri="{9D8B030D-6E8A-4147-A177-3AD203B41FA5}">
                      <a16:colId xmlns:a16="http://schemas.microsoft.com/office/drawing/2014/main" val="20000"/>
                    </a:ext>
                  </a:extLst>
                </a:gridCol>
                <a:gridCol w="3049110">
                  <a:extLst>
                    <a:ext uri="{9D8B030D-6E8A-4147-A177-3AD203B41FA5}">
                      <a16:colId xmlns:a16="http://schemas.microsoft.com/office/drawing/2014/main" val="20001"/>
                    </a:ext>
                  </a:extLst>
                </a:gridCol>
                <a:gridCol w="4843279">
                  <a:extLst>
                    <a:ext uri="{9D8B030D-6E8A-4147-A177-3AD203B41FA5}">
                      <a16:colId xmlns:a16="http://schemas.microsoft.com/office/drawing/2014/main" val="20002"/>
                    </a:ext>
                  </a:extLst>
                </a:gridCol>
              </a:tblGrid>
              <a:tr h="606431">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651435">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372249">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372249">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372249">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372249">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2703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15</a:t>
            </a:r>
            <a:r>
              <a:rPr lang="en-US" dirty="0"/>
              <a:t>. </a:t>
            </a:r>
            <a:r>
              <a:rPr lang="en-US" b="1" dirty="0"/>
              <a:t>26 years old </a:t>
            </a:r>
            <a:r>
              <a:rPr lang="en-US" b="1" dirty="0" err="1"/>
              <a:t>Reena</a:t>
            </a:r>
            <a:r>
              <a:rPr lang="en-US" b="1" dirty="0"/>
              <a:t> has been staying with her father at </a:t>
            </a:r>
            <a:r>
              <a:rPr lang="en-US" b="1" dirty="0" err="1"/>
              <a:t>Chandpur</a:t>
            </a:r>
            <a:r>
              <a:rPr lang="en-US" b="1" dirty="0"/>
              <a:t> village in Tripura since her birth. Her father, a farmer has an annual income of Rs. 2,34,000/- She obtained 59% marks in </a:t>
            </a:r>
            <a:r>
              <a:rPr lang="en-US" b="1" dirty="0" err="1"/>
              <a:t>B.Com</a:t>
            </a:r>
            <a:r>
              <a:rPr lang="en-US" b="1" dirty="0"/>
              <a:t> and won prize in College Sports Competition.</a:t>
            </a:r>
            <a:endParaRPr lang="en-US" b="1" i="1" dirty="0"/>
          </a:p>
          <a:p>
            <a:pPr marL="457200" indent="-457200">
              <a:buFont typeface="+mj-lt"/>
              <a:buAutoNum type="alphaUcPeriod"/>
            </a:pPr>
            <a:r>
              <a:rPr lang="en-US" b="1" dirty="0"/>
              <a:t>II		</a:t>
            </a:r>
          </a:p>
          <a:p>
            <a:pPr marL="457200" indent="-457200">
              <a:buFont typeface="+mj-lt"/>
              <a:buAutoNum type="alphaUcPeriod"/>
            </a:pPr>
            <a:r>
              <a:rPr lang="en-US" b="1" dirty="0"/>
              <a:t>III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a:buNone/>
            </a:pPr>
            <a:r>
              <a:rPr lang="en-US" b="1" dirty="0"/>
              <a:t> </a:t>
            </a:r>
          </a:p>
          <a:p>
            <a:pPr>
              <a:buNone/>
            </a:pPr>
            <a:r>
              <a:rPr lang="en-US" b="1" dirty="0"/>
              <a:t> </a:t>
            </a:r>
          </a:p>
        </p:txBody>
      </p:sp>
      <p:graphicFrame>
        <p:nvGraphicFramePr>
          <p:cNvPr id="5" name="Table 4"/>
          <p:cNvGraphicFramePr>
            <a:graphicFrameLocks noGrp="1"/>
          </p:cNvGraphicFramePr>
          <p:nvPr>
            <p:extLst>
              <p:ext uri="{D42A27DB-BD31-4B8C-83A1-F6EECF244321}">
                <p14:modId xmlns:p14="http://schemas.microsoft.com/office/powerpoint/2010/main" val="4140834341"/>
              </p:ext>
            </p:extLst>
          </p:nvPr>
        </p:nvGraphicFramePr>
        <p:xfrm>
          <a:off x="2886075" y="2609849"/>
          <a:ext cx="8734425" cy="3735116"/>
        </p:xfrm>
        <a:graphic>
          <a:graphicData uri="http://schemas.openxmlformats.org/drawingml/2006/table">
            <a:tbl>
              <a:tblPr firstRow="1" bandRow="1">
                <a:tableStyleId>{5C22544A-7EE6-4342-B048-85BDC9FD1C3A}</a:tableStyleId>
              </a:tblPr>
              <a:tblGrid>
                <a:gridCol w="403603">
                  <a:extLst>
                    <a:ext uri="{9D8B030D-6E8A-4147-A177-3AD203B41FA5}">
                      <a16:colId xmlns:a16="http://schemas.microsoft.com/office/drawing/2014/main" val="20000"/>
                    </a:ext>
                  </a:extLst>
                </a:gridCol>
                <a:gridCol w="3218492">
                  <a:extLst>
                    <a:ext uri="{9D8B030D-6E8A-4147-A177-3AD203B41FA5}">
                      <a16:colId xmlns:a16="http://schemas.microsoft.com/office/drawing/2014/main" val="20001"/>
                    </a:ext>
                  </a:extLst>
                </a:gridCol>
                <a:gridCol w="5112330">
                  <a:extLst>
                    <a:ext uri="{9D8B030D-6E8A-4147-A177-3AD203B41FA5}">
                      <a16:colId xmlns:a16="http://schemas.microsoft.com/office/drawing/2014/main" val="20002"/>
                    </a:ext>
                  </a:extLst>
                </a:gridCol>
              </a:tblGrid>
              <a:tr h="762677">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669581">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44391">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382618">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44391">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44391">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15</a:t>
            </a:r>
            <a:r>
              <a:rPr lang="en-US" dirty="0"/>
              <a:t>. </a:t>
            </a:r>
            <a:r>
              <a:rPr lang="en-US" b="1" dirty="0"/>
              <a:t>26 years old </a:t>
            </a:r>
            <a:r>
              <a:rPr lang="en-US" b="1" dirty="0" err="1"/>
              <a:t>Reena</a:t>
            </a:r>
            <a:r>
              <a:rPr lang="en-US" b="1" dirty="0"/>
              <a:t> has been staying with her father at </a:t>
            </a:r>
            <a:r>
              <a:rPr lang="en-US" b="1" dirty="0" err="1"/>
              <a:t>Chandpur</a:t>
            </a:r>
            <a:r>
              <a:rPr lang="en-US" b="1" dirty="0"/>
              <a:t> village in Tripura since her birth. Her father, a farmer has an annual income of Rs. 2,34,000/- She obtained 59% marks in </a:t>
            </a:r>
            <a:r>
              <a:rPr lang="en-US" b="1" dirty="0" err="1"/>
              <a:t>B.Com</a:t>
            </a:r>
            <a:r>
              <a:rPr lang="en-US" b="1" dirty="0"/>
              <a:t> and won prize in College Sports Competition.</a:t>
            </a:r>
            <a:endParaRPr lang="en-US" b="1" i="1" dirty="0"/>
          </a:p>
          <a:p>
            <a:pPr marL="457200" indent="-457200">
              <a:buFont typeface="+mj-lt"/>
              <a:buAutoNum type="alphaUcPeriod"/>
            </a:pPr>
            <a:r>
              <a:rPr lang="en-US" b="1" dirty="0"/>
              <a:t>II		</a:t>
            </a:r>
          </a:p>
          <a:p>
            <a:pPr marL="457200" indent="-457200">
              <a:buFont typeface="+mj-lt"/>
              <a:buAutoNum type="alphaUcPeriod"/>
            </a:pPr>
            <a:r>
              <a:rPr lang="en-US" b="1" dirty="0"/>
              <a:t>III		</a:t>
            </a:r>
          </a:p>
          <a:p>
            <a:pPr marL="457200" indent="-457200">
              <a:buFont typeface="+mj-lt"/>
              <a:buAutoNum type="alphaUcPeriod"/>
            </a:pPr>
            <a:r>
              <a:rPr lang="en-US" b="1" dirty="0"/>
              <a:t>V		</a:t>
            </a:r>
          </a:p>
          <a:p>
            <a:pPr marL="457200" indent="-457200">
              <a:buFont typeface="+mj-lt"/>
              <a:buAutoNum type="alphaUcPeriod"/>
            </a:pPr>
            <a:r>
              <a:rPr lang="en-US" b="1" dirty="0">
                <a:solidFill>
                  <a:srgbClr val="FF0000"/>
                </a:solidFill>
              </a:rPr>
              <a:t>None of these</a:t>
            </a:r>
            <a:endParaRPr lang="en-US" b="1" i="1" dirty="0">
              <a:solidFill>
                <a:srgbClr val="FF0000"/>
              </a:solidFill>
            </a:endParaRPr>
          </a:p>
          <a:p>
            <a:pPr>
              <a:buNone/>
            </a:pPr>
            <a:r>
              <a:rPr lang="en-US" b="1" dirty="0"/>
              <a:t> </a:t>
            </a:r>
          </a:p>
          <a:p>
            <a:pPr>
              <a:buNone/>
            </a:pPr>
            <a:r>
              <a:rPr lang="en-US" b="1" dirty="0"/>
              <a:t> </a:t>
            </a:r>
          </a:p>
        </p:txBody>
      </p:sp>
      <p:graphicFrame>
        <p:nvGraphicFramePr>
          <p:cNvPr id="5" name="Table 4"/>
          <p:cNvGraphicFramePr>
            <a:graphicFrameLocks noGrp="1"/>
          </p:cNvGraphicFramePr>
          <p:nvPr/>
        </p:nvGraphicFramePr>
        <p:xfrm>
          <a:off x="2886075" y="2609849"/>
          <a:ext cx="8734425" cy="3735116"/>
        </p:xfrm>
        <a:graphic>
          <a:graphicData uri="http://schemas.openxmlformats.org/drawingml/2006/table">
            <a:tbl>
              <a:tblPr firstRow="1" bandRow="1">
                <a:tableStyleId>{5C22544A-7EE6-4342-B048-85BDC9FD1C3A}</a:tableStyleId>
              </a:tblPr>
              <a:tblGrid>
                <a:gridCol w="403603">
                  <a:extLst>
                    <a:ext uri="{9D8B030D-6E8A-4147-A177-3AD203B41FA5}">
                      <a16:colId xmlns:a16="http://schemas.microsoft.com/office/drawing/2014/main" val="20000"/>
                    </a:ext>
                  </a:extLst>
                </a:gridCol>
                <a:gridCol w="3218492">
                  <a:extLst>
                    <a:ext uri="{9D8B030D-6E8A-4147-A177-3AD203B41FA5}">
                      <a16:colId xmlns:a16="http://schemas.microsoft.com/office/drawing/2014/main" val="20001"/>
                    </a:ext>
                  </a:extLst>
                </a:gridCol>
                <a:gridCol w="5112330">
                  <a:extLst>
                    <a:ext uri="{9D8B030D-6E8A-4147-A177-3AD203B41FA5}">
                      <a16:colId xmlns:a16="http://schemas.microsoft.com/office/drawing/2014/main" val="20002"/>
                    </a:ext>
                  </a:extLst>
                </a:gridCol>
              </a:tblGrid>
              <a:tr h="762677">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669581">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44391">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382618">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44391">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44391">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73224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16. </a:t>
            </a:r>
            <a:r>
              <a:rPr lang="en-US" b="1" dirty="0" err="1"/>
              <a:t>Javed</a:t>
            </a:r>
            <a:r>
              <a:rPr lang="en-US" b="1" dirty="0"/>
              <a:t> son of a Foreman in Indonesia came to India with his family in 1983 and since then settled in Aligarh. He won the 1st prize in International Debate Competition. He is a graduate in science with 69% marks. His annual family income is Rs. 2,88,000/-</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 III		</a:t>
            </a:r>
          </a:p>
          <a:p>
            <a:pPr marL="457200" indent="-457200">
              <a:buFont typeface="+mj-lt"/>
              <a:buAutoNum type="alphaUcPeriod"/>
            </a:pPr>
            <a:r>
              <a:rPr lang="en-US" b="1" dirty="0"/>
              <a:t>V		</a:t>
            </a:r>
          </a:p>
          <a:p>
            <a:pPr marL="457200" indent="-457200">
              <a:buFont typeface="+mj-lt"/>
              <a:buAutoNum type="alphaUcPeriod"/>
            </a:pPr>
            <a:r>
              <a:rPr lang="en-US" b="1" dirty="0"/>
              <a:t>None of these </a:t>
            </a:r>
            <a:endParaRPr lang="en-US" b="1" i="1" dirty="0"/>
          </a:p>
          <a:p>
            <a:pPr marL="0" indent="0">
              <a:buNone/>
            </a:pPr>
            <a:r>
              <a:rPr lang="en-US" b="1" dirty="0"/>
              <a:t> </a:t>
            </a:r>
            <a:endParaRPr lang="en-US" b="1" i="1" dirty="0"/>
          </a:p>
        </p:txBody>
      </p:sp>
      <p:graphicFrame>
        <p:nvGraphicFramePr>
          <p:cNvPr id="5" name="Table 4"/>
          <p:cNvGraphicFramePr>
            <a:graphicFrameLocks noGrp="1"/>
          </p:cNvGraphicFramePr>
          <p:nvPr>
            <p:extLst>
              <p:ext uri="{D42A27DB-BD31-4B8C-83A1-F6EECF244321}">
                <p14:modId xmlns:p14="http://schemas.microsoft.com/office/powerpoint/2010/main" val="3393009966"/>
              </p:ext>
            </p:extLst>
          </p:nvPr>
        </p:nvGraphicFramePr>
        <p:xfrm>
          <a:off x="3324225" y="2827020"/>
          <a:ext cx="8384139" cy="3596207"/>
        </p:xfrm>
        <a:graphic>
          <a:graphicData uri="http://schemas.openxmlformats.org/drawingml/2006/table">
            <a:tbl>
              <a:tblPr firstRow="1" bandRow="1">
                <a:tableStyleId>{5C22544A-7EE6-4342-B048-85BDC9FD1C3A}</a:tableStyleId>
              </a:tblPr>
              <a:tblGrid>
                <a:gridCol w="395776">
                  <a:extLst>
                    <a:ext uri="{9D8B030D-6E8A-4147-A177-3AD203B41FA5}">
                      <a16:colId xmlns:a16="http://schemas.microsoft.com/office/drawing/2014/main" val="20000"/>
                    </a:ext>
                  </a:extLst>
                </a:gridCol>
                <a:gridCol w="3086187">
                  <a:extLst>
                    <a:ext uri="{9D8B030D-6E8A-4147-A177-3AD203B41FA5}">
                      <a16:colId xmlns:a16="http://schemas.microsoft.com/office/drawing/2014/main" val="20001"/>
                    </a:ext>
                  </a:extLst>
                </a:gridCol>
                <a:gridCol w="4902176">
                  <a:extLst>
                    <a:ext uri="{9D8B030D-6E8A-4147-A177-3AD203B41FA5}">
                      <a16:colId xmlns:a16="http://schemas.microsoft.com/office/drawing/2014/main" val="20002"/>
                    </a:ext>
                  </a:extLst>
                </a:gridCol>
              </a:tblGrid>
              <a:tr h="670127">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543496">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43496">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310569">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43496">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43496">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16. </a:t>
            </a:r>
            <a:r>
              <a:rPr lang="en-US" b="1" dirty="0" err="1"/>
              <a:t>Javed</a:t>
            </a:r>
            <a:r>
              <a:rPr lang="en-US" b="1" dirty="0"/>
              <a:t> son of a Foreman in Indonesia came to India with his family in 1983 and since then settled in Aligarh. He won the 1st prize in International Debate Competition. He is a graduate in science with 69% marks. His annual family income is Rs. 2,88,000/-</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 III		</a:t>
            </a:r>
          </a:p>
          <a:p>
            <a:pPr marL="457200" indent="-457200">
              <a:buFont typeface="+mj-lt"/>
              <a:buAutoNum type="alphaUcPeriod"/>
            </a:pPr>
            <a:r>
              <a:rPr lang="en-US" b="1" dirty="0">
                <a:solidFill>
                  <a:srgbClr val="FF0000"/>
                </a:solidFill>
              </a:rPr>
              <a:t>V</a:t>
            </a:r>
            <a:r>
              <a:rPr lang="en-US" b="1" dirty="0"/>
              <a:t>		</a:t>
            </a:r>
          </a:p>
          <a:p>
            <a:pPr marL="457200" indent="-457200">
              <a:buFont typeface="+mj-lt"/>
              <a:buAutoNum type="alphaUcPeriod"/>
            </a:pPr>
            <a:r>
              <a:rPr lang="en-US" b="1" dirty="0"/>
              <a:t>None of these </a:t>
            </a:r>
            <a:endParaRPr lang="en-US" b="1" i="1" dirty="0"/>
          </a:p>
          <a:p>
            <a:pPr marL="0" indent="0">
              <a:buNone/>
            </a:pPr>
            <a:r>
              <a:rPr lang="en-US" b="1" dirty="0"/>
              <a:t> </a:t>
            </a:r>
            <a:endParaRPr lang="en-US" b="1" i="1" dirty="0"/>
          </a:p>
        </p:txBody>
      </p:sp>
      <p:graphicFrame>
        <p:nvGraphicFramePr>
          <p:cNvPr id="5" name="Table 4"/>
          <p:cNvGraphicFramePr>
            <a:graphicFrameLocks noGrp="1"/>
          </p:cNvGraphicFramePr>
          <p:nvPr/>
        </p:nvGraphicFramePr>
        <p:xfrm>
          <a:off x="3324225" y="2827020"/>
          <a:ext cx="8384139" cy="3596207"/>
        </p:xfrm>
        <a:graphic>
          <a:graphicData uri="http://schemas.openxmlformats.org/drawingml/2006/table">
            <a:tbl>
              <a:tblPr firstRow="1" bandRow="1">
                <a:tableStyleId>{5C22544A-7EE6-4342-B048-85BDC9FD1C3A}</a:tableStyleId>
              </a:tblPr>
              <a:tblGrid>
                <a:gridCol w="395776">
                  <a:extLst>
                    <a:ext uri="{9D8B030D-6E8A-4147-A177-3AD203B41FA5}">
                      <a16:colId xmlns:a16="http://schemas.microsoft.com/office/drawing/2014/main" val="20000"/>
                    </a:ext>
                  </a:extLst>
                </a:gridCol>
                <a:gridCol w="3086187">
                  <a:extLst>
                    <a:ext uri="{9D8B030D-6E8A-4147-A177-3AD203B41FA5}">
                      <a16:colId xmlns:a16="http://schemas.microsoft.com/office/drawing/2014/main" val="20001"/>
                    </a:ext>
                  </a:extLst>
                </a:gridCol>
                <a:gridCol w="4902176">
                  <a:extLst>
                    <a:ext uri="{9D8B030D-6E8A-4147-A177-3AD203B41FA5}">
                      <a16:colId xmlns:a16="http://schemas.microsoft.com/office/drawing/2014/main" val="20002"/>
                    </a:ext>
                  </a:extLst>
                </a:gridCol>
              </a:tblGrid>
              <a:tr h="670127">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543496">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43496">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310569">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43496">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43496">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91891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17. Hailing from a Scheduled Tribe family living near Rourkela since 1963, 21 year old </a:t>
            </a:r>
            <a:r>
              <a:rPr lang="en-US" b="1" dirty="0" err="1"/>
              <a:t>Hardik</a:t>
            </a:r>
            <a:r>
              <a:rPr lang="en-US" b="1" dirty="0"/>
              <a:t> got his B.A. degree with 49% marks. His father, the sole earning member in the family has a monthly income of Rs. 12,600/- </a:t>
            </a:r>
            <a:r>
              <a:rPr lang="en-US" b="1" dirty="0" err="1"/>
              <a:t>Hardik</a:t>
            </a:r>
            <a:r>
              <a:rPr lang="en-US" b="1" dirty="0"/>
              <a:t> won 1st prize in a District Level Essay Competition.</a:t>
            </a:r>
            <a:endParaRPr lang="en-US" b="1" i="1" dirty="0"/>
          </a:p>
          <a:p>
            <a:pPr marL="457200" indent="-457200">
              <a:buFont typeface="+mj-lt"/>
              <a:buAutoNum type="alphaUcPeriod"/>
            </a:pPr>
            <a:r>
              <a:rPr lang="en-US" b="1" dirty="0"/>
              <a:t>II	</a:t>
            </a:r>
          </a:p>
          <a:p>
            <a:pPr marL="457200" indent="-457200">
              <a:buFont typeface="+mj-lt"/>
              <a:buAutoNum type="alphaUcPeriod"/>
            </a:pPr>
            <a:r>
              <a:rPr lang="en-US" b="1" dirty="0"/>
              <a:t>IV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a:buNone/>
            </a:pPr>
            <a:r>
              <a:rPr lang="en-US" b="1" dirty="0"/>
              <a:t> </a:t>
            </a:r>
            <a:endParaRPr lang="en-US" b="1" i="1" dirty="0"/>
          </a:p>
        </p:txBody>
      </p:sp>
      <p:graphicFrame>
        <p:nvGraphicFramePr>
          <p:cNvPr id="5" name="Table 4"/>
          <p:cNvGraphicFramePr>
            <a:graphicFrameLocks noGrp="1"/>
          </p:cNvGraphicFramePr>
          <p:nvPr>
            <p:extLst>
              <p:ext uri="{D42A27DB-BD31-4B8C-83A1-F6EECF244321}">
                <p14:modId xmlns:p14="http://schemas.microsoft.com/office/powerpoint/2010/main" val="3029621376"/>
              </p:ext>
            </p:extLst>
          </p:nvPr>
        </p:nvGraphicFramePr>
        <p:xfrm>
          <a:off x="3052599" y="2801646"/>
          <a:ext cx="8934449" cy="3729024"/>
        </p:xfrm>
        <a:graphic>
          <a:graphicData uri="http://schemas.openxmlformats.org/drawingml/2006/table">
            <a:tbl>
              <a:tblPr firstRow="1" bandRow="1">
                <a:tableStyleId>{5C22544A-7EE6-4342-B048-85BDC9FD1C3A}</a:tableStyleId>
              </a:tblPr>
              <a:tblGrid>
                <a:gridCol w="412846">
                  <a:extLst>
                    <a:ext uri="{9D8B030D-6E8A-4147-A177-3AD203B41FA5}">
                      <a16:colId xmlns:a16="http://schemas.microsoft.com/office/drawing/2014/main" val="20000"/>
                    </a:ext>
                  </a:extLst>
                </a:gridCol>
                <a:gridCol w="3292197">
                  <a:extLst>
                    <a:ext uri="{9D8B030D-6E8A-4147-A177-3AD203B41FA5}">
                      <a16:colId xmlns:a16="http://schemas.microsoft.com/office/drawing/2014/main" val="20001"/>
                    </a:ext>
                  </a:extLst>
                </a:gridCol>
                <a:gridCol w="5229406">
                  <a:extLst>
                    <a:ext uri="{9D8B030D-6E8A-4147-A177-3AD203B41FA5}">
                      <a16:colId xmlns:a16="http://schemas.microsoft.com/office/drawing/2014/main" val="20002"/>
                    </a:ext>
                  </a:extLst>
                </a:gridCol>
              </a:tblGrid>
              <a:tr h="672899">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722836">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73524">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413049">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73524">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73524">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17. Hailing from a Scheduled Tribe family living near Rourkela since 1963, 21 year old </a:t>
            </a:r>
            <a:r>
              <a:rPr lang="en-US" b="1" dirty="0" err="1"/>
              <a:t>Hardik</a:t>
            </a:r>
            <a:r>
              <a:rPr lang="en-US" b="1" dirty="0"/>
              <a:t> got his B.A. degree with 49% marks. His father, the sole earning member in the family has a monthly income of Rs. 12,600/- </a:t>
            </a:r>
            <a:r>
              <a:rPr lang="en-US" b="1" dirty="0" err="1"/>
              <a:t>Hardik</a:t>
            </a:r>
            <a:r>
              <a:rPr lang="en-US" b="1" dirty="0"/>
              <a:t> won 1st prize in a District Level Essay Competition.</a:t>
            </a:r>
            <a:endParaRPr lang="en-US" b="1" i="1" dirty="0"/>
          </a:p>
          <a:p>
            <a:pPr marL="457200" indent="-457200">
              <a:buFont typeface="+mj-lt"/>
              <a:buAutoNum type="alphaUcPeriod"/>
            </a:pPr>
            <a:r>
              <a:rPr lang="en-US" b="1" dirty="0">
                <a:solidFill>
                  <a:srgbClr val="FF0000"/>
                </a:solidFill>
              </a:rPr>
              <a:t>II</a:t>
            </a:r>
            <a:r>
              <a:rPr lang="en-US" b="1" dirty="0"/>
              <a:t>	</a:t>
            </a:r>
          </a:p>
          <a:p>
            <a:pPr marL="457200" indent="-457200">
              <a:buFont typeface="+mj-lt"/>
              <a:buAutoNum type="alphaUcPeriod"/>
            </a:pPr>
            <a:r>
              <a:rPr lang="en-US" b="1" dirty="0"/>
              <a:t>IV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a:buNone/>
            </a:pPr>
            <a:r>
              <a:rPr lang="en-US" b="1" dirty="0"/>
              <a:t> </a:t>
            </a:r>
            <a:endParaRPr lang="en-US" b="1" i="1" dirty="0"/>
          </a:p>
        </p:txBody>
      </p:sp>
      <p:graphicFrame>
        <p:nvGraphicFramePr>
          <p:cNvPr id="5" name="Table 4"/>
          <p:cNvGraphicFramePr>
            <a:graphicFrameLocks noGrp="1"/>
          </p:cNvGraphicFramePr>
          <p:nvPr/>
        </p:nvGraphicFramePr>
        <p:xfrm>
          <a:off x="3052599" y="2801646"/>
          <a:ext cx="8934449" cy="3729024"/>
        </p:xfrm>
        <a:graphic>
          <a:graphicData uri="http://schemas.openxmlformats.org/drawingml/2006/table">
            <a:tbl>
              <a:tblPr firstRow="1" bandRow="1">
                <a:tableStyleId>{5C22544A-7EE6-4342-B048-85BDC9FD1C3A}</a:tableStyleId>
              </a:tblPr>
              <a:tblGrid>
                <a:gridCol w="412846">
                  <a:extLst>
                    <a:ext uri="{9D8B030D-6E8A-4147-A177-3AD203B41FA5}">
                      <a16:colId xmlns:a16="http://schemas.microsoft.com/office/drawing/2014/main" val="20000"/>
                    </a:ext>
                  </a:extLst>
                </a:gridCol>
                <a:gridCol w="3292197">
                  <a:extLst>
                    <a:ext uri="{9D8B030D-6E8A-4147-A177-3AD203B41FA5}">
                      <a16:colId xmlns:a16="http://schemas.microsoft.com/office/drawing/2014/main" val="20001"/>
                    </a:ext>
                  </a:extLst>
                </a:gridCol>
                <a:gridCol w="5229406">
                  <a:extLst>
                    <a:ext uri="{9D8B030D-6E8A-4147-A177-3AD203B41FA5}">
                      <a16:colId xmlns:a16="http://schemas.microsoft.com/office/drawing/2014/main" val="20002"/>
                    </a:ext>
                  </a:extLst>
                </a:gridCol>
              </a:tblGrid>
              <a:tr h="672899">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722836">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573524">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413049">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73524">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73524">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42530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18. Born on 20,2,1989 </a:t>
            </a:r>
            <a:r>
              <a:rPr lang="en-US" b="1" dirty="0" err="1"/>
              <a:t>Deepali</a:t>
            </a:r>
            <a:r>
              <a:rPr lang="en-US" b="1" dirty="0"/>
              <a:t> completed her B.Sc. in March 2009. Her is a farmer settled in Assam for the last 32 years. She is a State Champion In Badminton. Her family’s annual income is Rs. 2,73,000/-</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III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marL="0" indent="0">
              <a:buNone/>
            </a:pPr>
            <a:endParaRPr lang="en-US" b="1" i="1" dirty="0"/>
          </a:p>
          <a:p>
            <a:pPr>
              <a:buNone/>
            </a:pPr>
            <a:r>
              <a:rPr lang="en-US" b="1" dirty="0"/>
              <a:t> </a:t>
            </a:r>
          </a:p>
        </p:txBody>
      </p:sp>
      <p:graphicFrame>
        <p:nvGraphicFramePr>
          <p:cNvPr id="5" name="Table 4"/>
          <p:cNvGraphicFramePr>
            <a:graphicFrameLocks noGrp="1"/>
          </p:cNvGraphicFramePr>
          <p:nvPr>
            <p:extLst>
              <p:ext uri="{D42A27DB-BD31-4B8C-83A1-F6EECF244321}">
                <p14:modId xmlns:p14="http://schemas.microsoft.com/office/powerpoint/2010/main" val="1378173428"/>
              </p:ext>
            </p:extLst>
          </p:nvPr>
        </p:nvGraphicFramePr>
        <p:xfrm>
          <a:off x="3138323" y="2569661"/>
          <a:ext cx="8848725" cy="3846905"/>
        </p:xfrm>
        <a:graphic>
          <a:graphicData uri="http://schemas.openxmlformats.org/drawingml/2006/table">
            <a:tbl>
              <a:tblPr firstRow="1" bandRow="1">
                <a:tableStyleId>{5C22544A-7EE6-4342-B048-85BDC9FD1C3A}</a:tableStyleId>
              </a:tblPr>
              <a:tblGrid>
                <a:gridCol w="408885">
                  <a:extLst>
                    <a:ext uri="{9D8B030D-6E8A-4147-A177-3AD203B41FA5}">
                      <a16:colId xmlns:a16="http://schemas.microsoft.com/office/drawing/2014/main" val="20000"/>
                    </a:ext>
                  </a:extLst>
                </a:gridCol>
                <a:gridCol w="3260610">
                  <a:extLst>
                    <a:ext uri="{9D8B030D-6E8A-4147-A177-3AD203B41FA5}">
                      <a16:colId xmlns:a16="http://schemas.microsoft.com/office/drawing/2014/main" val="20001"/>
                    </a:ext>
                  </a:extLst>
                </a:gridCol>
                <a:gridCol w="5179230">
                  <a:extLst>
                    <a:ext uri="{9D8B030D-6E8A-4147-A177-3AD203B41FA5}">
                      <a16:colId xmlns:a16="http://schemas.microsoft.com/office/drawing/2014/main" val="20002"/>
                    </a:ext>
                  </a:extLst>
                </a:gridCol>
              </a:tblGrid>
              <a:tr h="695562">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747181">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661178">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462824">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20282">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20282">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18. Born on 20,2,1989 </a:t>
            </a:r>
            <a:r>
              <a:rPr lang="en-US" b="1" dirty="0" err="1"/>
              <a:t>Deepali</a:t>
            </a:r>
            <a:r>
              <a:rPr lang="en-US" b="1" dirty="0"/>
              <a:t> completed her B.Sc. in March 2009. Her is a farmer settled in Assam for the last 32 years. She is a State Champion In Badminton. Her family’s annual income is Rs. 2,73,000/-</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III		</a:t>
            </a:r>
          </a:p>
          <a:p>
            <a:pPr marL="457200" indent="-457200">
              <a:buFont typeface="+mj-lt"/>
              <a:buAutoNum type="alphaUcPeriod"/>
            </a:pPr>
            <a:r>
              <a:rPr lang="en-US" b="1" dirty="0">
                <a:solidFill>
                  <a:srgbClr val="FF0000"/>
                </a:solidFill>
              </a:rPr>
              <a:t>V	</a:t>
            </a:r>
            <a:r>
              <a:rPr lang="en-US" b="1" dirty="0"/>
              <a:t>	</a:t>
            </a:r>
          </a:p>
          <a:p>
            <a:pPr marL="457200" indent="-457200">
              <a:buFont typeface="+mj-lt"/>
              <a:buAutoNum type="alphaUcPeriod"/>
            </a:pPr>
            <a:r>
              <a:rPr lang="en-US" b="1" dirty="0"/>
              <a:t>None of these</a:t>
            </a:r>
            <a:endParaRPr lang="en-US" b="1" i="1" dirty="0"/>
          </a:p>
          <a:p>
            <a:pPr marL="0" indent="0">
              <a:buNone/>
            </a:pPr>
            <a:endParaRPr lang="en-US" b="1" i="1" dirty="0"/>
          </a:p>
          <a:p>
            <a:pPr>
              <a:buNone/>
            </a:pPr>
            <a:r>
              <a:rPr lang="en-US" b="1" dirty="0"/>
              <a:t> </a:t>
            </a:r>
          </a:p>
        </p:txBody>
      </p:sp>
      <p:graphicFrame>
        <p:nvGraphicFramePr>
          <p:cNvPr id="5" name="Table 4"/>
          <p:cNvGraphicFramePr>
            <a:graphicFrameLocks noGrp="1"/>
          </p:cNvGraphicFramePr>
          <p:nvPr/>
        </p:nvGraphicFramePr>
        <p:xfrm>
          <a:off x="3138323" y="2569661"/>
          <a:ext cx="8848725" cy="3846905"/>
        </p:xfrm>
        <a:graphic>
          <a:graphicData uri="http://schemas.openxmlformats.org/drawingml/2006/table">
            <a:tbl>
              <a:tblPr firstRow="1" bandRow="1">
                <a:tableStyleId>{5C22544A-7EE6-4342-B048-85BDC9FD1C3A}</a:tableStyleId>
              </a:tblPr>
              <a:tblGrid>
                <a:gridCol w="408885">
                  <a:extLst>
                    <a:ext uri="{9D8B030D-6E8A-4147-A177-3AD203B41FA5}">
                      <a16:colId xmlns:a16="http://schemas.microsoft.com/office/drawing/2014/main" val="20000"/>
                    </a:ext>
                  </a:extLst>
                </a:gridCol>
                <a:gridCol w="3260610">
                  <a:extLst>
                    <a:ext uri="{9D8B030D-6E8A-4147-A177-3AD203B41FA5}">
                      <a16:colId xmlns:a16="http://schemas.microsoft.com/office/drawing/2014/main" val="20001"/>
                    </a:ext>
                  </a:extLst>
                </a:gridCol>
                <a:gridCol w="5179230">
                  <a:extLst>
                    <a:ext uri="{9D8B030D-6E8A-4147-A177-3AD203B41FA5}">
                      <a16:colId xmlns:a16="http://schemas.microsoft.com/office/drawing/2014/main" val="20002"/>
                    </a:ext>
                  </a:extLst>
                </a:gridCol>
              </a:tblGrid>
              <a:tr h="695562">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747181">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661178">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462824">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520282">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520282">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01182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158028" y="9577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19. 24 years old </a:t>
            </a:r>
            <a:r>
              <a:rPr lang="en-US" b="1" dirty="0" err="1"/>
              <a:t>Chinmoy</a:t>
            </a:r>
            <a:r>
              <a:rPr lang="en-US" b="1" dirty="0"/>
              <a:t> has 57% marks in </a:t>
            </a:r>
            <a:r>
              <a:rPr lang="en-US" b="1" dirty="0" err="1"/>
              <a:t>B.Com</a:t>
            </a:r>
            <a:r>
              <a:rPr lang="en-US" b="1" dirty="0"/>
              <a:t> and had bagged the 1st prize in college Music competition. His father, an industrial worker and sole earner in the family has a monthly income of Rs. 22,400/- and is settled in Nasik since 1971.</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III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marL="0" indent="0">
              <a:buNone/>
            </a:pPr>
            <a:r>
              <a:rPr lang="en-US" dirty="0"/>
              <a:t> </a:t>
            </a:r>
            <a:endParaRPr lang="en-US" i="1" dirty="0"/>
          </a:p>
          <a:p>
            <a:pPr>
              <a:buNone/>
            </a:pPr>
            <a:r>
              <a:rPr lang="en-US" dirty="0"/>
              <a:t> </a:t>
            </a:r>
            <a:endParaRPr lang="en-US" b="1" dirty="0"/>
          </a:p>
          <a:p>
            <a:pPr>
              <a:buNone/>
            </a:pPr>
            <a:r>
              <a:rPr lang="en-US" b="1" dirty="0"/>
              <a:t> </a:t>
            </a:r>
          </a:p>
          <a:p>
            <a:pPr>
              <a:buNone/>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065482857"/>
              </p:ext>
            </p:extLst>
          </p:nvPr>
        </p:nvGraphicFramePr>
        <p:xfrm>
          <a:off x="3028950" y="2647950"/>
          <a:ext cx="8893876" cy="3730220"/>
        </p:xfrm>
        <a:graphic>
          <a:graphicData uri="http://schemas.openxmlformats.org/drawingml/2006/table">
            <a:tbl>
              <a:tblPr firstRow="1" bandRow="1">
                <a:tableStyleId>{5C22544A-7EE6-4342-B048-85BDC9FD1C3A}</a:tableStyleId>
              </a:tblPr>
              <a:tblGrid>
                <a:gridCol w="410971">
                  <a:extLst>
                    <a:ext uri="{9D8B030D-6E8A-4147-A177-3AD203B41FA5}">
                      <a16:colId xmlns:a16="http://schemas.microsoft.com/office/drawing/2014/main" val="20000"/>
                    </a:ext>
                  </a:extLst>
                </a:gridCol>
                <a:gridCol w="3277247">
                  <a:extLst>
                    <a:ext uri="{9D8B030D-6E8A-4147-A177-3AD203B41FA5}">
                      <a16:colId xmlns:a16="http://schemas.microsoft.com/office/drawing/2014/main" val="20001"/>
                    </a:ext>
                  </a:extLst>
                </a:gridCol>
                <a:gridCol w="5205658">
                  <a:extLst>
                    <a:ext uri="{9D8B030D-6E8A-4147-A177-3AD203B41FA5}">
                      <a16:colId xmlns:a16="http://schemas.microsoft.com/office/drawing/2014/main" val="20002"/>
                    </a:ext>
                  </a:extLst>
                </a:gridCol>
              </a:tblGrid>
              <a:tr h="766636">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630321">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630321">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403264">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630321">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630321">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2. </a:t>
            </a:r>
            <a:r>
              <a:rPr lang="en-US" b="1" dirty="0" err="1"/>
              <a:t>Megha</a:t>
            </a:r>
            <a:r>
              <a:rPr lang="en-US" b="1" dirty="0"/>
              <a:t> Gupta is an Electronic Engineer with 71% marks. Her scores in interview and selection test are 56% each. She was 24 years old in 2000 at the time of passing the engineering degree examination.</a:t>
            </a:r>
            <a:endParaRPr lang="en-US" b="1" i="1" dirty="0"/>
          </a:p>
          <a:p>
            <a:pPr>
              <a:buNone/>
            </a:pPr>
            <a:r>
              <a:rPr lang="en-US" dirty="0"/>
              <a:t> </a:t>
            </a:r>
            <a:endParaRPr lang="en-US" i="1" dirty="0"/>
          </a:p>
          <a:p>
            <a:pPr>
              <a:buNone/>
            </a:pP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683467326"/>
              </p:ext>
            </p:extLst>
          </p:nvPr>
        </p:nvGraphicFramePr>
        <p:xfrm>
          <a:off x="7210425" y="3234925"/>
          <a:ext cx="4827195" cy="3020594"/>
        </p:xfrm>
        <a:graphic>
          <a:graphicData uri="http://schemas.openxmlformats.org/drawingml/2006/table">
            <a:tbl>
              <a:tblPr firstRow="1" bandRow="1">
                <a:tableStyleId>{5C22544A-7EE6-4342-B048-85BDC9FD1C3A}</a:tableStyleId>
              </a:tblPr>
              <a:tblGrid>
                <a:gridCol w="508647">
                  <a:extLst>
                    <a:ext uri="{9D8B030D-6E8A-4147-A177-3AD203B41FA5}">
                      <a16:colId xmlns:a16="http://schemas.microsoft.com/office/drawing/2014/main" val="20000"/>
                    </a:ext>
                  </a:extLst>
                </a:gridCol>
                <a:gridCol w="2805356">
                  <a:extLst>
                    <a:ext uri="{9D8B030D-6E8A-4147-A177-3AD203B41FA5}">
                      <a16:colId xmlns:a16="http://schemas.microsoft.com/office/drawing/2014/main" val="20001"/>
                    </a:ext>
                  </a:extLst>
                </a:gridCol>
                <a:gridCol w="1513192">
                  <a:extLst>
                    <a:ext uri="{9D8B030D-6E8A-4147-A177-3AD203B41FA5}">
                      <a16:colId xmlns:a16="http://schemas.microsoft.com/office/drawing/2014/main" val="20002"/>
                    </a:ext>
                  </a:extLst>
                </a:gridCol>
              </a:tblGrid>
              <a:tr h="390964">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684186">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636920">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390964">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390964">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2391C17C-06E4-1EA0-94BC-DE78AD0FD90B}"/>
              </a:ext>
            </a:extLst>
          </p:cNvPr>
          <p:cNvSpPr txBox="1"/>
          <p:nvPr/>
        </p:nvSpPr>
        <p:spPr>
          <a:xfrm>
            <a:off x="105332" y="3037062"/>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158028" y="9577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19. 24 years old </a:t>
            </a:r>
            <a:r>
              <a:rPr lang="en-US" b="1" dirty="0" err="1"/>
              <a:t>Chinmoy</a:t>
            </a:r>
            <a:r>
              <a:rPr lang="en-US" b="1" dirty="0"/>
              <a:t> has 57% marks in </a:t>
            </a:r>
            <a:r>
              <a:rPr lang="en-US" b="1" dirty="0" err="1"/>
              <a:t>B.Com</a:t>
            </a:r>
            <a:r>
              <a:rPr lang="en-US" b="1" dirty="0"/>
              <a:t> and had bagged the 1st prize in college Music competition. His father, an industrial worker and sole earner in the family has a monthly income of Rs. 22,400/- and is settled in Nasik since 1971.</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solidFill>
                  <a:srgbClr val="FF0000"/>
                </a:solidFill>
              </a:rPr>
              <a:t>III	</a:t>
            </a:r>
            <a:r>
              <a:rPr lang="en-US" b="1" dirty="0"/>
              <a:t>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marL="0" indent="0">
              <a:buNone/>
            </a:pPr>
            <a:r>
              <a:rPr lang="en-US" dirty="0"/>
              <a:t> </a:t>
            </a:r>
            <a:endParaRPr lang="en-US" i="1" dirty="0"/>
          </a:p>
          <a:p>
            <a:pPr>
              <a:buNone/>
            </a:pPr>
            <a:r>
              <a:rPr lang="en-US" dirty="0"/>
              <a:t> </a:t>
            </a:r>
            <a:endParaRPr lang="en-US" b="1" dirty="0"/>
          </a:p>
          <a:p>
            <a:pPr>
              <a:buNone/>
            </a:pPr>
            <a:r>
              <a:rPr lang="en-US" b="1" dirty="0"/>
              <a:t> </a:t>
            </a:r>
          </a:p>
          <a:p>
            <a:pPr>
              <a:buNone/>
            </a:pPr>
            <a:endParaRPr lang="en-US" b="1" dirty="0"/>
          </a:p>
        </p:txBody>
      </p:sp>
      <p:graphicFrame>
        <p:nvGraphicFramePr>
          <p:cNvPr id="5" name="Table 4"/>
          <p:cNvGraphicFramePr>
            <a:graphicFrameLocks noGrp="1"/>
          </p:cNvGraphicFramePr>
          <p:nvPr/>
        </p:nvGraphicFramePr>
        <p:xfrm>
          <a:off x="3028950" y="2647950"/>
          <a:ext cx="8893876" cy="3730220"/>
        </p:xfrm>
        <a:graphic>
          <a:graphicData uri="http://schemas.openxmlformats.org/drawingml/2006/table">
            <a:tbl>
              <a:tblPr firstRow="1" bandRow="1">
                <a:tableStyleId>{5C22544A-7EE6-4342-B048-85BDC9FD1C3A}</a:tableStyleId>
              </a:tblPr>
              <a:tblGrid>
                <a:gridCol w="410971">
                  <a:extLst>
                    <a:ext uri="{9D8B030D-6E8A-4147-A177-3AD203B41FA5}">
                      <a16:colId xmlns:a16="http://schemas.microsoft.com/office/drawing/2014/main" val="20000"/>
                    </a:ext>
                  </a:extLst>
                </a:gridCol>
                <a:gridCol w="3277247">
                  <a:extLst>
                    <a:ext uri="{9D8B030D-6E8A-4147-A177-3AD203B41FA5}">
                      <a16:colId xmlns:a16="http://schemas.microsoft.com/office/drawing/2014/main" val="20001"/>
                    </a:ext>
                  </a:extLst>
                </a:gridCol>
                <a:gridCol w="5205658">
                  <a:extLst>
                    <a:ext uri="{9D8B030D-6E8A-4147-A177-3AD203B41FA5}">
                      <a16:colId xmlns:a16="http://schemas.microsoft.com/office/drawing/2014/main" val="20002"/>
                    </a:ext>
                  </a:extLst>
                </a:gridCol>
              </a:tblGrid>
              <a:tr h="766636">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630321">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630321">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403264">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630321">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630321">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87873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20. Family of 22 years old </a:t>
            </a:r>
            <a:r>
              <a:rPr lang="en-US" b="1" dirty="0" err="1"/>
              <a:t>Arjun</a:t>
            </a:r>
            <a:r>
              <a:rPr lang="en-US" b="1" dirty="0"/>
              <a:t> settled at </a:t>
            </a:r>
            <a:r>
              <a:rPr lang="en-US" b="1" dirty="0" err="1"/>
              <a:t>Kochin</a:t>
            </a:r>
            <a:r>
              <a:rPr lang="en-US" b="1" dirty="0"/>
              <a:t> since 1982. He has 59% marks in B.A. and had won a gold medal in the All India Lions Club Essay Competition. His father, a farmer has an annual income of Rs. 2,37,000/-.</a:t>
            </a:r>
            <a:endParaRPr lang="en-US" b="1" i="1" dirty="0"/>
          </a:p>
          <a:p>
            <a:pPr marL="457200" indent="-457200">
              <a:buFont typeface="+mj-lt"/>
              <a:buAutoNum type="alphaUcPeriod"/>
            </a:pPr>
            <a:r>
              <a:rPr lang="en-US" b="1" dirty="0"/>
              <a:t>I		</a:t>
            </a:r>
          </a:p>
          <a:p>
            <a:pPr marL="457200" indent="-457200">
              <a:buFont typeface="+mj-lt"/>
              <a:buAutoNum type="alphaUcPeriod"/>
            </a:pPr>
            <a:r>
              <a:rPr lang="en-US" b="1" dirty="0"/>
              <a:t>III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marL="0" indent="0">
              <a:buNone/>
            </a:pPr>
            <a:endParaRPr lang="en-US" i="1" dirty="0"/>
          </a:p>
          <a:p>
            <a:pPr>
              <a:buNone/>
            </a:pPr>
            <a:r>
              <a:rPr lang="en-US" b="1" dirty="0"/>
              <a:t> </a:t>
            </a:r>
          </a:p>
          <a:p>
            <a:pPr>
              <a:buNone/>
            </a:pPr>
            <a:r>
              <a:rPr lang="en-US" b="1" dirty="0"/>
              <a:t> </a:t>
            </a:r>
          </a:p>
          <a:p>
            <a:pPr>
              <a:buNone/>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000208771"/>
              </p:ext>
            </p:extLst>
          </p:nvPr>
        </p:nvGraphicFramePr>
        <p:xfrm>
          <a:off x="3231448" y="2566520"/>
          <a:ext cx="8960552" cy="3566160"/>
        </p:xfrm>
        <a:graphic>
          <a:graphicData uri="http://schemas.openxmlformats.org/drawingml/2006/table">
            <a:tbl>
              <a:tblPr firstRow="1" bandRow="1">
                <a:tableStyleId>{5C22544A-7EE6-4342-B048-85BDC9FD1C3A}</a:tableStyleId>
              </a:tblPr>
              <a:tblGrid>
                <a:gridCol w="414052">
                  <a:extLst>
                    <a:ext uri="{9D8B030D-6E8A-4147-A177-3AD203B41FA5}">
                      <a16:colId xmlns:a16="http://schemas.microsoft.com/office/drawing/2014/main" val="20000"/>
                    </a:ext>
                  </a:extLst>
                </a:gridCol>
                <a:gridCol w="3301816">
                  <a:extLst>
                    <a:ext uri="{9D8B030D-6E8A-4147-A177-3AD203B41FA5}">
                      <a16:colId xmlns:a16="http://schemas.microsoft.com/office/drawing/2014/main" val="20001"/>
                    </a:ext>
                  </a:extLst>
                </a:gridCol>
                <a:gridCol w="5244684">
                  <a:extLst>
                    <a:ext uri="{9D8B030D-6E8A-4147-A177-3AD203B41FA5}">
                      <a16:colId xmlns:a16="http://schemas.microsoft.com/office/drawing/2014/main" val="20002"/>
                    </a:ext>
                  </a:extLst>
                </a:gridCol>
              </a:tblGrid>
              <a:tr h="551045">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584416">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333953">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333953">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333953">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333953">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20. Family of 22 years old </a:t>
            </a:r>
            <a:r>
              <a:rPr lang="en-US" b="1" dirty="0" err="1"/>
              <a:t>Arjun</a:t>
            </a:r>
            <a:r>
              <a:rPr lang="en-US" b="1" dirty="0"/>
              <a:t> settled at </a:t>
            </a:r>
            <a:r>
              <a:rPr lang="en-US" b="1" dirty="0" err="1"/>
              <a:t>Kochin</a:t>
            </a:r>
            <a:r>
              <a:rPr lang="en-US" b="1" dirty="0"/>
              <a:t> since 1982. He has 59% marks in B.A. and had won a gold medal in the All India Lions Club Essay Competition. His father, a farmer has an annual income of Rs. 2,37,000/-.</a:t>
            </a:r>
            <a:endParaRPr lang="en-US" b="1" i="1" dirty="0"/>
          </a:p>
          <a:p>
            <a:pPr marL="457200" indent="-457200">
              <a:buFont typeface="+mj-lt"/>
              <a:buAutoNum type="alphaUcPeriod"/>
            </a:pPr>
            <a:r>
              <a:rPr lang="en-US" b="1" dirty="0">
                <a:solidFill>
                  <a:srgbClr val="FF0000"/>
                </a:solidFill>
              </a:rPr>
              <a:t>I</a:t>
            </a:r>
            <a:r>
              <a:rPr lang="en-US" b="1" dirty="0"/>
              <a:t>		</a:t>
            </a:r>
          </a:p>
          <a:p>
            <a:pPr marL="457200" indent="-457200">
              <a:buFont typeface="+mj-lt"/>
              <a:buAutoNum type="alphaUcPeriod"/>
            </a:pPr>
            <a:r>
              <a:rPr lang="en-US" b="1" dirty="0"/>
              <a:t>III		</a:t>
            </a:r>
          </a:p>
          <a:p>
            <a:pPr marL="457200" indent="-457200">
              <a:buFont typeface="+mj-lt"/>
              <a:buAutoNum type="alphaUcPeriod"/>
            </a:pPr>
            <a:r>
              <a:rPr lang="en-US" b="1" dirty="0"/>
              <a:t>V		</a:t>
            </a:r>
          </a:p>
          <a:p>
            <a:pPr marL="457200" indent="-457200">
              <a:buFont typeface="+mj-lt"/>
              <a:buAutoNum type="alphaUcPeriod"/>
            </a:pPr>
            <a:r>
              <a:rPr lang="en-US" b="1" dirty="0"/>
              <a:t>None of these</a:t>
            </a:r>
            <a:endParaRPr lang="en-US" b="1" i="1" dirty="0"/>
          </a:p>
          <a:p>
            <a:pPr marL="0" indent="0">
              <a:buNone/>
            </a:pPr>
            <a:endParaRPr lang="en-US" i="1" dirty="0"/>
          </a:p>
          <a:p>
            <a:pPr>
              <a:buNone/>
            </a:pPr>
            <a:r>
              <a:rPr lang="en-US" b="1" dirty="0"/>
              <a:t> </a:t>
            </a:r>
          </a:p>
          <a:p>
            <a:pPr>
              <a:buNone/>
            </a:pPr>
            <a:r>
              <a:rPr lang="en-US" b="1" dirty="0"/>
              <a:t> </a:t>
            </a:r>
          </a:p>
          <a:p>
            <a:pPr>
              <a:buNone/>
            </a:pPr>
            <a:endParaRPr lang="en-US" b="1" dirty="0"/>
          </a:p>
        </p:txBody>
      </p:sp>
      <p:graphicFrame>
        <p:nvGraphicFramePr>
          <p:cNvPr id="5" name="Table 4"/>
          <p:cNvGraphicFramePr>
            <a:graphicFrameLocks noGrp="1"/>
          </p:cNvGraphicFramePr>
          <p:nvPr/>
        </p:nvGraphicFramePr>
        <p:xfrm>
          <a:off x="3231448" y="2566520"/>
          <a:ext cx="8960552" cy="3566160"/>
        </p:xfrm>
        <a:graphic>
          <a:graphicData uri="http://schemas.openxmlformats.org/drawingml/2006/table">
            <a:tbl>
              <a:tblPr firstRow="1" bandRow="1">
                <a:tableStyleId>{5C22544A-7EE6-4342-B048-85BDC9FD1C3A}</a:tableStyleId>
              </a:tblPr>
              <a:tblGrid>
                <a:gridCol w="414052">
                  <a:extLst>
                    <a:ext uri="{9D8B030D-6E8A-4147-A177-3AD203B41FA5}">
                      <a16:colId xmlns:a16="http://schemas.microsoft.com/office/drawing/2014/main" val="20000"/>
                    </a:ext>
                  </a:extLst>
                </a:gridCol>
                <a:gridCol w="3301816">
                  <a:extLst>
                    <a:ext uri="{9D8B030D-6E8A-4147-A177-3AD203B41FA5}">
                      <a16:colId xmlns:a16="http://schemas.microsoft.com/office/drawing/2014/main" val="20001"/>
                    </a:ext>
                  </a:extLst>
                </a:gridCol>
                <a:gridCol w="5244684">
                  <a:extLst>
                    <a:ext uri="{9D8B030D-6E8A-4147-A177-3AD203B41FA5}">
                      <a16:colId xmlns:a16="http://schemas.microsoft.com/office/drawing/2014/main" val="20002"/>
                    </a:ext>
                  </a:extLst>
                </a:gridCol>
              </a:tblGrid>
              <a:tr h="551045">
                <a:tc>
                  <a:txBody>
                    <a:bodyPr/>
                    <a:lstStyle/>
                    <a:p>
                      <a:pPr algn="ctr"/>
                      <a:r>
                        <a:rPr lang="en-US" b="1" dirty="0"/>
                        <a:t>NO.</a:t>
                      </a:r>
                    </a:p>
                  </a:txBody>
                  <a:tcPr/>
                </a:tc>
                <a:tc>
                  <a:txBody>
                    <a:bodyPr/>
                    <a:lstStyle/>
                    <a:p>
                      <a:pPr algn="ctr"/>
                      <a:r>
                        <a:rPr lang="en-US" b="1" dirty="0"/>
                        <a:t>CONDITION</a:t>
                      </a:r>
                    </a:p>
                  </a:txBody>
                  <a:tcPr/>
                </a:tc>
                <a:tc>
                  <a:txBody>
                    <a:bodyPr/>
                    <a:lstStyle/>
                    <a:p>
                      <a:pPr algn="ctr"/>
                      <a:r>
                        <a:rPr lang="en-US" b="1" dirty="0"/>
                        <a:t> OTHER COND.</a:t>
                      </a:r>
                    </a:p>
                  </a:txBody>
                  <a:tcPr/>
                </a:tc>
                <a:extLst>
                  <a:ext uri="{0D108BD9-81ED-4DB2-BD59-A6C34878D82A}">
                    <a16:rowId xmlns:a16="http://schemas.microsoft.com/office/drawing/2014/main" val="10000"/>
                  </a:ext>
                </a:extLst>
              </a:tr>
              <a:tr h="584416">
                <a:tc>
                  <a:txBody>
                    <a:bodyPr/>
                    <a:lstStyle/>
                    <a:p>
                      <a:pPr algn="ctr"/>
                      <a:r>
                        <a:rPr lang="en-US" b="1" dirty="0"/>
                        <a:t>1.</a:t>
                      </a:r>
                    </a:p>
                  </a:txBody>
                  <a:tcPr/>
                </a:tc>
                <a:tc>
                  <a:txBody>
                    <a:bodyPr/>
                    <a:lstStyle/>
                    <a:p>
                      <a:pPr algn="ctr"/>
                      <a:r>
                        <a:rPr lang="en-US" b="1" dirty="0"/>
                        <a:t>20&lt;AGE&gt;25 ON 1.4.2010</a:t>
                      </a:r>
                    </a:p>
                  </a:txBody>
                  <a:tcPr/>
                </a:tc>
                <a:tc>
                  <a:txBody>
                    <a:bodyPr/>
                    <a:lstStyle/>
                    <a:p>
                      <a:pPr algn="ctr"/>
                      <a:r>
                        <a:rPr lang="en-US" b="1" dirty="0"/>
                        <a:t>Ward of farmers =</a:t>
                      </a:r>
                    </a:p>
                    <a:p>
                      <a:pPr algn="ctr"/>
                      <a:r>
                        <a:rPr lang="en-US" b="1" dirty="0"/>
                        <a:t>Relaxation 15 years </a:t>
                      </a:r>
                    </a:p>
                  </a:txBody>
                  <a:tcPr/>
                </a:tc>
                <a:extLst>
                  <a:ext uri="{0D108BD9-81ED-4DB2-BD59-A6C34878D82A}">
                    <a16:rowId xmlns:a16="http://schemas.microsoft.com/office/drawing/2014/main" val="10001"/>
                  </a:ext>
                </a:extLst>
              </a:tr>
              <a:tr h="333953">
                <a:tc>
                  <a:txBody>
                    <a:bodyPr/>
                    <a:lstStyle/>
                    <a:p>
                      <a:pPr algn="ctr"/>
                      <a:r>
                        <a:rPr lang="en-US" b="1" dirty="0"/>
                        <a:t>2.</a:t>
                      </a:r>
                    </a:p>
                  </a:txBody>
                  <a:tcPr/>
                </a:tc>
                <a:tc>
                  <a:txBody>
                    <a:bodyPr/>
                    <a:lstStyle/>
                    <a:p>
                      <a:pPr algn="ctr"/>
                      <a:r>
                        <a:rPr lang="en-US" b="1" dirty="0"/>
                        <a:t>BSC=60%,BA=50%,BCOM=55%</a:t>
                      </a:r>
                    </a:p>
                  </a:txBody>
                  <a:tcPr/>
                </a:tc>
                <a:tc>
                  <a:txBody>
                    <a:bodyPr/>
                    <a:lstStyle/>
                    <a:p>
                      <a:pPr marL="457200" indent="-457200">
                        <a:buNone/>
                      </a:pPr>
                      <a:r>
                        <a:rPr lang="en-US" b="1" dirty="0"/>
                        <a:t>SC/ST applicants (S) = Relaxation minimum marks up to 5%.</a:t>
                      </a:r>
                      <a:endParaRPr lang="en-US" b="1" i="1" dirty="0"/>
                    </a:p>
                  </a:txBody>
                  <a:tcPr/>
                </a:tc>
                <a:extLst>
                  <a:ext uri="{0D108BD9-81ED-4DB2-BD59-A6C34878D82A}">
                    <a16:rowId xmlns:a16="http://schemas.microsoft.com/office/drawing/2014/main" val="10002"/>
                  </a:ext>
                </a:extLst>
              </a:tr>
              <a:tr h="333953">
                <a:tc>
                  <a:txBody>
                    <a:bodyPr/>
                    <a:lstStyle/>
                    <a:p>
                      <a:pPr algn="ctr"/>
                      <a:r>
                        <a:rPr lang="en-US" b="1" dirty="0"/>
                        <a:t>3.</a:t>
                      </a:r>
                    </a:p>
                  </a:txBody>
                  <a:tcPr/>
                </a:tc>
                <a:tc>
                  <a:txBody>
                    <a:bodyPr/>
                    <a:lstStyle/>
                    <a:p>
                      <a:pPr algn="ctr"/>
                      <a:r>
                        <a:rPr lang="en-US" b="1" dirty="0"/>
                        <a:t>Prizes=essay, debate or sports </a:t>
                      </a:r>
                    </a:p>
                  </a:txBody>
                  <a:tcPr/>
                </a:tc>
                <a:tc>
                  <a:txBody>
                    <a:bodyPr/>
                    <a:lstStyle/>
                    <a:p>
                      <a:pPr algn="ctr"/>
                      <a:r>
                        <a:rPr lang="en-US" b="1" dirty="0"/>
                        <a:t>Secretary of the foundation</a:t>
                      </a:r>
                    </a:p>
                  </a:txBody>
                  <a:tcPr/>
                </a:tc>
                <a:extLst>
                  <a:ext uri="{0D108BD9-81ED-4DB2-BD59-A6C34878D82A}">
                    <a16:rowId xmlns:a16="http://schemas.microsoft.com/office/drawing/2014/main" val="10003"/>
                  </a:ext>
                </a:extLst>
              </a:tr>
              <a:tr h="333953">
                <a:tc>
                  <a:txBody>
                    <a:bodyPr/>
                    <a:lstStyle/>
                    <a:p>
                      <a:pPr algn="ctr"/>
                      <a:r>
                        <a:rPr lang="en-US" b="1" dirty="0"/>
                        <a:t>4.</a:t>
                      </a:r>
                    </a:p>
                  </a:txBody>
                  <a:tcPr/>
                </a:tc>
                <a:tc>
                  <a:txBody>
                    <a:bodyPr/>
                    <a:lstStyle/>
                    <a:p>
                      <a:pPr algn="ctr"/>
                      <a:r>
                        <a:rPr lang="en-US" b="1" dirty="0"/>
                        <a:t>income: Not more than Rs.3,00,000/-</a:t>
                      </a:r>
                    </a:p>
                  </a:txBody>
                  <a:tcPr/>
                </a:tc>
                <a:tc>
                  <a:txBody>
                    <a:bodyPr/>
                    <a:lstStyle/>
                    <a:p>
                      <a:pPr algn="ctr"/>
                      <a:r>
                        <a:rPr lang="en-US" b="1" dirty="0"/>
                        <a:t>chairman of the foundation</a:t>
                      </a:r>
                    </a:p>
                  </a:txBody>
                  <a:tcPr/>
                </a:tc>
                <a:extLst>
                  <a:ext uri="{0D108BD9-81ED-4DB2-BD59-A6C34878D82A}">
                    <a16:rowId xmlns:a16="http://schemas.microsoft.com/office/drawing/2014/main" val="10004"/>
                  </a:ext>
                </a:extLst>
              </a:tr>
              <a:tr h="333953">
                <a:tc>
                  <a:txBody>
                    <a:bodyPr/>
                    <a:lstStyle/>
                    <a:p>
                      <a:pPr algn="ctr"/>
                      <a:r>
                        <a:rPr lang="en-US" b="1" dirty="0"/>
                        <a:t>5.</a:t>
                      </a:r>
                    </a:p>
                  </a:txBody>
                  <a:tcPr/>
                </a:tc>
                <a:tc>
                  <a:txBody>
                    <a:bodyPr/>
                    <a:lstStyle/>
                    <a:p>
                      <a:pPr algn="ctr"/>
                      <a:r>
                        <a:rPr lang="en-US" b="1" dirty="0"/>
                        <a:t> Domicile=15 years as on 1.4.2010.</a:t>
                      </a:r>
                    </a:p>
                  </a:txBody>
                  <a:tcPr/>
                </a:tc>
                <a:tc>
                  <a:txBody>
                    <a:bodyPr/>
                    <a:lstStyle/>
                    <a:p>
                      <a:pPr algn="ctr"/>
                      <a:endParaRPr lang="en-US"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40692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6" name="Content Placeholder 5">
            <a:extLst>
              <a:ext uri="{FF2B5EF4-FFF2-40B4-BE49-F238E27FC236}">
                <a16:creationId xmlns:a16="http://schemas.microsoft.com/office/drawing/2014/main" id="{3FDBD931-54F4-D6BE-F971-C40A23212CB1}"/>
              </a:ext>
            </a:extLst>
          </p:cNvPr>
          <p:cNvSpPr>
            <a:spLocks noGrp="1"/>
          </p:cNvSpPr>
          <p:nvPr>
            <p:ph idx="1"/>
          </p:nvPr>
        </p:nvSpPr>
        <p:spPr>
          <a:xfrm>
            <a:off x="2644775" y="2056870"/>
            <a:ext cx="8775700" cy="953030"/>
          </a:xfrm>
        </p:spPr>
        <p:txBody>
          <a:bodyPr>
            <a:noAutofit/>
          </a:bodyPr>
          <a:lstStyle/>
          <a:p>
            <a:pPr marL="0" indent="0">
              <a:buNone/>
            </a:pPr>
            <a:r>
              <a:rPr lang="en-IN" sz="9600" b="1" dirty="0"/>
              <a:t>THANK YOU</a:t>
            </a:r>
          </a:p>
        </p:txBody>
      </p:sp>
    </p:spTree>
    <p:extLst>
      <p:ext uri="{BB962C8B-B14F-4D97-AF65-F5344CB8AC3E}">
        <p14:creationId xmlns:p14="http://schemas.microsoft.com/office/powerpoint/2010/main" val="189421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2. </a:t>
            </a:r>
            <a:r>
              <a:rPr lang="en-US" b="1" dirty="0" err="1"/>
              <a:t>Megha</a:t>
            </a:r>
            <a:r>
              <a:rPr lang="en-US" b="1" dirty="0"/>
              <a:t> Gupta is an Electronic Engineer with 71% marks. Her scores in interview and selection test are 56% each. She was 24 years old in 2000 at the time of passing the engineering degree examination.</a:t>
            </a:r>
            <a:endParaRPr lang="en-US" b="1" i="1" dirty="0"/>
          </a:p>
          <a:p>
            <a:pPr>
              <a:buNone/>
            </a:pPr>
            <a:r>
              <a:rPr lang="en-US" dirty="0"/>
              <a:t> </a:t>
            </a:r>
            <a:endParaRPr lang="en-US" i="1" dirty="0"/>
          </a:p>
          <a:p>
            <a:pPr>
              <a:buNone/>
            </a:pPr>
            <a:endParaRPr lang="en-US" b="1" dirty="0"/>
          </a:p>
        </p:txBody>
      </p:sp>
      <p:graphicFrame>
        <p:nvGraphicFramePr>
          <p:cNvPr id="4" name="Table 3"/>
          <p:cNvGraphicFramePr>
            <a:graphicFrameLocks noGrp="1"/>
          </p:cNvGraphicFramePr>
          <p:nvPr/>
        </p:nvGraphicFramePr>
        <p:xfrm>
          <a:off x="7210425" y="3234925"/>
          <a:ext cx="4827195" cy="3020594"/>
        </p:xfrm>
        <a:graphic>
          <a:graphicData uri="http://schemas.openxmlformats.org/drawingml/2006/table">
            <a:tbl>
              <a:tblPr firstRow="1" bandRow="1">
                <a:tableStyleId>{5C22544A-7EE6-4342-B048-85BDC9FD1C3A}</a:tableStyleId>
              </a:tblPr>
              <a:tblGrid>
                <a:gridCol w="508647">
                  <a:extLst>
                    <a:ext uri="{9D8B030D-6E8A-4147-A177-3AD203B41FA5}">
                      <a16:colId xmlns:a16="http://schemas.microsoft.com/office/drawing/2014/main" val="20000"/>
                    </a:ext>
                  </a:extLst>
                </a:gridCol>
                <a:gridCol w="2805356">
                  <a:extLst>
                    <a:ext uri="{9D8B030D-6E8A-4147-A177-3AD203B41FA5}">
                      <a16:colId xmlns:a16="http://schemas.microsoft.com/office/drawing/2014/main" val="20001"/>
                    </a:ext>
                  </a:extLst>
                </a:gridCol>
                <a:gridCol w="1513192">
                  <a:extLst>
                    <a:ext uri="{9D8B030D-6E8A-4147-A177-3AD203B41FA5}">
                      <a16:colId xmlns:a16="http://schemas.microsoft.com/office/drawing/2014/main" val="20002"/>
                    </a:ext>
                  </a:extLst>
                </a:gridCol>
              </a:tblGrid>
              <a:tr h="390964">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684186">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636920">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390964">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390964">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2391C17C-06E4-1EA0-94BC-DE78AD0FD90B}"/>
              </a:ext>
            </a:extLst>
          </p:cNvPr>
          <p:cNvSpPr txBox="1"/>
          <p:nvPr/>
        </p:nvSpPr>
        <p:spPr>
          <a:xfrm>
            <a:off x="105332" y="3037062"/>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case is to be referred to the GM- Recruitment </a:t>
            </a:r>
            <a:endParaRPr lang="en-US" sz="2400" b="1" i="1" dirty="0">
              <a:solidFill>
                <a:srgbClr val="FF0000"/>
              </a:solidFill>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019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3. </a:t>
            </a:r>
            <a:r>
              <a:rPr lang="en-US" b="1" dirty="0" err="1"/>
              <a:t>Sumit</a:t>
            </a:r>
            <a:r>
              <a:rPr lang="en-US" b="1" dirty="0"/>
              <a:t>, a Computer Engineer passed out with 68% marks in final examination at the age of 22years in 2003. He secured 62% marks in the selection test and 56% marks in interview.</a:t>
            </a:r>
            <a:endParaRPr lang="en-US" b="1" i="1" dirty="0"/>
          </a:p>
          <a:p>
            <a:pPr>
              <a:buNone/>
            </a:pPr>
            <a:r>
              <a:rPr lang="en-US" dirty="0"/>
              <a:t> </a:t>
            </a:r>
            <a:endParaRPr lang="en-US" i="1" dirty="0"/>
          </a:p>
          <a:p>
            <a:pPr>
              <a:buNone/>
            </a:pPr>
            <a:r>
              <a:rPr lang="en-US" b="1" dirty="0"/>
              <a:t> </a:t>
            </a:r>
          </a:p>
        </p:txBody>
      </p:sp>
      <p:graphicFrame>
        <p:nvGraphicFramePr>
          <p:cNvPr id="4" name="Table 3"/>
          <p:cNvGraphicFramePr>
            <a:graphicFrameLocks noGrp="1"/>
          </p:cNvGraphicFramePr>
          <p:nvPr>
            <p:extLst>
              <p:ext uri="{D42A27DB-BD31-4B8C-83A1-F6EECF244321}">
                <p14:modId xmlns:p14="http://schemas.microsoft.com/office/powerpoint/2010/main" val="534870510"/>
              </p:ext>
            </p:extLst>
          </p:nvPr>
        </p:nvGraphicFramePr>
        <p:xfrm>
          <a:off x="7119403" y="2971800"/>
          <a:ext cx="4867645" cy="3228981"/>
        </p:xfrm>
        <a:graphic>
          <a:graphicData uri="http://schemas.openxmlformats.org/drawingml/2006/table">
            <a:tbl>
              <a:tblPr firstRow="1" bandRow="1">
                <a:tableStyleId>{5C22544A-7EE6-4342-B048-85BDC9FD1C3A}</a:tableStyleId>
              </a:tblPr>
              <a:tblGrid>
                <a:gridCol w="512909">
                  <a:extLst>
                    <a:ext uri="{9D8B030D-6E8A-4147-A177-3AD203B41FA5}">
                      <a16:colId xmlns:a16="http://schemas.microsoft.com/office/drawing/2014/main" val="20000"/>
                    </a:ext>
                  </a:extLst>
                </a:gridCol>
                <a:gridCol w="2828864">
                  <a:extLst>
                    <a:ext uri="{9D8B030D-6E8A-4147-A177-3AD203B41FA5}">
                      <a16:colId xmlns:a16="http://schemas.microsoft.com/office/drawing/2014/main" val="20001"/>
                    </a:ext>
                  </a:extLst>
                </a:gridCol>
                <a:gridCol w="1525872">
                  <a:extLst>
                    <a:ext uri="{9D8B030D-6E8A-4147-A177-3AD203B41FA5}">
                      <a16:colId xmlns:a16="http://schemas.microsoft.com/office/drawing/2014/main" val="20002"/>
                    </a:ext>
                  </a:extLst>
                </a:gridCol>
              </a:tblGrid>
              <a:tr h="415685">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781433">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727449">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446534">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446534">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D534F389-4629-7837-3D87-71A9C3777386}"/>
              </a:ext>
            </a:extLst>
          </p:cNvPr>
          <p:cNvSpPr txBox="1"/>
          <p:nvPr/>
        </p:nvSpPr>
        <p:spPr>
          <a:xfrm>
            <a:off x="70179" y="3039331"/>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3. </a:t>
            </a:r>
            <a:r>
              <a:rPr lang="en-US" b="1" dirty="0" err="1"/>
              <a:t>Sumit</a:t>
            </a:r>
            <a:r>
              <a:rPr lang="en-US" b="1" dirty="0"/>
              <a:t>, a Computer Engineer passed out with 68% marks in final examination at the age of 22years in 2003. He secured 62% marks in the selection test and 56% marks in interview.</a:t>
            </a:r>
            <a:endParaRPr lang="en-US" b="1" i="1" dirty="0"/>
          </a:p>
          <a:p>
            <a:pPr>
              <a:buNone/>
            </a:pPr>
            <a:r>
              <a:rPr lang="en-US" dirty="0"/>
              <a:t> </a:t>
            </a:r>
            <a:endParaRPr lang="en-US" i="1" dirty="0"/>
          </a:p>
          <a:p>
            <a:pPr>
              <a:buNone/>
            </a:pPr>
            <a:r>
              <a:rPr lang="en-US" b="1" dirty="0"/>
              <a:t> </a:t>
            </a:r>
          </a:p>
        </p:txBody>
      </p:sp>
      <p:graphicFrame>
        <p:nvGraphicFramePr>
          <p:cNvPr id="4" name="Table 3"/>
          <p:cNvGraphicFramePr>
            <a:graphicFrameLocks noGrp="1"/>
          </p:cNvGraphicFramePr>
          <p:nvPr/>
        </p:nvGraphicFramePr>
        <p:xfrm>
          <a:off x="7119403" y="2971800"/>
          <a:ext cx="4867645" cy="3228981"/>
        </p:xfrm>
        <a:graphic>
          <a:graphicData uri="http://schemas.openxmlformats.org/drawingml/2006/table">
            <a:tbl>
              <a:tblPr firstRow="1" bandRow="1">
                <a:tableStyleId>{5C22544A-7EE6-4342-B048-85BDC9FD1C3A}</a:tableStyleId>
              </a:tblPr>
              <a:tblGrid>
                <a:gridCol w="512909">
                  <a:extLst>
                    <a:ext uri="{9D8B030D-6E8A-4147-A177-3AD203B41FA5}">
                      <a16:colId xmlns:a16="http://schemas.microsoft.com/office/drawing/2014/main" val="20000"/>
                    </a:ext>
                  </a:extLst>
                </a:gridCol>
                <a:gridCol w="2828864">
                  <a:extLst>
                    <a:ext uri="{9D8B030D-6E8A-4147-A177-3AD203B41FA5}">
                      <a16:colId xmlns:a16="http://schemas.microsoft.com/office/drawing/2014/main" val="20001"/>
                    </a:ext>
                  </a:extLst>
                </a:gridCol>
                <a:gridCol w="1525872">
                  <a:extLst>
                    <a:ext uri="{9D8B030D-6E8A-4147-A177-3AD203B41FA5}">
                      <a16:colId xmlns:a16="http://schemas.microsoft.com/office/drawing/2014/main" val="20002"/>
                    </a:ext>
                  </a:extLst>
                </a:gridCol>
              </a:tblGrid>
              <a:tr h="415685">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781433">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727449">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446534">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446534">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D534F389-4629-7837-3D87-71A9C3777386}"/>
              </a:ext>
            </a:extLst>
          </p:cNvPr>
          <p:cNvSpPr txBox="1"/>
          <p:nvPr/>
        </p:nvSpPr>
        <p:spPr>
          <a:xfrm>
            <a:off x="70179" y="3039331"/>
            <a:ext cx="6096000" cy="3416320"/>
          </a:xfrm>
          <a:prstGeom prst="rect">
            <a:avLst/>
          </a:prstGeom>
          <a:noFill/>
        </p:spPr>
        <p:txBody>
          <a:bodyPr wrap="square">
            <a:spAutoFit/>
          </a:bodyPr>
          <a:lstStyle/>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candidate is to be selected.</a:t>
            </a:r>
            <a:endParaRPr lang="en-US" sz="2400" b="1" i="1" dirty="0">
              <a:solidFill>
                <a:srgbClr val="FF0000"/>
              </a:solidFill>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653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4. </a:t>
            </a:r>
            <a:r>
              <a:rPr lang="en-US" b="1" dirty="0" err="1"/>
              <a:t>Rohit</a:t>
            </a:r>
            <a:r>
              <a:rPr lang="en-US" b="1" dirty="0"/>
              <a:t> scored 72% marks in B.Sc. (IT) and 76% marks in Electronics Engineering. His scores at selection test and interview are 58% and 52% respectively. He has been working as a System Analyst since 2001. His date of birth is 16.6.1979.</a:t>
            </a:r>
            <a:endParaRPr lang="en-US" b="1" i="1" dirty="0"/>
          </a:p>
          <a:p>
            <a:pPr>
              <a:buNone/>
            </a:pPr>
            <a:r>
              <a:rPr lang="en-US" dirty="0"/>
              <a:t> </a:t>
            </a:r>
            <a:endParaRPr lang="en-US" i="1" dirty="0"/>
          </a:p>
          <a:p>
            <a:pPr>
              <a:buNone/>
            </a:pPr>
            <a:r>
              <a:rPr lang="en-US" b="1" dirty="0"/>
              <a:t> </a:t>
            </a:r>
          </a:p>
        </p:txBody>
      </p:sp>
      <p:graphicFrame>
        <p:nvGraphicFramePr>
          <p:cNvPr id="4" name="Table 3"/>
          <p:cNvGraphicFramePr>
            <a:graphicFrameLocks noGrp="1"/>
          </p:cNvGraphicFramePr>
          <p:nvPr>
            <p:extLst>
              <p:ext uri="{D42A27DB-BD31-4B8C-83A1-F6EECF244321}">
                <p14:modId xmlns:p14="http://schemas.microsoft.com/office/powerpoint/2010/main" val="2523081523"/>
              </p:ext>
            </p:extLst>
          </p:nvPr>
        </p:nvGraphicFramePr>
        <p:xfrm>
          <a:off x="7489454" y="2686050"/>
          <a:ext cx="4448546" cy="3265764"/>
        </p:xfrm>
        <a:graphic>
          <a:graphicData uri="http://schemas.openxmlformats.org/drawingml/2006/table">
            <a:tbl>
              <a:tblPr firstRow="1" bandRow="1">
                <a:tableStyleId>{5C22544A-7EE6-4342-B048-85BDC9FD1C3A}</a:tableStyleId>
              </a:tblPr>
              <a:tblGrid>
                <a:gridCol w="468748">
                  <a:extLst>
                    <a:ext uri="{9D8B030D-6E8A-4147-A177-3AD203B41FA5}">
                      <a16:colId xmlns:a16="http://schemas.microsoft.com/office/drawing/2014/main" val="20000"/>
                    </a:ext>
                  </a:extLst>
                </a:gridCol>
                <a:gridCol w="2585302">
                  <a:extLst>
                    <a:ext uri="{9D8B030D-6E8A-4147-A177-3AD203B41FA5}">
                      <a16:colId xmlns:a16="http://schemas.microsoft.com/office/drawing/2014/main" val="20001"/>
                    </a:ext>
                  </a:extLst>
                </a:gridCol>
                <a:gridCol w="1394496">
                  <a:extLst>
                    <a:ext uri="{9D8B030D-6E8A-4147-A177-3AD203B41FA5}">
                      <a16:colId xmlns:a16="http://schemas.microsoft.com/office/drawing/2014/main" val="20002"/>
                    </a:ext>
                  </a:extLst>
                </a:gridCol>
              </a:tblGrid>
              <a:tr h="389529">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681675">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634582">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389529">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389529">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5B31FE07-7188-0EE2-DF75-E814DA9F0B93}"/>
              </a:ext>
            </a:extLst>
          </p:cNvPr>
          <p:cNvSpPr txBox="1"/>
          <p:nvPr/>
        </p:nvSpPr>
        <p:spPr>
          <a:xfrm>
            <a:off x="85725" y="3000246"/>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GM- Recruitment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DECISION MAKING</a:t>
            </a:r>
            <a:endParaRPr lang="en-US" sz="1800" b="1" dirty="0">
              <a:solidFill>
                <a:schemeClr val="tx1">
                  <a:lumMod val="95000"/>
                  <a:lumOff val="5000"/>
                </a:schemeClr>
              </a:solidFill>
              <a:latin typeface="Arial Black" pitchFamily="34" charset="0"/>
            </a:endParaRPr>
          </a:p>
          <a:p>
            <a:pPr>
              <a:buNone/>
            </a:pPr>
            <a:r>
              <a:rPr lang="en-US" b="1" dirty="0"/>
              <a:t>Q 4. </a:t>
            </a:r>
            <a:r>
              <a:rPr lang="en-US" b="1" dirty="0" err="1"/>
              <a:t>Rohit</a:t>
            </a:r>
            <a:r>
              <a:rPr lang="en-US" b="1" dirty="0"/>
              <a:t> scored 72% marks in B.Sc. (IT) and 76% marks in Electronics Engineering. His scores at selection test and interview are 58% and 52% respectively. He has been working as a System Analyst since 2001. His date of birth is 16.6.1979.</a:t>
            </a:r>
            <a:endParaRPr lang="en-US" b="1" i="1" dirty="0"/>
          </a:p>
          <a:p>
            <a:pPr>
              <a:buNone/>
            </a:pPr>
            <a:r>
              <a:rPr lang="en-US" dirty="0"/>
              <a:t> </a:t>
            </a:r>
            <a:endParaRPr lang="en-US" i="1" dirty="0"/>
          </a:p>
          <a:p>
            <a:pPr>
              <a:buNone/>
            </a:pPr>
            <a:r>
              <a:rPr lang="en-US" b="1" dirty="0"/>
              <a:t> </a:t>
            </a:r>
          </a:p>
        </p:txBody>
      </p:sp>
      <p:graphicFrame>
        <p:nvGraphicFramePr>
          <p:cNvPr id="4" name="Table 3"/>
          <p:cNvGraphicFramePr>
            <a:graphicFrameLocks noGrp="1"/>
          </p:cNvGraphicFramePr>
          <p:nvPr/>
        </p:nvGraphicFramePr>
        <p:xfrm>
          <a:off x="7489454" y="2686050"/>
          <a:ext cx="4448546" cy="3265764"/>
        </p:xfrm>
        <a:graphic>
          <a:graphicData uri="http://schemas.openxmlformats.org/drawingml/2006/table">
            <a:tbl>
              <a:tblPr firstRow="1" bandRow="1">
                <a:tableStyleId>{5C22544A-7EE6-4342-B048-85BDC9FD1C3A}</a:tableStyleId>
              </a:tblPr>
              <a:tblGrid>
                <a:gridCol w="468748">
                  <a:extLst>
                    <a:ext uri="{9D8B030D-6E8A-4147-A177-3AD203B41FA5}">
                      <a16:colId xmlns:a16="http://schemas.microsoft.com/office/drawing/2014/main" val="20000"/>
                    </a:ext>
                  </a:extLst>
                </a:gridCol>
                <a:gridCol w="2585302">
                  <a:extLst>
                    <a:ext uri="{9D8B030D-6E8A-4147-A177-3AD203B41FA5}">
                      <a16:colId xmlns:a16="http://schemas.microsoft.com/office/drawing/2014/main" val="20001"/>
                    </a:ext>
                  </a:extLst>
                </a:gridCol>
                <a:gridCol w="1394496">
                  <a:extLst>
                    <a:ext uri="{9D8B030D-6E8A-4147-A177-3AD203B41FA5}">
                      <a16:colId xmlns:a16="http://schemas.microsoft.com/office/drawing/2014/main" val="20002"/>
                    </a:ext>
                  </a:extLst>
                </a:gridCol>
              </a:tblGrid>
              <a:tr h="389529">
                <a:tc>
                  <a:txBody>
                    <a:bodyPr/>
                    <a:lstStyle/>
                    <a:p>
                      <a:pPr algn="ctr"/>
                      <a:r>
                        <a:rPr lang="en-US" dirty="0"/>
                        <a:t>NO.</a:t>
                      </a:r>
                    </a:p>
                  </a:txBody>
                  <a:tcPr/>
                </a:tc>
                <a:tc>
                  <a:txBody>
                    <a:bodyPr/>
                    <a:lstStyle/>
                    <a:p>
                      <a:pPr algn="ctr"/>
                      <a:r>
                        <a:rPr lang="en-US" dirty="0"/>
                        <a:t>CONDITION</a:t>
                      </a:r>
                    </a:p>
                  </a:txBody>
                  <a:tcPr/>
                </a:tc>
                <a:tc>
                  <a:txBody>
                    <a:bodyPr/>
                    <a:lstStyle/>
                    <a:p>
                      <a:pPr algn="ctr"/>
                      <a:r>
                        <a:rPr lang="en-US" dirty="0"/>
                        <a:t> OTHER COND.</a:t>
                      </a:r>
                    </a:p>
                  </a:txBody>
                  <a:tcPr/>
                </a:tc>
                <a:extLst>
                  <a:ext uri="{0D108BD9-81ED-4DB2-BD59-A6C34878D82A}">
                    <a16:rowId xmlns:a16="http://schemas.microsoft.com/office/drawing/2014/main" val="10000"/>
                  </a:ext>
                </a:extLst>
              </a:tr>
              <a:tr h="681675">
                <a:tc>
                  <a:txBody>
                    <a:bodyPr/>
                    <a:lstStyle/>
                    <a:p>
                      <a:pPr algn="ctr"/>
                      <a:r>
                        <a:rPr lang="en-US" dirty="0"/>
                        <a:t>1.</a:t>
                      </a:r>
                    </a:p>
                  </a:txBody>
                  <a:tcPr/>
                </a:tc>
                <a:tc>
                  <a:txBody>
                    <a:bodyPr/>
                    <a:lstStyle/>
                    <a:p>
                      <a:pPr algn="ctr"/>
                      <a:r>
                        <a:rPr lang="en-US" dirty="0"/>
                        <a:t>C.SC/MCA(65%)</a:t>
                      </a:r>
                    </a:p>
                  </a:txBody>
                  <a:tcPr/>
                </a:tc>
                <a:tc>
                  <a:txBody>
                    <a:bodyPr/>
                    <a:lstStyle/>
                    <a:p>
                      <a:pPr algn="ctr"/>
                      <a:r>
                        <a:rPr lang="en-US" dirty="0"/>
                        <a:t>ELECT.</a:t>
                      </a:r>
                      <a:r>
                        <a:rPr lang="en-US" baseline="0" dirty="0"/>
                        <a:t> ENG (70) = GM</a:t>
                      </a:r>
                      <a:endParaRPr lang="en-US" dirty="0"/>
                    </a:p>
                  </a:txBody>
                  <a:tcPr/>
                </a:tc>
                <a:extLst>
                  <a:ext uri="{0D108BD9-81ED-4DB2-BD59-A6C34878D82A}">
                    <a16:rowId xmlns:a16="http://schemas.microsoft.com/office/drawing/2014/main" val="10001"/>
                  </a:ext>
                </a:extLst>
              </a:tr>
              <a:tr h="634582">
                <a:tc>
                  <a:txBody>
                    <a:bodyPr/>
                    <a:lstStyle/>
                    <a:p>
                      <a:pPr algn="ctr"/>
                      <a:r>
                        <a:rPr lang="en-US" dirty="0"/>
                        <a:t>2.</a:t>
                      </a:r>
                    </a:p>
                  </a:txBody>
                  <a:tcPr/>
                </a:tc>
                <a:tc>
                  <a:txBody>
                    <a:bodyPr/>
                    <a:lstStyle/>
                    <a:p>
                      <a:pPr algn="ctr"/>
                      <a:r>
                        <a:rPr lang="en-US" dirty="0"/>
                        <a:t>SELECTION TEST(50%)</a:t>
                      </a:r>
                    </a:p>
                  </a:txBody>
                  <a:tcPr/>
                </a:tc>
                <a:tc>
                  <a:txBody>
                    <a:bodyPr/>
                    <a:lstStyle/>
                    <a:p>
                      <a:pPr algn="ctr"/>
                      <a:r>
                        <a:rPr lang="en-US" dirty="0"/>
                        <a:t>SYS. ANALYST(2Y)</a:t>
                      </a:r>
                    </a:p>
                    <a:p>
                      <a:pPr algn="ctr"/>
                      <a:r>
                        <a:rPr lang="en-US" dirty="0"/>
                        <a:t>=CHAIRMAN</a:t>
                      </a:r>
                    </a:p>
                  </a:txBody>
                  <a:tcPr/>
                </a:tc>
                <a:extLst>
                  <a:ext uri="{0D108BD9-81ED-4DB2-BD59-A6C34878D82A}">
                    <a16:rowId xmlns:a16="http://schemas.microsoft.com/office/drawing/2014/main" val="10002"/>
                  </a:ext>
                </a:extLst>
              </a:tr>
              <a:tr h="389529">
                <a:tc>
                  <a:txBody>
                    <a:bodyPr/>
                    <a:lstStyle/>
                    <a:p>
                      <a:pPr algn="ctr"/>
                      <a:r>
                        <a:rPr lang="en-US" dirty="0"/>
                        <a:t>3.</a:t>
                      </a:r>
                    </a:p>
                  </a:txBody>
                  <a:tcPr/>
                </a:tc>
                <a:tc>
                  <a:txBody>
                    <a:bodyPr/>
                    <a:lstStyle/>
                    <a:p>
                      <a:pPr algn="ctr"/>
                      <a:r>
                        <a:rPr lang="en-US" dirty="0"/>
                        <a:t>INTERVIEW (40%)</a:t>
                      </a:r>
                    </a:p>
                  </a:txBody>
                  <a:tcPr/>
                </a:tc>
                <a:tc>
                  <a:txBody>
                    <a:bodyPr/>
                    <a:lstStyle/>
                    <a:p>
                      <a:pPr algn="ctr"/>
                      <a:endParaRPr lang="en-US"/>
                    </a:p>
                  </a:txBody>
                  <a:tcPr/>
                </a:tc>
                <a:extLst>
                  <a:ext uri="{0D108BD9-81ED-4DB2-BD59-A6C34878D82A}">
                    <a16:rowId xmlns:a16="http://schemas.microsoft.com/office/drawing/2014/main" val="10003"/>
                  </a:ext>
                </a:extLst>
              </a:tr>
              <a:tr h="389529">
                <a:tc>
                  <a:txBody>
                    <a:bodyPr/>
                    <a:lstStyle/>
                    <a:p>
                      <a:pPr algn="ctr"/>
                      <a:r>
                        <a:rPr lang="en-US" dirty="0"/>
                        <a:t>4.</a:t>
                      </a:r>
                    </a:p>
                  </a:txBody>
                  <a:tcPr/>
                </a:tc>
                <a:tc>
                  <a:txBody>
                    <a:bodyPr/>
                    <a:lstStyle/>
                    <a:p>
                      <a:pPr algn="ctr"/>
                      <a:r>
                        <a:rPr lang="en-US" dirty="0"/>
                        <a:t>21&lt;AGE&gt;30 ON 1.10.2005</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5B31FE07-7188-0EE2-DF75-E814DA9F0B93}"/>
              </a:ext>
            </a:extLst>
          </p:cNvPr>
          <p:cNvSpPr txBox="1"/>
          <p:nvPr/>
        </p:nvSpPr>
        <p:spPr>
          <a:xfrm>
            <a:off x="85725" y="3000246"/>
            <a:ext cx="6096000" cy="3416320"/>
          </a:xfrm>
          <a:prstGeom prst="rect">
            <a:avLst/>
          </a:prstGeom>
          <a:noFill/>
        </p:spPr>
        <p:txBody>
          <a:bodyPr wrap="square">
            <a:spAutoFit/>
          </a:bodyPr>
          <a:lstStyle/>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to be selected.</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candidate is not to be selected.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case is to be referred to the Chairman of the recruitment committee. </a:t>
            </a:r>
            <a:endParaRPr lang="en-US" sz="2400" b="1" i="1" dirty="0">
              <a:latin typeface="Arial" panose="020B0604020202020204" pitchFamily="34" charset="0"/>
              <a:cs typeface="Arial" panose="020B0604020202020204" pitchFamily="34" charset="0"/>
            </a:endParaRPr>
          </a:p>
          <a:p>
            <a:pPr marL="457200" indent="-457200">
              <a:buFont typeface="+mj-lt"/>
              <a:buAutoNum type="alphaUcPeriod"/>
            </a:pPr>
            <a:r>
              <a:rPr lang="en-US" sz="2400" b="1" dirty="0">
                <a:solidFill>
                  <a:srgbClr val="FF0000"/>
                </a:solidFill>
                <a:latin typeface="Arial" panose="020B0604020202020204" pitchFamily="34" charset="0"/>
                <a:cs typeface="Arial" panose="020B0604020202020204" pitchFamily="34" charset="0"/>
              </a:rPr>
              <a:t>If the case is to be referred to the GM- Recruitment </a:t>
            </a:r>
            <a:endParaRPr lang="en-US" sz="2400" b="1" i="1" dirty="0">
              <a:solidFill>
                <a:srgbClr val="FF0000"/>
              </a:solidFill>
              <a:latin typeface="Arial" panose="020B0604020202020204" pitchFamily="34" charset="0"/>
              <a:cs typeface="Arial" panose="020B0604020202020204" pitchFamily="34" charset="0"/>
            </a:endParaRPr>
          </a:p>
          <a:p>
            <a:pPr marL="457200" indent="-457200">
              <a:buFont typeface="+mj-lt"/>
              <a:buAutoNum type="alphaUcPeriod"/>
            </a:pPr>
            <a:r>
              <a:rPr lang="en-US" sz="2400" b="1" dirty="0">
                <a:latin typeface="Arial" panose="020B0604020202020204" pitchFamily="34" charset="0"/>
                <a:cs typeface="Arial" panose="020B0604020202020204" pitchFamily="34" charset="0"/>
              </a:rPr>
              <a:t>If the data provided are inadequate to take a decision. </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871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1167</TotalTime>
  <Words>7237</Words>
  <Application>Microsoft Office PowerPoint</Application>
  <PresentationFormat>Widescreen</PresentationFormat>
  <Paragraphs>1045</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Arial Black</vt:lpstr>
      <vt:lpstr>Calibri</vt:lpstr>
      <vt:lpstr>Calibri Light</vt:lpstr>
      <vt:lpstr>Office Theme</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raj singh</cp:lastModifiedBy>
  <cp:revision>171</cp:revision>
  <dcterms:created xsi:type="dcterms:W3CDTF">2020-02-23T06:37:57Z</dcterms:created>
  <dcterms:modified xsi:type="dcterms:W3CDTF">2023-04-22T06:16:22Z</dcterms:modified>
</cp:coreProperties>
</file>