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09" r:id="rId2"/>
    <p:sldId id="351" r:id="rId3"/>
    <p:sldId id="330" r:id="rId4"/>
    <p:sldId id="310" r:id="rId5"/>
    <p:sldId id="331" r:id="rId6"/>
    <p:sldId id="311" r:id="rId7"/>
    <p:sldId id="332" r:id="rId8"/>
    <p:sldId id="312" r:id="rId9"/>
    <p:sldId id="346" r:id="rId10"/>
    <p:sldId id="313" r:id="rId11"/>
    <p:sldId id="347" r:id="rId12"/>
    <p:sldId id="314" r:id="rId13"/>
    <p:sldId id="348" r:id="rId14"/>
    <p:sldId id="315" r:id="rId15"/>
    <p:sldId id="349" r:id="rId16"/>
    <p:sldId id="316" r:id="rId17"/>
    <p:sldId id="333" r:id="rId18"/>
    <p:sldId id="317" r:id="rId19"/>
    <p:sldId id="334" r:id="rId20"/>
    <p:sldId id="319" r:id="rId21"/>
    <p:sldId id="335" r:id="rId22"/>
    <p:sldId id="320" r:id="rId23"/>
    <p:sldId id="336" r:id="rId24"/>
    <p:sldId id="321" r:id="rId25"/>
    <p:sldId id="337" r:id="rId26"/>
    <p:sldId id="322" r:id="rId27"/>
    <p:sldId id="338" r:id="rId28"/>
    <p:sldId id="323" r:id="rId29"/>
    <p:sldId id="339" r:id="rId30"/>
    <p:sldId id="324" r:id="rId31"/>
    <p:sldId id="340" r:id="rId32"/>
    <p:sldId id="325" r:id="rId33"/>
    <p:sldId id="341" r:id="rId34"/>
    <p:sldId id="326" r:id="rId35"/>
    <p:sldId id="342" r:id="rId36"/>
    <p:sldId id="327" r:id="rId37"/>
    <p:sldId id="343" r:id="rId38"/>
    <p:sldId id="328" r:id="rId39"/>
    <p:sldId id="344" r:id="rId40"/>
    <p:sldId id="329" r:id="rId41"/>
    <p:sldId id="345" r:id="rId42"/>
    <p:sldId id="35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08EFC"/>
    <a:srgbClr val="FE6400"/>
    <a:srgbClr val="B0DB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24" autoAdjust="0"/>
  </p:normalViewPr>
  <p:slideViewPr>
    <p:cSldViewPr snapToGrid="0">
      <p:cViewPr varScale="1">
        <p:scale>
          <a:sx n="69" d="100"/>
          <a:sy n="69" d="100"/>
        </p:scale>
        <p:origin x="-780" y="-102"/>
      </p:cViewPr>
      <p:guideLst>
        <p:guide orient="horz" pos="2160"/>
        <p:guide pos="3840"/>
      </p:guideLst>
    </p:cSldViewPr>
  </p:slideViewPr>
  <p:notesTextViewPr>
    <p:cViewPr>
      <p:scale>
        <a:sx n="400" d="100"/>
        <a:sy n="4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6" name="Footer Placeholder 5">
            <a:extLst>
              <a:ext uri="{FF2B5EF4-FFF2-40B4-BE49-F238E27FC236}">
                <a16:creationId xmlns=""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6" name="Footer Placeholder 5">
            <a:extLst>
              <a:ext uri="{FF2B5EF4-FFF2-40B4-BE49-F238E27FC236}">
                <a16:creationId xmlns=""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8" name="Footer Placeholder 7">
            <a:extLst>
              <a:ext uri="{FF2B5EF4-FFF2-40B4-BE49-F238E27FC236}">
                <a16:creationId xmlns=""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4" name="Footer Placeholder 3">
            <a:extLst>
              <a:ext uri="{FF2B5EF4-FFF2-40B4-BE49-F238E27FC236}">
                <a16:creationId xmlns=""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3" name="Footer Placeholder 2">
            <a:extLst>
              <a:ext uri="{FF2B5EF4-FFF2-40B4-BE49-F238E27FC236}">
                <a16:creationId xmlns=""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20-04-2023</a:t>
            </a:fld>
            <a:endParaRPr lang="en-IN"/>
          </a:p>
        </p:txBody>
      </p:sp>
      <p:sp>
        <p:nvSpPr>
          <p:cNvPr id="6" name="Footer Placeholder 5">
            <a:extLst>
              <a:ext uri="{FF2B5EF4-FFF2-40B4-BE49-F238E27FC236}">
                <a16:creationId xmlns=""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20-04-2023</a:t>
            </a:fld>
            <a:endParaRPr lang="en-IN"/>
          </a:p>
        </p:txBody>
      </p:sp>
      <p:sp>
        <p:nvSpPr>
          <p:cNvPr id="5" name="Footer Placeholder 4">
            <a:extLst>
              <a:ext uri="{FF2B5EF4-FFF2-40B4-BE49-F238E27FC236}">
                <a16:creationId xmlns=""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t>
            </a: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r>
              <a:rPr lang="en-US" sz="4000" b="1" dirty="0" smtClean="0">
                <a:solidFill>
                  <a:schemeClr val="tx1">
                    <a:lumMod val="95000"/>
                    <a:lumOff val="5000"/>
                  </a:schemeClr>
                </a:solidFill>
                <a:latin typeface="Arial Black" pitchFamily="34" charset="0"/>
              </a:rPr>
              <a:t>     </a:t>
            </a:r>
            <a:r>
              <a:rPr lang="en-US" sz="4000" b="1" dirty="0" smtClean="0">
                <a:solidFill>
                  <a:srgbClr val="FF0000"/>
                </a:solidFill>
                <a:latin typeface="Arial Black" pitchFamily="34" charset="0"/>
              </a:rPr>
              <a:t>STATEMENT - COURSE OF ACTION</a:t>
            </a:r>
          </a:p>
          <a:p>
            <a:pPr>
              <a:buNone/>
            </a:pPr>
            <a:r>
              <a:rPr lang="en-US" sz="4000" b="1" dirty="0" smtClean="0">
                <a:solidFill>
                  <a:srgbClr val="FF0000"/>
                </a:solidFill>
              </a:rPr>
              <a:t>	</a:t>
            </a:r>
          </a:p>
          <a:p>
            <a:pPr>
              <a:buNone/>
            </a:pP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5. </a:t>
            </a:r>
          </a:p>
          <a:p>
            <a:pPr>
              <a:buNone/>
            </a:pPr>
            <a:r>
              <a:rPr lang="en-US" b="1" dirty="0" smtClean="0"/>
              <a:t>Statement</a:t>
            </a:r>
            <a:r>
              <a:rPr lang="en-US" dirty="0" smtClean="0"/>
              <a:t>: Most of the development plans develop in papers only.</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in charge should be instructed to supervise the field-work regularly.</a:t>
            </a:r>
            <a:endParaRPr lang="en-US" i="1" dirty="0" smtClean="0"/>
          </a:p>
          <a:p>
            <a:pPr>
              <a:buNone/>
            </a:pPr>
            <a:r>
              <a:rPr lang="en-US" dirty="0" smtClean="0"/>
              <a:t> II. The supply of paper to such departments should be cut short.</a:t>
            </a:r>
            <a:endParaRPr lang="en-US" b="1"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solidFill>
                  <a:srgbClr val="FF0000"/>
                </a:solidFill>
              </a:rPr>
              <a:t>Give answer A. if only I follows;</a:t>
            </a:r>
            <a:endParaRPr lang="en-US" b="1" i="1" dirty="0" smtClean="0">
              <a:solidFill>
                <a:srgbClr val="FF0000"/>
              </a:solidFill>
            </a:endParaRPr>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5. </a:t>
            </a:r>
          </a:p>
          <a:p>
            <a:pPr>
              <a:buNone/>
            </a:pPr>
            <a:r>
              <a:rPr lang="en-US" b="1" dirty="0" smtClean="0"/>
              <a:t>Statement</a:t>
            </a:r>
            <a:r>
              <a:rPr lang="en-US" dirty="0" smtClean="0"/>
              <a:t>: Most of the development plans develop in papers only.</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in charge should be instructed to supervise the field-work regularly.</a:t>
            </a:r>
            <a:endParaRPr lang="en-US" i="1" dirty="0" smtClean="0"/>
          </a:p>
          <a:p>
            <a:pPr>
              <a:buNone/>
            </a:pPr>
            <a:r>
              <a:rPr lang="en-US" dirty="0" smtClean="0"/>
              <a:t> II. The supply of paper to such departments should be cut short.</a:t>
            </a:r>
            <a:endParaRPr lang="en-US" b="1"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6. </a:t>
            </a:r>
          </a:p>
          <a:p>
            <a:pPr>
              <a:buNone/>
            </a:pPr>
            <a:r>
              <a:rPr lang="en-US" b="1" dirty="0" smtClean="0"/>
              <a:t>Statement</a:t>
            </a:r>
            <a:r>
              <a:rPr lang="en-US" dirty="0" smtClean="0"/>
              <a:t>: The Chairman stressed the need for making education system more flexible and regretted that the curriculum has not been revised in keeping with the pace of the changes taking place.</a:t>
            </a:r>
            <a:endParaRPr lang="en-US" i="1" dirty="0" smtClean="0"/>
          </a:p>
          <a:p>
            <a:pPr>
              <a:buNone/>
            </a:pPr>
            <a:r>
              <a:rPr lang="en-US" b="1" dirty="0" smtClean="0"/>
              <a:t>Courses of action</a:t>
            </a:r>
            <a:r>
              <a:rPr lang="en-US" dirty="0" smtClean="0"/>
              <a:t>:</a:t>
            </a:r>
            <a:endParaRPr lang="en-US" i="1" dirty="0" smtClean="0"/>
          </a:p>
          <a:p>
            <a:pPr>
              <a:buNone/>
            </a:pPr>
            <a:r>
              <a:rPr lang="en-US" dirty="0" smtClean="0"/>
              <a:t> I. Curriculum should be reviewed and revised periodically.</a:t>
            </a:r>
            <a:endParaRPr lang="en-US" i="1" dirty="0" smtClean="0"/>
          </a:p>
          <a:p>
            <a:pPr>
              <a:buNone/>
            </a:pPr>
            <a:r>
              <a:rPr lang="en-US" dirty="0" smtClean="0"/>
              <a:t> II. System of education should be made more flexible.</a:t>
            </a:r>
            <a:endParaRPr lang="en-US" i="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solidFill>
                  <a:srgbClr val="FF0000"/>
                </a:solidFill>
              </a:rPr>
              <a:t>Give answer E. if both I and II follow.</a:t>
            </a:r>
          </a:p>
          <a:p>
            <a:pPr>
              <a:buNone/>
            </a:pPr>
            <a:r>
              <a:rPr lang="en-US" b="1" dirty="0" smtClean="0"/>
              <a:t>Q 6. </a:t>
            </a:r>
          </a:p>
          <a:p>
            <a:pPr>
              <a:buNone/>
            </a:pPr>
            <a:r>
              <a:rPr lang="en-US" b="1" dirty="0" smtClean="0"/>
              <a:t>Statement</a:t>
            </a:r>
            <a:r>
              <a:rPr lang="en-US" dirty="0" smtClean="0"/>
              <a:t>: The Chairman stressed the need for making education system more flexible and regretted that the curriculum has not been revised in keeping with the pace of the changes taking place.</a:t>
            </a:r>
            <a:endParaRPr lang="en-US" i="1" dirty="0" smtClean="0"/>
          </a:p>
          <a:p>
            <a:pPr>
              <a:buNone/>
            </a:pPr>
            <a:r>
              <a:rPr lang="en-US" b="1" dirty="0" smtClean="0"/>
              <a:t>Courses of action</a:t>
            </a:r>
            <a:r>
              <a:rPr lang="en-US" dirty="0" smtClean="0"/>
              <a:t>:</a:t>
            </a:r>
            <a:endParaRPr lang="en-US" i="1" dirty="0" smtClean="0"/>
          </a:p>
          <a:p>
            <a:pPr>
              <a:buNone/>
            </a:pPr>
            <a:r>
              <a:rPr lang="en-US" dirty="0" smtClean="0"/>
              <a:t> I. Curriculum should be reviewed and revised periodically.</a:t>
            </a:r>
            <a:endParaRPr lang="en-US" i="1" dirty="0" smtClean="0"/>
          </a:p>
          <a:p>
            <a:pPr>
              <a:buNone/>
            </a:pPr>
            <a:r>
              <a:rPr lang="en-US" dirty="0" smtClean="0"/>
              <a:t> II. System of education should be made more flexible.</a:t>
            </a:r>
            <a:endParaRPr lang="en-US" i="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7.</a:t>
            </a:r>
          </a:p>
          <a:p>
            <a:pPr>
              <a:buNone/>
            </a:pPr>
            <a:r>
              <a:rPr lang="en-US" b="1" dirty="0" smtClean="0"/>
              <a:t>Statement</a:t>
            </a:r>
            <a:r>
              <a:rPr lang="en-US" dirty="0" smtClean="0"/>
              <a:t>: There is an unprecedented increase in migration of villagers to urban areas as repeated crop failure has put them into precarious financial situation.</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villagers should be provided with alternate source of income in their villages which will make them stay put.</a:t>
            </a:r>
            <a:endParaRPr lang="en-US" i="1" dirty="0" smtClean="0"/>
          </a:p>
          <a:p>
            <a:pPr>
              <a:buNone/>
            </a:pPr>
            <a:r>
              <a:rPr lang="en-US" dirty="0" smtClean="0"/>
              <a:t>II. The migrated villagers should be provided with jobs in the urban areas to help them survive. </a:t>
            </a:r>
            <a:endParaRPr lang="en-US" i="1"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solidFill>
                  <a:srgbClr val="FF0000"/>
                </a:solidFill>
              </a:rPr>
              <a:t>Give answer A. if only I follows;</a:t>
            </a:r>
            <a:endParaRPr lang="en-US" b="1" i="1" dirty="0" smtClean="0">
              <a:solidFill>
                <a:srgbClr val="FF0000"/>
              </a:solidFill>
            </a:endParaRPr>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7.</a:t>
            </a:r>
          </a:p>
          <a:p>
            <a:pPr>
              <a:buNone/>
            </a:pPr>
            <a:r>
              <a:rPr lang="en-US" b="1" dirty="0" smtClean="0"/>
              <a:t>Statement</a:t>
            </a:r>
            <a:r>
              <a:rPr lang="en-US" dirty="0" smtClean="0"/>
              <a:t>: There is an unprecedented increase in migration of villagers to urban areas as repeated crop failure has put them into precarious financial situation.</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villagers should be provided with alternate source of income in their villages which will make them stay put.</a:t>
            </a:r>
            <a:endParaRPr lang="en-US" i="1" dirty="0" smtClean="0"/>
          </a:p>
          <a:p>
            <a:pPr>
              <a:buNone/>
            </a:pPr>
            <a:r>
              <a:rPr lang="en-US" dirty="0" smtClean="0"/>
              <a:t>II. The migrated villagers should be provided with jobs in the urban areas to help them survive. </a:t>
            </a:r>
            <a:endParaRPr lang="en-US" i="1"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1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8.</a:t>
            </a:r>
          </a:p>
          <a:p>
            <a:pPr>
              <a:buNone/>
            </a:pPr>
            <a:r>
              <a:rPr lang="en-US" b="1" dirty="0" smtClean="0"/>
              <a:t>Statement</a:t>
            </a:r>
            <a:r>
              <a:rPr lang="en-US" dirty="0" smtClean="0"/>
              <a:t>: India has been continuously experiencing military threats from its </a:t>
            </a:r>
            <a:r>
              <a:rPr lang="en-US" dirty="0" err="1" smtClean="0"/>
              <a:t>neighbouring</a:t>
            </a:r>
            <a:r>
              <a:rPr lang="en-US" dirty="0" smtClean="0"/>
              <a:t> countries.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India should engage into an all out war to stop the nagging threats.</a:t>
            </a:r>
            <a:endParaRPr lang="en-US" i="1" dirty="0" smtClean="0"/>
          </a:p>
          <a:p>
            <a:pPr>
              <a:buNone/>
            </a:pPr>
            <a:r>
              <a:rPr lang="en-US" dirty="0" smtClean="0"/>
              <a:t>II. India should get the </a:t>
            </a:r>
            <a:r>
              <a:rPr lang="en-US" dirty="0" err="1" smtClean="0"/>
              <a:t>neighbours</a:t>
            </a:r>
            <a:r>
              <a:rPr lang="en-US" dirty="0" smtClean="0"/>
              <a:t> into a serious dialogue to reduce the tension at its borders.</a:t>
            </a:r>
            <a:endParaRPr lang="en-US" i="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1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solidFill>
                  <a:srgbClr val="FF0000"/>
                </a:solidFill>
              </a:rPr>
              <a:t>Give answer B. if only II follows;</a:t>
            </a:r>
            <a:endParaRPr lang="en-US" b="1" i="1" dirty="0" smtClean="0">
              <a:solidFill>
                <a:srgbClr val="FF0000"/>
              </a:solidFill>
            </a:endParaRPr>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8.</a:t>
            </a:r>
          </a:p>
          <a:p>
            <a:pPr>
              <a:buNone/>
            </a:pPr>
            <a:r>
              <a:rPr lang="en-US" b="1" dirty="0" smtClean="0"/>
              <a:t>Statement</a:t>
            </a:r>
            <a:r>
              <a:rPr lang="en-US" dirty="0" smtClean="0"/>
              <a:t>: India has been continuously experiencing military threats from its </a:t>
            </a:r>
            <a:r>
              <a:rPr lang="en-US" dirty="0" err="1" smtClean="0"/>
              <a:t>neighbouring</a:t>
            </a:r>
            <a:r>
              <a:rPr lang="en-US" dirty="0" smtClean="0"/>
              <a:t> countries.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India should engage into an all out war to stop the nagging threats.</a:t>
            </a:r>
            <a:endParaRPr lang="en-US" i="1" dirty="0" smtClean="0"/>
          </a:p>
          <a:p>
            <a:pPr>
              <a:buNone/>
            </a:pPr>
            <a:r>
              <a:rPr lang="en-US" dirty="0" smtClean="0"/>
              <a:t>II. India should get the </a:t>
            </a:r>
            <a:r>
              <a:rPr lang="en-US" dirty="0" err="1" smtClean="0"/>
              <a:t>neighbours</a:t>
            </a:r>
            <a:r>
              <a:rPr lang="en-US" dirty="0" smtClean="0"/>
              <a:t> into a serious dialogue to reduce the tension at its borders.</a:t>
            </a:r>
            <a:endParaRPr lang="en-US" i="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9.</a:t>
            </a:r>
          </a:p>
          <a:p>
            <a:pPr>
              <a:buNone/>
            </a:pPr>
            <a:r>
              <a:rPr lang="en-US" b="1" dirty="0" smtClean="0"/>
              <a:t>Statement</a:t>
            </a:r>
            <a:r>
              <a:rPr lang="en-US" dirty="0" smtClean="0"/>
              <a:t>: There has been less than forty percent voter turn out in the recent assembly elections.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election commission should cancel the entire election process as the votes cast are not adequate to represent people.</a:t>
            </a:r>
            <a:endParaRPr lang="en-US" i="1" dirty="0" smtClean="0"/>
          </a:p>
          <a:p>
            <a:pPr>
              <a:buNone/>
            </a:pPr>
            <a:r>
              <a:rPr lang="en-US" dirty="0" smtClean="0"/>
              <a:t>II. The election commission should take away the voting rights of those who did not exercise their rights.          </a:t>
            </a:r>
            <a:endParaRPr lang="en-US" i="1" dirty="0" smtClean="0"/>
          </a:p>
          <a:p>
            <a:pPr>
              <a:buNone/>
            </a:pPr>
            <a:r>
              <a:rPr lang="en-US" b="1" dirty="0" smtClean="0"/>
              <a:t> </a:t>
            </a: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solidFill>
                  <a:srgbClr val="FF0000"/>
                </a:solidFill>
              </a:rPr>
              <a:t>Give answer D. if neither I nor II follows;</a:t>
            </a:r>
            <a:endParaRPr lang="en-US" b="1" i="1" dirty="0" smtClean="0">
              <a:solidFill>
                <a:srgbClr val="FF0000"/>
              </a:solidFill>
            </a:endParaRPr>
          </a:p>
          <a:p>
            <a:pPr>
              <a:buNone/>
            </a:pPr>
            <a:r>
              <a:rPr lang="en-US" b="1" dirty="0" smtClean="0"/>
              <a:t>Give answer E. if both I and II follow.</a:t>
            </a:r>
          </a:p>
          <a:p>
            <a:pPr>
              <a:buNone/>
            </a:pPr>
            <a:r>
              <a:rPr lang="en-US" b="1" dirty="0" smtClean="0"/>
              <a:t>Q 9.</a:t>
            </a:r>
          </a:p>
          <a:p>
            <a:pPr>
              <a:buNone/>
            </a:pPr>
            <a:r>
              <a:rPr lang="en-US" b="1" dirty="0" smtClean="0"/>
              <a:t>Statement</a:t>
            </a:r>
            <a:r>
              <a:rPr lang="en-US" dirty="0" smtClean="0"/>
              <a:t>: There has been less than forty percent voter turn out in the recent assembly elections.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election commission should cancel the entire election process as the votes cast are not adequate to represent people.</a:t>
            </a:r>
            <a:endParaRPr lang="en-US" i="1" dirty="0" smtClean="0"/>
          </a:p>
          <a:p>
            <a:pPr>
              <a:buNone/>
            </a:pPr>
            <a:r>
              <a:rPr lang="en-US" dirty="0" smtClean="0"/>
              <a:t>II. The election commission should take away the voting rights of those who did not exercise their rights.          </a:t>
            </a:r>
            <a:endParaRPr lang="en-US" i="1" dirty="0" smtClean="0"/>
          </a:p>
          <a:p>
            <a:pPr>
              <a:buNone/>
            </a:pPr>
            <a:r>
              <a:rPr lang="en-US" b="1" dirty="0" smtClean="0"/>
              <a:t> </a:t>
            </a: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 </a:t>
            </a:r>
          </a:p>
          <a:p>
            <a:pPr>
              <a:buNone/>
            </a:pPr>
            <a:r>
              <a:rPr lang="en-US" b="1" dirty="0" smtClean="0"/>
              <a:t>Statement</a:t>
            </a:r>
            <a:r>
              <a:rPr lang="en-US" dirty="0" smtClean="0"/>
              <a:t> : There has been a significant drop in the water level of all the lakes supplying water to the city.</a:t>
            </a:r>
            <a:endParaRPr lang="en-US" i="1" dirty="0" smtClean="0"/>
          </a:p>
          <a:p>
            <a:pPr>
              <a:buNone/>
            </a:pPr>
            <a:r>
              <a:rPr lang="en-US" b="1" dirty="0" smtClean="0"/>
              <a:t>Courses of action </a:t>
            </a:r>
            <a:r>
              <a:rPr lang="en-US" dirty="0" smtClean="0"/>
              <a:t>:</a:t>
            </a:r>
            <a:endParaRPr lang="en-US" i="1" dirty="0" smtClean="0"/>
          </a:p>
          <a:p>
            <a:pPr>
              <a:buNone/>
            </a:pPr>
            <a:r>
              <a:rPr lang="en-US" dirty="0" smtClean="0"/>
              <a:t> I. The water supply authority should impose a partial cut in supply tackle the situation.</a:t>
            </a:r>
            <a:endParaRPr lang="en-US" i="1" dirty="0" smtClean="0"/>
          </a:p>
          <a:p>
            <a:pPr>
              <a:buNone/>
            </a:pPr>
            <a:r>
              <a:rPr lang="en-US" dirty="0" smtClean="0"/>
              <a:t>II. The government should appeal to all the residents through mass media for minimal use of water.</a:t>
            </a:r>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10.</a:t>
            </a:r>
          </a:p>
          <a:p>
            <a:pPr>
              <a:buNone/>
            </a:pPr>
            <a:r>
              <a:rPr lang="en-US" b="1" dirty="0" smtClean="0"/>
              <a:t>Statement</a:t>
            </a:r>
            <a:r>
              <a:rPr lang="en-US" dirty="0" smtClean="0"/>
              <a:t>: The Central Bureau of Investigation receives the complaint of an officer taking bribe to do the duty he is supposed to.</a:t>
            </a:r>
            <a:endParaRPr lang="en-US" i="1" dirty="0" smtClean="0"/>
          </a:p>
          <a:p>
            <a:pPr>
              <a:buNone/>
            </a:pPr>
            <a:r>
              <a:rPr lang="en-US" b="1" dirty="0" smtClean="0"/>
              <a:t>Courses of action</a:t>
            </a:r>
            <a:r>
              <a:rPr lang="en-US" dirty="0" smtClean="0"/>
              <a:t>:</a:t>
            </a:r>
            <a:endParaRPr lang="en-US" i="1" dirty="0" smtClean="0"/>
          </a:p>
          <a:p>
            <a:pPr>
              <a:buNone/>
            </a:pPr>
            <a:r>
              <a:rPr lang="en-US" dirty="0" smtClean="0"/>
              <a:t> I. CBI should try to catch the officer red-handed and then take a strict action against him.</a:t>
            </a:r>
            <a:endParaRPr lang="en-US" i="1" dirty="0" smtClean="0"/>
          </a:p>
          <a:p>
            <a:pPr>
              <a:buNone/>
            </a:pPr>
            <a:r>
              <a:rPr lang="en-US" dirty="0" smtClean="0"/>
              <a:t> II. CBI should wait for some more complaints about the officer to be sure about the matter.   </a:t>
            </a: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solidFill>
                  <a:srgbClr val="FF0000"/>
                </a:solidFill>
              </a:rPr>
              <a:t>Give answer A. if only I follows;</a:t>
            </a:r>
            <a:endParaRPr lang="en-US" b="1" i="1" dirty="0" smtClean="0">
              <a:solidFill>
                <a:srgbClr val="FF0000"/>
              </a:solidFill>
            </a:endParaRPr>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10.</a:t>
            </a:r>
          </a:p>
          <a:p>
            <a:pPr>
              <a:buNone/>
            </a:pPr>
            <a:r>
              <a:rPr lang="en-US" b="1" dirty="0" smtClean="0"/>
              <a:t>Statement</a:t>
            </a:r>
            <a:r>
              <a:rPr lang="en-US" dirty="0" smtClean="0"/>
              <a:t>: The Central Bureau of Investigation receives the complaint of an officer taking bribe to do the duty he is supposed to.</a:t>
            </a:r>
            <a:endParaRPr lang="en-US" i="1" dirty="0" smtClean="0"/>
          </a:p>
          <a:p>
            <a:pPr>
              <a:buNone/>
            </a:pPr>
            <a:r>
              <a:rPr lang="en-US" b="1" dirty="0" smtClean="0"/>
              <a:t>Courses of action</a:t>
            </a:r>
            <a:r>
              <a:rPr lang="en-US" dirty="0" smtClean="0"/>
              <a:t>:</a:t>
            </a:r>
            <a:endParaRPr lang="en-US" i="1" dirty="0" smtClean="0"/>
          </a:p>
          <a:p>
            <a:pPr>
              <a:buNone/>
            </a:pPr>
            <a:r>
              <a:rPr lang="en-US" dirty="0" smtClean="0"/>
              <a:t> I. CBI should try to catch the officer red-handed and then take a strict action against him.</a:t>
            </a:r>
            <a:endParaRPr lang="en-US" i="1" dirty="0" smtClean="0"/>
          </a:p>
          <a:p>
            <a:pPr>
              <a:buNone/>
            </a:pPr>
            <a:r>
              <a:rPr lang="en-US" dirty="0" smtClean="0"/>
              <a:t> II. CBI should wait for some more complaints about the officer to be sure about the matter.   </a:t>
            </a: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11.</a:t>
            </a:r>
          </a:p>
          <a:p>
            <a:pPr>
              <a:buNone/>
            </a:pPr>
            <a:r>
              <a:rPr lang="en-US" b="1" dirty="0" smtClean="0"/>
              <a:t>Statement</a:t>
            </a:r>
            <a:r>
              <a:rPr lang="en-US" dirty="0" smtClean="0"/>
              <a:t>: Many medical and engineering graduates are taking up jobs in administrative services and in banks.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All the professionals should be advised to refrain from taking up such jobs.</a:t>
            </a:r>
            <a:endParaRPr lang="en-US" i="1" dirty="0" smtClean="0"/>
          </a:p>
          <a:p>
            <a:pPr>
              <a:buNone/>
            </a:pPr>
            <a:r>
              <a:rPr lang="en-US" dirty="0" smtClean="0"/>
              <a:t> </a:t>
            </a:r>
            <a:r>
              <a:rPr lang="en-US" dirty="0" err="1" smtClean="0"/>
              <a:t>II.The</a:t>
            </a:r>
            <a:r>
              <a:rPr lang="en-US" dirty="0" smtClean="0"/>
              <a:t> government should appoint a committee to find out the </a:t>
            </a:r>
            <a:r>
              <a:rPr lang="en-US" b="1" dirty="0" smtClean="0"/>
              <a:t>Reason</a:t>
            </a:r>
            <a:r>
              <a:rPr lang="en-US" dirty="0" smtClean="0"/>
              <a:t>s for these professionals taking up such jobs and to suggest remedial measures.            </a:t>
            </a:r>
            <a:endParaRPr lang="en-US" i="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solidFill>
                  <a:srgbClr val="FF0000"/>
                </a:solidFill>
              </a:rPr>
              <a:t>Give answer B. if only II follows;</a:t>
            </a:r>
            <a:endParaRPr lang="en-US" b="1" i="1" dirty="0" smtClean="0">
              <a:solidFill>
                <a:srgbClr val="FF0000"/>
              </a:solidFill>
            </a:endParaRPr>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11.</a:t>
            </a:r>
          </a:p>
          <a:p>
            <a:pPr>
              <a:buNone/>
            </a:pPr>
            <a:r>
              <a:rPr lang="en-US" b="1" dirty="0" smtClean="0"/>
              <a:t>Statement</a:t>
            </a:r>
            <a:r>
              <a:rPr lang="en-US" dirty="0" smtClean="0"/>
              <a:t>: Many medical and engineering graduates are taking up jobs in administrative services and in banks.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All the professionals should be advised to refrain from taking up such jobs.</a:t>
            </a:r>
            <a:endParaRPr lang="en-US" i="1" dirty="0" smtClean="0"/>
          </a:p>
          <a:p>
            <a:pPr>
              <a:buNone/>
            </a:pPr>
            <a:r>
              <a:rPr lang="en-US" dirty="0" smtClean="0"/>
              <a:t> </a:t>
            </a:r>
            <a:r>
              <a:rPr lang="en-US" dirty="0" err="1" smtClean="0"/>
              <a:t>II.The</a:t>
            </a:r>
            <a:r>
              <a:rPr lang="en-US" dirty="0" smtClean="0"/>
              <a:t> government should appoint a committee to find out the </a:t>
            </a:r>
            <a:r>
              <a:rPr lang="en-US" b="1" dirty="0" smtClean="0"/>
              <a:t>Reason</a:t>
            </a:r>
            <a:r>
              <a:rPr lang="en-US" dirty="0" smtClean="0"/>
              <a:t>s for these professionals taking up such jobs and to suggest remedial measures.            </a:t>
            </a:r>
            <a:endParaRPr lang="en-US" i="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12. </a:t>
            </a:r>
          </a:p>
          <a:p>
            <a:pPr>
              <a:buNone/>
            </a:pPr>
            <a:r>
              <a:rPr lang="en-US" b="1" dirty="0" smtClean="0"/>
              <a:t>Statement</a:t>
            </a:r>
            <a:r>
              <a:rPr lang="en-US" dirty="0" smtClean="0"/>
              <a:t>: The cinema halls are incurring heavy losses these days as people prefer to watch movies in home on TV than to visit cinema halls.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cinema halls should be demolished and residential multi-storey buildings should be constructed there.</a:t>
            </a:r>
            <a:endParaRPr lang="en-US" i="1" dirty="0" smtClean="0"/>
          </a:p>
          <a:p>
            <a:pPr>
              <a:buNone/>
            </a:pPr>
            <a:r>
              <a:rPr lang="en-US" dirty="0" smtClean="0"/>
              <a:t>II. The cinema halls should be converted into shopping malls.</a:t>
            </a:r>
            <a:r>
              <a:rPr lang="en-US" b="1" dirty="0" smtClean="0"/>
              <a:t> </a:t>
            </a: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solidFill>
                  <a:srgbClr val="FF0000"/>
                </a:solidFill>
              </a:rPr>
              <a:t>Give answer D. if neither I nor II follows;</a:t>
            </a:r>
            <a:endParaRPr lang="en-US" b="1" i="1" dirty="0" smtClean="0">
              <a:solidFill>
                <a:srgbClr val="FF0000"/>
              </a:solidFill>
            </a:endParaRPr>
          </a:p>
          <a:p>
            <a:pPr>
              <a:buNone/>
            </a:pPr>
            <a:r>
              <a:rPr lang="en-US" b="1" dirty="0" smtClean="0"/>
              <a:t>Give answer E. if both I and II follow.</a:t>
            </a:r>
          </a:p>
          <a:p>
            <a:pPr>
              <a:buNone/>
            </a:pPr>
            <a:r>
              <a:rPr lang="en-US" b="1" dirty="0" smtClean="0"/>
              <a:t>Q 12. </a:t>
            </a:r>
          </a:p>
          <a:p>
            <a:pPr>
              <a:buNone/>
            </a:pPr>
            <a:r>
              <a:rPr lang="en-US" b="1" dirty="0" smtClean="0"/>
              <a:t>Statement</a:t>
            </a:r>
            <a:r>
              <a:rPr lang="en-US" dirty="0" smtClean="0"/>
              <a:t>: The cinema halls are incurring heavy losses these days as people prefer to watch movies in home on TV than to visit cinema halls.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cinema halls should be demolished and residential multi-storey buildings should be constructed there.</a:t>
            </a:r>
            <a:endParaRPr lang="en-US" i="1" dirty="0" smtClean="0"/>
          </a:p>
          <a:p>
            <a:pPr>
              <a:buNone/>
            </a:pPr>
            <a:r>
              <a:rPr lang="en-US" dirty="0" smtClean="0"/>
              <a:t>II. The cinema halls should be converted into shopping malls.</a:t>
            </a:r>
            <a:r>
              <a:rPr lang="en-US" b="1" dirty="0" smtClean="0"/>
              <a:t> </a:t>
            </a: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13. </a:t>
            </a:r>
          </a:p>
          <a:p>
            <a:pPr>
              <a:buNone/>
            </a:pPr>
            <a:r>
              <a:rPr lang="en-US" b="1" dirty="0" smtClean="0"/>
              <a:t>Statement</a:t>
            </a:r>
            <a:r>
              <a:rPr lang="en-US" dirty="0" smtClean="0"/>
              <a:t>: Due to substantial reduction in fares by different airline services, large number of passengers so far travelling by upper classes in trains have switched over to airline services.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railways should immediately reduce the fare structure of the upper classes substantially to retain its passengers.</a:t>
            </a:r>
            <a:endParaRPr lang="en-US" i="1" dirty="0" smtClean="0"/>
          </a:p>
          <a:p>
            <a:pPr>
              <a:buNone/>
            </a:pPr>
            <a:r>
              <a:rPr lang="en-US" dirty="0" smtClean="0"/>
              <a:t>II. The railways should reduce the capacity of upper classes in all the trains to avoid loss.        </a:t>
            </a:r>
            <a:endParaRPr lang="en-US" i="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solidFill>
                  <a:srgbClr val="FF0000"/>
                </a:solidFill>
              </a:rPr>
              <a:t>Give answer A. if only I follows;</a:t>
            </a:r>
            <a:endParaRPr lang="en-US" b="1" i="1" dirty="0" smtClean="0">
              <a:solidFill>
                <a:srgbClr val="FF0000"/>
              </a:solidFill>
            </a:endParaRPr>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13. </a:t>
            </a:r>
          </a:p>
          <a:p>
            <a:pPr>
              <a:buNone/>
            </a:pPr>
            <a:r>
              <a:rPr lang="en-US" b="1" dirty="0" smtClean="0"/>
              <a:t>Statement</a:t>
            </a:r>
            <a:r>
              <a:rPr lang="en-US" dirty="0" smtClean="0"/>
              <a:t>: Due to substantial reduction in fares by different airline services, large number of passengers so far travelling by upper classes in trains have switched over to airline services.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railways should immediately reduce the fare structure of the upper classes substantially to retain its passengers.</a:t>
            </a:r>
            <a:endParaRPr lang="en-US" i="1" dirty="0" smtClean="0"/>
          </a:p>
          <a:p>
            <a:pPr>
              <a:buNone/>
            </a:pPr>
            <a:r>
              <a:rPr lang="en-US" dirty="0" smtClean="0"/>
              <a:t>II. The railways should reduce the capacity of upper classes in all the trains to avoid loss.        </a:t>
            </a:r>
            <a:endParaRPr lang="en-US" i="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Q14. </a:t>
            </a:r>
          </a:p>
          <a:p>
            <a:pPr>
              <a:buNone/>
            </a:pPr>
            <a:r>
              <a:rPr lang="en-US" b="1" dirty="0" smtClean="0"/>
              <a:t>Statement</a:t>
            </a:r>
            <a:r>
              <a:rPr lang="en-US" dirty="0" smtClean="0"/>
              <a:t>: </a:t>
            </a:r>
            <a:r>
              <a:rPr lang="en-US" dirty="0" err="1" smtClean="0"/>
              <a:t>Inspite</a:t>
            </a:r>
            <a:r>
              <a:rPr lang="en-US" dirty="0" smtClean="0"/>
              <a:t> of the Principal’s repeated warnings, a child was caught exploding crackers secretly in the school.</a:t>
            </a:r>
            <a:endParaRPr lang="en-US" i="1" dirty="0" smtClean="0"/>
          </a:p>
          <a:p>
            <a:pPr>
              <a:buNone/>
            </a:pPr>
            <a:r>
              <a:rPr lang="en-US" b="1" dirty="0" smtClean="0"/>
              <a:t>Courses of action</a:t>
            </a:r>
            <a:r>
              <a:rPr lang="en-US" dirty="0" smtClean="0"/>
              <a:t>:</a:t>
            </a:r>
            <a:endParaRPr lang="en-US" i="1" dirty="0" smtClean="0"/>
          </a:p>
          <a:p>
            <a:pPr>
              <a:buNone/>
            </a:pPr>
            <a:r>
              <a:rPr lang="en-US" dirty="0" smtClean="0"/>
              <a:t> I. All the crackers should be taken away from the child and he should be threatened not to do it again.</a:t>
            </a:r>
            <a:endParaRPr lang="en-US" i="1" dirty="0" smtClean="0"/>
          </a:p>
          <a:p>
            <a:pPr>
              <a:buNone/>
            </a:pPr>
            <a:r>
              <a:rPr lang="en-US" dirty="0" smtClean="0"/>
              <a:t>II. The child should be severely punished for his wrong act.            </a:t>
            </a:r>
            <a:endParaRPr lang="en-US" i="1" dirty="0" smtClean="0"/>
          </a:p>
          <a:p>
            <a:pPr>
              <a:buNone/>
            </a:pPr>
            <a:r>
              <a:rPr lang="en-US" dirty="0" smtClean="0"/>
              <a:t>			</a:t>
            </a:r>
            <a:endParaRPr lang="en-US" i="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solidFill>
                  <a:srgbClr val="FF0000"/>
                </a:solidFill>
              </a:rPr>
              <a:t>Give answer B. if only II follows;</a:t>
            </a:r>
            <a:endParaRPr lang="en-US" b="1" i="1" dirty="0" smtClean="0">
              <a:solidFill>
                <a:srgbClr val="FF0000"/>
              </a:solidFill>
            </a:endParaRPr>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Q14. </a:t>
            </a:r>
          </a:p>
          <a:p>
            <a:pPr>
              <a:buNone/>
            </a:pPr>
            <a:r>
              <a:rPr lang="en-US" b="1" dirty="0" smtClean="0"/>
              <a:t>Statement</a:t>
            </a:r>
            <a:r>
              <a:rPr lang="en-US" dirty="0" smtClean="0"/>
              <a:t>: </a:t>
            </a:r>
            <a:r>
              <a:rPr lang="en-US" dirty="0" err="1" smtClean="0"/>
              <a:t>Inspite</a:t>
            </a:r>
            <a:r>
              <a:rPr lang="en-US" dirty="0" smtClean="0"/>
              <a:t> of the Principal’s repeated warnings, a child was caught exploding crackers secretly in the school.</a:t>
            </a:r>
            <a:endParaRPr lang="en-US" i="1" dirty="0" smtClean="0"/>
          </a:p>
          <a:p>
            <a:pPr>
              <a:buNone/>
            </a:pPr>
            <a:r>
              <a:rPr lang="en-US" b="1" dirty="0" smtClean="0"/>
              <a:t>Courses of action</a:t>
            </a:r>
            <a:r>
              <a:rPr lang="en-US" dirty="0" smtClean="0"/>
              <a:t>:</a:t>
            </a:r>
            <a:endParaRPr lang="en-US" i="1" dirty="0" smtClean="0"/>
          </a:p>
          <a:p>
            <a:pPr>
              <a:buNone/>
            </a:pPr>
            <a:r>
              <a:rPr lang="en-US" dirty="0" smtClean="0"/>
              <a:t> I. All the crackers should be taken away from the child and he should be threatened not to do it again.</a:t>
            </a:r>
            <a:endParaRPr lang="en-US" i="1" dirty="0" smtClean="0"/>
          </a:p>
          <a:p>
            <a:pPr>
              <a:buNone/>
            </a:pPr>
            <a:r>
              <a:rPr lang="en-US" dirty="0" smtClean="0"/>
              <a:t>II. The child should be severely punished for his wrong act.            </a:t>
            </a:r>
            <a:endParaRPr lang="en-US" i="1" dirty="0" smtClean="0"/>
          </a:p>
          <a:p>
            <a:pPr>
              <a:buNone/>
            </a:pPr>
            <a:r>
              <a:rPr lang="en-US" dirty="0" smtClean="0"/>
              <a:t>			</a:t>
            </a:r>
            <a:endParaRPr lang="en-US" i="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solidFill>
                  <a:srgbClr val="FF0000"/>
                </a:solidFill>
              </a:rPr>
              <a:t>Give answer E. if both I and II follow.</a:t>
            </a:r>
          </a:p>
          <a:p>
            <a:pPr>
              <a:buNone/>
            </a:pPr>
            <a:r>
              <a:rPr lang="en-US" b="1" dirty="0" smtClean="0"/>
              <a:t>Q 1. </a:t>
            </a:r>
          </a:p>
          <a:p>
            <a:pPr>
              <a:buNone/>
            </a:pPr>
            <a:r>
              <a:rPr lang="en-US" b="1" dirty="0" smtClean="0"/>
              <a:t>Statement</a:t>
            </a:r>
            <a:r>
              <a:rPr lang="en-US" dirty="0" smtClean="0"/>
              <a:t> : There has been a significant drop in the water level of all the lakes supplying water to the city.</a:t>
            </a:r>
            <a:endParaRPr lang="en-US" i="1" dirty="0" smtClean="0"/>
          </a:p>
          <a:p>
            <a:pPr>
              <a:buNone/>
            </a:pPr>
            <a:r>
              <a:rPr lang="en-US" b="1" dirty="0" smtClean="0"/>
              <a:t>Courses of action </a:t>
            </a:r>
            <a:r>
              <a:rPr lang="en-US" dirty="0" smtClean="0"/>
              <a:t>:</a:t>
            </a:r>
            <a:endParaRPr lang="en-US" i="1" dirty="0" smtClean="0"/>
          </a:p>
          <a:p>
            <a:pPr>
              <a:buNone/>
            </a:pPr>
            <a:r>
              <a:rPr lang="en-US" dirty="0" smtClean="0"/>
              <a:t> I. The water supply authority should impose a partial cut in supply tackle the situation.</a:t>
            </a:r>
            <a:endParaRPr lang="en-US" i="1" dirty="0" smtClean="0"/>
          </a:p>
          <a:p>
            <a:pPr>
              <a:buNone/>
            </a:pPr>
            <a:r>
              <a:rPr lang="en-US" dirty="0" smtClean="0"/>
              <a:t>II. The government should appeal to all the residents through mass media for minimal use of water.</a:t>
            </a:r>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15. </a:t>
            </a:r>
          </a:p>
          <a:p>
            <a:pPr>
              <a:buNone/>
            </a:pPr>
            <a:r>
              <a:rPr lang="en-US" b="1" dirty="0" smtClean="0"/>
              <a:t>Statement</a:t>
            </a:r>
            <a:r>
              <a:rPr lang="en-US" dirty="0" smtClean="0"/>
              <a:t>: The availability of imported fruits has increased in the indigenous market and so the demand for indigenous fruits has been decreased.</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To help the indigenous producers of fruits, the Government should impose high import duty on these fruits, even if these are not of good quality.</a:t>
            </a:r>
            <a:endParaRPr lang="en-US" i="1" dirty="0" smtClean="0"/>
          </a:p>
          <a:p>
            <a:pPr>
              <a:buNone/>
            </a:pPr>
            <a:r>
              <a:rPr lang="en-US" dirty="0" smtClean="0"/>
              <a:t> II. The fruit vendors should stop selling imported fruits so that the demand for indigenous fruits would be increased.       </a:t>
            </a:r>
            <a:endParaRPr lang="en-US" b="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solidFill>
                  <a:srgbClr val="FF0000"/>
                </a:solidFill>
              </a:rPr>
              <a:t>Give answer D. if neither I nor II follows;</a:t>
            </a:r>
            <a:endParaRPr lang="en-US" b="1" i="1" dirty="0" smtClean="0">
              <a:solidFill>
                <a:srgbClr val="FF0000"/>
              </a:solidFill>
            </a:endParaRPr>
          </a:p>
          <a:p>
            <a:pPr>
              <a:buNone/>
            </a:pPr>
            <a:r>
              <a:rPr lang="en-US" b="1" dirty="0" smtClean="0"/>
              <a:t>Give answer E. if both I and II follow.</a:t>
            </a:r>
          </a:p>
          <a:p>
            <a:pPr>
              <a:buNone/>
            </a:pPr>
            <a:r>
              <a:rPr lang="en-US" b="1" dirty="0" smtClean="0"/>
              <a:t>Q 15. </a:t>
            </a:r>
          </a:p>
          <a:p>
            <a:pPr>
              <a:buNone/>
            </a:pPr>
            <a:r>
              <a:rPr lang="en-US" b="1" dirty="0" smtClean="0"/>
              <a:t>Statement</a:t>
            </a:r>
            <a:r>
              <a:rPr lang="en-US" dirty="0" smtClean="0"/>
              <a:t>: The availability of imported fruits has increased in the indigenous market and so the demand for indigenous fruits has been decreased.</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To help the indigenous producers of fruits, the Government should impose high import duty on these fruits, even if these are not of good quality.</a:t>
            </a:r>
            <a:endParaRPr lang="en-US" i="1" dirty="0" smtClean="0"/>
          </a:p>
          <a:p>
            <a:pPr>
              <a:buNone/>
            </a:pPr>
            <a:r>
              <a:rPr lang="en-US" dirty="0" smtClean="0"/>
              <a:t> II. The fruit vendors should stop selling imported fruits so that the demand for indigenous fruits would be increased.       </a:t>
            </a:r>
            <a:endParaRPr lang="en-US" b="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16.</a:t>
            </a:r>
          </a:p>
          <a:p>
            <a:pPr>
              <a:buNone/>
            </a:pPr>
            <a:r>
              <a:rPr lang="en-US" b="1" dirty="0" smtClean="0"/>
              <a:t>Statement</a:t>
            </a:r>
            <a:r>
              <a:rPr lang="en-US" dirty="0" smtClean="0"/>
              <a:t>: A large number of engineering graduates in the country are not in a position to have gainful employment at present and the number of such engineers is likely to grow in the future.</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government should launch attractive employment generation schemes and encourage these graduates to opt for such schemes to use their expertise and knowledge effectively.</a:t>
            </a:r>
            <a:endParaRPr lang="en-US" i="1" dirty="0" smtClean="0"/>
          </a:p>
          <a:p>
            <a:pPr>
              <a:buNone/>
            </a:pPr>
            <a:r>
              <a:rPr lang="en-US" dirty="0" smtClean="0"/>
              <a:t> II. This happened due to proliferation of engineering colleges in the country and thereby lowered the quality of the engineering graduates. Those colleges which are not equipped to impart quality education should be closed down.             </a:t>
            </a:r>
            <a:endParaRPr lang="en-US" i="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solidFill>
                  <a:srgbClr val="FF0000"/>
                </a:solidFill>
              </a:rPr>
              <a:t>Give answer E. if both I and II follow.</a:t>
            </a:r>
          </a:p>
          <a:p>
            <a:pPr>
              <a:buNone/>
            </a:pPr>
            <a:r>
              <a:rPr lang="en-US" b="1" dirty="0" smtClean="0"/>
              <a:t>Q 16.</a:t>
            </a:r>
          </a:p>
          <a:p>
            <a:pPr>
              <a:buNone/>
            </a:pPr>
            <a:r>
              <a:rPr lang="en-US" b="1" dirty="0" smtClean="0"/>
              <a:t>Statement</a:t>
            </a:r>
            <a:r>
              <a:rPr lang="en-US" dirty="0" smtClean="0"/>
              <a:t>: A large number of engineering graduates in the country are not in a position to have gainful employment at present and the number of such engineers is likely to grow in the future.</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government should launch attractive employment generation schemes and encourage these graduates to opt for such schemes to use their expertise and knowledge effectively.</a:t>
            </a:r>
            <a:endParaRPr lang="en-US" i="1" dirty="0" smtClean="0"/>
          </a:p>
          <a:p>
            <a:pPr>
              <a:buNone/>
            </a:pPr>
            <a:r>
              <a:rPr lang="en-US" dirty="0" smtClean="0"/>
              <a:t> II. This happened due to proliferation of engineering colleges in the country and thereby lowered the quality of the engineering graduates. Those colleges which are not equipped to impart quality education should be closed down.             </a:t>
            </a:r>
            <a:endParaRPr lang="en-US" i="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17.</a:t>
            </a:r>
          </a:p>
          <a:p>
            <a:pPr>
              <a:buNone/>
            </a:pPr>
            <a:r>
              <a:rPr lang="en-US" b="1" dirty="0" smtClean="0"/>
              <a:t>Statement</a:t>
            </a:r>
            <a:r>
              <a:rPr lang="en-US" dirty="0" smtClean="0"/>
              <a:t>: A large number of people in ward X of the city are diagnosed to be suffering from a fatal malaria type.</a:t>
            </a:r>
            <a:endParaRPr lang="en-US" i="1" dirty="0" smtClean="0"/>
          </a:p>
          <a:p>
            <a:pPr>
              <a:buNone/>
            </a:pPr>
            <a:r>
              <a:rPr lang="en-US" b="1" dirty="0" smtClean="0"/>
              <a:t>Courses of action</a:t>
            </a:r>
            <a:r>
              <a:rPr lang="en-US" dirty="0" smtClean="0"/>
              <a:t>:</a:t>
            </a:r>
            <a:endParaRPr lang="en-US" i="1" dirty="0" smtClean="0"/>
          </a:p>
          <a:p>
            <a:pPr>
              <a:buNone/>
            </a:pPr>
            <a:r>
              <a:rPr lang="en-US" dirty="0" smtClean="0"/>
              <a:t>I. The city municipal authority should take immediate steps to carry out extensive fumigation in ward X.</a:t>
            </a:r>
            <a:endParaRPr lang="en-US" i="1" dirty="0" smtClean="0"/>
          </a:p>
          <a:p>
            <a:pPr>
              <a:buNone/>
            </a:pPr>
            <a:r>
              <a:rPr lang="en-US" dirty="0" smtClean="0"/>
              <a:t>II. The people in the area should be advised to take steps to avoid mosquito bites.		</a:t>
            </a:r>
            <a:endParaRPr lang="en-US" i="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solidFill>
                  <a:srgbClr val="FF0000"/>
                </a:solidFill>
              </a:rPr>
              <a:t>Give answer E. if both I and II follow.</a:t>
            </a:r>
          </a:p>
          <a:p>
            <a:pPr>
              <a:buNone/>
            </a:pPr>
            <a:r>
              <a:rPr lang="en-US" b="1" dirty="0" smtClean="0"/>
              <a:t>Q 17.</a:t>
            </a:r>
          </a:p>
          <a:p>
            <a:pPr>
              <a:buNone/>
            </a:pPr>
            <a:r>
              <a:rPr lang="en-US" b="1" dirty="0" smtClean="0"/>
              <a:t>Statement</a:t>
            </a:r>
            <a:r>
              <a:rPr lang="en-US" dirty="0" smtClean="0"/>
              <a:t>: A large number of people in ward X of the city are diagnosed to be suffering from a fatal malaria type.</a:t>
            </a:r>
            <a:endParaRPr lang="en-US" i="1" dirty="0" smtClean="0"/>
          </a:p>
          <a:p>
            <a:pPr>
              <a:buNone/>
            </a:pPr>
            <a:r>
              <a:rPr lang="en-US" b="1" dirty="0" smtClean="0"/>
              <a:t>Courses of action</a:t>
            </a:r>
            <a:r>
              <a:rPr lang="en-US" dirty="0" smtClean="0"/>
              <a:t>:</a:t>
            </a:r>
            <a:endParaRPr lang="en-US" i="1" dirty="0" smtClean="0"/>
          </a:p>
          <a:p>
            <a:pPr>
              <a:buNone/>
            </a:pPr>
            <a:r>
              <a:rPr lang="en-US" dirty="0" smtClean="0"/>
              <a:t>I. The city municipal authority should take immediate steps to carry out extensive fumigation in ward X.</a:t>
            </a:r>
            <a:endParaRPr lang="en-US" i="1" dirty="0" smtClean="0"/>
          </a:p>
          <a:p>
            <a:pPr>
              <a:buNone/>
            </a:pPr>
            <a:r>
              <a:rPr lang="en-US" dirty="0" smtClean="0"/>
              <a:t>II. The people in the area should be advised to take steps to avoid mosquito bites.		</a:t>
            </a:r>
            <a:endParaRPr lang="en-US" i="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18.</a:t>
            </a:r>
          </a:p>
          <a:p>
            <a:pPr>
              <a:buNone/>
            </a:pPr>
            <a:r>
              <a:rPr lang="en-US" b="1" dirty="0" smtClean="0"/>
              <a:t>Statement</a:t>
            </a:r>
            <a:r>
              <a:rPr lang="en-US" dirty="0" smtClean="0"/>
              <a:t>: Certain mining industries in Gujarat may come to standstill because of the notification issued by the Department of Environment and Forest banning mining operations and industries alike within 25 </a:t>
            </a:r>
            <a:r>
              <a:rPr lang="en-US" dirty="0" err="1" smtClean="0"/>
              <a:t>kms</a:t>
            </a:r>
            <a:r>
              <a:rPr lang="en-US" dirty="0" smtClean="0"/>
              <a:t> of National Park, the game sanctuary and reserve forest areas.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Department should be asked to immediately withdraw the notification.</a:t>
            </a:r>
            <a:endParaRPr lang="en-US" i="1" dirty="0" smtClean="0"/>
          </a:p>
          <a:p>
            <a:pPr>
              <a:buNone/>
            </a:pPr>
            <a:r>
              <a:rPr lang="en-US" dirty="0" smtClean="0"/>
              <a:t> II. The Government should make effort to shift the parks, sanctuaries and reserve forests to other non-mining areas.       </a:t>
            </a:r>
            <a:endParaRPr lang="en-US" i="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solidFill>
                  <a:srgbClr val="FF0000"/>
                </a:solidFill>
              </a:rPr>
              <a:t>Give answer D. if neither I nor II follows;</a:t>
            </a:r>
            <a:endParaRPr lang="en-US" b="1" i="1" dirty="0" smtClean="0">
              <a:solidFill>
                <a:srgbClr val="FF0000"/>
              </a:solidFill>
            </a:endParaRPr>
          </a:p>
          <a:p>
            <a:pPr>
              <a:buNone/>
            </a:pPr>
            <a:r>
              <a:rPr lang="en-US" b="1" dirty="0" smtClean="0"/>
              <a:t>Give answer E. if both I and II follow.</a:t>
            </a:r>
          </a:p>
          <a:p>
            <a:pPr>
              <a:buNone/>
            </a:pPr>
            <a:r>
              <a:rPr lang="en-US" b="1" dirty="0" smtClean="0"/>
              <a:t>Q 18.</a:t>
            </a:r>
          </a:p>
          <a:p>
            <a:pPr>
              <a:buNone/>
            </a:pPr>
            <a:r>
              <a:rPr lang="en-US" b="1" dirty="0" smtClean="0"/>
              <a:t>Statement</a:t>
            </a:r>
            <a:r>
              <a:rPr lang="en-US" dirty="0" smtClean="0"/>
              <a:t>: Certain mining industries in Gujarat may come to standstill because of the notification issued by the Department of Environment and Forest banning mining operations and industries alike within 25 </a:t>
            </a:r>
            <a:r>
              <a:rPr lang="en-US" dirty="0" err="1" smtClean="0"/>
              <a:t>kms</a:t>
            </a:r>
            <a:r>
              <a:rPr lang="en-US" dirty="0" smtClean="0"/>
              <a:t> of National Park, the game sanctuary and reserve forest areas.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Department should be asked to immediately withdraw the notification.</a:t>
            </a:r>
            <a:endParaRPr lang="en-US" i="1" dirty="0" smtClean="0"/>
          </a:p>
          <a:p>
            <a:pPr>
              <a:buNone/>
            </a:pPr>
            <a:r>
              <a:rPr lang="en-US" dirty="0" smtClean="0"/>
              <a:t> II. The Government should make effort to shift the parks, sanctuaries and reserve forests to other non-mining areas.       </a:t>
            </a:r>
            <a:endParaRPr lang="en-US" i="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19.</a:t>
            </a:r>
          </a:p>
          <a:p>
            <a:pPr>
              <a:buNone/>
            </a:pPr>
            <a:r>
              <a:rPr lang="en-US" b="1" dirty="0" smtClean="0"/>
              <a:t>Statement</a:t>
            </a:r>
            <a:r>
              <a:rPr lang="en-US" dirty="0" smtClean="0"/>
              <a:t>: There has been an unprecedented increase in the number of successful candidates in this year’s School Leaving Certificate Examination.</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government should make arrangements to increase number of seats of intermediate courses in existing colleges.</a:t>
            </a:r>
            <a:endParaRPr lang="en-US" i="1" dirty="0" smtClean="0"/>
          </a:p>
          <a:p>
            <a:pPr>
              <a:buNone/>
            </a:pPr>
            <a:r>
              <a:rPr lang="en-US" dirty="0" smtClean="0"/>
              <a:t>II. The government should take active steps to open new colleges to accommodate all these successful candidates.             </a:t>
            </a:r>
            <a:endParaRPr lang="en-US" i="1" dirty="0" smtClean="0"/>
          </a:p>
          <a:p>
            <a:pPr>
              <a:buNone/>
            </a:pPr>
            <a:endParaRPr lang="en-US" b="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solidFill>
                  <a:srgbClr val="FF0000"/>
                </a:solidFill>
              </a:rPr>
              <a:t>Give answer A. if only I follows;</a:t>
            </a:r>
            <a:endParaRPr lang="en-US" b="1" i="1" dirty="0" smtClean="0">
              <a:solidFill>
                <a:srgbClr val="FF0000"/>
              </a:solidFill>
            </a:endParaRPr>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19.</a:t>
            </a:r>
          </a:p>
          <a:p>
            <a:pPr>
              <a:buNone/>
            </a:pPr>
            <a:r>
              <a:rPr lang="en-US" b="1" dirty="0" smtClean="0"/>
              <a:t>Statement</a:t>
            </a:r>
            <a:r>
              <a:rPr lang="en-US" dirty="0" smtClean="0"/>
              <a:t>: There has been an unprecedented increase in the number of successful candidates in this year’s School Leaving Certificate Examination.</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government should make arrangements to increase number of seats of intermediate courses in existing colleges.</a:t>
            </a:r>
            <a:endParaRPr lang="en-US" i="1" dirty="0" smtClean="0"/>
          </a:p>
          <a:p>
            <a:pPr>
              <a:buNone/>
            </a:pPr>
            <a:r>
              <a:rPr lang="en-US" dirty="0" smtClean="0"/>
              <a:t>II. The government should take active steps to open new colleges to accommodate all these successful candidates.             </a:t>
            </a:r>
            <a:endParaRPr lang="en-US" i="1" dirty="0" smtClean="0"/>
          </a:p>
          <a:p>
            <a:pPr>
              <a:buNone/>
            </a:pPr>
            <a:endParaRPr lang="en-US" b="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2. </a:t>
            </a:r>
          </a:p>
          <a:p>
            <a:pPr>
              <a:buNone/>
            </a:pPr>
            <a:r>
              <a:rPr lang="en-US" b="1" dirty="0" smtClean="0"/>
              <a:t>Statement</a:t>
            </a:r>
            <a:r>
              <a:rPr lang="en-US" dirty="0" smtClean="0"/>
              <a:t>: On an average, about twenty people are run over by trains and die everyday while crossing the railway tracks through the level crossing.</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railway authorities should be instructed to close all the level crossings.</a:t>
            </a:r>
            <a:endParaRPr lang="en-US" i="1" dirty="0" smtClean="0"/>
          </a:p>
          <a:p>
            <a:pPr>
              <a:buNone/>
            </a:pPr>
            <a:r>
              <a:rPr lang="en-US" dirty="0" smtClean="0"/>
              <a:t>II. Those who are found crossing the tracks, when the gates are closed, should be fined heavily. </a:t>
            </a:r>
            <a:endParaRPr lang="en-US" i="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20.</a:t>
            </a:r>
          </a:p>
          <a:p>
            <a:pPr>
              <a:buNone/>
            </a:pPr>
            <a:r>
              <a:rPr lang="en-US" b="1" dirty="0" smtClean="0"/>
              <a:t>Statement</a:t>
            </a:r>
            <a:r>
              <a:rPr lang="en-US" dirty="0" smtClean="0"/>
              <a:t>: There have been many instances of derailment of trains due to landslide in the hilly areas which caused loss of many lives.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railway authority should arrange to deploy pilot engines before the movement of passenger trains in the hilly areas to alert the trains in case of any landslide.</a:t>
            </a:r>
            <a:endParaRPr lang="en-US" i="1" dirty="0" smtClean="0"/>
          </a:p>
          <a:p>
            <a:pPr>
              <a:buNone/>
            </a:pPr>
            <a:r>
              <a:rPr lang="en-US" dirty="0" smtClean="0"/>
              <a:t> II. The railway authority should strengthen the hill slopes by putting iron meshes so that the loose boulders do not fall on the track.             </a:t>
            </a:r>
            <a:endParaRPr lang="en-US" i="1" dirty="0" smtClean="0"/>
          </a:p>
          <a:p>
            <a:pPr>
              <a:buNone/>
            </a:pPr>
            <a:endParaRPr lang="en-US" b="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solidFill>
                  <a:srgbClr val="FF0000"/>
                </a:solidFill>
              </a:rPr>
              <a:t>Give answer C. if either I or II follows;</a:t>
            </a:r>
            <a:endParaRPr lang="en-US" b="1" i="1" dirty="0" smtClean="0">
              <a:solidFill>
                <a:srgbClr val="FF0000"/>
              </a:solidFill>
            </a:endParaRPr>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20.</a:t>
            </a:r>
          </a:p>
          <a:p>
            <a:pPr>
              <a:buNone/>
            </a:pPr>
            <a:r>
              <a:rPr lang="en-US" b="1" dirty="0" smtClean="0"/>
              <a:t>Statement</a:t>
            </a:r>
            <a:r>
              <a:rPr lang="en-US" dirty="0" smtClean="0"/>
              <a:t>: There have been many instances of derailment of trains due to landslide in the hilly areas which caused loss of many lives.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railway authority should arrange to deploy pilot engines before the movement of passenger trains in the hilly areas to alert the trains in case of any landslide.</a:t>
            </a:r>
            <a:endParaRPr lang="en-US" i="1" dirty="0" smtClean="0"/>
          </a:p>
          <a:p>
            <a:pPr>
              <a:buNone/>
            </a:pPr>
            <a:r>
              <a:rPr lang="en-US" dirty="0" smtClean="0"/>
              <a:t> II. The railway authority should strengthen the hill slopes by putting iron meshes so that the loose boulders do not fall on the track.             </a:t>
            </a:r>
            <a:endParaRPr lang="en-US" i="1" dirty="0" smtClean="0"/>
          </a:p>
          <a:p>
            <a:pPr>
              <a:buNone/>
            </a:pPr>
            <a:endParaRPr lang="en-US" b="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t>
            </a: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endParaRPr lang="en-US" sz="4000" b="1" dirty="0" smtClean="0">
              <a:solidFill>
                <a:schemeClr val="tx1">
                  <a:lumMod val="95000"/>
                  <a:lumOff val="5000"/>
                </a:schemeClr>
              </a:solidFill>
              <a:latin typeface="Arial Black" pitchFamily="34" charset="0"/>
            </a:endParaRPr>
          </a:p>
          <a:p>
            <a:pPr>
              <a:buNone/>
            </a:pPr>
            <a:r>
              <a:rPr lang="en-US" sz="4000" b="1" dirty="0" smtClean="0">
                <a:solidFill>
                  <a:schemeClr val="tx1">
                    <a:lumMod val="95000"/>
                    <a:lumOff val="5000"/>
                  </a:schemeClr>
                </a:solidFill>
                <a:latin typeface="Arial Black" pitchFamily="34" charset="0"/>
              </a:rPr>
              <a:t>                         </a:t>
            </a:r>
            <a:r>
              <a:rPr lang="en-US" sz="4000" b="1" dirty="0" smtClean="0">
                <a:solidFill>
                  <a:srgbClr val="FF0000"/>
                </a:solidFill>
                <a:latin typeface="Arial Black" pitchFamily="34" charset="0"/>
              </a:rPr>
              <a:t>THANK YOU</a:t>
            </a:r>
            <a:endParaRPr lang="en-US" sz="4000" b="1" dirty="0" smtClean="0">
              <a:solidFill>
                <a:srgbClr val="FF0000"/>
              </a:solidFill>
            </a:endParaRPr>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solidFill>
                  <a:srgbClr val="FF0000"/>
                </a:solidFill>
              </a:rPr>
              <a:t>Give answer B. if only II follows;</a:t>
            </a:r>
            <a:endParaRPr lang="en-US" b="1" i="1" dirty="0" smtClean="0">
              <a:solidFill>
                <a:srgbClr val="FF0000"/>
              </a:solidFill>
            </a:endParaRPr>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2. </a:t>
            </a:r>
          </a:p>
          <a:p>
            <a:pPr>
              <a:buNone/>
            </a:pPr>
            <a:r>
              <a:rPr lang="en-US" b="1" dirty="0" smtClean="0"/>
              <a:t>Statement</a:t>
            </a:r>
            <a:r>
              <a:rPr lang="en-US" dirty="0" smtClean="0"/>
              <a:t>: On an average, about twenty people are run over by trains and die everyday while crossing the railway tracks through the level crossing.</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railway authorities should be instructed to close all the level crossings.</a:t>
            </a:r>
            <a:endParaRPr lang="en-US" i="1" dirty="0" smtClean="0"/>
          </a:p>
          <a:p>
            <a:pPr>
              <a:buNone/>
            </a:pPr>
            <a:r>
              <a:rPr lang="en-US" dirty="0" smtClean="0"/>
              <a:t>II. Those who are found crossing the tracks, when the gates are closed, should be fined heavily. </a:t>
            </a:r>
            <a:endParaRPr lang="en-US" i="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3. </a:t>
            </a:r>
          </a:p>
          <a:p>
            <a:pPr>
              <a:buNone/>
            </a:pPr>
            <a:r>
              <a:rPr lang="en-US" b="1" dirty="0" smtClean="0"/>
              <a:t>Statement</a:t>
            </a:r>
            <a:r>
              <a:rPr lang="en-US" dirty="0" smtClean="0"/>
              <a:t>: There is a substantial increase in the number of accidents causing deaths and severe injuries to malfunctioning of the traffic signals.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traffic police should immediately post traffic personnel at the junctions.</a:t>
            </a:r>
            <a:endParaRPr lang="en-US" i="1" dirty="0" smtClean="0"/>
          </a:p>
          <a:p>
            <a:pPr>
              <a:buNone/>
            </a:pPr>
            <a:r>
              <a:rPr lang="en-US" dirty="0" smtClean="0"/>
              <a:t> II. The signal system should immediately be repaired or replaced.    </a:t>
            </a:r>
            <a:endParaRPr lang="en-US"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solidFill>
                  <a:srgbClr val="FF0000"/>
                </a:solidFill>
              </a:rPr>
              <a:t>Give answer C. if either I or II follows;</a:t>
            </a:r>
            <a:endParaRPr lang="en-US" b="1" i="1" dirty="0" smtClean="0">
              <a:solidFill>
                <a:srgbClr val="FF0000"/>
              </a:solidFill>
            </a:endParaRPr>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3. </a:t>
            </a:r>
          </a:p>
          <a:p>
            <a:pPr>
              <a:buNone/>
            </a:pPr>
            <a:r>
              <a:rPr lang="en-US" b="1" dirty="0" smtClean="0"/>
              <a:t>Statement</a:t>
            </a:r>
            <a:r>
              <a:rPr lang="en-US" dirty="0" smtClean="0"/>
              <a:t>: There is a substantial increase in the number of accidents causing deaths and severe injuries to malfunctioning of the traffic signals.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traffic police should immediately post traffic personnel at the junctions.</a:t>
            </a:r>
            <a:endParaRPr lang="en-US" i="1" dirty="0" smtClean="0"/>
          </a:p>
          <a:p>
            <a:pPr>
              <a:buNone/>
            </a:pPr>
            <a:r>
              <a:rPr lang="en-US" dirty="0" smtClean="0"/>
              <a:t> II. The signal system should immediately be repaired or replaced.    </a:t>
            </a:r>
            <a:endParaRPr lang="en-US" i="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t>Give answer E. if both I and II follow.</a:t>
            </a:r>
          </a:p>
          <a:p>
            <a:pPr>
              <a:buNone/>
            </a:pPr>
            <a:r>
              <a:rPr lang="en-US" b="1" dirty="0" smtClean="0"/>
              <a:t>Q 4. </a:t>
            </a:r>
          </a:p>
          <a:p>
            <a:pPr>
              <a:buNone/>
            </a:pPr>
            <a:r>
              <a:rPr lang="en-US" b="1" dirty="0" smtClean="0"/>
              <a:t>Statement</a:t>
            </a:r>
            <a:r>
              <a:rPr lang="en-US" dirty="0" smtClean="0"/>
              <a:t>: As many as ten coaches of a passenger train have derailed and blocked both pairs of the railway tracks.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railway authorities should immediately send men and equipment to the spot to clear the railway tracks.</a:t>
            </a:r>
            <a:endParaRPr lang="en-US" i="1" dirty="0" smtClean="0"/>
          </a:p>
          <a:p>
            <a:pPr>
              <a:buNone/>
            </a:pPr>
            <a:r>
              <a:rPr lang="en-US" dirty="0" smtClean="0"/>
              <a:t> II. All the trains running in both the </a:t>
            </a:r>
            <a:r>
              <a:rPr lang="en-US" b="1" dirty="0" smtClean="0"/>
              <a:t>DIRECTION</a:t>
            </a:r>
            <a:r>
              <a:rPr lang="en-US" dirty="0" smtClean="0"/>
              <a:t>s should be diverted to other routes.        </a:t>
            </a:r>
            <a:endParaRPr lang="en-US" i="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STATEMENT - COURSE OF ACTION</a:t>
            </a:r>
            <a:endParaRPr lang="en-US" sz="1800" b="1" dirty="0" smtClean="0">
              <a:solidFill>
                <a:schemeClr val="tx1">
                  <a:lumMod val="95000"/>
                  <a:lumOff val="5000"/>
                </a:schemeClr>
              </a:solidFill>
              <a:latin typeface="Arial Black" pitchFamily="34" charset="0"/>
            </a:endParaRPr>
          </a:p>
          <a:p>
            <a:pPr>
              <a:buNone/>
            </a:pPr>
            <a:r>
              <a:rPr lang="en-US" b="1" dirty="0" smtClean="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smtClean="0"/>
          </a:p>
          <a:p>
            <a:pPr>
              <a:buNone/>
            </a:pPr>
            <a:r>
              <a:rPr lang="en-US" b="1" dirty="0" smtClean="0"/>
              <a:t>Give answer A. if only I follows;</a:t>
            </a:r>
            <a:endParaRPr lang="en-US" b="1" i="1" dirty="0" smtClean="0"/>
          </a:p>
          <a:p>
            <a:pPr>
              <a:buNone/>
            </a:pPr>
            <a:r>
              <a:rPr lang="en-US" b="1" dirty="0" smtClean="0"/>
              <a:t>Give answer B. if only II follows;</a:t>
            </a:r>
            <a:endParaRPr lang="en-US" b="1" i="1" dirty="0" smtClean="0"/>
          </a:p>
          <a:p>
            <a:pPr>
              <a:buNone/>
            </a:pPr>
            <a:r>
              <a:rPr lang="en-US" b="1" dirty="0" smtClean="0"/>
              <a:t>Give answer C. if either I or II follows;</a:t>
            </a:r>
            <a:endParaRPr lang="en-US" b="1" i="1" dirty="0" smtClean="0"/>
          </a:p>
          <a:p>
            <a:pPr>
              <a:buNone/>
            </a:pPr>
            <a:r>
              <a:rPr lang="en-US" b="1" dirty="0" smtClean="0"/>
              <a:t>Give answer D. if neither I nor II follows;</a:t>
            </a:r>
            <a:endParaRPr lang="en-US" b="1" i="1" dirty="0" smtClean="0"/>
          </a:p>
          <a:p>
            <a:pPr>
              <a:buNone/>
            </a:pPr>
            <a:r>
              <a:rPr lang="en-US" b="1" dirty="0" smtClean="0">
                <a:solidFill>
                  <a:srgbClr val="FF0000"/>
                </a:solidFill>
              </a:rPr>
              <a:t>Give answer E. if both I and II follow.</a:t>
            </a:r>
          </a:p>
          <a:p>
            <a:pPr>
              <a:buNone/>
            </a:pPr>
            <a:r>
              <a:rPr lang="en-US" b="1" dirty="0" smtClean="0"/>
              <a:t>Q 4. </a:t>
            </a:r>
          </a:p>
          <a:p>
            <a:pPr>
              <a:buNone/>
            </a:pPr>
            <a:r>
              <a:rPr lang="en-US" b="1" dirty="0" smtClean="0"/>
              <a:t>Statement</a:t>
            </a:r>
            <a:r>
              <a:rPr lang="en-US" dirty="0" smtClean="0"/>
              <a:t>: As many as ten coaches of a passenger train have derailed and blocked both pairs of the railway tracks.</a:t>
            </a:r>
            <a:endParaRPr lang="en-US" i="1" dirty="0" smtClean="0"/>
          </a:p>
          <a:p>
            <a:pPr>
              <a:buNone/>
            </a:pPr>
            <a:r>
              <a:rPr lang="en-US" b="1" dirty="0" smtClean="0"/>
              <a:t>Courses of action</a:t>
            </a:r>
            <a:r>
              <a:rPr lang="en-US" dirty="0" smtClean="0"/>
              <a:t>:</a:t>
            </a:r>
            <a:endParaRPr lang="en-US" i="1" dirty="0" smtClean="0"/>
          </a:p>
          <a:p>
            <a:pPr>
              <a:buNone/>
            </a:pPr>
            <a:r>
              <a:rPr lang="en-US" dirty="0" smtClean="0"/>
              <a:t> I. The railway authorities should immediately send men and equipment to the spot to clear the railway tracks.</a:t>
            </a:r>
            <a:endParaRPr lang="en-US" i="1" dirty="0" smtClean="0"/>
          </a:p>
          <a:p>
            <a:pPr>
              <a:buNone/>
            </a:pPr>
            <a:r>
              <a:rPr lang="en-US" dirty="0" smtClean="0"/>
              <a:t> II. All the trains running in both the </a:t>
            </a:r>
            <a:r>
              <a:rPr lang="en-US" b="1" dirty="0" smtClean="0"/>
              <a:t>DIRECTION</a:t>
            </a:r>
            <a:r>
              <a:rPr lang="en-US" dirty="0" smtClean="0"/>
              <a:t>s should be diverted to other routes.        </a:t>
            </a:r>
            <a:endParaRPr lang="en-US" i="1" dirty="0" smtClean="0"/>
          </a:p>
          <a:p>
            <a:pPr>
              <a:buNone/>
            </a:pPr>
            <a:endParaRPr lang="en-US" dirty="0" smtClean="0"/>
          </a:p>
          <a:p>
            <a:pPr>
              <a:buNone/>
            </a:pPr>
            <a:endParaRPr lang="en-US" b="1" dirty="0" smtClean="0"/>
          </a:p>
          <a:p>
            <a:pPr>
              <a:buNone/>
            </a:pPr>
            <a:endParaRPr lang="en-US"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1128</TotalTime>
  <Words>84</Words>
  <Application>Microsoft Office PowerPoint</Application>
  <PresentationFormat>Custom</PresentationFormat>
  <Paragraphs>560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Avita</cp:lastModifiedBy>
  <cp:revision>169</cp:revision>
  <dcterms:created xsi:type="dcterms:W3CDTF">2020-02-23T06:37:57Z</dcterms:created>
  <dcterms:modified xsi:type="dcterms:W3CDTF">2023-04-20T06:08:28Z</dcterms:modified>
</cp:coreProperties>
</file>