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09" r:id="rId2"/>
    <p:sldId id="349" r:id="rId3"/>
    <p:sldId id="329" r:id="rId4"/>
    <p:sldId id="310" r:id="rId5"/>
    <p:sldId id="330" r:id="rId6"/>
    <p:sldId id="311" r:id="rId7"/>
    <p:sldId id="331" r:id="rId8"/>
    <p:sldId id="312" r:id="rId9"/>
    <p:sldId id="332" r:id="rId10"/>
    <p:sldId id="313" r:id="rId11"/>
    <p:sldId id="333" r:id="rId12"/>
    <p:sldId id="314" r:id="rId13"/>
    <p:sldId id="334" r:id="rId14"/>
    <p:sldId id="315" r:id="rId15"/>
    <p:sldId id="335" r:id="rId16"/>
    <p:sldId id="316" r:id="rId17"/>
    <p:sldId id="336" r:id="rId18"/>
    <p:sldId id="317" r:id="rId19"/>
    <p:sldId id="337" r:id="rId20"/>
    <p:sldId id="318" r:id="rId21"/>
    <p:sldId id="338" r:id="rId22"/>
    <p:sldId id="319" r:id="rId23"/>
    <p:sldId id="339" r:id="rId24"/>
    <p:sldId id="320" r:id="rId25"/>
    <p:sldId id="340" r:id="rId26"/>
    <p:sldId id="321" r:id="rId27"/>
    <p:sldId id="341" r:id="rId28"/>
    <p:sldId id="322" r:id="rId29"/>
    <p:sldId id="342" r:id="rId30"/>
    <p:sldId id="323" r:id="rId31"/>
    <p:sldId id="343" r:id="rId32"/>
    <p:sldId id="324" r:id="rId33"/>
    <p:sldId id="344" r:id="rId34"/>
    <p:sldId id="325" r:id="rId35"/>
    <p:sldId id="345" r:id="rId36"/>
    <p:sldId id="326" r:id="rId37"/>
    <p:sldId id="346" r:id="rId38"/>
    <p:sldId id="327" r:id="rId39"/>
    <p:sldId id="347" r:id="rId40"/>
    <p:sldId id="328" r:id="rId41"/>
    <p:sldId id="348" r:id="rId42"/>
    <p:sldId id="35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08EFC"/>
    <a:srgbClr val="FE6400"/>
    <a:srgbClr val="B0DB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24" autoAdjust="0"/>
  </p:normalViewPr>
  <p:slideViewPr>
    <p:cSldViewPr snapToGrid="0">
      <p:cViewPr varScale="1">
        <p:scale>
          <a:sx n="69" d="100"/>
          <a:sy n="69" d="100"/>
        </p:scale>
        <p:origin x="-780" y="-102"/>
      </p:cViewPr>
      <p:guideLst>
        <p:guide orient="horz" pos="2160"/>
        <p:guide pos="3840"/>
      </p:guideLst>
    </p:cSldViewPr>
  </p:slideViewPr>
  <p:notesTextViewPr>
    <p:cViewPr>
      <p:scale>
        <a:sx n="400" d="100"/>
        <a:sy n="4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4/20/2023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5" name="Footer Placeholder 4">
            <a:extLst>
              <a:ext uri="{FF2B5EF4-FFF2-40B4-BE49-F238E27FC236}">
                <a16:creationId xmlns=""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6" name="Footer Placeholder 5">
            <a:extLst>
              <a:ext uri="{FF2B5EF4-FFF2-40B4-BE49-F238E27FC236}">
                <a16:creationId xmlns=""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5" name="Footer Placeholder 4">
            <a:extLst>
              <a:ext uri="{FF2B5EF4-FFF2-40B4-BE49-F238E27FC236}">
                <a16:creationId xmlns=""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5" name="Footer Placeholder 4">
            <a:extLst>
              <a:ext uri="{FF2B5EF4-FFF2-40B4-BE49-F238E27FC236}">
                <a16:creationId xmlns=""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20-04-2023</a:t>
            </a:fld>
            <a:endParaRPr lang="en-IN"/>
          </a:p>
        </p:txBody>
      </p:sp>
      <p:sp>
        <p:nvSpPr>
          <p:cNvPr id="5" name="Footer Placeholder 4">
            <a:extLst>
              <a:ext uri="{FF2B5EF4-FFF2-40B4-BE49-F238E27FC236}">
                <a16:creationId xmlns=""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5" name="Footer Placeholder 4">
            <a:extLst>
              <a:ext uri="{FF2B5EF4-FFF2-40B4-BE49-F238E27FC236}">
                <a16:creationId xmlns=""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6" name="Footer Placeholder 5">
            <a:extLst>
              <a:ext uri="{FF2B5EF4-FFF2-40B4-BE49-F238E27FC236}">
                <a16:creationId xmlns=""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8" name="Footer Placeholder 7">
            <a:extLst>
              <a:ext uri="{FF2B5EF4-FFF2-40B4-BE49-F238E27FC236}">
                <a16:creationId xmlns=""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4" name="Footer Placeholder 3">
            <a:extLst>
              <a:ext uri="{FF2B5EF4-FFF2-40B4-BE49-F238E27FC236}">
                <a16:creationId xmlns=""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3" name="Footer Placeholder 2">
            <a:extLst>
              <a:ext uri="{FF2B5EF4-FFF2-40B4-BE49-F238E27FC236}">
                <a16:creationId xmlns=""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6" name="Footer Placeholder 5">
            <a:extLst>
              <a:ext uri="{FF2B5EF4-FFF2-40B4-BE49-F238E27FC236}">
                <a16:creationId xmlns=""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20-04-2023</a:t>
            </a:fld>
            <a:endParaRPr lang="en-IN"/>
          </a:p>
        </p:txBody>
      </p:sp>
      <p:sp>
        <p:nvSpPr>
          <p:cNvPr id="5" name="Footer Placeholder 4">
            <a:extLst>
              <a:ext uri="{FF2B5EF4-FFF2-40B4-BE49-F238E27FC236}">
                <a16:creationId xmlns=""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t>
            </a: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r>
              <a:rPr lang="en-US" sz="3600" b="1" dirty="0" smtClean="0">
                <a:solidFill>
                  <a:srgbClr val="FF0000"/>
                </a:solidFill>
                <a:latin typeface="Arial Black" pitchFamily="34" charset="0"/>
              </a:rPr>
              <a:t>         STATEMENT – CAUSE AND EFFECT </a:t>
            </a:r>
          </a:p>
          <a:p>
            <a:pPr>
              <a:buNone/>
            </a:pPr>
            <a:r>
              <a:rPr lang="en-US" sz="3600" b="1" dirty="0" smtClean="0">
                <a:solidFill>
                  <a:srgbClr val="FF0000"/>
                </a:solidFill>
              </a:rPr>
              <a:t> 	</a:t>
            </a:r>
            <a:endParaRPr lang="en-US" sz="3600" b="1" dirty="0" smtClean="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5.</a:t>
            </a:r>
          </a:p>
          <a:p>
            <a:pPr>
              <a:buNone/>
            </a:pPr>
            <a:r>
              <a:rPr lang="en-US" sz="1800" b="1" dirty="0" smtClean="0"/>
              <a:t>Statements</a:t>
            </a:r>
            <a:r>
              <a:rPr lang="en-US" sz="1800" dirty="0" smtClean="0"/>
              <a:t>:</a:t>
            </a:r>
          </a:p>
          <a:p>
            <a:pPr>
              <a:buNone/>
            </a:pPr>
            <a:r>
              <a:rPr lang="en-US" sz="1800" dirty="0" smtClean="0"/>
              <a:t>1.Importance of Yoga and exercise is being realized by all sections of the society.</a:t>
            </a:r>
            <a:endParaRPr lang="en-US" sz="1800" i="1" dirty="0" smtClean="0"/>
          </a:p>
          <a:p>
            <a:pPr>
              <a:buNone/>
            </a:pPr>
            <a:r>
              <a:rPr lang="en-US" sz="1800" dirty="0" smtClean="0"/>
              <a:t>2.There is an increasing awareness about health in the society particularly among middle ages group of people.</a:t>
            </a:r>
            <a:endParaRPr lang="en-US" sz="1800" i="1" dirty="0" smtClean="0"/>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solidFill>
                  <a:srgbClr val="FF0000"/>
                </a:solidFill>
              </a:rPr>
              <a:t>If Statement II is the cause and Statement I is its effect.</a:t>
            </a:r>
            <a:endParaRPr lang="en-US" sz="1800" b="1" i="1" dirty="0" smtClean="0">
              <a:solidFill>
                <a:srgbClr val="FF0000"/>
              </a:solidFill>
            </a:endParaRPr>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5.</a:t>
            </a:r>
          </a:p>
          <a:p>
            <a:pPr>
              <a:buNone/>
            </a:pPr>
            <a:r>
              <a:rPr lang="en-US" sz="1800" b="1" dirty="0" smtClean="0"/>
              <a:t>Statements</a:t>
            </a:r>
            <a:r>
              <a:rPr lang="en-US" sz="1800" dirty="0" smtClean="0"/>
              <a:t>:</a:t>
            </a:r>
          </a:p>
          <a:p>
            <a:pPr>
              <a:buNone/>
            </a:pPr>
            <a:r>
              <a:rPr lang="en-US" sz="1800" dirty="0" smtClean="0"/>
              <a:t>1.Importance of Yoga and exercise is being realized by all sections of the society.</a:t>
            </a:r>
            <a:endParaRPr lang="en-US" sz="1800" i="1" dirty="0" smtClean="0"/>
          </a:p>
          <a:p>
            <a:pPr>
              <a:buNone/>
            </a:pPr>
            <a:r>
              <a:rPr lang="en-US" sz="1800" dirty="0" smtClean="0"/>
              <a:t>2.There is an increasing awareness about health in the society particularly among middle ages group of people.</a:t>
            </a:r>
            <a:endParaRPr lang="en-US" sz="1800" i="1" dirty="0" smtClean="0"/>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6.</a:t>
            </a:r>
          </a:p>
          <a:p>
            <a:pPr>
              <a:buNone/>
            </a:pPr>
            <a:r>
              <a:rPr lang="en-US" sz="1800" b="1" dirty="0" smtClean="0"/>
              <a:t>Statements</a:t>
            </a:r>
            <a:r>
              <a:rPr lang="en-US" sz="1800" dirty="0" smtClean="0"/>
              <a:t>:</a:t>
            </a:r>
          </a:p>
          <a:p>
            <a:pPr>
              <a:buNone/>
            </a:pPr>
            <a:r>
              <a:rPr lang="en-US" sz="1800" dirty="0" smtClean="0"/>
              <a:t>1.The prices of food grains and other essential commodities in the open market have risen sharply during the past three months.</a:t>
            </a:r>
            <a:endParaRPr lang="en-US" sz="1800" i="1" dirty="0" smtClean="0"/>
          </a:p>
          <a:p>
            <a:pPr>
              <a:buNone/>
            </a:pPr>
            <a:r>
              <a:rPr lang="en-US" sz="1800" dirty="0" smtClean="0"/>
              <a:t>2.The political party in opposition has given a call for general strike to protest against the government's economic policy.</a:t>
            </a:r>
            <a:endParaRPr lang="en-US" sz="1800" i="1" dirty="0" smtClean="0"/>
          </a:p>
          <a:p>
            <a:pPr>
              <a:buNone/>
            </a:pPr>
            <a:endParaRPr lang="en-US" sz="1800" b="1" i="1" dirty="0" smtClean="0"/>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solidFill>
                  <a:srgbClr val="FF0000"/>
                </a:solidFill>
              </a:rPr>
              <a:t>(E) If both the Statements I and II are effects of some common cause.</a:t>
            </a:r>
          </a:p>
          <a:p>
            <a:pPr>
              <a:buNone/>
            </a:pPr>
            <a:r>
              <a:rPr lang="en-US" sz="1800" b="1" dirty="0" smtClean="0"/>
              <a:t>Q 6.</a:t>
            </a:r>
          </a:p>
          <a:p>
            <a:pPr>
              <a:buNone/>
            </a:pPr>
            <a:r>
              <a:rPr lang="en-US" sz="1800" b="1" dirty="0" smtClean="0"/>
              <a:t>Statements</a:t>
            </a:r>
            <a:r>
              <a:rPr lang="en-US" sz="1800" dirty="0" smtClean="0"/>
              <a:t>:</a:t>
            </a:r>
          </a:p>
          <a:p>
            <a:pPr>
              <a:buNone/>
            </a:pPr>
            <a:r>
              <a:rPr lang="en-US" sz="1800" dirty="0" smtClean="0"/>
              <a:t>1.The prices of food grains and other essential commodities in the open market have risen sharply during the past three months.</a:t>
            </a:r>
            <a:endParaRPr lang="en-US" sz="1800" i="1" dirty="0" smtClean="0"/>
          </a:p>
          <a:p>
            <a:pPr>
              <a:buNone/>
            </a:pPr>
            <a:r>
              <a:rPr lang="en-US" sz="1800" dirty="0" smtClean="0"/>
              <a:t>2.The political party in opposition has given a call for general strike to protest against the government's economic policy.</a:t>
            </a:r>
            <a:endParaRPr lang="en-US" sz="1800" i="1" dirty="0" smtClean="0"/>
          </a:p>
          <a:p>
            <a:pPr>
              <a:buNone/>
            </a:pPr>
            <a:endParaRPr lang="en-US" sz="1800" b="1" i="1" dirty="0" smtClean="0"/>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7.</a:t>
            </a:r>
          </a:p>
          <a:p>
            <a:pPr>
              <a:buNone/>
            </a:pPr>
            <a:r>
              <a:rPr lang="en-US" sz="1800" b="1" dirty="0" smtClean="0"/>
              <a:t>Statements</a:t>
            </a:r>
            <a:r>
              <a:rPr lang="en-US" sz="1800" dirty="0" smtClean="0"/>
              <a:t>:</a:t>
            </a:r>
          </a:p>
          <a:p>
            <a:pPr>
              <a:buNone/>
            </a:pPr>
            <a:r>
              <a:rPr lang="en-US" sz="1800" dirty="0" smtClean="0"/>
              <a:t>1.The Government has decided to hold a single entrance test for admission to all the medical colleges in India.</a:t>
            </a:r>
            <a:endParaRPr lang="en-US" sz="1800" i="1" dirty="0" smtClean="0"/>
          </a:p>
          <a:p>
            <a:pPr>
              <a:buNone/>
            </a:pPr>
            <a:r>
              <a:rPr lang="en-US" sz="1800" dirty="0" smtClean="0"/>
              <a:t>2.The State Government has debarred students from other States to apply for the seats in the medical colleges in the State.</a:t>
            </a:r>
            <a:endParaRPr lang="en-US" sz="1800" i="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solidFill>
                  <a:srgbClr val="FF0000"/>
                </a:solidFill>
              </a:rPr>
              <a:t>If Statement II is the cause and Statement I is its effect.</a:t>
            </a:r>
            <a:endParaRPr lang="en-US" sz="1800" b="1" i="1" dirty="0" smtClean="0">
              <a:solidFill>
                <a:srgbClr val="FF0000"/>
              </a:solidFill>
            </a:endParaRPr>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7.</a:t>
            </a:r>
          </a:p>
          <a:p>
            <a:pPr>
              <a:buNone/>
            </a:pPr>
            <a:r>
              <a:rPr lang="en-US" sz="1800" b="1" dirty="0" smtClean="0"/>
              <a:t>Statements</a:t>
            </a:r>
            <a:r>
              <a:rPr lang="en-US" sz="1800" dirty="0" smtClean="0"/>
              <a:t>:</a:t>
            </a:r>
          </a:p>
          <a:p>
            <a:pPr>
              <a:buNone/>
            </a:pPr>
            <a:r>
              <a:rPr lang="en-US" sz="1800" dirty="0" smtClean="0"/>
              <a:t>1.The Government has decided to hold a single entrance test for admission to all the medical colleges in India.</a:t>
            </a:r>
            <a:endParaRPr lang="en-US" sz="1800" i="1" dirty="0" smtClean="0"/>
          </a:p>
          <a:p>
            <a:pPr>
              <a:buNone/>
            </a:pPr>
            <a:r>
              <a:rPr lang="en-US" sz="1800" dirty="0" smtClean="0"/>
              <a:t>2.The State Government has debarred students from other States to apply for the seats in the medical colleges in the State.</a:t>
            </a:r>
            <a:endParaRPr lang="en-US" sz="1800" i="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8.</a:t>
            </a:r>
          </a:p>
          <a:p>
            <a:pPr>
              <a:buNone/>
            </a:pPr>
            <a:r>
              <a:rPr lang="en-US" sz="1800" b="1" dirty="0" smtClean="0"/>
              <a:t>Statements</a:t>
            </a:r>
            <a:r>
              <a:rPr lang="en-US" sz="1800" dirty="0" smtClean="0"/>
              <a:t>:</a:t>
            </a:r>
            <a:endParaRPr lang="en-US" sz="1800" i="1" dirty="0" smtClean="0"/>
          </a:p>
          <a:p>
            <a:pPr>
              <a:buNone/>
            </a:pPr>
            <a:r>
              <a:rPr lang="en-US" sz="1800" dirty="0" smtClean="0"/>
              <a:t>1.Large number of Primary Schools in the rural areas is run by only one teacher.</a:t>
            </a:r>
            <a:endParaRPr lang="en-US" sz="1800" i="1" dirty="0" smtClean="0"/>
          </a:p>
          <a:p>
            <a:pPr>
              <a:buNone/>
            </a:pPr>
            <a:r>
              <a:rPr lang="en-US" sz="1800" dirty="0" smtClean="0"/>
              <a:t>2.There has been a huge dropout from the primary schools in rural areas.</a:t>
            </a:r>
            <a:endParaRPr lang="en-US" sz="1800" i="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solidFill>
                  <a:srgbClr val="FF0000"/>
                </a:solidFill>
              </a:rPr>
              <a:t>If Statement I is the cause and Statement II is its effect.</a:t>
            </a:r>
            <a:endParaRPr lang="en-US" sz="1800" b="1" i="1" dirty="0" smtClean="0">
              <a:solidFill>
                <a:srgbClr val="FF0000"/>
              </a:solidFill>
            </a:endParaRPr>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8.</a:t>
            </a:r>
          </a:p>
          <a:p>
            <a:pPr>
              <a:buNone/>
            </a:pPr>
            <a:r>
              <a:rPr lang="en-US" sz="1800" b="1" dirty="0" smtClean="0"/>
              <a:t>Statements</a:t>
            </a:r>
            <a:r>
              <a:rPr lang="en-US" sz="1800" dirty="0" smtClean="0"/>
              <a:t>:</a:t>
            </a:r>
            <a:endParaRPr lang="en-US" sz="1800" i="1" dirty="0" smtClean="0"/>
          </a:p>
          <a:p>
            <a:pPr>
              <a:buNone/>
            </a:pPr>
            <a:r>
              <a:rPr lang="en-US" sz="1800" dirty="0" smtClean="0"/>
              <a:t>1.Large number of Primary Schools in the rural areas is run by only one teacher.</a:t>
            </a:r>
            <a:endParaRPr lang="en-US" sz="1800" i="1" dirty="0" smtClean="0"/>
          </a:p>
          <a:p>
            <a:pPr>
              <a:buNone/>
            </a:pPr>
            <a:r>
              <a:rPr lang="en-US" sz="1800" dirty="0" smtClean="0"/>
              <a:t>2.There has been a huge dropout from the primary schools in rural areas.</a:t>
            </a:r>
            <a:endParaRPr lang="en-US" sz="1800" i="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9.</a:t>
            </a:r>
          </a:p>
          <a:p>
            <a:pPr>
              <a:buNone/>
            </a:pPr>
            <a:r>
              <a:rPr lang="en-US" sz="1800" b="1" dirty="0" smtClean="0"/>
              <a:t>Statements</a:t>
            </a:r>
            <a:r>
              <a:rPr lang="en-US" sz="1800" dirty="0" smtClean="0"/>
              <a:t>:</a:t>
            </a:r>
            <a:endParaRPr lang="en-US" sz="1800" i="1" dirty="0" smtClean="0"/>
          </a:p>
          <a:p>
            <a:pPr>
              <a:buNone/>
            </a:pPr>
            <a:r>
              <a:rPr lang="en-US" sz="1800" dirty="0" smtClean="0"/>
              <a:t>1.The employees of the biggest bank in the country have given an indefinite strike call starting from the third of the next month.</a:t>
            </a:r>
            <a:endParaRPr lang="en-US" sz="1800" i="1" dirty="0" smtClean="0"/>
          </a:p>
          <a:p>
            <a:pPr>
              <a:buNone/>
            </a:pPr>
            <a:r>
              <a:rPr lang="en-US" sz="1800" dirty="0" smtClean="0"/>
              <a:t>2.The employees of the Central Government have withdrawn their week long demonstrations.</a:t>
            </a:r>
            <a:endParaRPr lang="en-US" sz="1800" i="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solidFill>
                  <a:srgbClr val="FF0000"/>
                </a:solidFill>
              </a:rPr>
              <a:t>(D) If both the Statements I and II are effects of independent causes.</a:t>
            </a:r>
            <a:endParaRPr lang="en-US" sz="1800" b="1" i="1" dirty="0" smtClean="0">
              <a:solidFill>
                <a:srgbClr val="FF0000"/>
              </a:solidFill>
            </a:endParaRPr>
          </a:p>
          <a:p>
            <a:pPr>
              <a:buNone/>
            </a:pPr>
            <a:r>
              <a:rPr lang="en-US" sz="1800" b="1" dirty="0" smtClean="0"/>
              <a:t>(E) If both the Statements I and II are effects of some common cause.</a:t>
            </a:r>
          </a:p>
          <a:p>
            <a:pPr>
              <a:buNone/>
            </a:pPr>
            <a:r>
              <a:rPr lang="en-US" sz="1800" b="1" dirty="0" smtClean="0"/>
              <a:t>Q 9.</a:t>
            </a:r>
          </a:p>
          <a:p>
            <a:pPr>
              <a:buNone/>
            </a:pPr>
            <a:r>
              <a:rPr lang="en-US" sz="1800" b="1" dirty="0" smtClean="0"/>
              <a:t>Statements</a:t>
            </a:r>
            <a:r>
              <a:rPr lang="en-US" sz="1800" dirty="0" smtClean="0"/>
              <a:t>:</a:t>
            </a:r>
            <a:endParaRPr lang="en-US" sz="1800" i="1" dirty="0" smtClean="0"/>
          </a:p>
          <a:p>
            <a:pPr>
              <a:buNone/>
            </a:pPr>
            <a:r>
              <a:rPr lang="en-US" sz="1800" dirty="0" smtClean="0"/>
              <a:t>1.The employees of the biggest bank in the country have given an indefinite strike call starting from the third of the next month.</a:t>
            </a:r>
            <a:endParaRPr lang="en-US" sz="1800" i="1" dirty="0" smtClean="0"/>
          </a:p>
          <a:p>
            <a:pPr>
              <a:buNone/>
            </a:pPr>
            <a:r>
              <a:rPr lang="en-US" sz="1800" dirty="0" smtClean="0"/>
              <a:t>2.The employees of the Central Government have withdrawn their week long demonstrations.</a:t>
            </a:r>
            <a:endParaRPr lang="en-US" sz="1800" i="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 </a:t>
            </a:r>
          </a:p>
          <a:p>
            <a:pPr>
              <a:buNone/>
            </a:pPr>
            <a:r>
              <a:rPr lang="en-US" sz="1800" b="1" dirty="0" smtClean="0"/>
              <a:t>Statements</a:t>
            </a:r>
            <a:r>
              <a:rPr lang="en-US" sz="1800" dirty="0" smtClean="0"/>
              <a:t>:</a:t>
            </a:r>
          </a:p>
          <a:p>
            <a:pPr>
              <a:buNone/>
            </a:pPr>
            <a:r>
              <a:rPr lang="en-US" sz="1800" dirty="0" smtClean="0"/>
              <a:t>1.Standard of living among the middle class society is constantly going up since part of few years.</a:t>
            </a:r>
            <a:endParaRPr lang="en-US" sz="1800" i="1" dirty="0" smtClean="0"/>
          </a:p>
          <a:p>
            <a:pPr>
              <a:buNone/>
            </a:pPr>
            <a:r>
              <a:rPr lang="en-US" sz="1800" dirty="0" smtClean="0"/>
              <a:t>2.Indian Economy is observing remarkable growth.</a:t>
            </a:r>
            <a:r>
              <a:rPr lang="en-US" sz="1800" b="1" dirty="0" smtClean="0"/>
              <a:t> </a:t>
            </a: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10. </a:t>
            </a:r>
          </a:p>
          <a:p>
            <a:pPr>
              <a:buNone/>
            </a:pPr>
            <a:r>
              <a:rPr lang="en-US" sz="1800" b="1" dirty="0" smtClean="0"/>
              <a:t>Statements</a:t>
            </a:r>
            <a:r>
              <a:rPr lang="en-US" sz="1800" dirty="0" smtClean="0"/>
              <a:t>:</a:t>
            </a:r>
          </a:p>
          <a:p>
            <a:pPr>
              <a:buNone/>
            </a:pPr>
            <a:r>
              <a:rPr lang="en-US" sz="1800" dirty="0" smtClean="0"/>
              <a:t>1.Police resorted to </a:t>
            </a:r>
            <a:r>
              <a:rPr lang="en-US" sz="1800" dirty="0" err="1" smtClean="0"/>
              <a:t>lathi</a:t>
            </a:r>
            <a:r>
              <a:rPr lang="en-US" sz="1800" dirty="0" smtClean="0"/>
              <a:t>-charge to disperse the unlawful gathering of large number of people.</a:t>
            </a:r>
            <a:endParaRPr lang="en-US" sz="1800" i="1" dirty="0" smtClean="0"/>
          </a:p>
          <a:p>
            <a:pPr>
              <a:buNone/>
            </a:pPr>
            <a:r>
              <a:rPr lang="en-US" sz="1800" dirty="0" smtClean="0"/>
              <a:t>2.The citizens' forum called a general strike in protest against the police atrocities.</a:t>
            </a:r>
            <a:endParaRPr lang="en-US" sz="1800" i="1" dirty="0" smtClean="0"/>
          </a:p>
          <a:p>
            <a:pPr>
              <a:buNone/>
            </a:pPr>
            <a:endParaRPr lang="en-US" sz="1800" b="1" dirty="0" smtClean="0">
              <a:solidFill>
                <a:schemeClr val="tx1">
                  <a:lumMod val="95000"/>
                  <a:lumOff val="5000"/>
                </a:schemeClr>
              </a:solidFill>
              <a:latin typeface="Arial Black" pitchFamily="34" charset="0"/>
            </a:endParaRPr>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solidFill>
                  <a:srgbClr val="FF0000"/>
                </a:solidFill>
              </a:rPr>
              <a:t>If Statement I is the cause and Statement II is its effect.</a:t>
            </a:r>
            <a:endParaRPr lang="en-US" sz="1800" b="1" i="1" dirty="0" smtClean="0">
              <a:solidFill>
                <a:srgbClr val="FF0000"/>
              </a:solidFill>
            </a:endParaRPr>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10. </a:t>
            </a:r>
          </a:p>
          <a:p>
            <a:pPr>
              <a:buNone/>
            </a:pPr>
            <a:r>
              <a:rPr lang="en-US" sz="1800" b="1" dirty="0" smtClean="0"/>
              <a:t>Statements</a:t>
            </a:r>
            <a:r>
              <a:rPr lang="en-US" sz="1800" dirty="0" smtClean="0"/>
              <a:t>:</a:t>
            </a:r>
          </a:p>
          <a:p>
            <a:pPr>
              <a:buNone/>
            </a:pPr>
            <a:r>
              <a:rPr lang="en-US" sz="1800" dirty="0" smtClean="0"/>
              <a:t>1.Police resorted to </a:t>
            </a:r>
            <a:r>
              <a:rPr lang="en-US" sz="1800" dirty="0" err="1" smtClean="0"/>
              <a:t>lathi</a:t>
            </a:r>
            <a:r>
              <a:rPr lang="en-US" sz="1800" dirty="0" smtClean="0"/>
              <a:t>-charge to disperse the unlawful gathering of large number of people.</a:t>
            </a:r>
            <a:endParaRPr lang="en-US" sz="1800" i="1" dirty="0" smtClean="0"/>
          </a:p>
          <a:p>
            <a:pPr>
              <a:buNone/>
            </a:pPr>
            <a:r>
              <a:rPr lang="en-US" sz="1800" dirty="0" smtClean="0"/>
              <a:t>2.The citizens' forum called a general strike in protest against the police atrocities.</a:t>
            </a:r>
            <a:endParaRPr lang="en-US" sz="1800" i="1" dirty="0" smtClean="0"/>
          </a:p>
          <a:p>
            <a:pPr>
              <a:buNone/>
            </a:pPr>
            <a:endParaRPr lang="en-US" sz="1800" b="1" dirty="0" smtClean="0">
              <a:solidFill>
                <a:schemeClr val="tx1">
                  <a:lumMod val="95000"/>
                  <a:lumOff val="5000"/>
                </a:schemeClr>
              </a:solidFill>
              <a:latin typeface="Arial Black" pitchFamily="34" charset="0"/>
            </a:endParaRPr>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Q11.</a:t>
            </a:r>
          </a:p>
          <a:p>
            <a:pPr>
              <a:buNone/>
            </a:pPr>
            <a:r>
              <a:rPr lang="en-US" sz="1800" b="1" dirty="0" smtClean="0"/>
              <a:t>Statements</a:t>
            </a:r>
            <a:r>
              <a:rPr lang="en-US" sz="1800" dirty="0" smtClean="0"/>
              <a:t>:</a:t>
            </a:r>
          </a:p>
          <a:p>
            <a:pPr>
              <a:buNone/>
            </a:pPr>
            <a:r>
              <a:rPr lang="en-US" sz="1800" dirty="0" smtClean="0"/>
              <a:t>1.The farmers have decided against selling their </a:t>
            </a:r>
            <a:r>
              <a:rPr lang="en-US" sz="1800" dirty="0" err="1" smtClean="0"/>
              <a:t>Kharif</a:t>
            </a:r>
            <a:r>
              <a:rPr lang="en-US" sz="1800" dirty="0" smtClean="0"/>
              <a:t> crops to the Government agencies.</a:t>
            </a:r>
            <a:endParaRPr lang="en-US" sz="1800" i="1" dirty="0" smtClean="0"/>
          </a:p>
          <a:p>
            <a:pPr>
              <a:buNone/>
            </a:pPr>
            <a:r>
              <a:rPr lang="en-US" sz="1800" dirty="0" smtClean="0"/>
              <a:t>2.The Government has reduced the procurement price of </a:t>
            </a:r>
            <a:r>
              <a:rPr lang="en-US" sz="1800" dirty="0" err="1" smtClean="0"/>
              <a:t>Kharif</a:t>
            </a:r>
            <a:r>
              <a:rPr lang="en-US" sz="1800" dirty="0" smtClean="0"/>
              <a:t> crops starting from the last month to the next six months.</a:t>
            </a:r>
            <a:endParaRPr lang="en-US" sz="1800"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solidFill>
                  <a:srgbClr val="FF0000"/>
                </a:solidFill>
              </a:rPr>
              <a:t>If Statement II is the cause and Statement I is its effect.</a:t>
            </a:r>
            <a:endParaRPr lang="en-US" sz="1800" b="1" i="1" dirty="0" smtClean="0">
              <a:solidFill>
                <a:srgbClr val="FF0000"/>
              </a:solidFill>
            </a:endParaRPr>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Q11.</a:t>
            </a:r>
          </a:p>
          <a:p>
            <a:pPr>
              <a:buNone/>
            </a:pPr>
            <a:r>
              <a:rPr lang="en-US" sz="1800" b="1" dirty="0" smtClean="0"/>
              <a:t>Statements</a:t>
            </a:r>
            <a:r>
              <a:rPr lang="en-US" sz="1800" dirty="0" smtClean="0"/>
              <a:t>:</a:t>
            </a:r>
          </a:p>
          <a:p>
            <a:pPr>
              <a:buNone/>
            </a:pPr>
            <a:r>
              <a:rPr lang="en-US" sz="1800" dirty="0" smtClean="0"/>
              <a:t>1.The farmers have decided against selling their </a:t>
            </a:r>
            <a:r>
              <a:rPr lang="en-US" sz="1800" dirty="0" err="1" smtClean="0"/>
              <a:t>Kharif</a:t>
            </a:r>
            <a:r>
              <a:rPr lang="en-US" sz="1800" dirty="0" smtClean="0"/>
              <a:t> crops to the Government agencies.</a:t>
            </a:r>
            <a:endParaRPr lang="en-US" sz="1800" i="1" dirty="0" smtClean="0"/>
          </a:p>
          <a:p>
            <a:pPr>
              <a:buNone/>
            </a:pPr>
            <a:r>
              <a:rPr lang="en-US" sz="1800" dirty="0" smtClean="0"/>
              <a:t>2.The Government has reduced the procurement price of </a:t>
            </a:r>
            <a:r>
              <a:rPr lang="en-US" sz="1800" dirty="0" err="1" smtClean="0"/>
              <a:t>Kharif</a:t>
            </a:r>
            <a:r>
              <a:rPr lang="en-US" sz="1800" dirty="0" smtClean="0"/>
              <a:t> crops starting from the last month to the next six months.</a:t>
            </a:r>
            <a:endParaRPr lang="en-US" sz="1800"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12.</a:t>
            </a:r>
          </a:p>
          <a:p>
            <a:pPr>
              <a:buNone/>
            </a:pPr>
            <a:r>
              <a:rPr lang="en-US" sz="1800" b="1" dirty="0" smtClean="0"/>
              <a:t>Statements</a:t>
            </a:r>
            <a:r>
              <a:rPr lang="en-US" sz="1800" dirty="0" smtClean="0"/>
              <a:t>:</a:t>
            </a:r>
          </a:p>
          <a:p>
            <a:pPr>
              <a:buNone/>
            </a:pPr>
            <a:r>
              <a:rPr lang="en-US" sz="1800" dirty="0" smtClean="0"/>
              <a:t>1.Many people visited the religious place during the week-end.</a:t>
            </a:r>
            <a:endParaRPr lang="en-US" sz="1800" i="1" dirty="0" smtClean="0"/>
          </a:p>
          <a:p>
            <a:pPr>
              <a:buNone/>
            </a:pPr>
            <a:r>
              <a:rPr lang="en-US" sz="1800" dirty="0" smtClean="0"/>
              <a:t>2.Few people visited the religious place during the week days</a:t>
            </a:r>
            <a:r>
              <a:rPr lang="en-US" sz="1800" i="1" dirty="0" smtClean="0"/>
              <a:t>.</a:t>
            </a: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solidFill>
                  <a:srgbClr val="FF0000"/>
                </a:solidFill>
              </a:rPr>
              <a:t>(E) If both the Statements I and II are effects of some common cause.</a:t>
            </a:r>
          </a:p>
          <a:p>
            <a:pPr>
              <a:buNone/>
            </a:pPr>
            <a:r>
              <a:rPr lang="en-US" sz="1800" b="1" dirty="0" smtClean="0"/>
              <a:t>Q 12.</a:t>
            </a:r>
          </a:p>
          <a:p>
            <a:pPr>
              <a:buNone/>
            </a:pPr>
            <a:r>
              <a:rPr lang="en-US" sz="1800" b="1" dirty="0" smtClean="0"/>
              <a:t>Statements</a:t>
            </a:r>
            <a:r>
              <a:rPr lang="en-US" sz="1800" dirty="0" smtClean="0"/>
              <a:t>:</a:t>
            </a:r>
          </a:p>
          <a:p>
            <a:pPr>
              <a:buNone/>
            </a:pPr>
            <a:r>
              <a:rPr lang="en-US" sz="1800" dirty="0" smtClean="0"/>
              <a:t>1.Many people visited the religious place during the week-end.</a:t>
            </a:r>
            <a:endParaRPr lang="en-US" sz="1800" i="1" dirty="0" smtClean="0"/>
          </a:p>
          <a:p>
            <a:pPr>
              <a:buNone/>
            </a:pPr>
            <a:r>
              <a:rPr lang="en-US" sz="1800" dirty="0" smtClean="0"/>
              <a:t>2.Few people visited the religious place during the week days</a:t>
            </a:r>
            <a:r>
              <a:rPr lang="en-US" sz="1800" i="1" dirty="0" smtClean="0"/>
              <a:t>.</a:t>
            </a: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13.</a:t>
            </a:r>
          </a:p>
          <a:p>
            <a:pPr>
              <a:buNone/>
            </a:pPr>
            <a:r>
              <a:rPr lang="en-US" sz="1800" b="1" dirty="0" smtClean="0"/>
              <a:t>Statements</a:t>
            </a:r>
            <a:r>
              <a:rPr lang="en-US" sz="1800" dirty="0" smtClean="0"/>
              <a:t>:</a:t>
            </a:r>
            <a:endParaRPr lang="en-US" sz="1800" i="1" dirty="0" smtClean="0"/>
          </a:p>
          <a:p>
            <a:pPr>
              <a:buNone/>
            </a:pPr>
            <a:r>
              <a:rPr lang="en-US" sz="1800" dirty="0" smtClean="0"/>
              <a:t>1.All the schools in the area had to be kept closed for most part of the week.</a:t>
            </a:r>
            <a:endParaRPr lang="en-US" sz="1800" i="1" dirty="0" smtClean="0"/>
          </a:p>
          <a:p>
            <a:pPr>
              <a:buNone/>
            </a:pPr>
            <a:r>
              <a:rPr lang="en-US" sz="1800" dirty="0" smtClean="0"/>
              <a:t>2.Many parents have withdrawn their children from the local schools.</a:t>
            </a:r>
            <a:endParaRPr lang="en-US" sz="1800" i="1" dirty="0" smtClean="0"/>
          </a:p>
          <a:p>
            <a:pPr>
              <a:buNone/>
            </a:pPr>
            <a:endParaRPr lang="en-US" sz="1800" b="1" i="1" dirty="0" smtClean="0"/>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solidFill>
                  <a:srgbClr val="FF0000"/>
                </a:solidFill>
              </a:rPr>
              <a:t>If Statement I is the cause and Statement II is its effect.</a:t>
            </a:r>
            <a:endParaRPr lang="en-US" sz="1800" b="1" i="1" dirty="0" smtClean="0">
              <a:solidFill>
                <a:srgbClr val="FF0000"/>
              </a:solidFill>
            </a:endParaRPr>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13.</a:t>
            </a:r>
          </a:p>
          <a:p>
            <a:pPr>
              <a:buNone/>
            </a:pPr>
            <a:r>
              <a:rPr lang="en-US" sz="1800" b="1" dirty="0" smtClean="0"/>
              <a:t>Statements</a:t>
            </a:r>
            <a:r>
              <a:rPr lang="en-US" sz="1800" dirty="0" smtClean="0"/>
              <a:t>:</a:t>
            </a:r>
            <a:endParaRPr lang="en-US" sz="1800" i="1" dirty="0" smtClean="0"/>
          </a:p>
          <a:p>
            <a:pPr>
              <a:buNone/>
            </a:pPr>
            <a:r>
              <a:rPr lang="en-US" sz="1800" dirty="0" smtClean="0"/>
              <a:t>1.All the schools in the area had to be kept closed for most part of the week.</a:t>
            </a:r>
            <a:endParaRPr lang="en-US" sz="1800" i="1" dirty="0" smtClean="0"/>
          </a:p>
          <a:p>
            <a:pPr>
              <a:buNone/>
            </a:pPr>
            <a:r>
              <a:rPr lang="en-US" sz="1800" dirty="0" smtClean="0"/>
              <a:t>2.Many parents have withdrawn their children from the local schools.</a:t>
            </a:r>
            <a:endParaRPr lang="en-US" sz="1800" i="1" dirty="0" smtClean="0"/>
          </a:p>
          <a:p>
            <a:pPr>
              <a:buNone/>
            </a:pPr>
            <a:endParaRPr lang="en-US" sz="1800" b="1" i="1" dirty="0" smtClean="0"/>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14.</a:t>
            </a:r>
          </a:p>
          <a:p>
            <a:pPr>
              <a:buNone/>
            </a:pPr>
            <a:r>
              <a:rPr lang="en-US" sz="1800" b="1" dirty="0" smtClean="0"/>
              <a:t>Statements</a:t>
            </a:r>
            <a:r>
              <a:rPr lang="en-US" sz="1800" dirty="0" smtClean="0"/>
              <a:t>:</a:t>
            </a:r>
            <a:endParaRPr lang="en-US" sz="1800" i="1" dirty="0" smtClean="0"/>
          </a:p>
          <a:p>
            <a:pPr>
              <a:buNone/>
            </a:pPr>
            <a:r>
              <a:rPr lang="en-US" sz="1800" dirty="0" smtClean="0"/>
              <a:t>1.The literacy rate in the district has been increasing for the last four years.</a:t>
            </a:r>
            <a:endParaRPr lang="en-US" sz="1800" i="1" dirty="0" smtClean="0"/>
          </a:p>
          <a:p>
            <a:pPr>
              <a:buNone/>
            </a:pPr>
            <a:r>
              <a:rPr lang="en-US" sz="1800" dirty="0" smtClean="0"/>
              <a:t>2.The district administration has conducted extensive training </a:t>
            </a:r>
            <a:r>
              <a:rPr lang="en-US" sz="1800" dirty="0" err="1" smtClean="0"/>
              <a:t>programme</a:t>
            </a:r>
            <a:r>
              <a:rPr lang="en-US" sz="1800" dirty="0" smtClean="0"/>
              <a:t> for the workers involved in the literacy drive.</a:t>
            </a:r>
            <a:endParaRPr lang="en-US" sz="1800" i="1" dirty="0" smtClean="0"/>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solidFill>
                  <a:srgbClr val="FF0000"/>
                </a:solidFill>
              </a:rPr>
              <a:t>If Statement II is the cause and Statement I is its effect.</a:t>
            </a:r>
            <a:endParaRPr lang="en-US" sz="1800" b="1" i="1" dirty="0" smtClean="0">
              <a:solidFill>
                <a:srgbClr val="FF0000"/>
              </a:solidFill>
            </a:endParaRPr>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14.</a:t>
            </a:r>
          </a:p>
          <a:p>
            <a:pPr>
              <a:buNone/>
            </a:pPr>
            <a:r>
              <a:rPr lang="en-US" sz="1800" b="1" dirty="0" smtClean="0"/>
              <a:t>Statements</a:t>
            </a:r>
            <a:r>
              <a:rPr lang="en-US" sz="1800" dirty="0" smtClean="0"/>
              <a:t>:</a:t>
            </a:r>
            <a:endParaRPr lang="en-US" sz="1800" i="1" dirty="0" smtClean="0"/>
          </a:p>
          <a:p>
            <a:pPr>
              <a:buNone/>
            </a:pPr>
            <a:r>
              <a:rPr lang="en-US" sz="1800" dirty="0" smtClean="0"/>
              <a:t>1.The literacy rate in the district has been increasing for the last four years.</a:t>
            </a:r>
            <a:endParaRPr lang="en-US" sz="1800" i="1" dirty="0" smtClean="0"/>
          </a:p>
          <a:p>
            <a:pPr>
              <a:buNone/>
            </a:pPr>
            <a:r>
              <a:rPr lang="en-US" sz="1800" dirty="0" smtClean="0"/>
              <a:t>2.The district administration has conducted extensive training </a:t>
            </a:r>
            <a:r>
              <a:rPr lang="en-US" sz="1800" dirty="0" err="1" smtClean="0"/>
              <a:t>programme</a:t>
            </a:r>
            <a:r>
              <a:rPr lang="en-US" sz="1800" dirty="0" smtClean="0"/>
              <a:t> for the workers involved in the literacy drive.</a:t>
            </a:r>
            <a:endParaRPr lang="en-US" sz="1800" i="1" dirty="0" smtClean="0"/>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solidFill>
                  <a:srgbClr val="FF0000"/>
                </a:solidFill>
              </a:rPr>
              <a:t>If Statement I is the cause and Statement II is its effect.</a:t>
            </a:r>
            <a:endParaRPr lang="en-US" sz="1800" b="1" i="1" dirty="0" smtClean="0">
              <a:solidFill>
                <a:srgbClr val="FF0000"/>
              </a:solidFill>
            </a:endParaRPr>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 </a:t>
            </a:r>
          </a:p>
          <a:p>
            <a:pPr>
              <a:buNone/>
            </a:pPr>
            <a:r>
              <a:rPr lang="en-US" sz="1800" b="1" dirty="0" smtClean="0"/>
              <a:t>Statements</a:t>
            </a:r>
            <a:r>
              <a:rPr lang="en-US" sz="1800" dirty="0" smtClean="0"/>
              <a:t>:</a:t>
            </a:r>
          </a:p>
          <a:p>
            <a:pPr>
              <a:buNone/>
            </a:pPr>
            <a:r>
              <a:rPr lang="en-US" sz="1800" dirty="0" smtClean="0"/>
              <a:t>1.Standard of living among the middle class society is constantly going up since part of few years.</a:t>
            </a:r>
            <a:endParaRPr lang="en-US" sz="1800" i="1" dirty="0" smtClean="0"/>
          </a:p>
          <a:p>
            <a:pPr>
              <a:buNone/>
            </a:pPr>
            <a:r>
              <a:rPr lang="en-US" sz="1800" dirty="0" smtClean="0"/>
              <a:t>2.Indian Economy is observing remarkable growth.</a:t>
            </a:r>
            <a:r>
              <a:rPr lang="en-US" sz="1800" b="1" dirty="0" smtClean="0"/>
              <a:t> </a:t>
            </a: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15.</a:t>
            </a:r>
          </a:p>
          <a:p>
            <a:pPr>
              <a:buNone/>
            </a:pPr>
            <a:r>
              <a:rPr lang="en-US" sz="1800" b="1" dirty="0" smtClean="0"/>
              <a:t>Statements</a:t>
            </a:r>
            <a:r>
              <a:rPr lang="en-US" sz="1800" dirty="0" smtClean="0"/>
              <a:t>:</a:t>
            </a:r>
            <a:endParaRPr lang="en-US" sz="1800" i="1" dirty="0" smtClean="0"/>
          </a:p>
          <a:p>
            <a:pPr>
              <a:buNone/>
            </a:pPr>
            <a:r>
              <a:rPr lang="en-US" sz="1800" dirty="0" smtClean="0"/>
              <a:t>1.The car manufacturing companies have recently increased the prices of mid-sized cars.</a:t>
            </a:r>
            <a:endParaRPr lang="en-US" sz="1800" i="1" dirty="0" smtClean="0"/>
          </a:p>
          <a:p>
            <a:pPr>
              <a:buNone/>
            </a:pPr>
            <a:r>
              <a:rPr lang="en-US" sz="1800" dirty="0" smtClean="0"/>
              <a:t>2.The Government recently increased the duty on mid-sized cars.</a:t>
            </a:r>
            <a:endParaRPr lang="en-US" sz="1800" i="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solidFill>
                  <a:srgbClr val="FF0000"/>
                </a:solidFill>
              </a:rPr>
              <a:t>If Statement II is the cause and Statement I is its effect.</a:t>
            </a:r>
            <a:endParaRPr lang="en-US" sz="1800" b="1" i="1" dirty="0" smtClean="0">
              <a:solidFill>
                <a:srgbClr val="FF0000"/>
              </a:solidFill>
            </a:endParaRPr>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15.</a:t>
            </a:r>
          </a:p>
          <a:p>
            <a:pPr>
              <a:buNone/>
            </a:pPr>
            <a:r>
              <a:rPr lang="en-US" sz="1800" b="1" dirty="0" smtClean="0"/>
              <a:t>Statements</a:t>
            </a:r>
            <a:r>
              <a:rPr lang="en-US" sz="1800" dirty="0" smtClean="0"/>
              <a:t>:</a:t>
            </a:r>
            <a:endParaRPr lang="en-US" sz="1800" i="1" dirty="0" smtClean="0"/>
          </a:p>
          <a:p>
            <a:pPr>
              <a:buNone/>
            </a:pPr>
            <a:r>
              <a:rPr lang="en-US" sz="1800" dirty="0" smtClean="0"/>
              <a:t>1.The car manufacturing companies have recently increased the prices of mid-sized cars.</a:t>
            </a:r>
            <a:endParaRPr lang="en-US" sz="1800" i="1" dirty="0" smtClean="0"/>
          </a:p>
          <a:p>
            <a:pPr>
              <a:buNone/>
            </a:pPr>
            <a:r>
              <a:rPr lang="en-US" sz="1800" dirty="0" smtClean="0"/>
              <a:t>2.The Government recently increased the duty on mid-sized cars.</a:t>
            </a:r>
            <a:endParaRPr lang="en-US" sz="1800" i="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16.</a:t>
            </a:r>
          </a:p>
          <a:p>
            <a:pPr>
              <a:buNone/>
            </a:pPr>
            <a:r>
              <a:rPr lang="en-US" sz="1800" b="1" dirty="0" smtClean="0"/>
              <a:t>Statements</a:t>
            </a:r>
            <a:r>
              <a:rPr lang="en-US" sz="1800" dirty="0" smtClean="0"/>
              <a:t>:</a:t>
            </a:r>
            <a:endParaRPr lang="en-US" sz="1800" i="1" dirty="0" smtClean="0"/>
          </a:p>
          <a:p>
            <a:pPr>
              <a:buNone/>
            </a:pPr>
            <a:r>
              <a:rPr lang="en-US" sz="1800" dirty="0" smtClean="0"/>
              <a:t>1.The university officers have decided to conduct last examination every year in March/April in order to announce the result at proper time.</a:t>
            </a:r>
            <a:endParaRPr lang="en-US" sz="1800" i="1" dirty="0" smtClean="0"/>
          </a:p>
          <a:p>
            <a:pPr>
              <a:buNone/>
            </a:pPr>
            <a:r>
              <a:rPr lang="en-US" sz="1800" dirty="0" smtClean="0"/>
              <a:t>2.In past the result was declared late by the University due to the lack of number of examiners.</a:t>
            </a:r>
            <a:endParaRPr lang="en-US" sz="1800" i="1" dirty="0" smtClean="0"/>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solidFill>
                  <a:srgbClr val="FF0000"/>
                </a:solidFill>
              </a:rPr>
              <a:t>If Statement II is the cause and Statement I is its effect.</a:t>
            </a:r>
            <a:endParaRPr lang="en-US" sz="1800" b="1" i="1" dirty="0" smtClean="0">
              <a:solidFill>
                <a:srgbClr val="FF0000"/>
              </a:solidFill>
            </a:endParaRPr>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16.</a:t>
            </a:r>
          </a:p>
          <a:p>
            <a:pPr>
              <a:buNone/>
            </a:pPr>
            <a:r>
              <a:rPr lang="en-US" sz="1800" b="1" dirty="0" smtClean="0"/>
              <a:t>Statements</a:t>
            </a:r>
            <a:r>
              <a:rPr lang="en-US" sz="1800" dirty="0" smtClean="0"/>
              <a:t>:</a:t>
            </a:r>
            <a:endParaRPr lang="en-US" sz="1800" i="1" dirty="0" smtClean="0"/>
          </a:p>
          <a:p>
            <a:pPr>
              <a:buNone/>
            </a:pPr>
            <a:r>
              <a:rPr lang="en-US" sz="1800" dirty="0" smtClean="0"/>
              <a:t>1.The university officers have decided to conduct last examination every year in March/April in order to announce the result at proper time.</a:t>
            </a:r>
            <a:endParaRPr lang="en-US" sz="1800" i="1" dirty="0" smtClean="0"/>
          </a:p>
          <a:p>
            <a:pPr>
              <a:buNone/>
            </a:pPr>
            <a:r>
              <a:rPr lang="en-US" sz="1800" dirty="0" smtClean="0"/>
              <a:t>2.In past the result was declared late by the University due to the lack of number of examiners.</a:t>
            </a:r>
            <a:endParaRPr lang="en-US" sz="1800" i="1" dirty="0" smtClean="0"/>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17.</a:t>
            </a:r>
          </a:p>
          <a:p>
            <a:pPr>
              <a:buNone/>
            </a:pPr>
            <a:r>
              <a:rPr lang="en-US" sz="1800" b="1" dirty="0" smtClean="0"/>
              <a:t>Statements</a:t>
            </a:r>
            <a:r>
              <a:rPr lang="en-US" sz="1800" dirty="0" smtClean="0"/>
              <a:t>:</a:t>
            </a:r>
            <a:endParaRPr lang="en-US" sz="1800" i="1" dirty="0" smtClean="0"/>
          </a:p>
          <a:p>
            <a:pPr>
              <a:buNone/>
            </a:pPr>
            <a:r>
              <a:rPr lang="en-US" sz="1800" dirty="0" smtClean="0"/>
              <a:t>1.The State Government has announced special tax package for the new industries to be set-up in the State.</a:t>
            </a:r>
            <a:endParaRPr lang="en-US" sz="1800" i="1" dirty="0" smtClean="0"/>
          </a:p>
          <a:p>
            <a:pPr>
              <a:buNone/>
            </a:pPr>
            <a:r>
              <a:rPr lang="en-US" sz="1800" dirty="0" smtClean="0"/>
              <a:t>2.Last year the State Government had hiked the taxes for all industrial activities in the State.</a:t>
            </a:r>
            <a:endParaRPr lang="en-US" sz="1800" i="1" dirty="0" smtClean="0"/>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solidFill>
                  <a:srgbClr val="FF0000"/>
                </a:solidFill>
              </a:rPr>
              <a:t>If Statement I is the cause and Statement II is its effect.</a:t>
            </a:r>
            <a:endParaRPr lang="en-US" sz="1800" b="1" i="1" dirty="0" smtClean="0">
              <a:solidFill>
                <a:srgbClr val="FF0000"/>
              </a:solidFill>
            </a:endParaRPr>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17.</a:t>
            </a:r>
          </a:p>
          <a:p>
            <a:pPr>
              <a:buNone/>
            </a:pPr>
            <a:r>
              <a:rPr lang="en-US" sz="1800" b="1" dirty="0" smtClean="0"/>
              <a:t>Statements</a:t>
            </a:r>
            <a:r>
              <a:rPr lang="en-US" sz="1800" dirty="0" smtClean="0"/>
              <a:t>:</a:t>
            </a:r>
            <a:endParaRPr lang="en-US" sz="1800" i="1" dirty="0" smtClean="0"/>
          </a:p>
          <a:p>
            <a:pPr>
              <a:buNone/>
            </a:pPr>
            <a:r>
              <a:rPr lang="en-US" sz="1800" dirty="0" smtClean="0"/>
              <a:t>1.The State Government has announced special tax package for the new industries to be set-up in the State.</a:t>
            </a:r>
            <a:endParaRPr lang="en-US" sz="1800" i="1" dirty="0" smtClean="0"/>
          </a:p>
          <a:p>
            <a:pPr>
              <a:buNone/>
            </a:pPr>
            <a:r>
              <a:rPr lang="en-US" sz="1800" dirty="0" smtClean="0"/>
              <a:t>2.Last year the State Government had hiked the taxes for all industrial activities in the State.</a:t>
            </a:r>
            <a:endParaRPr lang="en-US" sz="1800" i="1" dirty="0" smtClean="0"/>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18.</a:t>
            </a:r>
          </a:p>
          <a:p>
            <a:pPr>
              <a:buNone/>
            </a:pPr>
            <a:r>
              <a:rPr lang="en-US" sz="1800" b="1" dirty="0" smtClean="0"/>
              <a:t>Statements</a:t>
            </a:r>
            <a:r>
              <a:rPr lang="en-US" sz="1800" dirty="0" smtClean="0"/>
              <a:t>:</a:t>
            </a:r>
            <a:endParaRPr lang="en-US" sz="1800" i="1" dirty="0" smtClean="0"/>
          </a:p>
          <a:p>
            <a:pPr>
              <a:buNone/>
            </a:pPr>
            <a:r>
              <a:rPr lang="en-US" sz="1800" dirty="0" smtClean="0"/>
              <a:t>1.The government has allowed private airline companies in India to operate to overseas destinations.</a:t>
            </a:r>
            <a:endParaRPr lang="en-US" sz="1800" i="1" dirty="0" smtClean="0"/>
          </a:p>
          <a:p>
            <a:pPr>
              <a:buNone/>
            </a:pPr>
            <a:r>
              <a:rPr lang="en-US" sz="1800" dirty="0" smtClean="0"/>
              <a:t>2.The national air carrier has increased its flights to overseas destinations.</a:t>
            </a:r>
            <a:endParaRPr lang="en-US" sz="1800" i="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solidFill>
                  <a:srgbClr val="FF0000"/>
                </a:solidFill>
              </a:rPr>
              <a:t>(E) If both the Statements I and II are effects of some common cause.</a:t>
            </a:r>
          </a:p>
          <a:p>
            <a:pPr>
              <a:buNone/>
            </a:pPr>
            <a:r>
              <a:rPr lang="en-US" sz="1800" b="1" dirty="0" smtClean="0"/>
              <a:t>Q 18.</a:t>
            </a:r>
          </a:p>
          <a:p>
            <a:pPr>
              <a:buNone/>
            </a:pPr>
            <a:r>
              <a:rPr lang="en-US" sz="1800" b="1" dirty="0" smtClean="0"/>
              <a:t>Statements</a:t>
            </a:r>
            <a:r>
              <a:rPr lang="en-US" sz="1800" dirty="0" smtClean="0"/>
              <a:t>:</a:t>
            </a:r>
            <a:endParaRPr lang="en-US" sz="1800" i="1" dirty="0" smtClean="0"/>
          </a:p>
          <a:p>
            <a:pPr>
              <a:buNone/>
            </a:pPr>
            <a:r>
              <a:rPr lang="en-US" sz="1800" dirty="0" smtClean="0"/>
              <a:t>1.The government has allowed private airline companies in India to operate to overseas destinations.</a:t>
            </a:r>
            <a:endParaRPr lang="en-US" sz="1800" i="1" dirty="0" smtClean="0"/>
          </a:p>
          <a:p>
            <a:pPr>
              <a:buNone/>
            </a:pPr>
            <a:r>
              <a:rPr lang="en-US" sz="1800" dirty="0" smtClean="0"/>
              <a:t>2.The national air carrier has increased its flights to overseas destinations.</a:t>
            </a:r>
            <a:endParaRPr lang="en-US" sz="1800" i="1"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19. </a:t>
            </a:r>
          </a:p>
          <a:p>
            <a:pPr>
              <a:buNone/>
            </a:pPr>
            <a:r>
              <a:rPr lang="en-US" sz="1800" b="1" dirty="0" smtClean="0"/>
              <a:t>Statements</a:t>
            </a:r>
            <a:r>
              <a:rPr lang="en-US" sz="1800" dirty="0" smtClean="0"/>
              <a:t>:</a:t>
            </a:r>
            <a:endParaRPr lang="en-US" sz="1800" i="1" dirty="0" smtClean="0"/>
          </a:p>
          <a:p>
            <a:pPr>
              <a:buNone/>
            </a:pPr>
            <a:r>
              <a:rPr lang="en-US" sz="1800" dirty="0" smtClean="0"/>
              <a:t>1.The Government has imported large quantities of sugar as per trade agreement with other countries.</a:t>
            </a:r>
            <a:endParaRPr lang="en-US" sz="1800" i="1" dirty="0" smtClean="0"/>
          </a:p>
          <a:p>
            <a:pPr>
              <a:buNone/>
            </a:pPr>
            <a:r>
              <a:rPr lang="en-US" sz="1800" dirty="0" smtClean="0"/>
              <a:t>2.The prices of sugar in the domestic market have fallen sharply in the recent months.</a:t>
            </a:r>
            <a:endParaRPr lang="en-US" sz="1800" i="1" dirty="0" smtClean="0"/>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solidFill>
                  <a:srgbClr val="FF0000"/>
                </a:solidFill>
              </a:rPr>
              <a:t>If Statement I is the cause and Statement II is its effect.</a:t>
            </a:r>
            <a:endParaRPr lang="en-US" sz="1800" b="1" i="1" dirty="0" smtClean="0">
              <a:solidFill>
                <a:srgbClr val="FF0000"/>
              </a:solidFill>
            </a:endParaRPr>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19. </a:t>
            </a:r>
          </a:p>
          <a:p>
            <a:pPr>
              <a:buNone/>
            </a:pPr>
            <a:r>
              <a:rPr lang="en-US" sz="1800" b="1" dirty="0" smtClean="0"/>
              <a:t>Statements</a:t>
            </a:r>
            <a:r>
              <a:rPr lang="en-US" sz="1800" dirty="0" smtClean="0"/>
              <a:t>:</a:t>
            </a:r>
            <a:endParaRPr lang="en-US" sz="1800" i="1" dirty="0" smtClean="0"/>
          </a:p>
          <a:p>
            <a:pPr>
              <a:buNone/>
            </a:pPr>
            <a:r>
              <a:rPr lang="en-US" sz="1800" dirty="0" smtClean="0"/>
              <a:t>1.The Government has imported large quantities of sugar as per trade agreement with other countries.</a:t>
            </a:r>
            <a:endParaRPr lang="en-US" sz="1800" i="1" dirty="0" smtClean="0"/>
          </a:p>
          <a:p>
            <a:pPr>
              <a:buNone/>
            </a:pPr>
            <a:r>
              <a:rPr lang="en-US" sz="1800" dirty="0" smtClean="0"/>
              <a:t>2.The prices of sugar in the domestic market have fallen sharply in the recent months.</a:t>
            </a:r>
            <a:endParaRPr lang="en-US" sz="1800" i="1" dirty="0" smtClean="0"/>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2.</a:t>
            </a:r>
          </a:p>
          <a:p>
            <a:pPr>
              <a:buNone/>
            </a:pPr>
            <a:r>
              <a:rPr lang="en-US" sz="1800" b="1" dirty="0" smtClean="0"/>
              <a:t>Statements</a:t>
            </a:r>
            <a:r>
              <a:rPr lang="en-US" sz="1800" dirty="0" smtClean="0"/>
              <a:t>:</a:t>
            </a:r>
          </a:p>
          <a:p>
            <a:pPr>
              <a:buNone/>
            </a:pPr>
            <a:r>
              <a:rPr lang="en-US" sz="1800" dirty="0" smtClean="0"/>
              <a:t>1.The meteorological Department has issued a </a:t>
            </a:r>
            <a:r>
              <a:rPr lang="en-US" sz="1800" b="1" dirty="0" smtClean="0"/>
              <a:t>Statement</a:t>
            </a:r>
            <a:r>
              <a:rPr lang="en-US" sz="1800" dirty="0" smtClean="0"/>
              <a:t> mentioning deficient rainfall during monsoon in many parts of the country.</a:t>
            </a:r>
            <a:endParaRPr lang="en-US" sz="1800" i="1" dirty="0" smtClean="0"/>
          </a:p>
          <a:p>
            <a:pPr>
              <a:buNone/>
            </a:pPr>
            <a:r>
              <a:rPr lang="en-US" sz="1800" dirty="0" smtClean="0"/>
              <a:t>2.The Government has lowered the revised estimated GDP growth from the level of earlier estimates.</a:t>
            </a:r>
            <a:endParaRPr lang="en-US" sz="1800"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smtClean="0"/>
              <a:t>If </a:t>
            </a:r>
            <a:r>
              <a:rPr lang="en-US" sz="1800" b="1" dirty="0" smtClean="0"/>
              <a:t>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20.</a:t>
            </a:r>
          </a:p>
          <a:p>
            <a:pPr>
              <a:buNone/>
            </a:pPr>
            <a:r>
              <a:rPr lang="en-US" sz="1800" b="1" dirty="0" smtClean="0"/>
              <a:t>Statements</a:t>
            </a:r>
            <a:r>
              <a:rPr lang="en-US" sz="1800" dirty="0" smtClean="0"/>
              <a:t>:</a:t>
            </a:r>
            <a:endParaRPr lang="en-US" sz="1800" i="1" dirty="0" smtClean="0"/>
          </a:p>
          <a:p>
            <a:pPr>
              <a:buNone/>
            </a:pPr>
            <a:r>
              <a:rPr lang="en-US" sz="1800" dirty="0" smtClean="0"/>
              <a:t>1.Many people in the area are reported to be suffering from Malaria.</a:t>
            </a:r>
            <a:endParaRPr lang="en-US" sz="1800" i="1" dirty="0" smtClean="0"/>
          </a:p>
          <a:p>
            <a:pPr>
              <a:buNone/>
            </a:pPr>
            <a:r>
              <a:rPr lang="en-US" sz="1800" dirty="0" smtClean="0"/>
              <a:t>2.Private Medical Practitioners in the area have decided to close their clinics for few days.	</a:t>
            </a:r>
            <a:endParaRPr lang="en-US" sz="1800" i="1" dirty="0" smtClean="0"/>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solidFill>
                  <a:srgbClr val="FF0000"/>
                </a:solidFill>
              </a:rPr>
              <a:t>(D) If both the Statements I and II are effects of independent causes.</a:t>
            </a:r>
            <a:endParaRPr lang="en-US" sz="1800" b="1" i="1" dirty="0" smtClean="0">
              <a:solidFill>
                <a:srgbClr val="FF0000"/>
              </a:solidFill>
            </a:endParaRPr>
          </a:p>
          <a:p>
            <a:pPr>
              <a:buNone/>
            </a:pPr>
            <a:r>
              <a:rPr lang="en-US" sz="1800" b="1" dirty="0" smtClean="0"/>
              <a:t>(E) If both the Statements I and II are effects of some common cause.</a:t>
            </a:r>
          </a:p>
          <a:p>
            <a:pPr>
              <a:buNone/>
            </a:pPr>
            <a:r>
              <a:rPr lang="en-US" sz="1800" b="1" dirty="0" smtClean="0"/>
              <a:t>Q 20.</a:t>
            </a:r>
          </a:p>
          <a:p>
            <a:pPr>
              <a:buNone/>
            </a:pPr>
            <a:r>
              <a:rPr lang="en-US" sz="1800" b="1" dirty="0" smtClean="0"/>
              <a:t>Statements</a:t>
            </a:r>
            <a:r>
              <a:rPr lang="en-US" sz="1800" dirty="0" smtClean="0"/>
              <a:t>:</a:t>
            </a:r>
            <a:endParaRPr lang="en-US" sz="1800" i="1" dirty="0" smtClean="0"/>
          </a:p>
          <a:p>
            <a:pPr>
              <a:buNone/>
            </a:pPr>
            <a:r>
              <a:rPr lang="en-US" sz="1800" dirty="0" smtClean="0"/>
              <a:t>1.Many people in the area are reported to be suffering from Malaria.</a:t>
            </a:r>
            <a:endParaRPr lang="en-US" sz="1800" i="1" dirty="0" smtClean="0"/>
          </a:p>
          <a:p>
            <a:pPr>
              <a:buNone/>
            </a:pPr>
            <a:r>
              <a:rPr lang="en-US" sz="1800" dirty="0" smtClean="0"/>
              <a:t>2.Private Medical Practitioners in the area have decided to close their clinics for few days.	</a:t>
            </a:r>
            <a:endParaRPr lang="en-US" sz="1800" i="1" dirty="0" smtClean="0"/>
          </a:p>
          <a:p>
            <a:pPr>
              <a:buNone/>
            </a:pPr>
            <a:endParaRPr lang="en-US" sz="1800" b="1"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t>
            </a:r>
          </a:p>
          <a:p>
            <a:pPr>
              <a:buNone/>
            </a:pPr>
            <a:endParaRPr lang="en-US" sz="4000" b="1" dirty="0" smtClean="0">
              <a:solidFill>
                <a:schemeClr val="tx1">
                  <a:lumMod val="95000"/>
                  <a:lumOff val="5000"/>
                </a:schemeClr>
              </a:solidFill>
              <a:latin typeface="Arial Black" pitchFamily="34" charset="0"/>
            </a:endParaRPr>
          </a:p>
          <a:p>
            <a:pPr>
              <a:buNone/>
            </a:pPr>
            <a:endParaRPr lang="en-US" sz="4000" b="1" dirty="0" smtClean="0">
              <a:solidFill>
                <a:schemeClr val="tx1">
                  <a:lumMod val="95000"/>
                  <a:lumOff val="5000"/>
                </a:schemeClr>
              </a:solidFill>
              <a:latin typeface="Arial Black" pitchFamily="34" charset="0"/>
            </a:endParaRPr>
          </a:p>
          <a:p>
            <a:pPr>
              <a:buNone/>
            </a:pPr>
            <a:endParaRPr lang="en-US" sz="4000" b="1" dirty="0" smtClean="0">
              <a:solidFill>
                <a:schemeClr val="tx1">
                  <a:lumMod val="95000"/>
                  <a:lumOff val="5000"/>
                </a:schemeClr>
              </a:solidFill>
              <a:latin typeface="Arial Black" pitchFamily="34" charset="0"/>
            </a:endParaRPr>
          </a:p>
          <a:p>
            <a:pPr>
              <a:buNone/>
            </a:pPr>
            <a:r>
              <a:rPr lang="en-US" sz="4000" b="1" dirty="0" smtClean="0">
                <a:solidFill>
                  <a:schemeClr val="tx1">
                    <a:lumMod val="95000"/>
                    <a:lumOff val="5000"/>
                  </a:schemeClr>
                </a:solidFill>
                <a:latin typeface="Arial Black" pitchFamily="34" charset="0"/>
              </a:rPr>
              <a:t>                      </a:t>
            </a:r>
          </a:p>
          <a:p>
            <a:pPr>
              <a:buNone/>
            </a:pPr>
            <a:r>
              <a:rPr lang="en-US" sz="4000" b="1" dirty="0" smtClean="0">
                <a:solidFill>
                  <a:schemeClr val="tx1">
                    <a:lumMod val="95000"/>
                    <a:lumOff val="5000"/>
                  </a:schemeClr>
                </a:solidFill>
                <a:latin typeface="Arial Black" pitchFamily="34" charset="0"/>
              </a:rPr>
              <a:t>                        </a:t>
            </a:r>
            <a:r>
              <a:rPr lang="en-US" sz="4000" b="1" dirty="0" smtClean="0">
                <a:solidFill>
                  <a:srgbClr val="FF0000"/>
                </a:solidFill>
                <a:latin typeface="Arial Black" pitchFamily="34" charset="0"/>
              </a:rPr>
              <a:t>THANK YOU</a:t>
            </a:r>
            <a:endParaRPr lang="en-US" sz="4000" b="1" i="1" dirty="0" smtClean="0">
              <a:solidFill>
                <a:srgbClr val="FF0000"/>
              </a:solidFill>
            </a:endParaRPr>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solidFill>
                  <a:srgbClr val="FF0000"/>
                </a:solidFill>
              </a:rPr>
              <a:t>If Statement I is the cause and Statement II is its effect.</a:t>
            </a:r>
            <a:endParaRPr lang="en-US" sz="1800" b="1" i="1" dirty="0" smtClean="0">
              <a:solidFill>
                <a:srgbClr val="FF0000"/>
              </a:solidFill>
            </a:endParaRPr>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2.</a:t>
            </a:r>
          </a:p>
          <a:p>
            <a:pPr>
              <a:buNone/>
            </a:pPr>
            <a:r>
              <a:rPr lang="en-US" sz="1800" b="1" dirty="0" smtClean="0"/>
              <a:t>Statements</a:t>
            </a:r>
            <a:r>
              <a:rPr lang="en-US" sz="1800" dirty="0" smtClean="0"/>
              <a:t>:</a:t>
            </a:r>
          </a:p>
          <a:p>
            <a:pPr>
              <a:buNone/>
            </a:pPr>
            <a:r>
              <a:rPr lang="en-US" sz="1800" dirty="0" smtClean="0"/>
              <a:t>1.The meteorological Department has issued a </a:t>
            </a:r>
            <a:r>
              <a:rPr lang="en-US" sz="1800" b="1" dirty="0" smtClean="0"/>
              <a:t>Statement</a:t>
            </a:r>
            <a:r>
              <a:rPr lang="en-US" sz="1800" dirty="0" smtClean="0"/>
              <a:t> mentioning deficient rainfall during monsoon in many parts of the country.</a:t>
            </a:r>
            <a:endParaRPr lang="en-US" sz="1800" i="1" dirty="0" smtClean="0"/>
          </a:p>
          <a:p>
            <a:pPr>
              <a:buNone/>
            </a:pPr>
            <a:r>
              <a:rPr lang="en-US" sz="1800" dirty="0" smtClean="0"/>
              <a:t>2.The Government has lowered the revised estimated GDP growth from the level of earlier estimates.</a:t>
            </a:r>
            <a:endParaRPr lang="en-US" sz="1800" i="1" dirty="0" smtClean="0"/>
          </a:p>
          <a:p>
            <a:pPr>
              <a:buNone/>
            </a:pPr>
            <a:endParaRPr lang="en-US" sz="1800" b="1" dirty="0" smtClean="0">
              <a:solidFill>
                <a:schemeClr val="tx1">
                  <a:lumMod val="95000"/>
                  <a:lumOff val="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 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3.</a:t>
            </a:r>
          </a:p>
          <a:p>
            <a:pPr>
              <a:buNone/>
            </a:pPr>
            <a:r>
              <a:rPr lang="en-US" sz="1800" b="1" dirty="0" smtClean="0"/>
              <a:t>Statements</a:t>
            </a:r>
            <a:r>
              <a:rPr lang="en-US" sz="1800" dirty="0" smtClean="0"/>
              <a:t>:</a:t>
            </a:r>
          </a:p>
          <a:p>
            <a:pPr>
              <a:buNone/>
            </a:pPr>
            <a:r>
              <a:rPr lang="en-US" sz="1800" dirty="0" smtClean="0"/>
              <a:t>1.The staff of Airport Authorities called off the strike they were observing in protest against privatization.</a:t>
            </a:r>
            <a:endParaRPr lang="en-US" sz="1800" i="1" dirty="0" smtClean="0"/>
          </a:p>
          <a:p>
            <a:pPr>
              <a:buNone/>
            </a:pPr>
            <a:r>
              <a:rPr lang="en-US" sz="1800" dirty="0" smtClean="0"/>
              <a:t>2.The staff of Airport Authorities went on strike anticipating a threat to their jobs.</a:t>
            </a:r>
            <a:endParaRPr lang="en-US" sz="1800" i="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 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solidFill>
                  <a:srgbClr val="FF0000"/>
                </a:solidFill>
              </a:rPr>
              <a:t>(E) If both the Statements I and II are effects of some common cause.</a:t>
            </a:r>
          </a:p>
          <a:p>
            <a:pPr>
              <a:buNone/>
            </a:pPr>
            <a:r>
              <a:rPr lang="en-US" sz="1800" b="1" dirty="0" smtClean="0"/>
              <a:t>Q 3.</a:t>
            </a:r>
          </a:p>
          <a:p>
            <a:pPr>
              <a:buNone/>
            </a:pPr>
            <a:r>
              <a:rPr lang="en-US" sz="1800" b="1" dirty="0" smtClean="0"/>
              <a:t>Statements</a:t>
            </a:r>
            <a:r>
              <a:rPr lang="en-US" sz="1800" dirty="0" smtClean="0"/>
              <a:t>:</a:t>
            </a:r>
          </a:p>
          <a:p>
            <a:pPr>
              <a:buNone/>
            </a:pPr>
            <a:r>
              <a:rPr lang="en-US" sz="1800" dirty="0" smtClean="0"/>
              <a:t>1.The staff of Airport Authorities called off the strike they were observing in protest against privatization.</a:t>
            </a:r>
            <a:endParaRPr lang="en-US" sz="1800" i="1" dirty="0" smtClean="0"/>
          </a:p>
          <a:p>
            <a:pPr>
              <a:buNone/>
            </a:pPr>
            <a:r>
              <a:rPr lang="en-US" sz="1800" dirty="0" smtClean="0"/>
              <a:t>2.The staff of Airport Authorities went on strike anticipating a threat to their jobs.</a:t>
            </a:r>
            <a:endParaRPr lang="en-US" sz="1800" i="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t>If Statement I is the cause and Statement II is its effect.</a:t>
            </a:r>
            <a:endParaRPr lang="en-US" sz="1800" b="1" i="1" dirty="0" smtClean="0"/>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4.</a:t>
            </a:r>
          </a:p>
          <a:p>
            <a:pPr>
              <a:buNone/>
            </a:pPr>
            <a:r>
              <a:rPr lang="en-US" sz="1800" b="1" dirty="0" smtClean="0"/>
              <a:t>Statements</a:t>
            </a:r>
            <a:r>
              <a:rPr lang="en-US" sz="1800" dirty="0" smtClean="0"/>
              <a:t>:</a:t>
            </a:r>
          </a:p>
          <a:p>
            <a:pPr>
              <a:buNone/>
            </a:pPr>
            <a:r>
              <a:rPr lang="en-US" sz="1800" dirty="0" smtClean="0"/>
              <a:t>1.A huge truck overturned on the middle of the road last night.</a:t>
            </a:r>
            <a:endParaRPr lang="en-US" sz="1800" i="1" dirty="0" smtClean="0"/>
          </a:p>
          <a:p>
            <a:pPr>
              <a:buNone/>
            </a:pPr>
            <a:r>
              <a:rPr lang="en-US" sz="1800" dirty="0" smtClean="0"/>
              <a:t>2.The police had cordoned of entire area in the locality this morning for half of the day.</a:t>
            </a:r>
            <a:endParaRPr lang="en-US" sz="1800" i="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STATEMENT – CAUSE AND EFFECT </a:t>
            </a:r>
          </a:p>
          <a:p>
            <a:pPr>
              <a:buNone/>
            </a:pPr>
            <a:r>
              <a:rPr lang="en-US" sz="1800" b="1" dirty="0" smtClean="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smtClean="0"/>
          </a:p>
          <a:p>
            <a:pPr>
              <a:buNone/>
            </a:pPr>
            <a:r>
              <a:rPr lang="en-US" sz="1800" b="1" dirty="0" smtClean="0"/>
              <a:t>Mark answer</a:t>
            </a:r>
            <a:endParaRPr lang="en-US" sz="1800" b="1" i="1" dirty="0" smtClean="0"/>
          </a:p>
          <a:p>
            <a:pPr marL="342900" indent="-342900">
              <a:buAutoNum type="alphaUcParenBoth"/>
            </a:pPr>
            <a:r>
              <a:rPr lang="en-US" sz="1800" b="1" dirty="0" smtClean="0">
                <a:solidFill>
                  <a:srgbClr val="FF0000"/>
                </a:solidFill>
              </a:rPr>
              <a:t>If Statement I is the cause and Statement II is its effect.</a:t>
            </a:r>
            <a:endParaRPr lang="en-US" sz="1800" b="1" i="1" dirty="0" smtClean="0">
              <a:solidFill>
                <a:srgbClr val="FF0000"/>
              </a:solidFill>
            </a:endParaRPr>
          </a:p>
          <a:p>
            <a:pPr marL="342900" indent="-342900">
              <a:buAutoNum type="alphaUcParenBoth"/>
            </a:pPr>
            <a:r>
              <a:rPr lang="en-US" sz="1800" b="1" dirty="0" smtClean="0"/>
              <a:t>If Statement II is the cause and Statement I is its effect.</a:t>
            </a:r>
            <a:endParaRPr lang="en-US" sz="1800" b="1" i="1" dirty="0" smtClean="0"/>
          </a:p>
          <a:p>
            <a:pPr>
              <a:buNone/>
            </a:pPr>
            <a:r>
              <a:rPr lang="en-US" sz="1800" b="1" dirty="0" smtClean="0"/>
              <a:t>(C) If both the Statements I and II are independent causes.</a:t>
            </a:r>
            <a:endParaRPr lang="en-US" sz="1800" b="1" i="1" dirty="0" smtClean="0"/>
          </a:p>
          <a:p>
            <a:pPr>
              <a:buNone/>
            </a:pPr>
            <a:r>
              <a:rPr lang="en-US" sz="1800" b="1" dirty="0" smtClean="0"/>
              <a:t>(D) If both the Statements I and II are effects of independent causes.</a:t>
            </a:r>
            <a:endParaRPr lang="en-US" sz="1800" b="1" i="1" dirty="0" smtClean="0"/>
          </a:p>
          <a:p>
            <a:pPr>
              <a:buNone/>
            </a:pPr>
            <a:r>
              <a:rPr lang="en-US" sz="1800" b="1" dirty="0" smtClean="0"/>
              <a:t>(E) If both the Statements I and II are effects of some common cause.</a:t>
            </a:r>
          </a:p>
          <a:p>
            <a:pPr>
              <a:buNone/>
            </a:pPr>
            <a:r>
              <a:rPr lang="en-US" sz="1800" b="1" dirty="0" smtClean="0"/>
              <a:t>Q 4.</a:t>
            </a:r>
          </a:p>
          <a:p>
            <a:pPr>
              <a:buNone/>
            </a:pPr>
            <a:r>
              <a:rPr lang="en-US" sz="1800" b="1" dirty="0" smtClean="0"/>
              <a:t>Statements</a:t>
            </a:r>
            <a:r>
              <a:rPr lang="en-US" sz="1800" dirty="0" smtClean="0"/>
              <a:t>:</a:t>
            </a:r>
          </a:p>
          <a:p>
            <a:pPr>
              <a:buNone/>
            </a:pPr>
            <a:r>
              <a:rPr lang="en-US" sz="1800" dirty="0" smtClean="0"/>
              <a:t>1.A huge truck overturned on the middle of the road last night.</a:t>
            </a:r>
            <a:endParaRPr lang="en-US" sz="1800" i="1" dirty="0" smtClean="0"/>
          </a:p>
          <a:p>
            <a:pPr>
              <a:buNone/>
            </a:pPr>
            <a:r>
              <a:rPr lang="en-US" sz="1800" dirty="0" smtClean="0"/>
              <a:t>2.The police had cordoned of entire area in the locality this morning for half of the day.</a:t>
            </a:r>
            <a:endParaRPr lang="en-US" sz="1800" i="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1125</TotalTime>
  <Words>84</Words>
  <Application>Microsoft Office PowerPoint</Application>
  <PresentationFormat>Custom</PresentationFormat>
  <Paragraphs>559</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Avita</cp:lastModifiedBy>
  <cp:revision>169</cp:revision>
  <dcterms:created xsi:type="dcterms:W3CDTF">2020-02-23T06:37:57Z</dcterms:created>
  <dcterms:modified xsi:type="dcterms:W3CDTF">2023-04-20T06:25:27Z</dcterms:modified>
</cp:coreProperties>
</file>