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4"/>
  </p:notesMasterIdLst>
  <p:sldIdLst>
    <p:sldId id="256" r:id="rId2"/>
    <p:sldId id="296" r:id="rId3"/>
    <p:sldId id="276" r:id="rId4"/>
    <p:sldId id="257" r:id="rId5"/>
    <p:sldId id="277" r:id="rId6"/>
    <p:sldId id="258" r:id="rId7"/>
    <p:sldId id="278" r:id="rId8"/>
    <p:sldId id="259" r:id="rId9"/>
    <p:sldId id="279" r:id="rId10"/>
    <p:sldId id="260" r:id="rId11"/>
    <p:sldId id="280" r:id="rId12"/>
    <p:sldId id="261" r:id="rId13"/>
    <p:sldId id="281" r:id="rId14"/>
    <p:sldId id="262" r:id="rId15"/>
    <p:sldId id="282" r:id="rId16"/>
    <p:sldId id="263" r:id="rId17"/>
    <p:sldId id="283" r:id="rId18"/>
    <p:sldId id="264" r:id="rId19"/>
    <p:sldId id="284" r:id="rId20"/>
    <p:sldId id="265" r:id="rId21"/>
    <p:sldId id="285" r:id="rId22"/>
    <p:sldId id="266" r:id="rId23"/>
    <p:sldId id="286" r:id="rId24"/>
    <p:sldId id="267" r:id="rId25"/>
    <p:sldId id="287" r:id="rId26"/>
    <p:sldId id="268" r:id="rId27"/>
    <p:sldId id="288" r:id="rId28"/>
    <p:sldId id="269" r:id="rId29"/>
    <p:sldId id="289" r:id="rId30"/>
    <p:sldId id="270" r:id="rId31"/>
    <p:sldId id="290" r:id="rId32"/>
    <p:sldId id="271" r:id="rId33"/>
    <p:sldId id="291" r:id="rId34"/>
    <p:sldId id="272" r:id="rId35"/>
    <p:sldId id="292" r:id="rId36"/>
    <p:sldId id="273" r:id="rId37"/>
    <p:sldId id="293" r:id="rId38"/>
    <p:sldId id="274" r:id="rId39"/>
    <p:sldId id="294" r:id="rId40"/>
    <p:sldId id="275" r:id="rId41"/>
    <p:sldId id="295" r:id="rId42"/>
    <p:sldId id="297" r:id="rId43"/>
  </p:sldIdLst>
  <p:sldSz cx="12192000" cy="6858000"/>
  <p:notesSz cx="6858000" cy="9144000"/>
  <p:embeddedFontLst>
    <p:embeddedFont>
      <p:font typeface="Arial Black" pitchFamily="34" charset="0"/>
      <p:bold r:id="rId45"/>
    </p:embeddedFont>
    <p:embeddedFont>
      <p:font typeface="Calibri"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0" roundtripDataSignature="AMtx7mh12FdT/wxqijynE0PewZlNThtpx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5"/>
        <p:cNvGrpSpPr/>
        <p:nvPr/>
      </p:nvGrpSpPr>
      <p:grpSpPr>
        <a:xfrm>
          <a:off x="0" y="0"/>
          <a:ext cx="0" cy="0"/>
          <a:chOff x="0" y="0"/>
          <a:chExt cx="0" cy="0"/>
        </a:xfrm>
      </p:grpSpPr>
      <p:sp>
        <p:nvSpPr>
          <p:cNvPr id="16" name="Google Shape;16;p22"/>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22"/>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22"/>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22"/>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2"/>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22" name="Google Shape;22;p22"/>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23" name="Google Shape;23;p22"/>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4" name="Google Shape;24;p22"/>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25;p22"/>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 name="Google Shape;26;p22"/>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1"/>
          <p:cNvSpPr>
            <a:spLocks noGrp="1"/>
          </p:cNvSpPr>
          <p:nvPr>
            <p:ph type="pic" idx="2"/>
          </p:nvPr>
        </p:nvSpPr>
        <p:spPr>
          <a:xfrm>
            <a:off x="5183188" y="987425"/>
            <a:ext cx="6172200" cy="4873625"/>
          </a:xfrm>
          <a:prstGeom prst="rect">
            <a:avLst/>
          </a:prstGeom>
          <a:noFill/>
          <a:ln>
            <a:noFill/>
          </a:ln>
        </p:spPr>
      </p:sp>
      <p:sp>
        <p:nvSpPr>
          <p:cNvPr id="81" name="Google Shape;81;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5"/>
        <p:cNvGrpSpPr/>
        <p:nvPr/>
      </p:nvGrpSpPr>
      <p:grpSpPr>
        <a:xfrm>
          <a:off x="0" y="0"/>
          <a:ext cx="0" cy="0"/>
          <a:chOff x="0" y="0"/>
          <a:chExt cx="0" cy="0"/>
        </a:xfrm>
      </p:grpSpPr>
      <p:sp>
        <p:nvSpPr>
          <p:cNvPr id="86" name="Google Shape;86;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sp>
        <p:nvSpPr>
          <p:cNvPr id="28" name="Google Shape;28;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4"/>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4"/>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9" name="Google Shape;39;p24"/>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6"/>
        <p:cNvGrpSpPr/>
        <p:nvPr/>
      </p:nvGrpSpPr>
      <p:grpSpPr>
        <a:xfrm>
          <a:off x="0" y="0"/>
          <a:ext cx="0" cy="0"/>
          <a:chOff x="0" y="0"/>
          <a:chExt cx="0" cy="0"/>
        </a:xfrm>
      </p:grpSpPr>
      <p:sp>
        <p:nvSpPr>
          <p:cNvPr id="47" name="Google Shape;47;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2"/>
        <p:cNvGrpSpPr/>
        <p:nvPr/>
      </p:nvGrpSpPr>
      <p:grpSpPr>
        <a:xfrm>
          <a:off x="0" y="0"/>
          <a:ext cx="0" cy="0"/>
          <a:chOff x="0" y="0"/>
          <a:chExt cx="0" cy="0"/>
        </a:xfrm>
      </p:grpSpPr>
      <p:sp>
        <p:nvSpPr>
          <p:cNvPr id="63" name="Google Shape;63;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7"/>
        <p:cNvGrpSpPr/>
        <p:nvPr/>
      </p:nvGrpSpPr>
      <p:grpSpPr>
        <a:xfrm>
          <a:off x="0" y="0"/>
          <a:ext cx="0" cy="0"/>
          <a:chOff x="0" y="0"/>
          <a:chExt cx="0" cy="0"/>
        </a:xfrm>
      </p:grpSpPr>
      <p:sp>
        <p:nvSpPr>
          <p:cNvPr id="68" name="Google Shape;6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
          <p:cNvSpPr txBox="1">
            <a:spLocks noGrp="1"/>
          </p:cNvSpPr>
          <p:nvPr>
            <p:ph type="body" idx="1"/>
          </p:nvPr>
        </p:nvSpPr>
        <p:spPr>
          <a:xfrm>
            <a:off x="229477" y="8617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a:t>
            </a:r>
            <a:endParaRPr lang="en-US"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ct val="133333"/>
              <a:buNone/>
            </a:pPr>
            <a:endParaRPr lang="en-US"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ct val="133333"/>
              <a:buNone/>
            </a:pPr>
            <a:endParaRPr lang="en-US"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ct val="133333"/>
              <a:buNone/>
            </a:pPr>
            <a:endParaRPr lang="en-US"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ct val="133333"/>
              <a:buNone/>
            </a:pPr>
            <a:endParaRPr lang="en-US"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ct val="133333"/>
              <a:buNone/>
            </a:pPr>
            <a:endParaRPr lang="en-US"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ct val="133333"/>
              <a:buNone/>
            </a:pPr>
            <a:endParaRPr lang="en-US"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ct val="133333"/>
              <a:buNone/>
            </a:pPr>
            <a:endParaRPr lang="en-US"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ct val="133333"/>
              <a:buNone/>
            </a:pPr>
            <a:endParaRPr lang="en-US"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ct val="133333"/>
              <a:buNone/>
            </a:pPr>
            <a:r>
              <a:rPr lang="en-US" sz="4000" b="1" dirty="0" smtClean="0">
                <a:solidFill>
                  <a:srgbClr val="FF0000"/>
                </a:solidFill>
                <a:latin typeface="Arial Black"/>
                <a:ea typeface="Arial Black"/>
                <a:cs typeface="Arial Black"/>
                <a:sym typeface="Arial Black"/>
              </a:rPr>
              <a:t>           STATEMENT–CONCLUSIONS</a:t>
            </a:r>
            <a:endParaRPr sz="4000" b="1">
              <a:solidFill>
                <a:srgbClr val="FF0000"/>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6" name="Google Shape;126;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5. </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Vegetable prices are soaring in the market.</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1.Vegetables are becoming a rare commodity.</a:t>
            </a:r>
            <a:endParaRPr i="1"/>
          </a:p>
          <a:p>
            <a:pPr marL="228600" lvl="0" indent="-228600" algn="l" rtl="0">
              <a:lnSpc>
                <a:spcPct val="90000"/>
              </a:lnSpc>
              <a:spcBef>
                <a:spcPts val="1000"/>
              </a:spcBef>
              <a:spcAft>
                <a:spcPts val="0"/>
              </a:spcAft>
              <a:buClr>
                <a:schemeClr val="dk1"/>
              </a:buClr>
              <a:buSzPct val="100000"/>
              <a:buNone/>
            </a:pPr>
            <a:r>
              <a:rPr lang="en-US"/>
              <a:t>2.People cannot eat vegetables.</a:t>
            </a:r>
            <a:endParaRPr i="1"/>
          </a:p>
          <a:p>
            <a:pPr marL="228600" lvl="0" indent="-228600" algn="l" rtl="0">
              <a:lnSpc>
                <a:spcPct val="90000"/>
              </a:lnSpc>
              <a:spcBef>
                <a:spcPts val="1000"/>
              </a:spcBef>
              <a:spcAft>
                <a:spcPts val="0"/>
              </a:spcAft>
              <a:buClr>
                <a:schemeClr val="dk1"/>
              </a:buClr>
              <a:buSzPct val="100000"/>
              <a:buNone/>
            </a:pP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6" name="Google Shape;126;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(D) If neither I nor II follows and</a:t>
            </a:r>
            <a:endParaRPr b="1" i="1">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(E) If both I and II follow</a:t>
            </a:r>
            <a:endParaRPr/>
          </a:p>
          <a:p>
            <a:pPr marL="228600" lvl="0" indent="-228600" algn="l" rtl="0">
              <a:lnSpc>
                <a:spcPct val="90000"/>
              </a:lnSpc>
              <a:spcBef>
                <a:spcPts val="1000"/>
              </a:spcBef>
              <a:spcAft>
                <a:spcPts val="0"/>
              </a:spcAft>
              <a:buClr>
                <a:schemeClr val="dk1"/>
              </a:buClr>
              <a:buSzPct val="100000"/>
              <a:buNone/>
            </a:pPr>
            <a:r>
              <a:rPr lang="en-US" b="1" dirty="0"/>
              <a:t>Q 5. </a:t>
            </a:r>
            <a:endParaRPr/>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Vegetable prices are soaring in the market.</a:t>
            </a:r>
            <a:endParaRPr i="1"/>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a:p>
          <a:p>
            <a:pPr marL="228600" lvl="0" indent="-228600" algn="l" rtl="0">
              <a:lnSpc>
                <a:spcPct val="90000"/>
              </a:lnSpc>
              <a:spcBef>
                <a:spcPts val="1000"/>
              </a:spcBef>
              <a:spcAft>
                <a:spcPts val="0"/>
              </a:spcAft>
              <a:buClr>
                <a:schemeClr val="dk1"/>
              </a:buClr>
              <a:buSzPct val="100000"/>
              <a:buNone/>
            </a:pPr>
            <a:r>
              <a:rPr lang="en-US" dirty="0"/>
              <a:t>1.Vegetables are becoming a rare commodity.</a:t>
            </a:r>
            <a:endParaRPr i="1"/>
          </a:p>
          <a:p>
            <a:pPr marL="228600" lvl="0" indent="-228600" algn="l" rtl="0">
              <a:lnSpc>
                <a:spcPct val="90000"/>
              </a:lnSpc>
              <a:spcBef>
                <a:spcPts val="1000"/>
              </a:spcBef>
              <a:spcAft>
                <a:spcPts val="0"/>
              </a:spcAft>
              <a:buClr>
                <a:schemeClr val="dk1"/>
              </a:buClr>
              <a:buSzPct val="100000"/>
              <a:buNone/>
            </a:pPr>
            <a:r>
              <a:rPr lang="en-US" dirty="0"/>
              <a:t>2.People cannot eat vegetables.</a:t>
            </a:r>
            <a:endParaRPr i="1"/>
          </a:p>
          <a:p>
            <a:pPr marL="228600" lvl="0" indent="-228600" algn="l" rtl="0">
              <a:lnSpc>
                <a:spcPct val="90000"/>
              </a:lnSpc>
              <a:spcBef>
                <a:spcPts val="1000"/>
              </a:spcBef>
              <a:spcAft>
                <a:spcPts val="0"/>
              </a:spcAft>
              <a:buClr>
                <a:schemeClr val="dk1"/>
              </a:buClr>
              <a:buSzPct val="100000"/>
              <a:buNone/>
            </a:pPr>
            <a:endParaRPr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2" name="Google Shape;132;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6.</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The serious accident in which a person was run down by a car yesterday had again focused attention on the most unsatisfactory state of roads.</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1.The accident that occurred was fatal.</a:t>
            </a:r>
            <a:endParaRPr i="1"/>
          </a:p>
          <a:p>
            <a:pPr marL="228600" lvl="0" indent="-228600" algn="l" rtl="0">
              <a:lnSpc>
                <a:spcPct val="90000"/>
              </a:lnSpc>
              <a:spcBef>
                <a:spcPts val="1000"/>
              </a:spcBef>
              <a:spcAft>
                <a:spcPts val="0"/>
              </a:spcAft>
              <a:buClr>
                <a:schemeClr val="dk1"/>
              </a:buClr>
              <a:buSzPct val="100000"/>
              <a:buNone/>
            </a:pPr>
            <a:r>
              <a:rPr lang="en-US"/>
              <a:t>2.Several accidents have so far taken place because of unsatisfactory state of roads.</a:t>
            </a:r>
            <a:endParaRPr b="1"/>
          </a:p>
          <a:p>
            <a:pPr marL="228600" lvl="0" indent="-228600" algn="l" rtl="0">
              <a:lnSpc>
                <a:spcPct val="90000"/>
              </a:lnSpc>
              <a:spcBef>
                <a:spcPts val="1000"/>
              </a:spcBef>
              <a:spcAft>
                <a:spcPts val="0"/>
              </a:spcAft>
              <a:buClr>
                <a:schemeClr val="dk1"/>
              </a:buClr>
              <a:buSzPct val="100000"/>
              <a:buNone/>
            </a:pPr>
            <a:r>
              <a:rPr lang="en-US" b="1"/>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2" name="Google Shape;132;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(E) If both I and II follow</a:t>
            </a:r>
            <a:endParaRPr>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Q 6.</a:t>
            </a:r>
            <a:endParaRPr/>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The serious accident in which a person was run down by a car yesterday had again focused attention on the most unsatisfactory state of roads.</a:t>
            </a:r>
            <a:endParaRPr i="1"/>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a:p>
          <a:p>
            <a:pPr marL="228600" lvl="0" indent="-228600" algn="l" rtl="0">
              <a:lnSpc>
                <a:spcPct val="90000"/>
              </a:lnSpc>
              <a:spcBef>
                <a:spcPts val="1000"/>
              </a:spcBef>
              <a:spcAft>
                <a:spcPts val="0"/>
              </a:spcAft>
              <a:buClr>
                <a:schemeClr val="dk1"/>
              </a:buClr>
              <a:buSzPct val="100000"/>
              <a:buNone/>
            </a:pPr>
            <a:r>
              <a:rPr lang="en-US" dirty="0"/>
              <a:t>1.The accident that occurred was fatal.</a:t>
            </a:r>
            <a:endParaRPr i="1"/>
          </a:p>
          <a:p>
            <a:pPr marL="228600" lvl="0" indent="-228600" algn="l" rtl="0">
              <a:lnSpc>
                <a:spcPct val="90000"/>
              </a:lnSpc>
              <a:spcBef>
                <a:spcPts val="1000"/>
              </a:spcBef>
              <a:spcAft>
                <a:spcPts val="0"/>
              </a:spcAft>
              <a:buClr>
                <a:schemeClr val="dk1"/>
              </a:buClr>
              <a:buSzPct val="100000"/>
              <a:buNone/>
            </a:pPr>
            <a:r>
              <a:rPr lang="en-US" dirty="0"/>
              <a:t>2.Several accidents have so far taken place because of unsatisfactory state of roads.</a:t>
            </a:r>
            <a:endParaRPr b="1"/>
          </a:p>
          <a:p>
            <a:pPr marL="228600" lvl="0" indent="-228600" algn="l" rtl="0">
              <a:lnSpc>
                <a:spcPct val="90000"/>
              </a:lnSpc>
              <a:spcBef>
                <a:spcPts val="1000"/>
              </a:spcBef>
              <a:spcAft>
                <a:spcPts val="0"/>
              </a:spcAft>
              <a:buClr>
                <a:schemeClr val="dk1"/>
              </a:buClr>
              <a:buSzPct val="100000"/>
              <a:buNone/>
            </a:pPr>
            <a:r>
              <a:rPr lang="en-US" b="1" dirty="0"/>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8" name="Google Shape;138;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7. </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In a recent survey report, it has been stated that those who undertake physical exercise for at least half an hour a day are less prone to have any heart ailments.</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1.Moderate level of physical exercise is necessary for leading a healthy life.</a:t>
            </a:r>
            <a:endParaRPr i="1"/>
          </a:p>
          <a:p>
            <a:pPr marL="228600" lvl="0" indent="-228600" algn="l" rtl="0">
              <a:lnSpc>
                <a:spcPct val="90000"/>
              </a:lnSpc>
              <a:spcBef>
                <a:spcPts val="1000"/>
              </a:spcBef>
              <a:spcAft>
                <a:spcPts val="0"/>
              </a:spcAft>
              <a:buClr>
                <a:schemeClr val="dk1"/>
              </a:buClr>
              <a:buSzPct val="100000"/>
              <a:buNone/>
            </a:pPr>
            <a:r>
              <a:rPr lang="en-US"/>
              <a:t>2.All people who do desk-bound jobs definitely suffer from heart ailments.</a:t>
            </a:r>
            <a:endParaRPr b="1"/>
          </a:p>
          <a:p>
            <a:pPr marL="228600" lvl="0" indent="-228600" algn="l" rtl="0">
              <a:lnSpc>
                <a:spcPct val="90000"/>
              </a:lnSpc>
              <a:spcBef>
                <a:spcPts val="1000"/>
              </a:spcBef>
              <a:spcAft>
                <a:spcPts val="0"/>
              </a:spcAft>
              <a:buClr>
                <a:schemeClr val="dk1"/>
              </a:buClr>
              <a:buSzPct val="100000"/>
              <a:buNone/>
            </a:pPr>
            <a:r>
              <a:rPr lang="en-US" b="1"/>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8" name="Google Shape;138;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(A) If only conclusion I follows </a:t>
            </a:r>
            <a:endParaRPr b="1" i="1">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dirty="0"/>
              <a:t>(E) If both I and II follow</a:t>
            </a:r>
            <a:endParaRPr/>
          </a:p>
          <a:p>
            <a:pPr marL="228600" lvl="0" indent="-228600" algn="l" rtl="0">
              <a:lnSpc>
                <a:spcPct val="90000"/>
              </a:lnSpc>
              <a:spcBef>
                <a:spcPts val="1000"/>
              </a:spcBef>
              <a:spcAft>
                <a:spcPts val="0"/>
              </a:spcAft>
              <a:buClr>
                <a:schemeClr val="dk1"/>
              </a:buClr>
              <a:buSzPct val="100000"/>
              <a:buNone/>
            </a:pPr>
            <a:r>
              <a:rPr lang="en-US" b="1" dirty="0"/>
              <a:t>Q 7. </a:t>
            </a:r>
            <a:endParaRPr/>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In a recent survey report, it has been stated that those who undertake physical exercise for at least half an hour a day are less prone to have any heart ailments.</a:t>
            </a:r>
            <a:endParaRPr i="1"/>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a:p>
          <a:p>
            <a:pPr marL="228600" lvl="0" indent="-228600" algn="l" rtl="0">
              <a:lnSpc>
                <a:spcPct val="90000"/>
              </a:lnSpc>
              <a:spcBef>
                <a:spcPts val="1000"/>
              </a:spcBef>
              <a:spcAft>
                <a:spcPts val="0"/>
              </a:spcAft>
              <a:buClr>
                <a:schemeClr val="dk1"/>
              </a:buClr>
              <a:buSzPct val="100000"/>
              <a:buNone/>
            </a:pPr>
            <a:r>
              <a:rPr lang="en-US" dirty="0"/>
              <a:t>1.Moderate level of physical exercise is necessary for leading a healthy life.</a:t>
            </a:r>
            <a:endParaRPr i="1"/>
          </a:p>
          <a:p>
            <a:pPr marL="228600" lvl="0" indent="-228600" algn="l" rtl="0">
              <a:lnSpc>
                <a:spcPct val="90000"/>
              </a:lnSpc>
              <a:spcBef>
                <a:spcPts val="1000"/>
              </a:spcBef>
              <a:spcAft>
                <a:spcPts val="0"/>
              </a:spcAft>
              <a:buClr>
                <a:schemeClr val="dk1"/>
              </a:buClr>
              <a:buSzPct val="100000"/>
              <a:buNone/>
            </a:pPr>
            <a:r>
              <a:rPr lang="en-US" dirty="0"/>
              <a:t>2.All people who do desk-bound jobs definitely suffer from heart ailments.</a:t>
            </a:r>
            <a:endParaRPr b="1"/>
          </a:p>
          <a:p>
            <a:pPr marL="228600" lvl="0" indent="-228600" algn="l" rtl="0">
              <a:lnSpc>
                <a:spcPct val="90000"/>
              </a:lnSpc>
              <a:spcBef>
                <a:spcPts val="1000"/>
              </a:spcBef>
              <a:spcAft>
                <a:spcPts val="0"/>
              </a:spcAft>
              <a:buClr>
                <a:schemeClr val="dk1"/>
              </a:buClr>
              <a:buSzPct val="100000"/>
              <a:buNone/>
            </a:pPr>
            <a:r>
              <a:rPr lang="en-US" b="1" dirty="0"/>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44" name="Google Shape;144;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8.</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A bird in hand is worth two in the bush.</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1.We should be content with what we have.</a:t>
            </a:r>
            <a:endParaRPr i="1"/>
          </a:p>
          <a:p>
            <a:pPr marL="228600" lvl="0" indent="-228600" algn="l" rtl="0">
              <a:lnSpc>
                <a:spcPct val="90000"/>
              </a:lnSpc>
              <a:spcBef>
                <a:spcPts val="1000"/>
              </a:spcBef>
              <a:spcAft>
                <a:spcPts val="0"/>
              </a:spcAft>
              <a:buClr>
                <a:schemeClr val="dk1"/>
              </a:buClr>
              <a:buSzPct val="100000"/>
              <a:buNone/>
            </a:pPr>
            <a:r>
              <a:rPr lang="en-US"/>
              <a:t>2.We should not crave for what is not.</a:t>
            </a:r>
            <a:endParaRPr b="1"/>
          </a:p>
          <a:p>
            <a:pPr marL="228600" lvl="0" indent="-228600" algn="l" rtl="0">
              <a:lnSpc>
                <a:spcPct val="90000"/>
              </a:lnSpc>
              <a:spcBef>
                <a:spcPts val="1000"/>
              </a:spcBef>
              <a:spcAft>
                <a:spcPts val="0"/>
              </a:spcAft>
              <a:buClr>
                <a:schemeClr val="dk1"/>
              </a:buClr>
              <a:buSzPct val="100000"/>
              <a:buNone/>
            </a:pPr>
            <a:endParaRPr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44" name="Google Shape;144;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(E) If both I and II follow</a:t>
            </a:r>
            <a:endParaRPr>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Q 8.</a:t>
            </a:r>
            <a:endParaRPr/>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A bird in hand is worth two in the bush.</a:t>
            </a:r>
            <a:endParaRPr i="1"/>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a:p>
          <a:p>
            <a:pPr marL="228600" lvl="0" indent="-228600" algn="l" rtl="0">
              <a:lnSpc>
                <a:spcPct val="90000"/>
              </a:lnSpc>
              <a:spcBef>
                <a:spcPts val="1000"/>
              </a:spcBef>
              <a:spcAft>
                <a:spcPts val="0"/>
              </a:spcAft>
              <a:buClr>
                <a:schemeClr val="dk1"/>
              </a:buClr>
              <a:buSzPct val="100000"/>
              <a:buNone/>
            </a:pPr>
            <a:r>
              <a:rPr lang="en-US" dirty="0"/>
              <a:t>1.We should be content with what we have.</a:t>
            </a:r>
            <a:endParaRPr i="1"/>
          </a:p>
          <a:p>
            <a:pPr marL="228600" lvl="0" indent="-228600" algn="l" rtl="0">
              <a:lnSpc>
                <a:spcPct val="90000"/>
              </a:lnSpc>
              <a:spcBef>
                <a:spcPts val="1000"/>
              </a:spcBef>
              <a:spcAft>
                <a:spcPts val="0"/>
              </a:spcAft>
              <a:buClr>
                <a:schemeClr val="dk1"/>
              </a:buClr>
              <a:buSzPct val="100000"/>
              <a:buNone/>
            </a:pPr>
            <a:r>
              <a:rPr lang="en-US" dirty="0"/>
              <a:t>2.We should not crave for what is not.</a:t>
            </a:r>
            <a:endParaRPr b="1"/>
          </a:p>
          <a:p>
            <a:pPr marL="228600" lvl="0" indent="-228600" algn="l" rtl="0">
              <a:lnSpc>
                <a:spcPct val="90000"/>
              </a:lnSpc>
              <a:spcBef>
                <a:spcPts val="1000"/>
              </a:spcBef>
              <a:spcAft>
                <a:spcPts val="0"/>
              </a:spcAft>
              <a:buClr>
                <a:schemeClr val="dk1"/>
              </a:buClr>
              <a:buSzPct val="100000"/>
              <a:buNone/>
            </a:pPr>
            <a:endParaRPr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0" name="Google Shape;150;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9. </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This world is neither good nor evil; each man manufactures a world for himself.</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1.Some people find this world quite good.</a:t>
            </a:r>
            <a:endParaRPr i="1"/>
          </a:p>
          <a:p>
            <a:pPr marL="228600" lvl="0" indent="-228600" algn="l" rtl="0">
              <a:lnSpc>
                <a:spcPct val="90000"/>
              </a:lnSpc>
              <a:spcBef>
                <a:spcPts val="1000"/>
              </a:spcBef>
              <a:spcAft>
                <a:spcPts val="0"/>
              </a:spcAft>
              <a:buClr>
                <a:schemeClr val="dk1"/>
              </a:buClr>
              <a:buSzPct val="100000"/>
              <a:buNone/>
            </a:pPr>
            <a:r>
              <a:rPr lang="en-US"/>
              <a:t>2.Some people find this world quite bad.</a:t>
            </a:r>
            <a:endParaRPr b="1"/>
          </a:p>
          <a:p>
            <a:pPr marL="228600" lvl="0" indent="-228600" algn="l" rtl="0">
              <a:lnSpc>
                <a:spcPct val="90000"/>
              </a:lnSpc>
              <a:spcBef>
                <a:spcPts val="1000"/>
              </a:spcBef>
              <a:spcAft>
                <a:spcPts val="0"/>
              </a:spcAft>
              <a:buClr>
                <a:schemeClr val="dk1"/>
              </a:buClr>
              <a:buSzPct val="100000"/>
              <a:buNone/>
            </a:pPr>
            <a:endParaRPr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0" name="Google Shape;150;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(D) If neither I nor II follows and</a:t>
            </a:r>
            <a:endParaRPr b="1" i="1">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(E) If both I and II follow</a:t>
            </a:r>
            <a:endParaRPr/>
          </a:p>
          <a:p>
            <a:pPr marL="228600" lvl="0" indent="-228600" algn="l" rtl="0">
              <a:lnSpc>
                <a:spcPct val="90000"/>
              </a:lnSpc>
              <a:spcBef>
                <a:spcPts val="1000"/>
              </a:spcBef>
              <a:spcAft>
                <a:spcPts val="0"/>
              </a:spcAft>
              <a:buClr>
                <a:schemeClr val="dk1"/>
              </a:buClr>
              <a:buSzPct val="100000"/>
              <a:buNone/>
            </a:pPr>
            <a:r>
              <a:rPr lang="en-US" b="1" dirty="0"/>
              <a:t>Q 9. </a:t>
            </a:r>
            <a:endParaRPr/>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This world is neither good nor evil; each man manufactures a world for himself.</a:t>
            </a:r>
            <a:endParaRPr i="1"/>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a:p>
          <a:p>
            <a:pPr marL="228600" lvl="0" indent="-228600" algn="l" rtl="0">
              <a:lnSpc>
                <a:spcPct val="90000"/>
              </a:lnSpc>
              <a:spcBef>
                <a:spcPts val="1000"/>
              </a:spcBef>
              <a:spcAft>
                <a:spcPts val="0"/>
              </a:spcAft>
              <a:buClr>
                <a:schemeClr val="dk1"/>
              </a:buClr>
              <a:buSzPct val="100000"/>
              <a:buNone/>
            </a:pPr>
            <a:r>
              <a:rPr lang="en-US" dirty="0"/>
              <a:t>1.Some people find this world quite good.</a:t>
            </a:r>
            <a:endParaRPr i="1"/>
          </a:p>
          <a:p>
            <a:pPr marL="228600" lvl="0" indent="-228600" algn="l" rtl="0">
              <a:lnSpc>
                <a:spcPct val="90000"/>
              </a:lnSpc>
              <a:spcBef>
                <a:spcPts val="1000"/>
              </a:spcBef>
              <a:spcAft>
                <a:spcPts val="0"/>
              </a:spcAft>
              <a:buClr>
                <a:schemeClr val="dk1"/>
              </a:buClr>
              <a:buSzPct val="100000"/>
              <a:buNone/>
            </a:pPr>
            <a:r>
              <a:rPr lang="en-US" dirty="0"/>
              <a:t>2.Some people find this world quite bad.</a:t>
            </a:r>
            <a:endParaRPr b="1"/>
          </a:p>
          <a:p>
            <a:pPr marL="228600" lvl="0" indent="-228600" algn="l" rtl="0">
              <a:lnSpc>
                <a:spcPct val="90000"/>
              </a:lnSpc>
              <a:spcBef>
                <a:spcPts val="1000"/>
              </a:spcBef>
              <a:spcAft>
                <a:spcPts val="0"/>
              </a:spcAft>
              <a:buClr>
                <a:schemeClr val="dk1"/>
              </a:buClr>
              <a:buSzPct val="100000"/>
              <a:buNone/>
            </a:pP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
          <p:cNvSpPr txBox="1">
            <a:spLocks noGrp="1"/>
          </p:cNvSpPr>
          <p:nvPr>
            <p:ph type="body" idx="1"/>
          </p:nvPr>
        </p:nvSpPr>
        <p:spPr>
          <a:xfrm>
            <a:off x="229477" y="861755"/>
            <a:ext cx="11733000" cy="5344500"/>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1. </a:t>
            </a:r>
            <a:endParaRPr/>
          </a:p>
          <a:p>
            <a:pPr marL="228600" lvl="0" indent="-228600" algn="l" rtl="0">
              <a:lnSpc>
                <a:spcPct val="90000"/>
              </a:lnSpc>
              <a:spcBef>
                <a:spcPts val="1000"/>
              </a:spcBef>
              <a:spcAft>
                <a:spcPts val="0"/>
              </a:spcAft>
              <a:buClr>
                <a:schemeClr val="dk1"/>
              </a:buClr>
              <a:buSzPct val="100000"/>
              <a:buNone/>
            </a:pPr>
            <a:r>
              <a:rPr lang="en-US" b="1"/>
              <a:t>Statements: </a:t>
            </a:r>
            <a:r>
              <a:rPr lang="en-US"/>
              <a:t>People who speak too much against dowry are those who had taken it themselves.</a:t>
            </a:r>
            <a:endParaRPr i="1"/>
          </a:p>
          <a:p>
            <a:pPr marL="228600" lvl="0" indent="-228600" algn="l" rtl="0">
              <a:lnSpc>
                <a:spcPct val="90000"/>
              </a:lnSpc>
              <a:spcBef>
                <a:spcPts val="1000"/>
              </a:spcBef>
              <a:spcAft>
                <a:spcPts val="0"/>
              </a:spcAft>
              <a:buClr>
                <a:schemeClr val="dk1"/>
              </a:buClr>
              <a:buSzPct val="100000"/>
              <a:buNone/>
            </a:pPr>
            <a:r>
              <a:rPr lang="en-US" b="1"/>
              <a:t>Conclusions:</a:t>
            </a:r>
            <a:endParaRPr i="1"/>
          </a:p>
          <a:p>
            <a:pPr marL="228600" lvl="0" indent="-228600" algn="l" rtl="0">
              <a:lnSpc>
                <a:spcPct val="90000"/>
              </a:lnSpc>
              <a:spcBef>
                <a:spcPts val="1000"/>
              </a:spcBef>
              <a:spcAft>
                <a:spcPts val="0"/>
              </a:spcAft>
              <a:buClr>
                <a:schemeClr val="dk1"/>
              </a:buClr>
              <a:buSzPct val="100000"/>
              <a:buNone/>
            </a:pPr>
            <a:r>
              <a:rPr lang="en-US"/>
              <a:t>1.It is easier said than done.</a:t>
            </a:r>
            <a:endParaRPr i="1"/>
          </a:p>
          <a:p>
            <a:pPr marL="228600" lvl="0" indent="-228600" algn="l" rtl="0">
              <a:lnSpc>
                <a:spcPct val="90000"/>
              </a:lnSpc>
              <a:spcBef>
                <a:spcPts val="1000"/>
              </a:spcBef>
              <a:spcAft>
                <a:spcPts val="0"/>
              </a:spcAft>
              <a:buClr>
                <a:schemeClr val="dk1"/>
              </a:buClr>
              <a:buSzPct val="100000"/>
              <a:buNone/>
            </a:pPr>
            <a:r>
              <a:rPr lang="en-US"/>
              <a:t>2.People have double standards.</a:t>
            </a:r>
            <a:r>
              <a:rPr lang="en-US" b="1"/>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6" name="Google Shape;156;p10"/>
          <p:cNvSpPr txBox="1">
            <a:spLocks noGrp="1"/>
          </p:cNvSpPr>
          <p:nvPr>
            <p:ph type="body" idx="1"/>
          </p:nvPr>
        </p:nvSpPr>
        <p:spPr>
          <a:xfrm>
            <a:off x="2" y="1035655"/>
            <a:ext cx="11733000" cy="5344500"/>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10. </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The eligibility for admission to the course is minimum second class Master's degree. However, the candidates who have appeared for the final year examination of Master's degree can also apply.</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1.All candidates who have yet to get their Master's degree will be there in the list of selected candidates.</a:t>
            </a:r>
            <a:endParaRPr i="1"/>
          </a:p>
          <a:p>
            <a:pPr marL="228600" lvl="0" indent="-228600" algn="l" rtl="0">
              <a:lnSpc>
                <a:spcPct val="90000"/>
              </a:lnSpc>
              <a:spcBef>
                <a:spcPts val="1000"/>
              </a:spcBef>
              <a:spcAft>
                <a:spcPts val="0"/>
              </a:spcAft>
              <a:buClr>
                <a:schemeClr val="dk1"/>
              </a:buClr>
              <a:buSzPct val="100000"/>
              <a:buNone/>
            </a:pPr>
            <a:r>
              <a:rPr lang="en-US"/>
              <a:t>2.All candidates having obtained second class Master's degree will be there in the list of selected candidates.</a:t>
            </a:r>
            <a:endParaRPr b="1"/>
          </a:p>
          <a:p>
            <a:pPr marL="228600" lvl="0" indent="-228600" algn="l" rtl="0">
              <a:lnSpc>
                <a:spcPct val="90000"/>
              </a:lnSpc>
              <a:spcBef>
                <a:spcPts val="1000"/>
              </a:spcBef>
              <a:spcAft>
                <a:spcPts val="0"/>
              </a:spcAft>
              <a:buClr>
                <a:schemeClr val="dk1"/>
              </a:buClr>
              <a:buSzPct val="100000"/>
              <a:buNone/>
            </a:pPr>
            <a:r>
              <a:rPr lang="en-US" b="1"/>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6" name="Google Shape;156;p10"/>
          <p:cNvSpPr txBox="1">
            <a:spLocks noGrp="1"/>
          </p:cNvSpPr>
          <p:nvPr>
            <p:ph type="body" idx="1"/>
          </p:nvPr>
        </p:nvSpPr>
        <p:spPr>
          <a:xfrm>
            <a:off x="2" y="1035655"/>
            <a:ext cx="11733000" cy="5344500"/>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(D) If neither I nor II follows and</a:t>
            </a:r>
            <a:endParaRPr b="1" i="1">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(E) If both I and II follow</a:t>
            </a:r>
            <a:endParaRPr/>
          </a:p>
          <a:p>
            <a:pPr marL="228600" lvl="0" indent="-228600" algn="l" rtl="0">
              <a:lnSpc>
                <a:spcPct val="90000"/>
              </a:lnSpc>
              <a:spcBef>
                <a:spcPts val="1000"/>
              </a:spcBef>
              <a:spcAft>
                <a:spcPts val="0"/>
              </a:spcAft>
              <a:buClr>
                <a:schemeClr val="dk1"/>
              </a:buClr>
              <a:buSzPct val="100000"/>
              <a:buNone/>
            </a:pPr>
            <a:r>
              <a:rPr lang="en-US" b="1" dirty="0"/>
              <a:t>Q 10. </a:t>
            </a:r>
            <a:endParaRPr/>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The eligibility for admission to the course is minimum second class Master's degree. However, the candidates who have appeared for the final year examination of Master's degree can also apply.</a:t>
            </a:r>
            <a:endParaRPr i="1"/>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a:p>
          <a:p>
            <a:pPr marL="228600" lvl="0" indent="-228600" algn="l" rtl="0">
              <a:lnSpc>
                <a:spcPct val="90000"/>
              </a:lnSpc>
              <a:spcBef>
                <a:spcPts val="1000"/>
              </a:spcBef>
              <a:spcAft>
                <a:spcPts val="0"/>
              </a:spcAft>
              <a:buClr>
                <a:schemeClr val="dk1"/>
              </a:buClr>
              <a:buSzPct val="100000"/>
              <a:buNone/>
            </a:pPr>
            <a:r>
              <a:rPr lang="en-US" dirty="0"/>
              <a:t>1.All candidates who have yet to get their Master's degree will be there in the list of selected candidates.</a:t>
            </a:r>
            <a:endParaRPr i="1"/>
          </a:p>
          <a:p>
            <a:pPr marL="228600" lvl="0" indent="-228600" algn="l" rtl="0">
              <a:lnSpc>
                <a:spcPct val="90000"/>
              </a:lnSpc>
              <a:spcBef>
                <a:spcPts val="1000"/>
              </a:spcBef>
              <a:spcAft>
                <a:spcPts val="0"/>
              </a:spcAft>
              <a:buClr>
                <a:schemeClr val="dk1"/>
              </a:buClr>
              <a:buSzPct val="100000"/>
              <a:buNone/>
            </a:pPr>
            <a:r>
              <a:rPr lang="en-US" dirty="0"/>
              <a:t>2.All candidates having obtained second class Master's degree will be there in the list of selected candidates.</a:t>
            </a:r>
            <a:endParaRPr b="1"/>
          </a:p>
          <a:p>
            <a:pPr marL="228600" lvl="0" indent="-228600" algn="l" rtl="0">
              <a:lnSpc>
                <a:spcPct val="90000"/>
              </a:lnSpc>
              <a:spcBef>
                <a:spcPts val="1000"/>
              </a:spcBef>
              <a:spcAft>
                <a:spcPts val="0"/>
              </a:spcAft>
              <a:buClr>
                <a:schemeClr val="dk1"/>
              </a:buClr>
              <a:buSzPct val="100000"/>
              <a:buNone/>
            </a:pPr>
            <a:r>
              <a:rPr lang="en-US" b="1" dirty="0"/>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2" name="Google Shape;162;p11"/>
          <p:cNvSpPr txBox="1">
            <a:spLocks noGrp="1"/>
          </p:cNvSpPr>
          <p:nvPr>
            <p:ph type="body" idx="1"/>
          </p:nvPr>
        </p:nvSpPr>
        <p:spPr>
          <a:xfrm>
            <a:off x="229477" y="981105"/>
            <a:ext cx="11733000" cy="5344500"/>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11. </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Any student who does not behave properly while in the school brings bad name to himself and also for the school.</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1.Such student should be removed from the school.</a:t>
            </a:r>
            <a:endParaRPr i="1"/>
          </a:p>
          <a:p>
            <a:pPr marL="228600" lvl="0" indent="-228600" algn="l" rtl="0">
              <a:lnSpc>
                <a:spcPct val="90000"/>
              </a:lnSpc>
              <a:spcBef>
                <a:spcPts val="1000"/>
              </a:spcBef>
              <a:spcAft>
                <a:spcPts val="0"/>
              </a:spcAft>
              <a:buClr>
                <a:schemeClr val="dk1"/>
              </a:buClr>
              <a:buSzPct val="100000"/>
              <a:buNone/>
            </a:pPr>
            <a:r>
              <a:rPr lang="en-US"/>
              <a:t>2.Stricter discipline does not improve behavior of the students.</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2" name="Google Shape;162;p11"/>
          <p:cNvSpPr txBox="1">
            <a:spLocks noGrp="1"/>
          </p:cNvSpPr>
          <p:nvPr>
            <p:ph type="body" idx="1"/>
          </p:nvPr>
        </p:nvSpPr>
        <p:spPr>
          <a:xfrm>
            <a:off x="229477" y="981105"/>
            <a:ext cx="11733000" cy="5344500"/>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(D) If neither I nor II follows and</a:t>
            </a:r>
            <a:endParaRPr b="1" i="1">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(E) If both I and II follow</a:t>
            </a:r>
            <a:endParaRPr/>
          </a:p>
          <a:p>
            <a:pPr marL="228600" lvl="0" indent="-228600" algn="l" rtl="0">
              <a:lnSpc>
                <a:spcPct val="90000"/>
              </a:lnSpc>
              <a:spcBef>
                <a:spcPts val="1000"/>
              </a:spcBef>
              <a:spcAft>
                <a:spcPts val="0"/>
              </a:spcAft>
              <a:buClr>
                <a:schemeClr val="dk1"/>
              </a:buClr>
              <a:buSzPct val="100000"/>
              <a:buNone/>
            </a:pPr>
            <a:r>
              <a:rPr lang="en-US" b="1" dirty="0"/>
              <a:t>Q 11. </a:t>
            </a:r>
            <a:endParaRPr/>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Any student who does not behave properly while in the school brings bad name to himself and also for the school.</a:t>
            </a:r>
            <a:endParaRPr i="1"/>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a:p>
          <a:p>
            <a:pPr marL="228600" lvl="0" indent="-228600" algn="l" rtl="0">
              <a:lnSpc>
                <a:spcPct val="90000"/>
              </a:lnSpc>
              <a:spcBef>
                <a:spcPts val="1000"/>
              </a:spcBef>
              <a:spcAft>
                <a:spcPts val="0"/>
              </a:spcAft>
              <a:buClr>
                <a:schemeClr val="dk1"/>
              </a:buClr>
              <a:buSzPct val="100000"/>
              <a:buNone/>
            </a:pPr>
            <a:r>
              <a:rPr lang="en-US" dirty="0"/>
              <a:t>1.Such student should be removed from the school.</a:t>
            </a:r>
            <a:endParaRPr i="1"/>
          </a:p>
          <a:p>
            <a:pPr marL="228600" lvl="0" indent="-228600" algn="l" rtl="0">
              <a:lnSpc>
                <a:spcPct val="90000"/>
              </a:lnSpc>
              <a:spcBef>
                <a:spcPts val="1000"/>
              </a:spcBef>
              <a:spcAft>
                <a:spcPts val="0"/>
              </a:spcAft>
              <a:buClr>
                <a:schemeClr val="dk1"/>
              </a:buClr>
              <a:buSzPct val="100000"/>
              <a:buNone/>
            </a:pPr>
            <a:r>
              <a:rPr lang="en-US" dirty="0"/>
              <a:t>2.Stricter discipline does not improve behavior of the students.</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8" name="Google Shape;168;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12. </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A Corporate General Manager asked four managers to either submit their resignations by the next day or face termination orders from service. Three of them had submitted their resignations by that evening.</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1.The next day, the remaining manager would also resign.</a:t>
            </a:r>
            <a:endParaRPr i="1"/>
          </a:p>
          <a:p>
            <a:pPr marL="228600" lvl="0" indent="-228600" algn="l" rtl="0">
              <a:lnSpc>
                <a:spcPct val="90000"/>
              </a:lnSpc>
              <a:spcBef>
                <a:spcPts val="1000"/>
              </a:spcBef>
              <a:spcAft>
                <a:spcPts val="0"/>
              </a:spcAft>
              <a:buClr>
                <a:schemeClr val="dk1"/>
              </a:buClr>
              <a:buSzPct val="100000"/>
              <a:buNone/>
            </a:pPr>
            <a:r>
              <a:rPr lang="en-US"/>
              <a:t>2.The General Manager would terminate his services the next day.</a:t>
            </a:r>
            <a:endParaRPr b="1"/>
          </a:p>
          <a:p>
            <a:pPr marL="228600" lvl="0" indent="-228600" algn="l" rtl="0">
              <a:lnSpc>
                <a:spcPct val="90000"/>
              </a:lnSpc>
              <a:spcBef>
                <a:spcPts val="1000"/>
              </a:spcBef>
              <a:spcAft>
                <a:spcPts val="0"/>
              </a:spcAft>
              <a:buClr>
                <a:schemeClr val="dk1"/>
              </a:buClr>
              <a:buSzPct val="100000"/>
              <a:buNone/>
            </a:pPr>
            <a:r>
              <a:rPr lang="en-US" b="1"/>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8" name="Google Shape;168;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(C) If either I or II follows</a:t>
            </a:r>
            <a:endParaRPr b="1" i="1">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dirty="0"/>
              <a:t>(E) If both I and II follow</a:t>
            </a:r>
            <a:endParaRPr/>
          </a:p>
          <a:p>
            <a:pPr marL="228600" lvl="0" indent="-228600" algn="l" rtl="0">
              <a:lnSpc>
                <a:spcPct val="90000"/>
              </a:lnSpc>
              <a:spcBef>
                <a:spcPts val="1000"/>
              </a:spcBef>
              <a:spcAft>
                <a:spcPts val="0"/>
              </a:spcAft>
              <a:buClr>
                <a:schemeClr val="dk1"/>
              </a:buClr>
              <a:buSzPct val="100000"/>
              <a:buNone/>
            </a:pPr>
            <a:r>
              <a:rPr lang="en-US" b="1" dirty="0"/>
              <a:t>Q 12. </a:t>
            </a:r>
            <a:endParaRPr/>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A Corporate General Manager asked four managers to either submit their resignations by the next day or face termination orders from service. Three of them had submitted their resignations by that evening.</a:t>
            </a:r>
            <a:endParaRPr i="1"/>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a:p>
          <a:p>
            <a:pPr marL="228600" lvl="0" indent="-228600" algn="l" rtl="0">
              <a:lnSpc>
                <a:spcPct val="90000"/>
              </a:lnSpc>
              <a:spcBef>
                <a:spcPts val="1000"/>
              </a:spcBef>
              <a:spcAft>
                <a:spcPts val="0"/>
              </a:spcAft>
              <a:buClr>
                <a:schemeClr val="dk1"/>
              </a:buClr>
              <a:buSzPct val="100000"/>
              <a:buNone/>
            </a:pPr>
            <a:r>
              <a:rPr lang="en-US" dirty="0"/>
              <a:t>1.The next day, the remaining manager would also resign.</a:t>
            </a:r>
            <a:endParaRPr i="1"/>
          </a:p>
          <a:p>
            <a:pPr marL="228600" lvl="0" indent="-228600" algn="l" rtl="0">
              <a:lnSpc>
                <a:spcPct val="90000"/>
              </a:lnSpc>
              <a:spcBef>
                <a:spcPts val="1000"/>
              </a:spcBef>
              <a:spcAft>
                <a:spcPts val="0"/>
              </a:spcAft>
              <a:buClr>
                <a:schemeClr val="dk1"/>
              </a:buClr>
              <a:buSzPct val="100000"/>
              <a:buNone/>
            </a:pPr>
            <a:r>
              <a:rPr lang="en-US" dirty="0"/>
              <a:t>2.The General Manager would terminate his services the next day.</a:t>
            </a:r>
            <a:endParaRPr b="1"/>
          </a:p>
          <a:p>
            <a:pPr marL="228600" lvl="0" indent="-228600" algn="l" rtl="0">
              <a:lnSpc>
                <a:spcPct val="90000"/>
              </a:lnSpc>
              <a:spcBef>
                <a:spcPts val="1000"/>
              </a:spcBef>
              <a:spcAft>
                <a:spcPts val="0"/>
              </a:spcAft>
              <a:buClr>
                <a:schemeClr val="dk1"/>
              </a:buClr>
              <a:buSzPct val="100000"/>
              <a:buNone/>
            </a:pPr>
            <a:r>
              <a:rPr lang="en-US" b="1" dirty="0"/>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74" name="Google Shape;174;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13.</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Only good singers are invited in the conference. No one without sweet voice is a good singer.</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1.All invited singers in the conference have sweet voice. </a:t>
            </a:r>
            <a:endParaRPr i="1"/>
          </a:p>
          <a:p>
            <a:pPr marL="228600" lvl="0" indent="-228600" algn="l" rtl="0">
              <a:lnSpc>
                <a:spcPct val="90000"/>
              </a:lnSpc>
              <a:spcBef>
                <a:spcPts val="1000"/>
              </a:spcBef>
              <a:spcAft>
                <a:spcPts val="0"/>
              </a:spcAft>
              <a:buClr>
                <a:schemeClr val="dk1"/>
              </a:buClr>
              <a:buSzPct val="100000"/>
              <a:buNone/>
            </a:pPr>
            <a:r>
              <a:rPr lang="en-US"/>
              <a:t>2.Those singers who do not have sweet voice are not invited in the conference.</a:t>
            </a:r>
            <a:endParaRPr b="1"/>
          </a:p>
          <a:p>
            <a:pPr marL="228600" lvl="0" indent="-228600" algn="l" rtl="0">
              <a:lnSpc>
                <a:spcPct val="90000"/>
              </a:lnSpc>
              <a:spcBef>
                <a:spcPts val="1000"/>
              </a:spcBef>
              <a:spcAft>
                <a:spcPts val="0"/>
              </a:spcAft>
              <a:buClr>
                <a:schemeClr val="dk1"/>
              </a:buClr>
              <a:buSzPct val="100000"/>
              <a:buNone/>
            </a:pPr>
            <a:r>
              <a:rPr lang="en-US" b="1"/>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74" name="Google Shape;174;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(E) If both I and II follow</a:t>
            </a:r>
            <a:endParaRPr>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Q 13.</a:t>
            </a:r>
            <a:endParaRPr/>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Only good singers are invited in the conference. No one without sweet voice is a good singer.</a:t>
            </a:r>
            <a:endParaRPr i="1"/>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a:p>
          <a:p>
            <a:pPr marL="228600" lvl="0" indent="-228600" algn="l" rtl="0">
              <a:lnSpc>
                <a:spcPct val="90000"/>
              </a:lnSpc>
              <a:spcBef>
                <a:spcPts val="1000"/>
              </a:spcBef>
              <a:spcAft>
                <a:spcPts val="0"/>
              </a:spcAft>
              <a:buClr>
                <a:schemeClr val="dk1"/>
              </a:buClr>
              <a:buSzPct val="100000"/>
              <a:buNone/>
            </a:pPr>
            <a:r>
              <a:rPr lang="en-US" dirty="0"/>
              <a:t>1.All invited singers in the conference have sweet voice. </a:t>
            </a:r>
            <a:endParaRPr i="1"/>
          </a:p>
          <a:p>
            <a:pPr marL="228600" lvl="0" indent="-228600" algn="l" rtl="0">
              <a:lnSpc>
                <a:spcPct val="90000"/>
              </a:lnSpc>
              <a:spcBef>
                <a:spcPts val="1000"/>
              </a:spcBef>
              <a:spcAft>
                <a:spcPts val="0"/>
              </a:spcAft>
              <a:buClr>
                <a:schemeClr val="dk1"/>
              </a:buClr>
              <a:buSzPct val="100000"/>
              <a:buNone/>
            </a:pPr>
            <a:r>
              <a:rPr lang="en-US" dirty="0"/>
              <a:t>2.Those singers who do not have sweet voice are not invited in the conference.</a:t>
            </a:r>
            <a:endParaRPr b="1"/>
          </a:p>
          <a:p>
            <a:pPr marL="228600" lvl="0" indent="-228600" algn="l" rtl="0">
              <a:lnSpc>
                <a:spcPct val="90000"/>
              </a:lnSpc>
              <a:spcBef>
                <a:spcPts val="1000"/>
              </a:spcBef>
              <a:spcAft>
                <a:spcPts val="0"/>
              </a:spcAft>
              <a:buClr>
                <a:schemeClr val="dk1"/>
              </a:buClr>
              <a:buSzPct val="100000"/>
              <a:buNone/>
            </a:pPr>
            <a:r>
              <a:rPr lang="en-US" b="1" dirty="0"/>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0" name="Google Shape;180;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14.</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To cultivate interest in reading, the school has made it compulsory from June this year for each student to read two books per week and submit a weekly report on the books.</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1.Interest in reading can be created by force.</a:t>
            </a:r>
            <a:endParaRPr i="1"/>
          </a:p>
          <a:p>
            <a:pPr marL="228600" lvl="0" indent="-228600" algn="l" rtl="0">
              <a:lnSpc>
                <a:spcPct val="90000"/>
              </a:lnSpc>
              <a:spcBef>
                <a:spcPts val="1000"/>
              </a:spcBef>
              <a:spcAft>
                <a:spcPts val="0"/>
              </a:spcAft>
              <a:buClr>
                <a:schemeClr val="dk1"/>
              </a:buClr>
              <a:buSzPct val="100000"/>
              <a:buNone/>
            </a:pPr>
            <a:r>
              <a:rPr lang="en-US"/>
              <a:t>2.Some students will eventually develop interest in reading.</a:t>
            </a:r>
            <a:endParaRPr b="1"/>
          </a:p>
          <a:p>
            <a:pPr marL="228600" lvl="0" indent="-228600" algn="l" rtl="0">
              <a:lnSpc>
                <a:spcPct val="90000"/>
              </a:lnSpc>
              <a:spcBef>
                <a:spcPts val="1000"/>
              </a:spcBef>
              <a:spcAft>
                <a:spcPts val="0"/>
              </a:spcAft>
              <a:buClr>
                <a:schemeClr val="dk1"/>
              </a:buClr>
              <a:buSzPct val="100000"/>
              <a:buNone/>
            </a:pPr>
            <a:r>
              <a:rPr lang="en-US" b="1"/>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0" name="Google Shape;180;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(B) If only conclusion II follows</a:t>
            </a:r>
            <a:endParaRPr b="1" i="1">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dirty="0"/>
              <a:t>(E) If both I and II follow</a:t>
            </a:r>
            <a:endParaRPr/>
          </a:p>
          <a:p>
            <a:pPr marL="228600" lvl="0" indent="-228600" algn="l" rtl="0">
              <a:lnSpc>
                <a:spcPct val="90000"/>
              </a:lnSpc>
              <a:spcBef>
                <a:spcPts val="1000"/>
              </a:spcBef>
              <a:spcAft>
                <a:spcPts val="0"/>
              </a:spcAft>
              <a:buClr>
                <a:schemeClr val="dk1"/>
              </a:buClr>
              <a:buSzPct val="100000"/>
              <a:buNone/>
            </a:pPr>
            <a:r>
              <a:rPr lang="en-US" b="1" dirty="0"/>
              <a:t>Q 14.</a:t>
            </a:r>
            <a:endParaRPr/>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To cultivate interest in reading, the school has made it compulsory from June this year for each student to read two books per week and submit a weekly report on the books.</a:t>
            </a:r>
            <a:endParaRPr i="1"/>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a:p>
          <a:p>
            <a:pPr marL="228600" lvl="0" indent="-228600" algn="l" rtl="0">
              <a:lnSpc>
                <a:spcPct val="90000"/>
              </a:lnSpc>
              <a:spcBef>
                <a:spcPts val="1000"/>
              </a:spcBef>
              <a:spcAft>
                <a:spcPts val="0"/>
              </a:spcAft>
              <a:buClr>
                <a:schemeClr val="dk1"/>
              </a:buClr>
              <a:buSzPct val="100000"/>
              <a:buNone/>
            </a:pPr>
            <a:r>
              <a:rPr lang="en-US" dirty="0"/>
              <a:t>1.Interest in reading can be created by force.</a:t>
            </a:r>
            <a:endParaRPr i="1"/>
          </a:p>
          <a:p>
            <a:pPr marL="228600" lvl="0" indent="-228600" algn="l" rtl="0">
              <a:lnSpc>
                <a:spcPct val="90000"/>
              </a:lnSpc>
              <a:spcBef>
                <a:spcPts val="1000"/>
              </a:spcBef>
              <a:spcAft>
                <a:spcPts val="0"/>
              </a:spcAft>
              <a:buClr>
                <a:schemeClr val="dk1"/>
              </a:buClr>
              <a:buSzPct val="100000"/>
              <a:buNone/>
            </a:pPr>
            <a:r>
              <a:rPr lang="en-US" dirty="0"/>
              <a:t>2.Some students will eventually develop interest in reading.</a:t>
            </a:r>
            <a:endParaRPr b="1"/>
          </a:p>
          <a:p>
            <a:pPr marL="228600" lvl="0" indent="-228600" algn="l" rtl="0">
              <a:lnSpc>
                <a:spcPct val="90000"/>
              </a:lnSpc>
              <a:spcBef>
                <a:spcPts val="1000"/>
              </a:spcBef>
              <a:spcAft>
                <a:spcPts val="0"/>
              </a:spcAft>
              <a:buClr>
                <a:schemeClr val="dk1"/>
              </a:buClr>
              <a:buSzPct val="100000"/>
              <a:buNone/>
            </a:pPr>
            <a:r>
              <a:rPr lang="en-US" b="1" dirty="0"/>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
          <p:cNvSpPr txBox="1">
            <a:spLocks noGrp="1"/>
          </p:cNvSpPr>
          <p:nvPr>
            <p:ph type="body" idx="1"/>
          </p:nvPr>
        </p:nvSpPr>
        <p:spPr>
          <a:xfrm>
            <a:off x="229477" y="861755"/>
            <a:ext cx="11733000" cy="5344500"/>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(E) If both I and II follow</a:t>
            </a:r>
            <a:endParaRPr>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Q 1. </a:t>
            </a:r>
            <a:endParaRPr/>
          </a:p>
          <a:p>
            <a:pPr marL="228600" lvl="0" indent="-228600" algn="l" rtl="0">
              <a:lnSpc>
                <a:spcPct val="90000"/>
              </a:lnSpc>
              <a:spcBef>
                <a:spcPts val="1000"/>
              </a:spcBef>
              <a:spcAft>
                <a:spcPts val="0"/>
              </a:spcAft>
              <a:buClr>
                <a:schemeClr val="dk1"/>
              </a:buClr>
              <a:buSzPct val="100000"/>
              <a:buNone/>
            </a:pPr>
            <a:r>
              <a:rPr lang="en-US" b="1" dirty="0"/>
              <a:t>Statements: </a:t>
            </a:r>
            <a:r>
              <a:rPr lang="en-US" dirty="0"/>
              <a:t>People who speak too much against dowry are those who had taken it themselves.</a:t>
            </a:r>
            <a:endParaRPr i="1"/>
          </a:p>
          <a:p>
            <a:pPr marL="228600" lvl="0" indent="-228600" algn="l" rtl="0">
              <a:lnSpc>
                <a:spcPct val="90000"/>
              </a:lnSpc>
              <a:spcBef>
                <a:spcPts val="1000"/>
              </a:spcBef>
              <a:spcAft>
                <a:spcPts val="0"/>
              </a:spcAft>
              <a:buClr>
                <a:schemeClr val="dk1"/>
              </a:buClr>
              <a:buSzPct val="100000"/>
              <a:buNone/>
            </a:pPr>
            <a:r>
              <a:rPr lang="en-US" b="1" dirty="0"/>
              <a:t>Conclusions:</a:t>
            </a:r>
            <a:endParaRPr i="1"/>
          </a:p>
          <a:p>
            <a:pPr marL="228600" lvl="0" indent="-228600" algn="l" rtl="0">
              <a:lnSpc>
                <a:spcPct val="90000"/>
              </a:lnSpc>
              <a:spcBef>
                <a:spcPts val="1000"/>
              </a:spcBef>
              <a:spcAft>
                <a:spcPts val="0"/>
              </a:spcAft>
              <a:buClr>
                <a:schemeClr val="dk1"/>
              </a:buClr>
              <a:buSzPct val="100000"/>
              <a:buNone/>
            </a:pPr>
            <a:r>
              <a:rPr lang="en-US" dirty="0"/>
              <a:t>1.It is easier said than done.</a:t>
            </a:r>
            <a:endParaRPr i="1"/>
          </a:p>
          <a:p>
            <a:pPr marL="228600" lvl="0" indent="-228600" algn="l" rtl="0">
              <a:lnSpc>
                <a:spcPct val="90000"/>
              </a:lnSpc>
              <a:spcBef>
                <a:spcPts val="1000"/>
              </a:spcBef>
              <a:spcAft>
                <a:spcPts val="0"/>
              </a:spcAft>
              <a:buClr>
                <a:schemeClr val="dk1"/>
              </a:buClr>
              <a:buSzPct val="100000"/>
              <a:buNone/>
            </a:pPr>
            <a:r>
              <a:rPr lang="en-US" dirty="0"/>
              <a:t>2.People have double standards.</a:t>
            </a:r>
            <a:r>
              <a:rPr lang="en-US" b="1" dirty="0"/>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6" name="Google Shape;186;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15.</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Applications of applicants who do no fulfil eligibility criteria and/or who do not submit applications before last date will be summarily rejected and will not be called for the written test.</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1.Those who are called for the written test are those who fulfil eligibility criteria and have submited their applications before last date.</a:t>
            </a:r>
            <a:endParaRPr i="1"/>
          </a:p>
          <a:p>
            <a:pPr marL="228600" lvl="0" indent="-228600" algn="l" rtl="0">
              <a:lnSpc>
                <a:spcPct val="90000"/>
              </a:lnSpc>
              <a:spcBef>
                <a:spcPts val="1000"/>
              </a:spcBef>
              <a:spcAft>
                <a:spcPts val="0"/>
              </a:spcAft>
              <a:buClr>
                <a:schemeClr val="dk1"/>
              </a:buClr>
              <a:buSzPct val="100000"/>
              <a:buNone/>
            </a:pPr>
            <a:r>
              <a:rPr lang="en-US"/>
              <a:t>2.Written test will be held only after scrutiny of applications.</a:t>
            </a:r>
            <a:r>
              <a:rPr lang="en-US" b="1"/>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6" name="Google Shape;186;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(E) If both I and II follow</a:t>
            </a:r>
            <a:endParaRPr>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Q 15.</a:t>
            </a:r>
            <a:endParaRPr/>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Applications of applicants who do no </a:t>
            </a:r>
            <a:r>
              <a:rPr lang="en-US" dirty="0" err="1"/>
              <a:t>fulfil</a:t>
            </a:r>
            <a:r>
              <a:rPr lang="en-US" dirty="0"/>
              <a:t> eligibility criteria and/or who do not submit applications before last date will be summarily rejected and will not be called for the written test.</a:t>
            </a:r>
            <a:endParaRPr i="1"/>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a:p>
          <a:p>
            <a:pPr marL="228600" lvl="0" indent="-228600" algn="l" rtl="0">
              <a:lnSpc>
                <a:spcPct val="90000"/>
              </a:lnSpc>
              <a:spcBef>
                <a:spcPts val="1000"/>
              </a:spcBef>
              <a:spcAft>
                <a:spcPts val="0"/>
              </a:spcAft>
              <a:buClr>
                <a:schemeClr val="dk1"/>
              </a:buClr>
              <a:buSzPct val="100000"/>
              <a:buNone/>
            </a:pPr>
            <a:r>
              <a:rPr lang="en-US" dirty="0"/>
              <a:t>1.Those who are called for the written test are those who </a:t>
            </a:r>
            <a:r>
              <a:rPr lang="en-US" dirty="0" err="1"/>
              <a:t>fulfil</a:t>
            </a:r>
            <a:r>
              <a:rPr lang="en-US" dirty="0"/>
              <a:t> eligibility criteria and have </a:t>
            </a:r>
            <a:r>
              <a:rPr lang="en-US" dirty="0" err="1"/>
              <a:t>submited</a:t>
            </a:r>
            <a:r>
              <a:rPr lang="en-US" dirty="0"/>
              <a:t> their applications before last date.</a:t>
            </a:r>
            <a:endParaRPr i="1"/>
          </a:p>
          <a:p>
            <a:pPr marL="228600" lvl="0" indent="-228600" algn="l" rtl="0">
              <a:lnSpc>
                <a:spcPct val="90000"/>
              </a:lnSpc>
              <a:spcBef>
                <a:spcPts val="1000"/>
              </a:spcBef>
              <a:spcAft>
                <a:spcPts val="0"/>
              </a:spcAft>
              <a:buClr>
                <a:schemeClr val="dk1"/>
              </a:buClr>
              <a:buSzPct val="100000"/>
              <a:buNone/>
            </a:pPr>
            <a:r>
              <a:rPr lang="en-US" dirty="0"/>
              <a:t>2.Written test will be held only after scrutiny of applications.</a:t>
            </a:r>
            <a:r>
              <a:rPr lang="en-US" b="1" dirty="0"/>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2" name="Google Shape;192;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16.</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Applications of applicants who do no fulfil eligibility criteria and/or who do not submit applications before last date will be summarily rejected and will not be called for the written test.</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1.Those who are called for the written test are those who fulfil eligibility criteria and have submitted their applications before last date.</a:t>
            </a:r>
            <a:endParaRPr i="1"/>
          </a:p>
          <a:p>
            <a:pPr marL="228600" lvl="0" indent="-228600" algn="l" rtl="0">
              <a:lnSpc>
                <a:spcPct val="90000"/>
              </a:lnSpc>
              <a:spcBef>
                <a:spcPts val="1000"/>
              </a:spcBef>
              <a:spcAft>
                <a:spcPts val="0"/>
              </a:spcAft>
              <a:buClr>
                <a:schemeClr val="dk1"/>
              </a:buClr>
              <a:buSzPct val="100000"/>
              <a:buNone/>
            </a:pPr>
            <a:r>
              <a:rPr lang="en-US"/>
              <a:t>2.Written test will be held only after scrutiny of applications.</a:t>
            </a:r>
            <a:endParaRPr b="1"/>
          </a:p>
          <a:p>
            <a:pPr marL="228600" lvl="0" indent="-228600" algn="l" rtl="0">
              <a:lnSpc>
                <a:spcPct val="90000"/>
              </a:lnSpc>
              <a:spcBef>
                <a:spcPts val="1000"/>
              </a:spcBef>
              <a:spcAft>
                <a:spcPts val="0"/>
              </a:spcAft>
              <a:buClr>
                <a:schemeClr val="dk1"/>
              </a:buClr>
              <a:buSzPct val="100000"/>
              <a:buNone/>
            </a:pPr>
            <a:r>
              <a:rPr lang="en-US" b="1"/>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2" name="Google Shape;192;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(E) If both I and II follow</a:t>
            </a:r>
            <a:endParaRPr>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Q 16.</a:t>
            </a:r>
            <a:endParaRPr/>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Applications of applicants who do no </a:t>
            </a:r>
            <a:r>
              <a:rPr lang="en-US" dirty="0" err="1"/>
              <a:t>fulfil</a:t>
            </a:r>
            <a:r>
              <a:rPr lang="en-US" dirty="0"/>
              <a:t> eligibility criteria and/or who do not submit applications before last date will be summarily rejected and will not be called for the written test.</a:t>
            </a:r>
            <a:endParaRPr i="1"/>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a:p>
          <a:p>
            <a:pPr marL="228600" lvl="0" indent="-228600" algn="l" rtl="0">
              <a:lnSpc>
                <a:spcPct val="90000"/>
              </a:lnSpc>
              <a:spcBef>
                <a:spcPts val="1000"/>
              </a:spcBef>
              <a:spcAft>
                <a:spcPts val="0"/>
              </a:spcAft>
              <a:buClr>
                <a:schemeClr val="dk1"/>
              </a:buClr>
              <a:buSzPct val="100000"/>
              <a:buNone/>
            </a:pPr>
            <a:r>
              <a:rPr lang="en-US" dirty="0"/>
              <a:t>1.Those who are called for the written test are those who </a:t>
            </a:r>
            <a:r>
              <a:rPr lang="en-US" dirty="0" err="1"/>
              <a:t>fulfil</a:t>
            </a:r>
            <a:r>
              <a:rPr lang="en-US" dirty="0"/>
              <a:t> eligibility criteria and have submitted their applications before last date.</a:t>
            </a:r>
            <a:endParaRPr i="1"/>
          </a:p>
          <a:p>
            <a:pPr marL="228600" lvl="0" indent="-228600" algn="l" rtl="0">
              <a:lnSpc>
                <a:spcPct val="90000"/>
              </a:lnSpc>
              <a:spcBef>
                <a:spcPts val="1000"/>
              </a:spcBef>
              <a:spcAft>
                <a:spcPts val="0"/>
              </a:spcAft>
              <a:buClr>
                <a:schemeClr val="dk1"/>
              </a:buClr>
              <a:buSzPct val="100000"/>
              <a:buNone/>
            </a:pPr>
            <a:r>
              <a:rPr lang="en-US" dirty="0"/>
              <a:t>2.Written test will be held only after scrutiny of applications.</a:t>
            </a:r>
            <a:endParaRPr b="1"/>
          </a:p>
          <a:p>
            <a:pPr marL="228600" lvl="0" indent="-228600" algn="l" rtl="0">
              <a:lnSpc>
                <a:spcPct val="90000"/>
              </a:lnSpc>
              <a:spcBef>
                <a:spcPts val="1000"/>
              </a:spcBef>
              <a:spcAft>
                <a:spcPts val="0"/>
              </a:spcAft>
              <a:buClr>
                <a:schemeClr val="dk1"/>
              </a:buClr>
              <a:buSzPct val="100000"/>
              <a:buNone/>
            </a:pPr>
            <a:r>
              <a:rPr lang="en-US" b="1" dirty="0"/>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8" name="Google Shape;198;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17. </a:t>
            </a:r>
            <a:endParaRPr i="1"/>
          </a:p>
          <a:p>
            <a:pPr marL="228600" lvl="0" indent="-228600" algn="l" rtl="0">
              <a:lnSpc>
                <a:spcPct val="90000"/>
              </a:lnSpc>
              <a:spcBef>
                <a:spcPts val="1000"/>
              </a:spcBef>
              <a:spcAft>
                <a:spcPts val="0"/>
              </a:spcAft>
              <a:buClr>
                <a:schemeClr val="dk1"/>
              </a:buClr>
              <a:buSzPct val="100000"/>
              <a:buNone/>
            </a:pPr>
            <a:r>
              <a:rPr lang="en-US" b="1"/>
              <a:t>Statement</a:t>
            </a:r>
            <a:r>
              <a:rPr lang="en-US"/>
              <a:t> : Company X has marketed the product. Go ahead, purchase it if price and quality are your considerations.</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 :</a:t>
            </a:r>
            <a:endParaRPr i="1"/>
          </a:p>
          <a:p>
            <a:pPr marL="228600" lvl="0" indent="-228600" algn="l" rtl="0">
              <a:lnSpc>
                <a:spcPct val="90000"/>
              </a:lnSpc>
              <a:spcBef>
                <a:spcPts val="1000"/>
              </a:spcBef>
              <a:spcAft>
                <a:spcPts val="0"/>
              </a:spcAft>
              <a:buClr>
                <a:schemeClr val="dk1"/>
              </a:buClr>
              <a:buSzPct val="100000"/>
              <a:buNone/>
            </a:pPr>
            <a:r>
              <a:rPr lang="en-US"/>
              <a:t>I. The product must be good in quality.</a:t>
            </a:r>
            <a:endParaRPr i="1"/>
          </a:p>
          <a:p>
            <a:pPr marL="228600" lvl="0" indent="-228600" algn="l" rtl="0">
              <a:lnSpc>
                <a:spcPct val="90000"/>
              </a:lnSpc>
              <a:spcBef>
                <a:spcPts val="1000"/>
              </a:spcBef>
              <a:spcAft>
                <a:spcPts val="0"/>
              </a:spcAft>
              <a:buClr>
                <a:schemeClr val="dk1"/>
              </a:buClr>
              <a:buSzPct val="100000"/>
              <a:buNone/>
            </a:pPr>
            <a:r>
              <a:rPr lang="en-US"/>
              <a:t>II. The price of product must be Reasonable.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8" name="Google Shape;198;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(E) If both I and II follow</a:t>
            </a:r>
            <a:endParaRPr>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Q 17. </a:t>
            </a:r>
            <a:endParaRPr i="1"/>
          </a:p>
          <a:p>
            <a:pPr marL="228600" lvl="0" indent="-228600" algn="l" rtl="0">
              <a:lnSpc>
                <a:spcPct val="90000"/>
              </a:lnSpc>
              <a:spcBef>
                <a:spcPts val="1000"/>
              </a:spcBef>
              <a:spcAft>
                <a:spcPts val="0"/>
              </a:spcAft>
              <a:buClr>
                <a:schemeClr val="dk1"/>
              </a:buClr>
              <a:buSzPct val="100000"/>
              <a:buNone/>
            </a:pPr>
            <a:r>
              <a:rPr lang="en-US" b="1" dirty="0"/>
              <a:t>Statement</a:t>
            </a:r>
            <a:r>
              <a:rPr lang="en-US" dirty="0"/>
              <a:t> : Company X has marketed the product. Go ahead, purchase it if price and quality are your considerations.</a:t>
            </a:r>
            <a:endParaRPr i="1"/>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 :</a:t>
            </a:r>
            <a:endParaRPr i="1"/>
          </a:p>
          <a:p>
            <a:pPr marL="228600" lvl="0" indent="-228600" algn="l" rtl="0">
              <a:lnSpc>
                <a:spcPct val="90000"/>
              </a:lnSpc>
              <a:spcBef>
                <a:spcPts val="1000"/>
              </a:spcBef>
              <a:spcAft>
                <a:spcPts val="0"/>
              </a:spcAft>
              <a:buClr>
                <a:schemeClr val="dk1"/>
              </a:buClr>
              <a:buSzPct val="100000"/>
              <a:buNone/>
            </a:pPr>
            <a:r>
              <a:rPr lang="en-US" dirty="0"/>
              <a:t>I. The product must be good in quality.</a:t>
            </a:r>
            <a:endParaRPr i="1"/>
          </a:p>
          <a:p>
            <a:pPr marL="228600" lvl="0" indent="-228600" algn="l" rtl="0">
              <a:lnSpc>
                <a:spcPct val="90000"/>
              </a:lnSpc>
              <a:spcBef>
                <a:spcPts val="1000"/>
              </a:spcBef>
              <a:spcAft>
                <a:spcPts val="0"/>
              </a:spcAft>
              <a:buClr>
                <a:schemeClr val="dk1"/>
              </a:buClr>
              <a:buSzPct val="100000"/>
              <a:buNone/>
            </a:pPr>
            <a:r>
              <a:rPr lang="en-US" dirty="0"/>
              <a:t>II. The price of product must be Reasonable.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sp>
        <p:nvSpPr>
          <p:cNvPr id="203" name="Google Shape;203;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04" name="Google Shape;204;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18.</a:t>
            </a:r>
            <a:endParaRPr/>
          </a:p>
          <a:p>
            <a:pPr marL="228600" lvl="0" indent="-228600" algn="l" rtl="0">
              <a:lnSpc>
                <a:spcPct val="90000"/>
              </a:lnSpc>
              <a:spcBef>
                <a:spcPts val="1000"/>
              </a:spcBef>
              <a:spcAft>
                <a:spcPts val="0"/>
              </a:spcAft>
              <a:buClr>
                <a:schemeClr val="dk1"/>
              </a:buClr>
              <a:buSzPct val="100000"/>
              <a:buNone/>
            </a:pPr>
            <a:r>
              <a:rPr lang="en-US" b="1"/>
              <a:t>Statement</a:t>
            </a:r>
            <a:r>
              <a:rPr lang="en-US"/>
              <a:t> : The world is neither good nor evil, each man manufactures a world for himself.</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 : </a:t>
            </a:r>
            <a:endParaRPr i="1"/>
          </a:p>
          <a:p>
            <a:pPr marL="228600" lvl="0" indent="-228600" algn="l" rtl="0">
              <a:lnSpc>
                <a:spcPct val="90000"/>
              </a:lnSpc>
              <a:spcBef>
                <a:spcPts val="1000"/>
              </a:spcBef>
              <a:spcAft>
                <a:spcPts val="0"/>
              </a:spcAft>
              <a:buClr>
                <a:schemeClr val="dk1"/>
              </a:buClr>
              <a:buSzPct val="100000"/>
              <a:buNone/>
            </a:pPr>
            <a:r>
              <a:rPr lang="en-US"/>
              <a:t>I. Some people find this world quite good.</a:t>
            </a:r>
            <a:endParaRPr i="1"/>
          </a:p>
          <a:p>
            <a:pPr marL="228600" lvl="0" indent="-228600" algn="l" rtl="0">
              <a:lnSpc>
                <a:spcPct val="90000"/>
              </a:lnSpc>
              <a:spcBef>
                <a:spcPts val="1000"/>
              </a:spcBef>
              <a:spcAft>
                <a:spcPts val="0"/>
              </a:spcAft>
              <a:buClr>
                <a:schemeClr val="dk1"/>
              </a:buClr>
              <a:buSzPct val="100000"/>
              <a:buNone/>
            </a:pPr>
            <a:r>
              <a:rPr lang="en-US"/>
              <a:t>II. Some people find this world quite bad.</a:t>
            </a:r>
            <a:endParaRPr b="1"/>
          </a:p>
          <a:p>
            <a:pPr marL="228600" lvl="0" indent="-228600" algn="l" rtl="0">
              <a:lnSpc>
                <a:spcPct val="90000"/>
              </a:lnSpc>
              <a:spcBef>
                <a:spcPts val="1000"/>
              </a:spcBef>
              <a:spcAft>
                <a:spcPts val="0"/>
              </a:spcAft>
              <a:buClr>
                <a:schemeClr val="dk1"/>
              </a:buClr>
              <a:buSzPct val="100000"/>
              <a:buNone/>
            </a:pPr>
            <a:r>
              <a:rPr lang="en-US" b="1"/>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sp>
        <p:nvSpPr>
          <p:cNvPr id="203" name="Google Shape;203;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04" name="Google Shape;204;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(D) If neither I nor II follows and</a:t>
            </a:r>
            <a:endParaRPr b="1" i="1">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(E) If both I and II follow</a:t>
            </a:r>
            <a:endParaRPr/>
          </a:p>
          <a:p>
            <a:pPr marL="228600" lvl="0" indent="-228600" algn="l" rtl="0">
              <a:lnSpc>
                <a:spcPct val="90000"/>
              </a:lnSpc>
              <a:spcBef>
                <a:spcPts val="1000"/>
              </a:spcBef>
              <a:spcAft>
                <a:spcPts val="0"/>
              </a:spcAft>
              <a:buClr>
                <a:schemeClr val="dk1"/>
              </a:buClr>
              <a:buSzPct val="100000"/>
              <a:buNone/>
            </a:pPr>
            <a:r>
              <a:rPr lang="en-US" b="1" dirty="0"/>
              <a:t>Q 18.</a:t>
            </a:r>
            <a:endParaRPr/>
          </a:p>
          <a:p>
            <a:pPr marL="228600" lvl="0" indent="-228600" algn="l" rtl="0">
              <a:lnSpc>
                <a:spcPct val="90000"/>
              </a:lnSpc>
              <a:spcBef>
                <a:spcPts val="1000"/>
              </a:spcBef>
              <a:spcAft>
                <a:spcPts val="0"/>
              </a:spcAft>
              <a:buClr>
                <a:schemeClr val="dk1"/>
              </a:buClr>
              <a:buSzPct val="100000"/>
              <a:buNone/>
            </a:pPr>
            <a:r>
              <a:rPr lang="en-US" b="1" dirty="0"/>
              <a:t>Statement</a:t>
            </a:r>
            <a:r>
              <a:rPr lang="en-US" dirty="0"/>
              <a:t> : The world is neither good nor evil, each man manufactures a world for himself.</a:t>
            </a:r>
            <a:endParaRPr i="1"/>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 : </a:t>
            </a:r>
            <a:endParaRPr i="1"/>
          </a:p>
          <a:p>
            <a:pPr marL="228600" lvl="0" indent="-228600" algn="l" rtl="0">
              <a:lnSpc>
                <a:spcPct val="90000"/>
              </a:lnSpc>
              <a:spcBef>
                <a:spcPts val="1000"/>
              </a:spcBef>
              <a:spcAft>
                <a:spcPts val="0"/>
              </a:spcAft>
              <a:buClr>
                <a:schemeClr val="dk1"/>
              </a:buClr>
              <a:buSzPct val="100000"/>
              <a:buNone/>
            </a:pPr>
            <a:r>
              <a:rPr lang="en-US" dirty="0"/>
              <a:t>I. Some people find this world quite good.</a:t>
            </a:r>
            <a:endParaRPr i="1"/>
          </a:p>
          <a:p>
            <a:pPr marL="228600" lvl="0" indent="-228600" algn="l" rtl="0">
              <a:lnSpc>
                <a:spcPct val="90000"/>
              </a:lnSpc>
              <a:spcBef>
                <a:spcPts val="1000"/>
              </a:spcBef>
              <a:spcAft>
                <a:spcPts val="0"/>
              </a:spcAft>
              <a:buClr>
                <a:schemeClr val="dk1"/>
              </a:buClr>
              <a:buSzPct val="100000"/>
              <a:buNone/>
            </a:pPr>
            <a:r>
              <a:rPr lang="en-US" dirty="0"/>
              <a:t>II. Some people find this world quite bad.</a:t>
            </a:r>
            <a:endParaRPr b="1"/>
          </a:p>
          <a:p>
            <a:pPr marL="228600" lvl="0" indent="-228600" algn="l" rtl="0">
              <a:lnSpc>
                <a:spcPct val="90000"/>
              </a:lnSpc>
              <a:spcBef>
                <a:spcPts val="1000"/>
              </a:spcBef>
              <a:spcAft>
                <a:spcPts val="0"/>
              </a:spcAft>
              <a:buClr>
                <a:schemeClr val="dk1"/>
              </a:buClr>
              <a:buSzPct val="100000"/>
              <a:buNone/>
            </a:pPr>
            <a:r>
              <a:rPr lang="en-US" b="1" dirty="0"/>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09" name="Google Shape;209;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0" name="Google Shape;210;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19. </a:t>
            </a:r>
            <a:endParaRPr/>
          </a:p>
          <a:p>
            <a:pPr marL="228600" lvl="0" indent="-228600" algn="l" rtl="0">
              <a:lnSpc>
                <a:spcPct val="90000"/>
              </a:lnSpc>
              <a:spcBef>
                <a:spcPts val="1000"/>
              </a:spcBef>
              <a:spcAft>
                <a:spcPts val="0"/>
              </a:spcAft>
              <a:buClr>
                <a:schemeClr val="dk1"/>
              </a:buClr>
              <a:buSzPct val="100000"/>
              <a:buNone/>
            </a:pPr>
            <a:r>
              <a:rPr lang="en-US" b="1"/>
              <a:t>Statement</a:t>
            </a:r>
            <a:r>
              <a:rPr lang="en-US"/>
              <a:t> : Good voice is a natural gift but one has to keep practising to improve and excel well in the field of music.</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 : </a:t>
            </a:r>
            <a:endParaRPr i="1"/>
          </a:p>
          <a:p>
            <a:pPr marL="228600" lvl="0" indent="-228600" algn="l" rtl="0">
              <a:lnSpc>
                <a:spcPct val="90000"/>
              </a:lnSpc>
              <a:spcBef>
                <a:spcPts val="1000"/>
              </a:spcBef>
              <a:spcAft>
                <a:spcPts val="0"/>
              </a:spcAft>
              <a:buClr>
                <a:schemeClr val="dk1"/>
              </a:buClr>
              <a:buSzPct val="100000"/>
              <a:buNone/>
            </a:pPr>
            <a:r>
              <a:rPr lang="en-US"/>
              <a:t>I. Natural gifts need nurturing and care.</a:t>
            </a:r>
            <a:endParaRPr i="1"/>
          </a:p>
          <a:p>
            <a:pPr marL="228600" lvl="0" indent="-228600" algn="l" rtl="0">
              <a:lnSpc>
                <a:spcPct val="90000"/>
              </a:lnSpc>
              <a:spcBef>
                <a:spcPts val="1000"/>
              </a:spcBef>
              <a:spcAft>
                <a:spcPts val="0"/>
              </a:spcAft>
              <a:buClr>
                <a:schemeClr val="dk1"/>
              </a:buClr>
              <a:buSzPct val="100000"/>
              <a:buNone/>
            </a:pPr>
            <a:r>
              <a:rPr lang="en-US"/>
              <a:t>II. Even though your voice is not good, one can keep practising.</a:t>
            </a:r>
            <a:r>
              <a:rPr lang="en-US" b="1"/>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09" name="Google Shape;209;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0" name="Google Shape;210;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t>(</a:t>
            </a:r>
            <a:r>
              <a:rPr lang="en-US" b="1" dirty="0">
                <a:solidFill>
                  <a:srgbClr val="FF0000"/>
                </a:solidFill>
              </a:rPr>
              <a:t>A) If only conclusion I follows </a:t>
            </a:r>
            <a:endParaRPr b="1" i="1">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dirty="0"/>
              <a:t>(E) If both I and II follow</a:t>
            </a:r>
            <a:endParaRPr/>
          </a:p>
          <a:p>
            <a:pPr marL="228600" lvl="0" indent="-228600" algn="l" rtl="0">
              <a:lnSpc>
                <a:spcPct val="90000"/>
              </a:lnSpc>
              <a:spcBef>
                <a:spcPts val="1000"/>
              </a:spcBef>
              <a:spcAft>
                <a:spcPts val="0"/>
              </a:spcAft>
              <a:buClr>
                <a:schemeClr val="dk1"/>
              </a:buClr>
              <a:buSzPct val="100000"/>
              <a:buNone/>
            </a:pPr>
            <a:r>
              <a:rPr lang="en-US" b="1" dirty="0"/>
              <a:t>Q 19. </a:t>
            </a:r>
            <a:endParaRPr/>
          </a:p>
          <a:p>
            <a:pPr marL="228600" lvl="0" indent="-228600" algn="l" rtl="0">
              <a:lnSpc>
                <a:spcPct val="90000"/>
              </a:lnSpc>
              <a:spcBef>
                <a:spcPts val="1000"/>
              </a:spcBef>
              <a:spcAft>
                <a:spcPts val="0"/>
              </a:spcAft>
              <a:buClr>
                <a:schemeClr val="dk1"/>
              </a:buClr>
              <a:buSzPct val="100000"/>
              <a:buNone/>
            </a:pPr>
            <a:r>
              <a:rPr lang="en-US" b="1" dirty="0"/>
              <a:t>Statement</a:t>
            </a:r>
            <a:r>
              <a:rPr lang="en-US" dirty="0"/>
              <a:t> : Good voice is a natural gift but one has to keep </a:t>
            </a:r>
            <a:r>
              <a:rPr lang="en-US" dirty="0" err="1"/>
              <a:t>practising</a:t>
            </a:r>
            <a:r>
              <a:rPr lang="en-US" dirty="0"/>
              <a:t> to improve and excel well in the field of music.</a:t>
            </a:r>
            <a:endParaRPr i="1"/>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 : </a:t>
            </a:r>
            <a:endParaRPr i="1"/>
          </a:p>
          <a:p>
            <a:pPr marL="228600" lvl="0" indent="-228600" algn="l" rtl="0">
              <a:lnSpc>
                <a:spcPct val="90000"/>
              </a:lnSpc>
              <a:spcBef>
                <a:spcPts val="1000"/>
              </a:spcBef>
              <a:spcAft>
                <a:spcPts val="0"/>
              </a:spcAft>
              <a:buClr>
                <a:schemeClr val="dk1"/>
              </a:buClr>
              <a:buSzPct val="100000"/>
              <a:buNone/>
            </a:pPr>
            <a:r>
              <a:rPr lang="en-US" dirty="0"/>
              <a:t>I. Natural gifts need nurturing and care.</a:t>
            </a:r>
            <a:endParaRPr i="1"/>
          </a:p>
          <a:p>
            <a:pPr marL="228600" lvl="0" indent="-228600" algn="l" rtl="0">
              <a:lnSpc>
                <a:spcPct val="90000"/>
              </a:lnSpc>
              <a:spcBef>
                <a:spcPts val="1000"/>
              </a:spcBef>
              <a:spcAft>
                <a:spcPts val="0"/>
              </a:spcAft>
              <a:buClr>
                <a:schemeClr val="dk1"/>
              </a:buClr>
              <a:buSzPct val="100000"/>
              <a:buNone/>
            </a:pPr>
            <a:r>
              <a:rPr lang="en-US" dirty="0"/>
              <a:t>II. Even though your voice is not good, one can keep </a:t>
            </a:r>
            <a:r>
              <a:rPr lang="en-US" dirty="0" err="1"/>
              <a:t>practising</a:t>
            </a:r>
            <a:r>
              <a:rPr lang="en-US" dirty="0"/>
              <a:t>.</a:t>
            </a:r>
            <a:r>
              <a:rPr lang="en-US" b="1" dirty="0"/>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2. </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The national norm is 100 beds per thousand populations but in this state, 150 beds per thousand are available in the hospitals.</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1.Our national norm is appropriate.</a:t>
            </a:r>
            <a:endParaRPr i="1"/>
          </a:p>
          <a:p>
            <a:pPr marL="228600" lvl="0" indent="-228600" algn="l" rtl="0">
              <a:lnSpc>
                <a:spcPct val="90000"/>
              </a:lnSpc>
              <a:spcBef>
                <a:spcPts val="1000"/>
              </a:spcBef>
              <a:spcAft>
                <a:spcPts val="0"/>
              </a:spcAft>
              <a:buClr>
                <a:schemeClr val="dk1"/>
              </a:buClr>
              <a:buSzPct val="100000"/>
              <a:buNone/>
            </a:pPr>
            <a:r>
              <a:rPr lang="en-US"/>
              <a:t>2.The state's health system is taking adequate care in this regard.</a:t>
            </a:r>
            <a:endParaRPr i="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6" name="Google Shape;216;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20.</a:t>
            </a:r>
            <a:endParaRPr/>
          </a:p>
          <a:p>
            <a:pPr marL="228600" lvl="0" indent="-228600" algn="l" rtl="0">
              <a:lnSpc>
                <a:spcPct val="90000"/>
              </a:lnSpc>
              <a:spcBef>
                <a:spcPts val="1000"/>
              </a:spcBef>
              <a:spcAft>
                <a:spcPts val="0"/>
              </a:spcAft>
              <a:buClr>
                <a:schemeClr val="dk1"/>
              </a:buClr>
              <a:buSzPct val="100000"/>
              <a:buNone/>
            </a:pPr>
            <a:r>
              <a:rPr lang="en-US" b="1"/>
              <a:t>Statement</a:t>
            </a:r>
            <a:r>
              <a:rPr lang="en-US"/>
              <a:t> : All the organised persons find time for rest. Sunita, in-spite of her busy schedule, finds time for rest.</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 :</a:t>
            </a:r>
            <a:endParaRPr i="1"/>
          </a:p>
          <a:p>
            <a:pPr marL="228600" lvl="0" indent="-228600" algn="l" rtl="0">
              <a:lnSpc>
                <a:spcPct val="90000"/>
              </a:lnSpc>
              <a:spcBef>
                <a:spcPts val="1000"/>
              </a:spcBef>
              <a:spcAft>
                <a:spcPts val="0"/>
              </a:spcAft>
              <a:buClr>
                <a:schemeClr val="dk1"/>
              </a:buClr>
              <a:buSzPct val="100000"/>
              <a:buNone/>
            </a:pPr>
            <a:r>
              <a:rPr lang="en-US"/>
              <a:t>I. Sunita is an organised person.</a:t>
            </a:r>
            <a:endParaRPr i="1"/>
          </a:p>
          <a:p>
            <a:pPr marL="228600" lvl="0" indent="-228600" algn="l" rtl="0">
              <a:lnSpc>
                <a:spcPct val="90000"/>
              </a:lnSpc>
              <a:spcBef>
                <a:spcPts val="1000"/>
              </a:spcBef>
              <a:spcAft>
                <a:spcPts val="0"/>
              </a:spcAft>
              <a:buClr>
                <a:schemeClr val="dk1"/>
              </a:buClr>
              <a:buSzPct val="100000"/>
              <a:buNone/>
            </a:pPr>
            <a:r>
              <a:rPr lang="en-US"/>
              <a:t>II. Sunita is an industrious person.</a:t>
            </a:r>
            <a:r>
              <a:rPr lang="en-US" b="1"/>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6" name="Google Shape;216;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(A) If only conclusion I follows </a:t>
            </a:r>
            <a:endParaRPr b="1" i="1">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dirty="0"/>
              <a:t>(E) If both I and II follow</a:t>
            </a:r>
            <a:endParaRPr/>
          </a:p>
          <a:p>
            <a:pPr marL="228600" lvl="0" indent="-228600" algn="l" rtl="0">
              <a:lnSpc>
                <a:spcPct val="90000"/>
              </a:lnSpc>
              <a:spcBef>
                <a:spcPts val="1000"/>
              </a:spcBef>
              <a:spcAft>
                <a:spcPts val="0"/>
              </a:spcAft>
              <a:buClr>
                <a:schemeClr val="dk1"/>
              </a:buClr>
              <a:buSzPct val="100000"/>
              <a:buNone/>
            </a:pPr>
            <a:r>
              <a:rPr lang="en-US" b="1" dirty="0"/>
              <a:t>Q 20.</a:t>
            </a:r>
            <a:endParaRPr/>
          </a:p>
          <a:p>
            <a:pPr marL="228600" lvl="0" indent="-228600" algn="l" rtl="0">
              <a:lnSpc>
                <a:spcPct val="90000"/>
              </a:lnSpc>
              <a:spcBef>
                <a:spcPts val="1000"/>
              </a:spcBef>
              <a:spcAft>
                <a:spcPts val="0"/>
              </a:spcAft>
              <a:buClr>
                <a:schemeClr val="dk1"/>
              </a:buClr>
              <a:buSzPct val="100000"/>
              <a:buNone/>
            </a:pPr>
            <a:r>
              <a:rPr lang="en-US" b="1" dirty="0"/>
              <a:t>Statement</a:t>
            </a:r>
            <a:r>
              <a:rPr lang="en-US" dirty="0"/>
              <a:t> : All the </a:t>
            </a:r>
            <a:r>
              <a:rPr lang="en-US" dirty="0" err="1"/>
              <a:t>organised</a:t>
            </a:r>
            <a:r>
              <a:rPr lang="en-US" dirty="0"/>
              <a:t> persons find time for rest. </a:t>
            </a:r>
            <a:r>
              <a:rPr lang="en-US" dirty="0" err="1"/>
              <a:t>Sunita</a:t>
            </a:r>
            <a:r>
              <a:rPr lang="en-US" dirty="0"/>
              <a:t>, in-spite of her busy schedule, finds time for rest.</a:t>
            </a:r>
            <a:endParaRPr i="1"/>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 :</a:t>
            </a:r>
            <a:endParaRPr i="1"/>
          </a:p>
          <a:p>
            <a:pPr marL="228600" lvl="0" indent="-228600" algn="l" rtl="0">
              <a:lnSpc>
                <a:spcPct val="90000"/>
              </a:lnSpc>
              <a:spcBef>
                <a:spcPts val="1000"/>
              </a:spcBef>
              <a:spcAft>
                <a:spcPts val="0"/>
              </a:spcAft>
              <a:buClr>
                <a:schemeClr val="dk1"/>
              </a:buClr>
              <a:buSzPct val="100000"/>
              <a:buNone/>
            </a:pPr>
            <a:r>
              <a:rPr lang="en-US" dirty="0"/>
              <a:t>I. </a:t>
            </a:r>
            <a:r>
              <a:rPr lang="en-US" dirty="0" err="1"/>
              <a:t>Sunita</a:t>
            </a:r>
            <a:r>
              <a:rPr lang="en-US" dirty="0"/>
              <a:t> is an </a:t>
            </a:r>
            <a:r>
              <a:rPr lang="en-US" dirty="0" err="1"/>
              <a:t>organised</a:t>
            </a:r>
            <a:r>
              <a:rPr lang="en-US" dirty="0"/>
              <a:t> person.</a:t>
            </a:r>
            <a:endParaRPr i="1"/>
          </a:p>
          <a:p>
            <a:pPr marL="228600" lvl="0" indent="-228600" algn="l" rtl="0">
              <a:lnSpc>
                <a:spcPct val="90000"/>
              </a:lnSpc>
              <a:spcBef>
                <a:spcPts val="1000"/>
              </a:spcBef>
              <a:spcAft>
                <a:spcPts val="0"/>
              </a:spcAft>
              <a:buClr>
                <a:schemeClr val="dk1"/>
              </a:buClr>
              <a:buSzPct val="100000"/>
              <a:buNone/>
            </a:pPr>
            <a:r>
              <a:rPr lang="en-US" dirty="0"/>
              <a:t>II. </a:t>
            </a:r>
            <a:r>
              <a:rPr lang="en-US" dirty="0" err="1"/>
              <a:t>Sunita</a:t>
            </a:r>
            <a:r>
              <a:rPr lang="en-US" dirty="0"/>
              <a:t> is an industrious person.</a:t>
            </a:r>
            <a:r>
              <a:rPr lang="en-US" b="1" dirty="0"/>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6" name="Google Shape;216;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a:t>
            </a:r>
            <a:endParaRPr lang="en-US"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ct val="133333"/>
              <a:buNone/>
            </a:pPr>
            <a:endParaRPr lang="en-US" sz="4000"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ct val="133333"/>
              <a:buNone/>
            </a:pPr>
            <a:endParaRPr lang="en-US" sz="4000"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ct val="133333"/>
              <a:buNone/>
            </a:pPr>
            <a:endParaRPr lang="en-US" sz="4000"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ct val="133333"/>
              <a:buNone/>
            </a:pPr>
            <a:endParaRPr lang="en-US" sz="4000"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ct val="133333"/>
              <a:buNone/>
            </a:pPr>
            <a:endParaRPr lang="en-US" sz="4000" b="1" dirty="0" smtClean="0">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ct val="133333"/>
              <a:buNone/>
            </a:pPr>
            <a:r>
              <a:rPr lang="en-US" sz="4000" b="1" dirty="0" smtClean="0">
                <a:solidFill>
                  <a:srgbClr val="0C0C0C"/>
                </a:solidFill>
                <a:latin typeface="Arial Black"/>
                <a:ea typeface="Arial Black"/>
                <a:cs typeface="Arial Black"/>
                <a:sym typeface="Arial Black"/>
              </a:rPr>
              <a:t>                       </a:t>
            </a:r>
            <a:r>
              <a:rPr lang="en-US" sz="4000" b="1" dirty="0" smtClean="0">
                <a:solidFill>
                  <a:srgbClr val="FF0000"/>
                </a:solidFill>
                <a:latin typeface="Arial Black"/>
                <a:ea typeface="Arial Black"/>
                <a:cs typeface="Arial Black"/>
                <a:sym typeface="Arial Black"/>
              </a:rPr>
              <a:t>THANK YOU</a:t>
            </a:r>
            <a:endParaRPr sz="4000" b="1">
              <a:solidFill>
                <a:srgbClr val="FF0000"/>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sz="4000" b="1" dirty="0">
                <a:solidFill>
                  <a:srgbClr val="FF0000"/>
                </a:solidFill>
              </a:rPr>
              <a:t>	</a:t>
            </a:r>
            <a:r>
              <a:rPr lang="en-US" sz="4000" dirty="0" smtClean="0">
                <a:solidFill>
                  <a:srgbClr val="FF0000"/>
                </a:solidFill>
              </a:rPr>
              <a:t>.</a:t>
            </a:r>
            <a:r>
              <a:rPr lang="en-US" sz="4000" b="1" dirty="0" smtClean="0">
                <a:solidFill>
                  <a:srgbClr val="FF0000"/>
                </a:solidFill>
              </a:rPr>
              <a:t> </a:t>
            </a:r>
            <a:endParaRPr sz="40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8" name="Google Shape;108;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(B) If only conclusion II follows</a:t>
            </a:r>
            <a:endParaRPr b="1" i="1">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dirty="0"/>
              <a:t>(E) If both I and II follow</a:t>
            </a:r>
            <a:endParaRPr/>
          </a:p>
          <a:p>
            <a:pPr marL="228600" lvl="0" indent="-228600" algn="l" rtl="0">
              <a:lnSpc>
                <a:spcPct val="90000"/>
              </a:lnSpc>
              <a:spcBef>
                <a:spcPts val="1000"/>
              </a:spcBef>
              <a:spcAft>
                <a:spcPts val="0"/>
              </a:spcAft>
              <a:buClr>
                <a:schemeClr val="dk1"/>
              </a:buClr>
              <a:buSzPct val="100000"/>
              <a:buNone/>
            </a:pPr>
            <a:r>
              <a:rPr lang="en-US" b="1" dirty="0"/>
              <a:t>Q 2. </a:t>
            </a:r>
            <a:endParaRPr/>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The national norm is 100 beds per thousand populations but in this state, 150 beds per thousand are available in the hospitals.</a:t>
            </a:r>
            <a:endParaRPr i="1"/>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a:p>
          <a:p>
            <a:pPr marL="228600" lvl="0" indent="-228600" algn="l" rtl="0">
              <a:lnSpc>
                <a:spcPct val="90000"/>
              </a:lnSpc>
              <a:spcBef>
                <a:spcPts val="1000"/>
              </a:spcBef>
              <a:spcAft>
                <a:spcPts val="0"/>
              </a:spcAft>
              <a:buClr>
                <a:schemeClr val="dk1"/>
              </a:buClr>
              <a:buSzPct val="100000"/>
              <a:buNone/>
            </a:pPr>
            <a:r>
              <a:rPr lang="en-US" dirty="0"/>
              <a:t>1.Our national norm is appropriate.</a:t>
            </a:r>
            <a:endParaRPr i="1"/>
          </a:p>
          <a:p>
            <a:pPr marL="228600" lvl="0" indent="-228600" algn="l" rtl="0">
              <a:lnSpc>
                <a:spcPct val="90000"/>
              </a:lnSpc>
              <a:spcBef>
                <a:spcPts val="1000"/>
              </a:spcBef>
              <a:spcAft>
                <a:spcPts val="0"/>
              </a:spcAft>
              <a:buClr>
                <a:schemeClr val="dk1"/>
              </a:buClr>
              <a:buSzPct val="100000"/>
              <a:buNone/>
            </a:pPr>
            <a:r>
              <a:rPr lang="en-US" dirty="0"/>
              <a:t>2.The state's health system is taking adequate care in this regard.</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14" name="Google Shape;114;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3. </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Our securities investments carry market risk. Consult your investment advisor or agent before investing.</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1.One should not invest in securities.</a:t>
            </a:r>
            <a:endParaRPr i="1"/>
          </a:p>
          <a:p>
            <a:pPr marL="228600" lvl="0" indent="-228600" algn="l" rtl="0">
              <a:lnSpc>
                <a:spcPct val="90000"/>
              </a:lnSpc>
              <a:spcBef>
                <a:spcPts val="1000"/>
              </a:spcBef>
              <a:spcAft>
                <a:spcPts val="0"/>
              </a:spcAft>
              <a:buClr>
                <a:schemeClr val="dk1"/>
              </a:buClr>
              <a:buSzPct val="100000"/>
              <a:buNone/>
            </a:pPr>
            <a:r>
              <a:rPr lang="en-US"/>
              <a:t>2.The investment advisor calculates the market risk with certainty.</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14" name="Google Shape;114;p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(B) If only conclusion II follows</a:t>
            </a:r>
            <a:endParaRPr b="1" i="1">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dirty="0"/>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dirty="0"/>
              <a:t>(E) If both I and II follow</a:t>
            </a:r>
            <a:endParaRPr/>
          </a:p>
          <a:p>
            <a:pPr marL="228600" lvl="0" indent="-228600" algn="l" rtl="0">
              <a:lnSpc>
                <a:spcPct val="90000"/>
              </a:lnSpc>
              <a:spcBef>
                <a:spcPts val="1000"/>
              </a:spcBef>
              <a:spcAft>
                <a:spcPts val="0"/>
              </a:spcAft>
              <a:buClr>
                <a:schemeClr val="dk1"/>
              </a:buClr>
              <a:buSzPct val="100000"/>
              <a:buNone/>
            </a:pPr>
            <a:r>
              <a:rPr lang="en-US" b="1" dirty="0"/>
              <a:t>Q 3. </a:t>
            </a:r>
            <a:endParaRPr/>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Our securities investments carry market risk. Consult your investment advisor or agent before investing.</a:t>
            </a:r>
            <a:endParaRPr i="1"/>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a:p>
          <a:p>
            <a:pPr marL="228600" lvl="0" indent="-228600" algn="l" rtl="0">
              <a:lnSpc>
                <a:spcPct val="90000"/>
              </a:lnSpc>
              <a:spcBef>
                <a:spcPts val="1000"/>
              </a:spcBef>
              <a:spcAft>
                <a:spcPts val="0"/>
              </a:spcAft>
              <a:buClr>
                <a:schemeClr val="dk1"/>
              </a:buClr>
              <a:buSzPct val="100000"/>
              <a:buNone/>
            </a:pPr>
            <a:r>
              <a:rPr lang="en-US" dirty="0"/>
              <a:t>1.One should not invest in securities.</a:t>
            </a:r>
            <a:endParaRPr i="1"/>
          </a:p>
          <a:p>
            <a:pPr marL="228600" lvl="0" indent="-228600" algn="l" rtl="0">
              <a:lnSpc>
                <a:spcPct val="90000"/>
              </a:lnSpc>
              <a:spcBef>
                <a:spcPts val="1000"/>
              </a:spcBef>
              <a:spcAft>
                <a:spcPts val="0"/>
              </a:spcAft>
              <a:buClr>
                <a:schemeClr val="dk1"/>
              </a:buClr>
              <a:buSzPct val="100000"/>
              <a:buNone/>
            </a:pPr>
            <a:r>
              <a:rPr lang="en-US" dirty="0"/>
              <a:t>2.The investment advisor calculates the market risk with certainty.</a:t>
            </a:r>
            <a:endParaRPr i="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0" name="Google Shape;120;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a:t>(D) If neither I nor II follows and</a:t>
            </a:r>
            <a:endParaRPr b="1" i="1"/>
          </a:p>
          <a:p>
            <a:pPr marL="228600" lvl="0" indent="-228600" algn="l" rtl="0">
              <a:lnSpc>
                <a:spcPct val="90000"/>
              </a:lnSpc>
              <a:spcBef>
                <a:spcPts val="1000"/>
              </a:spcBef>
              <a:spcAft>
                <a:spcPts val="0"/>
              </a:spcAft>
              <a:buClr>
                <a:schemeClr val="dk1"/>
              </a:buClr>
              <a:buSzPct val="100000"/>
              <a:buNone/>
            </a:pPr>
            <a:r>
              <a:rPr lang="en-US" b="1"/>
              <a:t>(E) If both I and II follow</a:t>
            </a:r>
            <a:endParaRPr/>
          </a:p>
          <a:p>
            <a:pPr marL="228600" lvl="0" indent="-228600" algn="l" rtl="0">
              <a:lnSpc>
                <a:spcPct val="90000"/>
              </a:lnSpc>
              <a:spcBef>
                <a:spcPts val="1000"/>
              </a:spcBef>
              <a:spcAft>
                <a:spcPts val="0"/>
              </a:spcAft>
              <a:buClr>
                <a:schemeClr val="dk1"/>
              </a:buClr>
              <a:buSzPct val="100000"/>
              <a:buNone/>
            </a:pPr>
            <a:r>
              <a:rPr lang="en-US" b="1"/>
              <a:t>Q 4. </a:t>
            </a:r>
            <a:endParaRPr/>
          </a:p>
          <a:p>
            <a:pPr marL="228600" lvl="0" indent="-228600" algn="l" rtl="0">
              <a:lnSpc>
                <a:spcPct val="90000"/>
              </a:lnSpc>
              <a:spcBef>
                <a:spcPts val="1000"/>
              </a:spcBef>
              <a:spcAft>
                <a:spcPts val="0"/>
              </a:spcAft>
              <a:buClr>
                <a:schemeClr val="dk1"/>
              </a:buClr>
              <a:buSzPct val="100000"/>
              <a:buNone/>
            </a:pPr>
            <a:r>
              <a:rPr lang="en-US" b="1"/>
              <a:t>Statements</a:t>
            </a:r>
            <a:r>
              <a:rPr lang="en-US"/>
              <a:t>: Money plays a vital role in politics.</a:t>
            </a:r>
            <a:endParaRPr i="1"/>
          </a:p>
          <a:p>
            <a:pPr marL="228600" lvl="0" indent="-228600" algn="l" rtl="0">
              <a:lnSpc>
                <a:spcPct val="90000"/>
              </a:lnSpc>
              <a:spcBef>
                <a:spcPts val="1000"/>
              </a:spcBef>
              <a:spcAft>
                <a:spcPts val="0"/>
              </a:spcAft>
              <a:buClr>
                <a:schemeClr val="dk1"/>
              </a:buClr>
              <a:buSzPct val="100000"/>
              <a:buNone/>
            </a:pPr>
            <a:r>
              <a:rPr lang="en-US" b="1"/>
              <a:t>Conclusions</a:t>
            </a:r>
            <a:r>
              <a:rPr lang="en-US"/>
              <a:t>:</a:t>
            </a:r>
            <a:endParaRPr i="1"/>
          </a:p>
          <a:p>
            <a:pPr marL="228600" lvl="0" indent="-228600" algn="l" rtl="0">
              <a:lnSpc>
                <a:spcPct val="90000"/>
              </a:lnSpc>
              <a:spcBef>
                <a:spcPts val="1000"/>
              </a:spcBef>
              <a:spcAft>
                <a:spcPts val="0"/>
              </a:spcAft>
              <a:buClr>
                <a:schemeClr val="dk1"/>
              </a:buClr>
              <a:buSzPct val="100000"/>
              <a:buNone/>
            </a:pPr>
            <a:r>
              <a:rPr lang="en-US"/>
              <a:t>1.The poor can never become politicians.</a:t>
            </a:r>
            <a:endParaRPr i="1"/>
          </a:p>
          <a:p>
            <a:pPr marL="228600" lvl="0" indent="-228600" algn="l" rtl="0">
              <a:lnSpc>
                <a:spcPct val="90000"/>
              </a:lnSpc>
              <a:spcBef>
                <a:spcPts val="1000"/>
              </a:spcBef>
              <a:spcAft>
                <a:spcPts val="0"/>
              </a:spcAft>
              <a:buClr>
                <a:schemeClr val="dk1"/>
              </a:buClr>
              <a:buSzPct val="100000"/>
              <a:buNone/>
            </a:pPr>
            <a:r>
              <a:rPr lang="en-US"/>
              <a:t>2.All the rich men take part in politics.</a:t>
            </a:r>
            <a:endParaRPr i="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0" name="Google Shape;120;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STATEMENT–CONCLUSIONS</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	DIRECTION: In each Question below is given a Statement followed by two Conclusions numbered I and II. You have to assume everything in the Statement to be true, then consider the two Conclusions together and decide which of them logically follows beyond a Reasonable doubt from the information given in the Statement.</a:t>
            </a:r>
            <a:endParaRPr b="1" i="1"/>
          </a:p>
          <a:p>
            <a:pPr marL="228600" lvl="0" indent="-228600" algn="l" rtl="0">
              <a:lnSpc>
                <a:spcPct val="90000"/>
              </a:lnSpc>
              <a:spcBef>
                <a:spcPts val="1000"/>
              </a:spcBef>
              <a:spcAft>
                <a:spcPts val="0"/>
              </a:spcAft>
              <a:buClr>
                <a:schemeClr val="dk1"/>
              </a:buClr>
              <a:buSzPct val="100000"/>
              <a:buNone/>
            </a:pPr>
            <a:r>
              <a:rPr lang="en-US" b="1" dirty="0"/>
              <a:t>(A) If only conclusion I follows </a:t>
            </a:r>
            <a:endParaRPr b="1" i="1"/>
          </a:p>
          <a:p>
            <a:pPr marL="228600" lvl="0" indent="-228600" algn="l" rtl="0">
              <a:lnSpc>
                <a:spcPct val="90000"/>
              </a:lnSpc>
              <a:spcBef>
                <a:spcPts val="1000"/>
              </a:spcBef>
              <a:spcAft>
                <a:spcPts val="0"/>
              </a:spcAft>
              <a:buClr>
                <a:schemeClr val="dk1"/>
              </a:buClr>
              <a:buSzPct val="100000"/>
              <a:buNone/>
            </a:pPr>
            <a:r>
              <a:rPr lang="en-US" b="1" dirty="0"/>
              <a:t>(B) If only conclusion II follows</a:t>
            </a:r>
            <a:endParaRPr b="1" i="1"/>
          </a:p>
          <a:p>
            <a:pPr marL="228600" lvl="0" indent="-228600" algn="l" rtl="0">
              <a:lnSpc>
                <a:spcPct val="90000"/>
              </a:lnSpc>
              <a:spcBef>
                <a:spcPts val="1000"/>
              </a:spcBef>
              <a:spcAft>
                <a:spcPts val="0"/>
              </a:spcAft>
              <a:buClr>
                <a:schemeClr val="dk1"/>
              </a:buClr>
              <a:buSzPct val="100000"/>
              <a:buNone/>
            </a:pPr>
            <a:r>
              <a:rPr lang="en-US" b="1" dirty="0"/>
              <a:t>(C) If either I or II follows</a:t>
            </a:r>
            <a:endParaRPr b="1" i="1"/>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(D) If neither I nor II follows and</a:t>
            </a:r>
            <a:endParaRPr b="1" i="1">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(E) If both I and II follow</a:t>
            </a:r>
            <a:endParaRPr/>
          </a:p>
          <a:p>
            <a:pPr marL="228600" lvl="0" indent="-228600" algn="l" rtl="0">
              <a:lnSpc>
                <a:spcPct val="90000"/>
              </a:lnSpc>
              <a:spcBef>
                <a:spcPts val="1000"/>
              </a:spcBef>
              <a:spcAft>
                <a:spcPts val="0"/>
              </a:spcAft>
              <a:buClr>
                <a:schemeClr val="dk1"/>
              </a:buClr>
              <a:buSzPct val="100000"/>
              <a:buNone/>
            </a:pPr>
            <a:r>
              <a:rPr lang="en-US" b="1" dirty="0"/>
              <a:t>Q 4. </a:t>
            </a:r>
            <a:endParaRPr/>
          </a:p>
          <a:p>
            <a:pPr marL="228600" lvl="0" indent="-228600" algn="l" rtl="0">
              <a:lnSpc>
                <a:spcPct val="90000"/>
              </a:lnSpc>
              <a:spcBef>
                <a:spcPts val="1000"/>
              </a:spcBef>
              <a:spcAft>
                <a:spcPts val="0"/>
              </a:spcAft>
              <a:buClr>
                <a:schemeClr val="dk1"/>
              </a:buClr>
              <a:buSzPct val="100000"/>
              <a:buNone/>
            </a:pPr>
            <a:r>
              <a:rPr lang="en-US" b="1" dirty="0"/>
              <a:t>Statements</a:t>
            </a:r>
            <a:r>
              <a:rPr lang="en-US" dirty="0"/>
              <a:t>: Money plays a vital role in politics.</a:t>
            </a:r>
            <a:endParaRPr i="1"/>
          </a:p>
          <a:p>
            <a:pPr marL="228600" lvl="0" indent="-228600" algn="l" rtl="0">
              <a:lnSpc>
                <a:spcPct val="90000"/>
              </a:lnSpc>
              <a:spcBef>
                <a:spcPts val="1000"/>
              </a:spcBef>
              <a:spcAft>
                <a:spcPts val="0"/>
              </a:spcAft>
              <a:buClr>
                <a:schemeClr val="dk1"/>
              </a:buClr>
              <a:buSzPct val="100000"/>
              <a:buNone/>
            </a:pPr>
            <a:r>
              <a:rPr lang="en-US" b="1" dirty="0"/>
              <a:t>Conclusions</a:t>
            </a:r>
            <a:r>
              <a:rPr lang="en-US" dirty="0"/>
              <a:t>:</a:t>
            </a:r>
            <a:endParaRPr i="1"/>
          </a:p>
          <a:p>
            <a:pPr marL="228600" lvl="0" indent="-228600" algn="l" rtl="0">
              <a:lnSpc>
                <a:spcPct val="90000"/>
              </a:lnSpc>
              <a:spcBef>
                <a:spcPts val="1000"/>
              </a:spcBef>
              <a:spcAft>
                <a:spcPts val="0"/>
              </a:spcAft>
              <a:buClr>
                <a:schemeClr val="dk1"/>
              </a:buClr>
              <a:buSzPct val="100000"/>
              <a:buNone/>
            </a:pPr>
            <a:r>
              <a:rPr lang="en-US" dirty="0"/>
              <a:t>1.The poor can never become politicians.</a:t>
            </a:r>
            <a:endParaRPr i="1"/>
          </a:p>
          <a:p>
            <a:pPr marL="228600" lvl="0" indent="-228600" algn="l" rtl="0">
              <a:lnSpc>
                <a:spcPct val="90000"/>
              </a:lnSpc>
              <a:spcBef>
                <a:spcPts val="1000"/>
              </a:spcBef>
              <a:spcAft>
                <a:spcPts val="0"/>
              </a:spcAft>
              <a:buClr>
                <a:schemeClr val="dk1"/>
              </a:buClr>
              <a:buSzPct val="100000"/>
              <a:buNone/>
            </a:pPr>
            <a:r>
              <a:rPr lang="en-US" dirty="0"/>
              <a:t>2.All the rich men take part in politics.</a:t>
            </a:r>
            <a:endParaRPr i="1"/>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84</Words>
  <PresentationFormat>Custom</PresentationFormat>
  <Paragraphs>556</Paragraphs>
  <Slides>42</Slides>
  <Notes>42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Arial Black</vt:lpstr>
      <vt:lpstr>Calibri</vt:lpstr>
      <vt:lpstr>Office Theme</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REASONING</dc:title>
  <dc:creator>anuj gupta</dc:creator>
  <cp:lastModifiedBy>Avita</cp:lastModifiedBy>
  <cp:revision>4</cp:revision>
  <dcterms:created xsi:type="dcterms:W3CDTF">2020-02-23T06:37:57Z</dcterms:created>
  <dcterms:modified xsi:type="dcterms:W3CDTF">2023-04-19T09:52:49Z</dcterms:modified>
</cp:coreProperties>
</file>