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72" r:id="rId5"/>
    <p:sldId id="260" r:id="rId6"/>
    <p:sldId id="261" r:id="rId7"/>
    <p:sldId id="262" r:id="rId8"/>
    <p:sldId id="273" r:id="rId9"/>
    <p:sldId id="264" r:id="rId10"/>
    <p:sldId id="265" r:id="rId11"/>
    <p:sldId id="266" r:id="rId12"/>
    <p:sldId id="274" r:id="rId13"/>
    <p:sldId id="268" r:id="rId14"/>
    <p:sldId id="269" r:id="rId15"/>
    <p:sldId id="270" r:id="rId16"/>
    <p:sldId id="275" r:id="rId17"/>
    <p:sldId id="271" r:id="rId18"/>
  </p:sldIdLst>
  <p:sldSz cx="12192000" cy="6858000"/>
  <p:notesSz cx="6858000" cy="9144000"/>
  <p:embeddedFontLst>
    <p:embeddedFont>
      <p:font typeface="Arial Black" pitchFamily="34" charset="0"/>
      <p:bold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fRu9F7x/9RtvHQl56+23gsVyEn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5F7D4B1-5A93-4E60-ABD4-4930DF422248}">
  <a:tblStyle styleId="{C5F7D4B1-5A93-4E60-ABD4-4930DF42224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18"/>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8"/>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8"/>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8"/>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18"/>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18"/>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18"/>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18"/>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18"/>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a:spLocks noGrp="1"/>
          </p:cNvSpPr>
          <p:nvPr>
            <p:ph type="pic" idx="2"/>
          </p:nvPr>
        </p:nvSpPr>
        <p:spPr>
          <a:xfrm>
            <a:off x="5183188" y="987425"/>
            <a:ext cx="6172200" cy="4873625"/>
          </a:xfrm>
          <a:prstGeom prst="rect">
            <a:avLst/>
          </a:prstGeom>
          <a:noFill/>
          <a:ln>
            <a:noFill/>
          </a:ln>
        </p:spPr>
      </p:sp>
      <p:sp>
        <p:nvSpPr>
          <p:cNvPr id="77" name="Google Shape;77;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20"/>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a:latin typeface="Arial Black"/>
                <a:ea typeface="Arial Black"/>
                <a:cs typeface="Arial Black"/>
                <a:sym typeface="Arial Black"/>
              </a:rPr>
              <a:t>APTITUDE</a:t>
            </a:r>
            <a:endParaRPr sz="4000">
              <a:solidFill>
                <a:schemeClr val="lt1"/>
              </a:solidFill>
              <a:latin typeface="Arial Black"/>
              <a:ea typeface="Arial Black"/>
              <a:cs typeface="Arial Black"/>
              <a:sym typeface="Arial Black"/>
            </a:endParaRPr>
          </a:p>
        </p:txBody>
      </p:sp>
      <p:sp>
        <p:nvSpPr>
          <p:cNvPr id="98" name="Google Shape;98;p1"/>
          <p:cNvSpPr txBox="1">
            <a:spLocks noGrp="1"/>
          </p:cNvSpPr>
          <p:nvPr>
            <p:ph type="body" idx="1"/>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a:t>
            </a:r>
            <a:r>
              <a:rPr lang="en-US" sz="5800" b="1" dirty="0" smtClean="0">
                <a:solidFill>
                  <a:srgbClr val="FF0000"/>
                </a:solidFill>
              </a:rPr>
              <a:t>) 1</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endParaRPr>
              <a:solidFill>
                <a:srgbClr val="FF0000"/>
              </a:solidFill>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p>
        </p:txBody>
      </p:sp>
      <p:sp>
        <p:nvSpPr>
          <p:cNvPr id="157" name="Google Shape;157;p10"/>
          <p:cNvSpPr txBox="1">
            <a:spLocks noGrp="1"/>
          </p:cNvSpPr>
          <p:nvPr>
            <p:ph type="body" idx="1"/>
          </p:nvPr>
        </p:nvSpPr>
        <p:spPr>
          <a:xfrm>
            <a:off x="254000" y="1008993"/>
            <a:ext cx="11684000" cy="51822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US" sz="2000" b="1">
                <a:solidFill>
                  <a:srgbClr val="FF0000"/>
                </a:solidFill>
              </a:rPr>
              <a:t>			</a:t>
            </a:r>
            <a:r>
              <a:rPr lang="en-US" sz="2000" b="1">
                <a:latin typeface="Arial Black"/>
                <a:ea typeface="Arial Black"/>
                <a:cs typeface="Arial Black"/>
                <a:sym typeface="Arial Black"/>
              </a:rPr>
              <a:t> DATA INTERPRETATION                                		VIDEO-3</a:t>
            </a:r>
            <a:endParaRPr sz="2000" b="1">
              <a:solidFill>
                <a:srgbClr val="FF0000"/>
              </a:solidFill>
            </a:endParaRPr>
          </a:p>
          <a:p>
            <a:pPr marL="228600" lvl="0" indent="-228600" algn="l" rtl="0">
              <a:lnSpc>
                <a:spcPct val="90000"/>
              </a:lnSpc>
              <a:spcBef>
                <a:spcPts val="1000"/>
              </a:spcBef>
              <a:spcAft>
                <a:spcPts val="0"/>
              </a:spcAft>
              <a:buClr>
                <a:srgbClr val="FF0000"/>
              </a:buClr>
              <a:buSzPts val="2000"/>
              <a:buNone/>
            </a:pPr>
            <a:r>
              <a:rPr lang="en-US" sz="2000" b="1">
                <a:solidFill>
                  <a:srgbClr val="FF0000"/>
                </a:solidFill>
                <a:latin typeface="Arial Black"/>
                <a:ea typeface="Arial Black"/>
                <a:cs typeface="Arial Black"/>
                <a:sym typeface="Arial Black"/>
              </a:rPr>
              <a:t>Directions : (1--5) </a:t>
            </a:r>
            <a:r>
              <a:rPr lang="en-US" sz="2000" b="1">
                <a:solidFill>
                  <a:srgbClr val="0C0C0C"/>
                </a:solidFill>
              </a:rPr>
              <a:t>Study the following graph and table carefully and answer the  given questions Percentage of Males, Females and Children Living in Various Colonies</a:t>
            </a:r>
            <a:endParaRPr/>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 </a:t>
            </a:r>
            <a:endParaRPr/>
          </a:p>
        </p:txBody>
      </p:sp>
      <p:pic>
        <p:nvPicPr>
          <p:cNvPr id="158" name="Google Shape;158;p10"/>
          <p:cNvPicPr preferRelativeResize="0"/>
          <p:nvPr/>
        </p:nvPicPr>
        <p:blipFill rotWithShape="1">
          <a:blip r:embed="rId3">
            <a:alphaModFix/>
          </a:blip>
          <a:srcRect/>
          <a:stretch/>
        </p:blipFill>
        <p:spPr>
          <a:xfrm>
            <a:off x="331568" y="2315681"/>
            <a:ext cx="8465591" cy="3974759"/>
          </a:xfrm>
          <a:prstGeom prst="rect">
            <a:avLst/>
          </a:prstGeom>
          <a:noFill/>
          <a:ln>
            <a:noFill/>
          </a:ln>
        </p:spPr>
      </p:pic>
      <p:graphicFrame>
        <p:nvGraphicFramePr>
          <p:cNvPr id="159" name="Google Shape;159;p10"/>
          <p:cNvGraphicFramePr/>
          <p:nvPr/>
        </p:nvGraphicFramePr>
        <p:xfrm>
          <a:off x="9000357" y="2995452"/>
          <a:ext cx="2855300" cy="2373020"/>
        </p:xfrm>
        <a:graphic>
          <a:graphicData uri="http://schemas.openxmlformats.org/drawingml/2006/table">
            <a:tbl>
              <a:tblPr firstRow="1" bandRow="1">
                <a:noFill/>
                <a:tableStyleId>{C5F7D4B1-5A93-4E60-ABD4-4930DF422248}</a:tableStyleId>
              </a:tblPr>
              <a:tblGrid>
                <a:gridCol w="1072250"/>
                <a:gridCol w="1783050"/>
              </a:tblGrid>
              <a:tr h="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4014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1250</a:t>
                      </a:r>
                      <a:endParaRPr sz="1800"/>
                    </a:p>
                  </a:txBody>
                  <a:tcPr marL="91450" marR="91450" marT="45725" marB="45725"/>
                </a:tc>
              </a:tr>
              <a:tr h="4014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2050</a:t>
                      </a:r>
                      <a:endParaRPr sz="1800"/>
                    </a:p>
                  </a:txBody>
                  <a:tcPr marL="91450" marR="91450" marT="45725" marB="45725"/>
                </a:tc>
              </a:tr>
              <a:tr h="4014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1800</a:t>
                      </a:r>
                      <a:endParaRPr sz="1800"/>
                    </a:p>
                  </a:txBody>
                  <a:tcPr marL="91450" marR="91450" marT="45725" marB="45725"/>
                </a:tc>
              </a:tr>
              <a:tr h="4014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1150</a:t>
                      </a:r>
                      <a:endParaRPr sz="1800"/>
                    </a:p>
                  </a:txBody>
                  <a:tcPr marL="91450" marR="91450" marT="45725" marB="45725"/>
                </a:tc>
              </a:tr>
              <a:tr h="4014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1620</a:t>
                      </a:r>
                      <a:endParaRPr sz="1800"/>
                    </a:p>
                  </a:txBody>
                  <a:tcPr marL="91450" marR="91450" marT="45725" marB="45725"/>
                </a:tc>
              </a:tr>
            </a:tbl>
          </a:graphicData>
        </a:graphic>
      </p:graphicFrame>
      <p:pic>
        <p:nvPicPr>
          <p:cNvPr id="160" name="Google Shape;160;p10"/>
          <p:cNvPicPr preferRelativeResize="0"/>
          <p:nvPr/>
        </p:nvPicPr>
        <p:blipFill rotWithShape="1">
          <a:blip r:embed="rId4">
            <a:alphaModFix/>
          </a:blip>
          <a:srcRect/>
          <a:stretch/>
        </p:blipFill>
        <p:spPr>
          <a:xfrm>
            <a:off x="8198070" y="2335616"/>
            <a:ext cx="3993930" cy="4548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66" name="Google Shape;166;p11"/>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VIDEO-3</a:t>
            </a:r>
            <a:endParaRPr b="1"/>
          </a:p>
        </p:txBody>
      </p:sp>
      <p:sp>
        <p:nvSpPr>
          <p:cNvPr id="167" name="Google Shape;167;p11"/>
          <p:cNvSpPr txBox="1"/>
          <p:nvPr/>
        </p:nvSpPr>
        <p:spPr>
          <a:xfrm>
            <a:off x="236483" y="1371600"/>
            <a:ext cx="11955516" cy="56784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Q:1. </a:t>
            </a:r>
            <a:r>
              <a:rPr lang="en-US" sz="2300" b="1">
                <a:solidFill>
                  <a:srgbClr val="0C0C0C"/>
                </a:solidFill>
                <a:latin typeface="Arial"/>
                <a:ea typeface="Arial"/>
                <a:cs typeface="Arial"/>
                <a:sym typeface="Arial"/>
              </a:rPr>
              <a:t>What is the total number of females in Colonies A, B and C together?</a:t>
            </a:r>
            <a:endParaRPr/>
          </a:p>
          <a:p>
            <a:pPr marL="457200" marR="0" lvl="0" indent="-457200" algn="l" rtl="0">
              <a:spcBef>
                <a:spcPts val="0"/>
              </a:spcBef>
              <a:spcAft>
                <a:spcPts val="0"/>
              </a:spcAft>
              <a:buClr>
                <a:srgbClr val="0C0C0C"/>
              </a:buClr>
              <a:buSzPts val="2300"/>
              <a:buFont typeface="Arial"/>
              <a:buAutoNum type="arabicParenBoth"/>
            </a:pPr>
            <a:r>
              <a:rPr lang="en-US" sz="2300" b="1">
                <a:solidFill>
                  <a:srgbClr val="0C0C0C"/>
                </a:solidFill>
                <a:latin typeface="Arial"/>
                <a:ea typeface="Arial"/>
                <a:cs typeface="Arial"/>
                <a:sym typeface="Arial"/>
              </a:rPr>
              <a:t>1785	(2) 1821	(3) 1479	(4) 1692	(5) None of these</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Q:2.</a:t>
            </a:r>
            <a:r>
              <a:rPr lang="en-US" sz="2300" b="1">
                <a:solidFill>
                  <a:srgbClr val="0C0C0C"/>
                </a:solidFill>
                <a:latin typeface="Arial"/>
                <a:ea typeface="Arial"/>
                <a:cs typeface="Arial"/>
                <a:sym typeface="Arial"/>
              </a:rPr>
              <a:t>The number of children in Colony A are approximately what per cent of the number of children in Colony E?</a:t>
            </a:r>
            <a:endParaRPr/>
          </a:p>
          <a:p>
            <a:pPr marL="457200" marR="0" lvl="0" indent="-457200" algn="l" rtl="0">
              <a:spcBef>
                <a:spcPts val="0"/>
              </a:spcBef>
              <a:spcAft>
                <a:spcPts val="0"/>
              </a:spcAft>
              <a:buClr>
                <a:srgbClr val="0C0C0C"/>
              </a:buClr>
              <a:buSzPts val="2300"/>
              <a:buFont typeface="Arial"/>
              <a:buAutoNum type="arabicParenBoth"/>
            </a:pPr>
            <a:r>
              <a:rPr lang="en-US" sz="2300" b="1">
                <a:solidFill>
                  <a:srgbClr val="0C0C0C"/>
                </a:solidFill>
                <a:latin typeface="Arial"/>
                <a:ea typeface="Arial"/>
                <a:cs typeface="Arial"/>
                <a:sym typeface="Arial"/>
              </a:rPr>
              <a:t>121	(2) 116		(3) 75		(4) 101	(5) 98</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Q:3.</a:t>
            </a:r>
            <a:r>
              <a:rPr lang="en-US" sz="2300" b="1">
                <a:solidFill>
                  <a:srgbClr val="0C0C0C"/>
                </a:solidFill>
                <a:latin typeface="Arial"/>
                <a:ea typeface="Arial"/>
                <a:cs typeface="Arial"/>
                <a:sym typeface="Arial"/>
              </a:rPr>
              <a:t>What is the respective ratio of the number of males in Colony B to the number of females in the same colony?</a:t>
            </a:r>
            <a:endParaRPr/>
          </a:p>
          <a:p>
            <a:pPr marL="457200" marR="0" lvl="0" indent="-457200" algn="l" rtl="0">
              <a:spcBef>
                <a:spcPts val="0"/>
              </a:spcBef>
              <a:spcAft>
                <a:spcPts val="0"/>
              </a:spcAft>
              <a:buClr>
                <a:srgbClr val="0C0C0C"/>
              </a:buClr>
              <a:buSzPts val="2300"/>
              <a:buFont typeface="Arial"/>
              <a:buAutoNum type="arabicParenBoth"/>
            </a:pPr>
            <a:r>
              <a:rPr lang="en-US" sz="2300" b="1">
                <a:solidFill>
                  <a:srgbClr val="0C0C0C"/>
                </a:solidFill>
                <a:latin typeface="Arial"/>
                <a:ea typeface="Arial"/>
                <a:cs typeface="Arial"/>
                <a:sym typeface="Arial"/>
              </a:rPr>
              <a:t>3 : 5	(2) 7 : 5	(3) 8 : 7	(4) 5 : 7	(5) None of these</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Q:4.</a:t>
            </a:r>
            <a:r>
              <a:rPr lang="en-US" sz="2300" b="1">
                <a:solidFill>
                  <a:srgbClr val="0C0C0C"/>
                </a:solidFill>
                <a:latin typeface="Arial"/>
                <a:ea typeface="Arial"/>
                <a:cs typeface="Arial"/>
                <a:sym typeface="Arial"/>
              </a:rPr>
              <a:t>What is the average number of residents from all the colonies together?</a:t>
            </a:r>
            <a:endParaRPr/>
          </a:p>
          <a:p>
            <a:pPr marL="457200" marR="0" lvl="0" indent="-457200" algn="l" rtl="0">
              <a:spcBef>
                <a:spcPts val="0"/>
              </a:spcBef>
              <a:spcAft>
                <a:spcPts val="0"/>
              </a:spcAft>
              <a:buClr>
                <a:srgbClr val="0C0C0C"/>
              </a:buClr>
              <a:buSzPts val="2300"/>
              <a:buFont typeface="Arial"/>
              <a:buAutoNum type="arabicParenBoth"/>
            </a:pPr>
            <a:r>
              <a:rPr lang="en-US" sz="2300" b="1">
                <a:solidFill>
                  <a:srgbClr val="0C0C0C"/>
                </a:solidFill>
                <a:latin typeface="Arial"/>
                <a:ea typeface="Arial"/>
                <a:cs typeface="Arial"/>
                <a:sym typeface="Arial"/>
              </a:rPr>
              <a:t>1654	(2) 1600	(3) 1580	(4) 1574	(5) None of these</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Q:5.</a:t>
            </a:r>
            <a:r>
              <a:rPr lang="en-US" sz="2300" b="1">
                <a:solidFill>
                  <a:srgbClr val="0C0C0C"/>
                </a:solidFill>
                <a:latin typeface="Arial"/>
                <a:ea typeface="Arial"/>
                <a:cs typeface="Arial"/>
                <a:sym typeface="Arial"/>
              </a:rPr>
              <a:t>What is the difference between the number of males in Colony D and the number of children in the same colony?</a:t>
            </a:r>
            <a:endParaRPr/>
          </a:p>
          <a:p>
            <a:pPr marL="0" marR="0" lvl="0" indent="0" algn="l" rtl="0">
              <a:spcBef>
                <a:spcPts val="0"/>
              </a:spcBef>
              <a:spcAft>
                <a:spcPts val="0"/>
              </a:spcAft>
              <a:buNone/>
            </a:pPr>
            <a:r>
              <a:rPr lang="en-US" sz="2300" b="1">
                <a:solidFill>
                  <a:srgbClr val="0C0C0C"/>
                </a:solidFill>
                <a:latin typeface="Arial"/>
                <a:ea typeface="Arial"/>
                <a:cs typeface="Arial"/>
                <a:sym typeface="Arial"/>
              </a:rPr>
              <a:t>(1) 138	(2) 126	(3) 136	(4) 135	(5) None of these</a:t>
            </a: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b="1">
              <a:solidFill>
                <a:srgbClr val="0C0C0C"/>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66" name="Google Shape;166;p11"/>
          <p:cNvSpPr txBox="1">
            <a:spLocks noGrp="1"/>
          </p:cNvSpPr>
          <p:nvPr>
            <p:ph type="body" idx="1"/>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VIDEO-3</a:t>
            </a:r>
            <a:endParaRPr b="1"/>
          </a:p>
        </p:txBody>
      </p:sp>
      <p:sp>
        <p:nvSpPr>
          <p:cNvPr id="167" name="Google Shape;167;p11"/>
          <p:cNvSpPr txBox="1"/>
          <p:nvPr/>
        </p:nvSpPr>
        <p:spPr>
          <a:xfrm>
            <a:off x="236483" y="1371600"/>
            <a:ext cx="11955516" cy="56784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rgbClr val="0C0C0C"/>
                </a:solidFill>
                <a:latin typeface="Arial"/>
                <a:ea typeface="Arial"/>
                <a:cs typeface="Arial"/>
                <a:sym typeface="Arial"/>
              </a:rPr>
              <a:t>What is the total number of females in Colonies A, B and C together?</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1785	</a:t>
            </a:r>
            <a:r>
              <a:rPr lang="en-US" sz="2300" b="1" dirty="0">
                <a:solidFill>
                  <a:srgbClr val="FF0000"/>
                </a:solidFill>
                <a:latin typeface="Arial"/>
                <a:ea typeface="Arial"/>
                <a:cs typeface="Arial"/>
                <a:sym typeface="Arial"/>
              </a:rPr>
              <a:t>(2) 1821</a:t>
            </a:r>
            <a:r>
              <a:rPr lang="en-US" sz="2300" b="1" dirty="0">
                <a:solidFill>
                  <a:srgbClr val="0C0C0C"/>
                </a:solidFill>
                <a:latin typeface="Arial"/>
                <a:ea typeface="Arial"/>
                <a:cs typeface="Arial"/>
                <a:sym typeface="Arial"/>
              </a:rPr>
              <a:t>	(3) 1479	(4) 1692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rgbClr val="0C0C0C"/>
                </a:solidFill>
                <a:latin typeface="Arial"/>
                <a:ea typeface="Arial"/>
                <a:cs typeface="Arial"/>
                <a:sym typeface="Arial"/>
              </a:rPr>
              <a:t>The number of children in Colony A are approximately what per cent of the number of children in Colony E?</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121	</a:t>
            </a:r>
            <a:r>
              <a:rPr lang="en-US" sz="2300" b="1" dirty="0">
                <a:solidFill>
                  <a:srgbClr val="FF0000"/>
                </a:solidFill>
                <a:latin typeface="Arial"/>
                <a:ea typeface="Arial"/>
                <a:cs typeface="Arial"/>
                <a:sym typeface="Arial"/>
              </a:rPr>
              <a:t>(2) 116</a:t>
            </a:r>
            <a:r>
              <a:rPr lang="en-US" sz="2300" b="1" dirty="0">
                <a:solidFill>
                  <a:srgbClr val="0C0C0C"/>
                </a:solidFill>
                <a:latin typeface="Arial"/>
                <a:ea typeface="Arial"/>
                <a:cs typeface="Arial"/>
                <a:sym typeface="Arial"/>
              </a:rPr>
              <a:t>		(3) 75		(4) 101	(5) 98</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rgbClr val="0C0C0C"/>
                </a:solidFill>
                <a:latin typeface="Arial"/>
                <a:ea typeface="Arial"/>
                <a:cs typeface="Arial"/>
                <a:sym typeface="Arial"/>
              </a:rPr>
              <a:t>What is the respective ratio of the number of males in Colony B to the number of females in the same colony?</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3 : 5	(2) 7 : 5	(3) 8 : 7	(4) 5 : 7	</a:t>
            </a:r>
            <a:r>
              <a:rPr lang="en-US" sz="2300" b="1" dirty="0">
                <a:solidFill>
                  <a:srgbClr val="FF0000"/>
                </a:solidFill>
                <a:latin typeface="Arial"/>
                <a:ea typeface="Arial"/>
                <a:cs typeface="Arial"/>
                <a:sym typeface="Arial"/>
              </a:rPr>
              <a:t>(5) None of these</a:t>
            </a:r>
            <a:endParaRPr>
              <a:solidFill>
                <a:srgbClr val="FF0000"/>
              </a:solidFill>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rgbClr val="0C0C0C"/>
                </a:solidFill>
                <a:latin typeface="Arial"/>
                <a:ea typeface="Arial"/>
                <a:cs typeface="Arial"/>
                <a:sym typeface="Arial"/>
              </a:rPr>
              <a:t>What is the average number of residents from all the colonies together?</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1654	(2) 1600	(3) 1580	</a:t>
            </a:r>
            <a:r>
              <a:rPr lang="en-US" sz="2300" b="1" dirty="0">
                <a:solidFill>
                  <a:srgbClr val="FF0000"/>
                </a:solidFill>
                <a:latin typeface="Arial"/>
                <a:ea typeface="Arial"/>
                <a:cs typeface="Arial"/>
                <a:sym typeface="Arial"/>
              </a:rPr>
              <a:t>(4) 1574</a:t>
            </a:r>
            <a:r>
              <a:rPr lang="en-US" sz="2300" b="1" dirty="0">
                <a:solidFill>
                  <a:srgbClr val="0C0C0C"/>
                </a:solidFill>
                <a:latin typeface="Arial"/>
                <a:ea typeface="Arial"/>
                <a:cs typeface="Arial"/>
                <a:sym typeface="Arial"/>
              </a:rPr>
              <a:t>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Q:5.</a:t>
            </a:r>
            <a:r>
              <a:rPr lang="en-US" sz="2300" b="1" dirty="0">
                <a:solidFill>
                  <a:srgbClr val="0C0C0C"/>
                </a:solidFill>
                <a:latin typeface="Arial"/>
                <a:ea typeface="Arial"/>
                <a:cs typeface="Arial"/>
                <a:sym typeface="Arial"/>
              </a:rPr>
              <a:t>What is the difference between the number of males in Colony D and the number of children in the same colony?</a:t>
            </a:r>
            <a:endParaRPr/>
          </a:p>
          <a:p>
            <a:pPr marL="0" marR="0" lvl="0" indent="0" algn="l" rtl="0">
              <a:spcBef>
                <a:spcPts val="0"/>
              </a:spcBef>
              <a:spcAft>
                <a:spcPts val="0"/>
              </a:spcAft>
              <a:buNone/>
            </a:pPr>
            <a:r>
              <a:rPr lang="en-US" sz="2300" b="1" dirty="0">
                <a:solidFill>
                  <a:srgbClr val="FF0000"/>
                </a:solidFill>
                <a:latin typeface="Arial"/>
                <a:ea typeface="Arial"/>
                <a:cs typeface="Arial"/>
                <a:sym typeface="Arial"/>
              </a:rPr>
              <a:t>(1) 138</a:t>
            </a:r>
            <a:r>
              <a:rPr lang="en-US" sz="2300" b="1" dirty="0">
                <a:solidFill>
                  <a:srgbClr val="0C0C0C"/>
                </a:solidFill>
                <a:latin typeface="Arial"/>
                <a:ea typeface="Arial"/>
                <a:cs typeface="Arial"/>
                <a:sym typeface="Arial"/>
              </a:rPr>
              <a:t>	(2) 126	(3) 136	(4) 135	(5) None of these</a:t>
            </a: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b="1">
              <a:solidFill>
                <a:srgbClr val="0C0C0C"/>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a:latin typeface="Arial Black"/>
                <a:ea typeface="Arial Black"/>
                <a:cs typeface="Arial Black"/>
                <a:sym typeface="Arial Black"/>
              </a:rPr>
              <a:t>APTITUDE</a:t>
            </a:r>
            <a:endParaRPr sz="4000">
              <a:solidFill>
                <a:schemeClr val="lt1"/>
              </a:solidFill>
              <a:latin typeface="Arial Black"/>
              <a:ea typeface="Arial Black"/>
              <a:cs typeface="Arial Black"/>
              <a:sym typeface="Arial Black"/>
            </a:endParaRPr>
          </a:p>
        </p:txBody>
      </p:sp>
      <p:sp>
        <p:nvSpPr>
          <p:cNvPr id="179" name="Google Shape;179;p13"/>
          <p:cNvSpPr txBox="1">
            <a:spLocks noGrp="1"/>
          </p:cNvSpPr>
          <p:nvPr>
            <p:ph type="body" idx="1"/>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smtClean="0">
                <a:solidFill>
                  <a:srgbClr val="FF0000"/>
                </a:solidFill>
                <a:latin typeface="Arial Black"/>
                <a:ea typeface="Arial Black"/>
                <a:cs typeface="Arial Black"/>
                <a:sym typeface="Arial Black"/>
              </a:rPr>
              <a:t>DATA INTERPRETATION</a:t>
            </a:r>
            <a:endParaRPr smtClean="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smtClean="0">
                <a:solidFill>
                  <a:srgbClr val="FF0000"/>
                </a:solidFill>
              </a:rPr>
              <a:t>(MIX TYPE) 4</a:t>
            </a:r>
            <a:endParaRPr sz="5800" smtClean="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54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p>
        </p:txBody>
      </p:sp>
      <p:sp>
        <p:nvSpPr>
          <p:cNvPr id="185" name="Google Shape;185;p14"/>
          <p:cNvSpPr txBox="1">
            <a:spLocks noGrp="1"/>
          </p:cNvSpPr>
          <p:nvPr>
            <p:ph type="body" idx="1"/>
          </p:nvPr>
        </p:nvSpPr>
        <p:spPr>
          <a:xfrm>
            <a:off x="190938" y="1040524"/>
            <a:ext cx="11684000" cy="51822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None/>
            </a:pPr>
            <a:r>
              <a:rPr lang="en-US" sz="1800"/>
              <a:t>			</a:t>
            </a:r>
            <a:r>
              <a:rPr lang="en-US" sz="1800" b="1">
                <a:latin typeface="Arial Black"/>
                <a:ea typeface="Arial Black"/>
                <a:cs typeface="Arial Black"/>
                <a:sym typeface="Arial Black"/>
              </a:rPr>
              <a:t> DATA INTERPRETATION                                          		VIDEO-4</a:t>
            </a:r>
            <a:endParaRPr sz="1800"/>
          </a:p>
          <a:p>
            <a:pPr marL="228600" lvl="0" indent="-228600" algn="l" rtl="0">
              <a:lnSpc>
                <a:spcPct val="90000"/>
              </a:lnSpc>
              <a:spcBef>
                <a:spcPts val="1000"/>
              </a:spcBef>
              <a:spcAft>
                <a:spcPts val="0"/>
              </a:spcAft>
              <a:buClr>
                <a:srgbClr val="FF0000"/>
              </a:buClr>
              <a:buSzPts val="1800"/>
              <a:buNone/>
            </a:pPr>
            <a:r>
              <a:rPr lang="en-US" sz="1800" b="1">
                <a:solidFill>
                  <a:srgbClr val="FF0000"/>
                </a:solidFill>
                <a:latin typeface="Arial Black"/>
                <a:ea typeface="Arial Black"/>
                <a:cs typeface="Arial Black"/>
                <a:sym typeface="Arial Black"/>
              </a:rPr>
              <a:t>Directions (1—4)</a:t>
            </a:r>
            <a:r>
              <a:rPr lang="en-US" sz="1800" b="1">
                <a:solidFill>
                  <a:srgbClr val="FF0000"/>
                </a:solidFill>
              </a:rPr>
              <a:t>: </a:t>
            </a:r>
            <a:r>
              <a:rPr lang="en-US" sz="1600" b="1"/>
              <a:t>Study the following pie-chart and table carefully and answer the questions given below:</a:t>
            </a:r>
            <a:endParaRPr/>
          </a:p>
          <a:p>
            <a:pPr marL="228600" lvl="0" indent="-228600" algn="l" rtl="0">
              <a:lnSpc>
                <a:spcPct val="90000"/>
              </a:lnSpc>
              <a:spcBef>
                <a:spcPts val="1000"/>
              </a:spcBef>
              <a:spcAft>
                <a:spcPts val="0"/>
              </a:spcAft>
              <a:buClr>
                <a:srgbClr val="FF0000"/>
              </a:buClr>
              <a:buSzPts val="1600"/>
              <a:buNone/>
            </a:pPr>
            <a:r>
              <a:rPr lang="en-US" sz="1600" b="1">
                <a:solidFill>
                  <a:srgbClr val="FF0000"/>
                </a:solidFill>
              </a:rPr>
              <a:t>PIE CHAET:- </a:t>
            </a:r>
            <a:r>
              <a:rPr lang="en-US" sz="1600" b="1"/>
              <a:t>Percentage-wise distribution of the number of mobile phones sold by a shopkeeper during six months</a:t>
            </a:r>
            <a:endParaRPr/>
          </a:p>
          <a:p>
            <a:pPr marL="228600" lvl="0" indent="-228600" algn="l" rtl="0">
              <a:lnSpc>
                <a:spcPct val="90000"/>
              </a:lnSpc>
              <a:spcBef>
                <a:spcPts val="1000"/>
              </a:spcBef>
              <a:spcAft>
                <a:spcPts val="0"/>
              </a:spcAft>
              <a:buClr>
                <a:srgbClr val="FF0000"/>
              </a:buClr>
              <a:buSzPts val="1600"/>
              <a:buNone/>
            </a:pPr>
            <a:r>
              <a:rPr lang="en-US" sz="1600" b="1">
                <a:solidFill>
                  <a:srgbClr val="FF0000"/>
                </a:solidFill>
              </a:rPr>
              <a:t>TABLE:- </a:t>
            </a:r>
            <a:r>
              <a:rPr lang="en-US" sz="1600" b="1"/>
              <a:t>The ratio between the numbers of mobile phones sold of Company A and Company B during six months</a:t>
            </a:r>
            <a:endParaRPr/>
          </a:p>
          <a:p>
            <a:pPr marL="228600" lvl="0" indent="-228600" algn="l" rtl="0">
              <a:lnSpc>
                <a:spcPct val="90000"/>
              </a:lnSpc>
              <a:spcBef>
                <a:spcPts val="1000"/>
              </a:spcBef>
              <a:spcAft>
                <a:spcPts val="0"/>
              </a:spcAft>
              <a:buClr>
                <a:schemeClr val="dk1"/>
              </a:buClr>
              <a:buSzPts val="1600"/>
              <a:buNone/>
            </a:pPr>
            <a:endParaRPr sz="1600" b="1"/>
          </a:p>
          <a:p>
            <a:pPr marL="228600" lvl="0" indent="-228600" algn="l" rtl="0">
              <a:lnSpc>
                <a:spcPct val="90000"/>
              </a:lnSpc>
              <a:spcBef>
                <a:spcPts val="1000"/>
              </a:spcBef>
              <a:spcAft>
                <a:spcPts val="0"/>
              </a:spcAft>
              <a:buClr>
                <a:schemeClr val="dk1"/>
              </a:buClr>
              <a:buSzPts val="1600"/>
              <a:buNone/>
            </a:pPr>
            <a:endParaRPr sz="1600" b="1"/>
          </a:p>
        </p:txBody>
      </p:sp>
      <p:pic>
        <p:nvPicPr>
          <p:cNvPr id="186" name="Google Shape;186;p14"/>
          <p:cNvPicPr preferRelativeResize="0"/>
          <p:nvPr/>
        </p:nvPicPr>
        <p:blipFill rotWithShape="1">
          <a:blip r:embed="rId3">
            <a:alphaModFix/>
          </a:blip>
          <a:srcRect/>
          <a:stretch/>
        </p:blipFill>
        <p:spPr>
          <a:xfrm>
            <a:off x="204952" y="2522483"/>
            <a:ext cx="6574220" cy="3754310"/>
          </a:xfrm>
          <a:prstGeom prst="rect">
            <a:avLst/>
          </a:prstGeom>
          <a:noFill/>
          <a:ln>
            <a:noFill/>
          </a:ln>
        </p:spPr>
      </p:pic>
      <p:pic>
        <p:nvPicPr>
          <p:cNvPr id="187" name="Google Shape;187;p14"/>
          <p:cNvPicPr preferRelativeResize="0"/>
          <p:nvPr/>
        </p:nvPicPr>
        <p:blipFill rotWithShape="1">
          <a:blip r:embed="rId4">
            <a:alphaModFix/>
          </a:blip>
          <a:srcRect/>
          <a:stretch/>
        </p:blipFill>
        <p:spPr>
          <a:xfrm>
            <a:off x="6915771" y="2872856"/>
            <a:ext cx="5055511" cy="31022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93" name="Google Shape;193;p15"/>
          <p:cNvSpPr txBox="1">
            <a:spLocks noGrp="1"/>
          </p:cNvSpPr>
          <p:nvPr>
            <p:ph type="body" idx="1"/>
          </p:nvPr>
        </p:nvSpPr>
        <p:spPr>
          <a:xfrm>
            <a:off x="304800" y="1008993"/>
            <a:ext cx="118872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VIDEO-4</a:t>
            </a:r>
            <a:endParaRPr sz="2400" b="1">
              <a:latin typeface="Arial Black"/>
              <a:ea typeface="Arial Black"/>
              <a:cs typeface="Arial Black"/>
              <a:sym typeface="Arial Black"/>
            </a:endParaRPr>
          </a:p>
        </p:txBody>
      </p:sp>
      <p:sp>
        <p:nvSpPr>
          <p:cNvPr id="194" name="Google Shape;194;p15"/>
          <p:cNvSpPr txBox="1"/>
          <p:nvPr/>
        </p:nvSpPr>
        <p:spPr>
          <a:xfrm>
            <a:off x="252248" y="1371600"/>
            <a:ext cx="11939751" cy="941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Q:1. </a:t>
            </a:r>
            <a:r>
              <a:rPr lang="en-US" sz="2300" b="1">
                <a:solidFill>
                  <a:schemeClr val="dk1"/>
                </a:solidFill>
                <a:latin typeface="Arial"/>
                <a:ea typeface="Arial"/>
                <a:cs typeface="Arial"/>
                <a:sym typeface="Arial"/>
              </a:rPr>
              <a:t>What is the ratio of the number of mobile phones sold of Company B during July to those sold during December of the same company?</a:t>
            </a:r>
            <a:endParaRPr/>
          </a:p>
          <a:p>
            <a:pPr marL="457200" marR="0" lvl="0" indent="-457200" algn="l" rtl="0">
              <a:spcBef>
                <a:spcPts val="0"/>
              </a:spcBef>
              <a:spcAft>
                <a:spcPts val="0"/>
              </a:spcAft>
              <a:buClr>
                <a:schemeClr val="dk1"/>
              </a:buClr>
              <a:buSzPts val="2300"/>
              <a:buFont typeface="Calibri"/>
              <a:buAutoNum type="arabicParenR"/>
            </a:pPr>
            <a:r>
              <a:rPr lang="en-US" sz="2300" b="1">
                <a:solidFill>
                  <a:schemeClr val="dk1"/>
                </a:solidFill>
                <a:latin typeface="Arial"/>
                <a:ea typeface="Arial"/>
                <a:cs typeface="Arial"/>
                <a:sym typeface="Arial"/>
              </a:rPr>
              <a:t>119: 145	2) 116: 135	3) 119: 135	4) 119: 130	5) None of these</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Q:2.</a:t>
            </a:r>
            <a:r>
              <a:rPr lang="en-US" sz="2300" b="1">
                <a:solidFill>
                  <a:schemeClr val="dk1"/>
                </a:solidFill>
                <a:latin typeface="Arial"/>
                <a:ea typeface="Arial"/>
                <a:cs typeface="Arial"/>
                <a:sym typeface="Arial"/>
              </a:rPr>
              <a:t>If the shopkeeper earned a profit of Rs. 433 on each mobile phone sold of Company B during October, what was his total profit earned on the mobile phones of that company during the same month?</a:t>
            </a:r>
            <a:endParaRPr/>
          </a:p>
          <a:p>
            <a:pPr marL="457200" marR="0" lvl="0" indent="-457200" algn="l" rtl="0">
              <a:spcBef>
                <a:spcPts val="0"/>
              </a:spcBef>
              <a:spcAft>
                <a:spcPts val="0"/>
              </a:spcAft>
              <a:buClr>
                <a:schemeClr val="dk1"/>
              </a:buClr>
              <a:buSzPts val="2300"/>
              <a:buFont typeface="Calibri"/>
              <a:buAutoNum type="arabicParenR"/>
            </a:pPr>
            <a:r>
              <a:rPr lang="en-US" sz="2300" b="1">
                <a:solidFill>
                  <a:schemeClr val="dk1"/>
                </a:solidFill>
                <a:latin typeface="Arial"/>
                <a:ea typeface="Arial"/>
                <a:cs typeface="Arial"/>
                <a:sym typeface="Arial"/>
              </a:rPr>
              <a:t>Rs. 6,49,900    2)Rs. 6,45,900	3) Rs. 6,49,400    4) Rs. 6,49,500     5) None of these</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Q:3.</a:t>
            </a:r>
            <a:r>
              <a:rPr lang="en-US" sz="2300" b="1">
                <a:solidFill>
                  <a:schemeClr val="dk1"/>
                </a:solidFill>
                <a:latin typeface="Arial"/>
                <a:ea typeface="Arial"/>
                <a:cs typeface="Arial"/>
                <a:sym typeface="Arial"/>
              </a:rPr>
              <a:t>The number of mobile phones sold of Company A during July is approximately what percent of the number of mobile phones sold of Company A during December?</a:t>
            </a:r>
            <a:endParaRPr/>
          </a:p>
          <a:p>
            <a:pPr marL="457200" marR="0" lvl="0" indent="-457200" algn="l" rtl="0">
              <a:spcBef>
                <a:spcPts val="0"/>
              </a:spcBef>
              <a:spcAft>
                <a:spcPts val="0"/>
              </a:spcAft>
              <a:buClr>
                <a:schemeClr val="dk1"/>
              </a:buClr>
              <a:buSzPts val="2300"/>
              <a:buFont typeface="Calibri"/>
              <a:buAutoNum type="arabicParenR"/>
            </a:pPr>
            <a:r>
              <a:rPr lang="en-US" sz="2300" b="1">
                <a:solidFill>
                  <a:schemeClr val="dk1"/>
                </a:solidFill>
                <a:latin typeface="Arial"/>
                <a:ea typeface="Arial"/>
                <a:cs typeface="Arial"/>
                <a:sym typeface="Arial"/>
              </a:rPr>
              <a:t>110		2) 140		3) 150		4) 105		5) 130</a:t>
            </a:r>
            <a:endParaRPr/>
          </a:p>
          <a:p>
            <a:pPr marL="0" marR="0" lvl="0" indent="0" algn="l" rtl="0">
              <a:spcBef>
                <a:spcPts val="0"/>
              </a:spcBef>
              <a:spcAft>
                <a:spcPts val="0"/>
              </a:spcAft>
              <a:buNone/>
            </a:pPr>
            <a:r>
              <a:rPr lang="en-US" sz="2300" b="1">
                <a:solidFill>
                  <a:srgbClr val="FF0000"/>
                </a:solidFill>
                <a:latin typeface="Arial Black"/>
                <a:ea typeface="Arial Black"/>
                <a:cs typeface="Arial Black"/>
                <a:sym typeface="Arial Black"/>
              </a:rPr>
              <a:t>Q:4.</a:t>
            </a:r>
            <a:r>
              <a:rPr lang="en-US" sz="2300" b="1">
                <a:solidFill>
                  <a:schemeClr val="dk1"/>
                </a:solidFill>
                <a:latin typeface="Arial"/>
                <a:ea typeface="Arial"/>
                <a:cs typeface="Arial"/>
                <a:sym typeface="Arial"/>
              </a:rPr>
              <a:t> What is the total number of mobile phones sold of Company B during August and September together?</a:t>
            </a:r>
            <a:endParaRPr/>
          </a:p>
          <a:p>
            <a:pPr marL="457200" marR="0" lvl="0" indent="-457200" algn="l" rtl="0">
              <a:spcBef>
                <a:spcPts val="0"/>
              </a:spcBef>
              <a:spcAft>
                <a:spcPts val="0"/>
              </a:spcAft>
              <a:buClr>
                <a:schemeClr val="dk1"/>
              </a:buClr>
              <a:buSzPts val="2300"/>
              <a:buFont typeface="Calibri"/>
              <a:buAutoNum type="arabicParenR"/>
            </a:pPr>
            <a:r>
              <a:rPr lang="en-US" sz="2300" b="1">
                <a:solidFill>
                  <a:schemeClr val="dk1"/>
                </a:solidFill>
                <a:latin typeface="Arial"/>
                <a:ea typeface="Arial"/>
                <a:cs typeface="Arial"/>
                <a:sym typeface="Arial"/>
              </a:rPr>
              <a:t>10000	2) 15000	3) 10500	4) 9500	5) None of these</a:t>
            </a: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2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45720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93" name="Google Shape;193;p15"/>
          <p:cNvSpPr txBox="1">
            <a:spLocks noGrp="1"/>
          </p:cNvSpPr>
          <p:nvPr>
            <p:ph type="body" idx="1"/>
          </p:nvPr>
        </p:nvSpPr>
        <p:spPr>
          <a:xfrm>
            <a:off x="304800" y="1008993"/>
            <a:ext cx="118872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DATA INTERPRETATION                        		VIDEO-4</a:t>
            </a:r>
            <a:endParaRPr sz="2400" b="1">
              <a:latin typeface="Arial Black"/>
              <a:ea typeface="Arial Black"/>
              <a:cs typeface="Arial Black"/>
              <a:sym typeface="Arial Black"/>
            </a:endParaRPr>
          </a:p>
        </p:txBody>
      </p:sp>
      <p:sp>
        <p:nvSpPr>
          <p:cNvPr id="194" name="Google Shape;194;p15"/>
          <p:cNvSpPr txBox="1"/>
          <p:nvPr/>
        </p:nvSpPr>
        <p:spPr>
          <a:xfrm>
            <a:off x="252248" y="1371600"/>
            <a:ext cx="11939751" cy="941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chemeClr val="dk1"/>
                </a:solidFill>
                <a:latin typeface="Arial"/>
                <a:ea typeface="Arial"/>
                <a:cs typeface="Arial"/>
                <a:sym typeface="Arial"/>
              </a:rPr>
              <a:t>What is the ratio of the number of mobile phones sold of Company B during July to those sold during December of the same company?</a:t>
            </a:r>
            <a:endParaRPr/>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119: 145	2) 116: 135	</a:t>
            </a:r>
            <a:r>
              <a:rPr lang="en-US" sz="2300" b="1" dirty="0">
                <a:solidFill>
                  <a:srgbClr val="FF0000"/>
                </a:solidFill>
                <a:latin typeface="Arial"/>
                <a:ea typeface="Arial"/>
                <a:cs typeface="Arial"/>
                <a:sym typeface="Arial"/>
              </a:rPr>
              <a:t>3) 119: 135</a:t>
            </a:r>
            <a:r>
              <a:rPr lang="en-US" sz="2300" b="1" dirty="0">
                <a:solidFill>
                  <a:schemeClr val="dk1"/>
                </a:solidFill>
                <a:latin typeface="Arial"/>
                <a:ea typeface="Arial"/>
                <a:cs typeface="Arial"/>
                <a:sym typeface="Arial"/>
              </a:rPr>
              <a:t>	4) 119: 130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chemeClr val="dk1"/>
                </a:solidFill>
                <a:latin typeface="Arial"/>
                <a:ea typeface="Arial"/>
                <a:cs typeface="Arial"/>
                <a:sym typeface="Arial"/>
              </a:rPr>
              <a:t>If the shopkeeper earned a profit of Rs. 433 on each mobile phone sold of Company B during October, what was his total profit earned on the mobile phones of that company during the same month?</a:t>
            </a:r>
            <a:endParaRPr/>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Rs. 6,49,900    </a:t>
            </a:r>
            <a:r>
              <a:rPr lang="en-US" sz="2300" b="1" dirty="0">
                <a:solidFill>
                  <a:srgbClr val="FF0000"/>
                </a:solidFill>
                <a:latin typeface="Arial"/>
                <a:ea typeface="Arial"/>
                <a:cs typeface="Arial"/>
                <a:sym typeface="Arial"/>
              </a:rPr>
              <a:t>2)Rs. 6,45,900</a:t>
            </a:r>
            <a:r>
              <a:rPr lang="en-US" sz="2300" b="1" dirty="0">
                <a:solidFill>
                  <a:schemeClr val="dk1"/>
                </a:solidFill>
                <a:latin typeface="Arial"/>
                <a:ea typeface="Arial"/>
                <a:cs typeface="Arial"/>
                <a:sym typeface="Arial"/>
              </a:rPr>
              <a:t>	3) Rs. 6,49,400    4) Rs. 6,49,500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chemeClr val="dk1"/>
                </a:solidFill>
                <a:latin typeface="Arial"/>
                <a:ea typeface="Arial"/>
                <a:cs typeface="Arial"/>
                <a:sym typeface="Arial"/>
              </a:rPr>
              <a:t>The number of mobile phones sold of Company A during July is approximately what percent of the number of mobile phones sold of Company A during December?</a:t>
            </a:r>
            <a:endParaRPr/>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110		2) 140		3) 150		4) 105		</a:t>
            </a:r>
            <a:r>
              <a:rPr lang="en-US" sz="2300" b="1" dirty="0">
                <a:solidFill>
                  <a:srgbClr val="FF0000"/>
                </a:solidFill>
                <a:latin typeface="Arial"/>
                <a:ea typeface="Arial"/>
                <a:cs typeface="Arial"/>
                <a:sym typeface="Arial"/>
              </a:rPr>
              <a:t>5) 130</a:t>
            </a:r>
            <a:endParaRPr>
              <a:solidFill>
                <a:srgbClr val="FF0000"/>
              </a:solidFill>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chemeClr val="dk1"/>
                </a:solidFill>
                <a:latin typeface="Arial"/>
                <a:ea typeface="Arial"/>
                <a:cs typeface="Arial"/>
                <a:sym typeface="Arial"/>
              </a:rPr>
              <a:t> What is the total number of mobile phones sold of Company B during August and September together?</a:t>
            </a:r>
            <a:endParaRPr/>
          </a:p>
          <a:p>
            <a:pPr marL="457200" marR="0" lvl="0" indent="-457200" algn="l" rtl="0">
              <a:spcBef>
                <a:spcPts val="0"/>
              </a:spcBef>
              <a:spcAft>
                <a:spcPts val="0"/>
              </a:spcAft>
              <a:buClr>
                <a:schemeClr val="dk1"/>
              </a:buClr>
              <a:buSzPts val="2300"/>
            </a:pPr>
            <a:r>
              <a:rPr lang="en-US" sz="2300" b="1" dirty="0" smtClean="0">
                <a:solidFill>
                  <a:srgbClr val="FF0000"/>
                </a:solidFill>
                <a:latin typeface="Arial"/>
                <a:ea typeface="Arial"/>
                <a:cs typeface="Arial"/>
                <a:sym typeface="Arial"/>
              </a:rPr>
              <a:t>1)  10000</a:t>
            </a:r>
            <a:r>
              <a:rPr lang="en-US" sz="2300" b="1" dirty="0">
                <a:solidFill>
                  <a:schemeClr val="dk1"/>
                </a:solidFill>
                <a:latin typeface="Arial"/>
                <a:ea typeface="Arial"/>
                <a:cs typeface="Arial"/>
                <a:sym typeface="Arial"/>
              </a:rPr>
              <a:t>	2) 15000	3) 10500	4) 9500	5) None of these</a:t>
            </a: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2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a:solidFill>
                <a:schemeClr val="dk1"/>
              </a:solidFill>
              <a:latin typeface="Arial"/>
              <a:ea typeface="Arial"/>
              <a:cs typeface="Arial"/>
              <a:sym typeface="Arial"/>
            </a:endParaRPr>
          </a:p>
          <a:p>
            <a:pPr marL="457200" marR="0" lvl="0" indent="-45720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200" name="Google Shape;200;p16"/>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r>
              <a:rPr lang="en-US" sz="6600" b="1" dirty="0">
                <a:solidFill>
                  <a:srgbClr val="FF0000"/>
                </a:solidFill>
                <a:latin typeface="Arial Black"/>
                <a:ea typeface="Arial Black"/>
                <a:cs typeface="Arial Black"/>
                <a:sym typeface="Arial Black"/>
              </a:rPr>
              <a:t>THANK </a:t>
            </a:r>
            <a:r>
              <a:rPr lang="en-US" sz="6600" b="1" dirty="0" smtClean="0">
                <a:solidFill>
                  <a:srgbClr val="FF0000"/>
                </a:solidFill>
                <a:latin typeface="Arial Black"/>
                <a:ea typeface="Arial Black"/>
                <a:cs typeface="Arial Black"/>
                <a:sym typeface="Arial Black"/>
              </a:rPr>
              <a:t>YOU </a:t>
            </a:r>
            <a:endParaRPr sz="6600" b="1">
              <a:solidFill>
                <a:srgbClr val="FF0000"/>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a:latin typeface="Arial Black"/>
                <a:ea typeface="Arial Black"/>
                <a:cs typeface="Arial Black"/>
                <a:sym typeface="Arial Black"/>
              </a:rPr>
              <a:t>APTITUDE</a:t>
            </a:r>
            <a:endParaRPr sz="4000">
              <a:latin typeface="Arial Black"/>
              <a:ea typeface="Arial Black"/>
              <a:cs typeface="Arial Black"/>
              <a:sym typeface="Arial Black"/>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PUZZLE TEST                                   		VIDEO-</a:t>
            </a:r>
            <a:r>
              <a:rPr lang="en-US" sz="1800" b="1" dirty="0">
                <a:solidFill>
                  <a:srgbClr val="FF0000"/>
                </a:solidFill>
                <a:latin typeface="Arial Black"/>
                <a:ea typeface="Arial Black"/>
                <a:cs typeface="Arial Black"/>
                <a:sym typeface="Arial Black"/>
              </a:rPr>
              <a:t>Directions (1-5): </a:t>
            </a:r>
            <a:r>
              <a:rPr lang="en-US" sz="1800" b="1" dirty="0"/>
              <a:t>The following bar graph shows the percentage of boys and girls appeared for Class X exam for the period of five years 2005-2009. The line shows he total number of students appeared and the table shows the total students passed and percentage of boys and girls passed in the exam.</a:t>
            </a:r>
            <a:endParaRPr/>
          </a:p>
          <a:p>
            <a:pPr marL="228600" lvl="0" indent="-228600" algn="l" rtl="0">
              <a:lnSpc>
                <a:spcPct val="90000"/>
              </a:lnSpc>
              <a:spcBef>
                <a:spcPts val="1000"/>
              </a:spcBef>
              <a:spcAft>
                <a:spcPts val="0"/>
              </a:spcAft>
              <a:buClr>
                <a:schemeClr val="dk1"/>
              </a:buClr>
              <a:buSzPts val="2000"/>
              <a:buNone/>
            </a:pPr>
            <a:endParaRPr sz="2000"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rPr>
              <a:t> </a:t>
            </a:r>
            <a:endParaRPr/>
          </a:p>
        </p:txBody>
      </p:sp>
      <p:pic>
        <p:nvPicPr>
          <p:cNvPr id="105" name="Google Shape;105;p2"/>
          <p:cNvPicPr preferRelativeResize="0"/>
          <p:nvPr/>
        </p:nvPicPr>
        <p:blipFill rotWithShape="1">
          <a:blip r:embed="rId3">
            <a:alphaModFix/>
          </a:blip>
          <a:srcRect/>
          <a:stretch/>
        </p:blipFill>
        <p:spPr>
          <a:xfrm>
            <a:off x="64582" y="3269630"/>
            <a:ext cx="5074973" cy="3052341"/>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5029200" y="2490952"/>
            <a:ext cx="7162799" cy="3894083"/>
          </a:xfrm>
          <a:prstGeom prst="rect">
            <a:avLst/>
          </a:prstGeom>
          <a:noFill/>
          <a:ln>
            <a:noFill/>
          </a:ln>
        </p:spPr>
      </p:pic>
      <p:sp>
        <p:nvSpPr>
          <p:cNvPr id="6" name="Rectangle 5"/>
          <p:cNvSpPr/>
          <p:nvPr/>
        </p:nvSpPr>
        <p:spPr>
          <a:xfrm>
            <a:off x="10565646" y="6255693"/>
            <a:ext cx="287258" cy="461665"/>
          </a:xfrm>
          <a:prstGeom prst="rect">
            <a:avLst/>
          </a:prstGeom>
        </p:spPr>
        <p:txBody>
          <a:bodyPr wrap="none">
            <a:spAutoFit/>
          </a:bodyPr>
          <a:lstStyle/>
          <a:p>
            <a:r>
              <a:rPr lang="en-US" sz="2400" b="1" dirty="0" smtClean="0">
                <a:latin typeface="Arial Black"/>
                <a:ea typeface="Arial Black"/>
                <a:cs typeface="Arial Black"/>
                <a:sym typeface="Arial Black"/>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12" name="Google Shape;112;p3"/>
          <p:cNvSpPr txBox="1">
            <a:spLocks noGrp="1"/>
          </p:cNvSpPr>
          <p:nvPr>
            <p:ph type="body" idx="1"/>
          </p:nvPr>
        </p:nvSpPr>
        <p:spPr>
          <a:xfrm>
            <a:off x="304800" y="1008993"/>
            <a:ext cx="11582400" cy="524478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b="1" dirty="0">
                <a:latin typeface="Arial Black"/>
                <a:ea typeface="Arial Black"/>
                <a:cs typeface="Arial Black"/>
                <a:sym typeface="Arial Black"/>
              </a:rPr>
              <a:t> DATA INTERPRETATION                        		VIDEO-1</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Q:1. </a:t>
            </a:r>
            <a:r>
              <a:rPr lang="en-US" b="1" dirty="0">
                <a:solidFill>
                  <a:srgbClr val="0C0C0C"/>
                </a:solidFill>
              </a:rPr>
              <a:t>What is the number of girls who failed in the year 2007?</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75 		(2) 80 		(3) 85 		(4) 90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Q:2. </a:t>
            </a:r>
            <a:r>
              <a:rPr lang="en-US" b="1" dirty="0">
                <a:solidFill>
                  <a:srgbClr val="0C0C0C"/>
                </a:solidFill>
              </a:rPr>
              <a:t>What is the sum of girls passed and boys failed in the year 2009?</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546 	(2) 556 	(3) 566 	(4) 576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Q:3. </a:t>
            </a:r>
            <a:r>
              <a:rPr lang="en-US" b="1" dirty="0">
                <a:solidFill>
                  <a:srgbClr val="0C0C0C"/>
                </a:solidFill>
              </a:rPr>
              <a:t>What is the difference between the total boys appeared and the total boys passed in the period of five years?</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1146 	(2) 1156 	(3) 1166 	(4) 1176 	</a:t>
            </a:r>
            <a:r>
              <a:rPr lang="en-US" b="1" dirty="0">
                <a:solidFill>
                  <a:schemeClr val="tx1"/>
                </a:solidFill>
              </a:rPr>
              <a:t>(5) None of these</a:t>
            </a:r>
            <a:endParaRPr>
              <a:solidFill>
                <a:schemeClr val="tx1"/>
              </a:solidFill>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Q:4.</a:t>
            </a:r>
            <a:r>
              <a:rPr lang="en-US" b="1" dirty="0">
                <a:solidFill>
                  <a:srgbClr val="0C0C0C"/>
                </a:solidFill>
              </a:rPr>
              <a:t>What is the ratio of the total boys appeared in the year 2009 to the total girls passed in the year 2006?</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 : 5 	(2) 7 : 4 	(3) 7 : 3 	(4) 7 : 2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Q:5.</a:t>
            </a:r>
            <a:r>
              <a:rPr lang="en-US" sz="3200" dirty="0">
                <a:solidFill>
                  <a:srgbClr val="FF0000"/>
                </a:solidFill>
                <a:latin typeface="Arial Black"/>
                <a:ea typeface="Arial Black"/>
                <a:cs typeface="Arial Black"/>
                <a:sym typeface="Arial Black"/>
              </a:rPr>
              <a:t> </a:t>
            </a:r>
            <a:r>
              <a:rPr lang="en-US" b="1" dirty="0">
                <a:solidFill>
                  <a:srgbClr val="0C0C0C"/>
                </a:solidFill>
              </a:rPr>
              <a:t>The number of boys passed in the year 2005 is what per cent more than the number of girls appeared in the year 2006?</a:t>
            </a:r>
            <a:endParaRPr/>
          </a:p>
          <a:p>
            <a:pPr marL="228600" lvl="0" indent="-228600" algn="l" rtl="0">
              <a:lnSpc>
                <a:spcPct val="90000"/>
              </a:lnSpc>
              <a:spcBef>
                <a:spcPts val="1000"/>
              </a:spcBef>
              <a:spcAft>
                <a:spcPts val="0"/>
              </a:spcAft>
              <a:buClr>
                <a:srgbClr val="0C0C0C"/>
              </a:buClr>
              <a:buSzPct val="100000"/>
              <a:buNone/>
            </a:pPr>
            <a:r>
              <a:rPr lang="en-US" b="1" dirty="0">
                <a:solidFill>
                  <a:srgbClr val="0C0C0C"/>
                </a:solidFill>
              </a:rPr>
              <a:t>(1) 10% 	(2) 20% 	(3) 25% 	(4) 40% 	(5) None of these</a:t>
            </a:r>
            <a:endParaRPr/>
          </a:p>
          <a:p>
            <a:pPr marL="457200" lvl="0" indent="-457200" algn="l" rtl="0">
              <a:lnSpc>
                <a:spcPct val="90000"/>
              </a:lnSpc>
              <a:spcBef>
                <a:spcPts val="1000"/>
              </a:spcBef>
              <a:spcAft>
                <a:spcPts val="0"/>
              </a:spcAft>
              <a:buClr>
                <a:schemeClr val="dk1"/>
              </a:buClr>
              <a:buSzPct val="100000"/>
              <a:buNone/>
            </a:pPr>
            <a:endParaRPr b="1">
              <a:solidFill>
                <a:srgbClr val="0C0C0C"/>
              </a:solidFill>
            </a:endParaRPr>
          </a:p>
          <a:p>
            <a:pPr marL="457200" lvl="0" indent="-457200" algn="l" rtl="0">
              <a:lnSpc>
                <a:spcPct val="90000"/>
              </a:lnSpc>
              <a:spcBef>
                <a:spcPts val="1000"/>
              </a:spcBef>
              <a:spcAft>
                <a:spcPts val="0"/>
              </a:spcAft>
              <a:buClr>
                <a:schemeClr val="dk1"/>
              </a:buClr>
              <a:buSzPct val="100000"/>
              <a:buNone/>
            </a:pPr>
            <a:endParaRPr/>
          </a:p>
          <a:p>
            <a:pPr marL="457200" lvl="0" indent="-457200" algn="l" rtl="0">
              <a:lnSpc>
                <a:spcPct val="90000"/>
              </a:lnSpc>
              <a:spcBef>
                <a:spcPts val="1000"/>
              </a:spcBef>
              <a:spcAft>
                <a:spcPts val="0"/>
              </a:spcAft>
              <a:buClr>
                <a:schemeClr val="dk1"/>
              </a:buClr>
              <a:buSzPct val="100000"/>
              <a:buNone/>
            </a:pPr>
            <a:endParaRPr b="1">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12" name="Google Shape;112;p3"/>
          <p:cNvSpPr txBox="1">
            <a:spLocks noGrp="1"/>
          </p:cNvSpPr>
          <p:nvPr>
            <p:ph type="body" idx="1"/>
          </p:nvPr>
        </p:nvSpPr>
        <p:spPr>
          <a:xfrm>
            <a:off x="304800" y="1008993"/>
            <a:ext cx="11582400" cy="524478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b="1" dirty="0">
                <a:latin typeface="Arial Black"/>
                <a:ea typeface="Arial Black"/>
                <a:cs typeface="Arial Black"/>
                <a:sym typeface="Arial Black"/>
              </a:rPr>
              <a:t> DATA INTERPRETATION                        		VIDEO-1</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Q:1. </a:t>
            </a:r>
            <a:r>
              <a:rPr lang="en-US" b="1" dirty="0">
                <a:solidFill>
                  <a:srgbClr val="0C0C0C"/>
                </a:solidFill>
              </a:rPr>
              <a:t>What is the number of girls who failed in the year 2007?</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75 		(2) 80 		</a:t>
            </a:r>
            <a:r>
              <a:rPr lang="en-US" b="1" dirty="0">
                <a:solidFill>
                  <a:srgbClr val="FF0000"/>
                </a:solidFill>
              </a:rPr>
              <a:t>(3) 85 </a:t>
            </a:r>
            <a:r>
              <a:rPr lang="en-US" b="1" dirty="0">
                <a:solidFill>
                  <a:srgbClr val="0C0C0C"/>
                </a:solidFill>
              </a:rPr>
              <a:t>		(4) 90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Q:2. </a:t>
            </a:r>
            <a:r>
              <a:rPr lang="en-US" b="1" dirty="0">
                <a:solidFill>
                  <a:srgbClr val="0C0C0C"/>
                </a:solidFill>
              </a:rPr>
              <a:t>What is the sum of girls passed and boys failed in the year 2009?</a:t>
            </a:r>
            <a:endParaRPr/>
          </a:p>
          <a:p>
            <a:pPr marL="457200" lvl="0" indent="-457200" algn="l" rtl="0">
              <a:lnSpc>
                <a:spcPct val="90000"/>
              </a:lnSpc>
              <a:spcBef>
                <a:spcPts val="1000"/>
              </a:spcBef>
              <a:spcAft>
                <a:spcPts val="0"/>
              </a:spcAft>
              <a:buClr>
                <a:srgbClr val="0C0C0C"/>
              </a:buClr>
              <a:buSzPct val="100000"/>
              <a:buNone/>
            </a:pPr>
            <a:r>
              <a:rPr lang="en-US" b="1" dirty="0" smtClean="0">
                <a:solidFill>
                  <a:srgbClr val="FF0000"/>
                </a:solidFill>
              </a:rPr>
              <a:t>(1) 546 </a:t>
            </a:r>
            <a:r>
              <a:rPr lang="en-US" b="1" dirty="0">
                <a:solidFill>
                  <a:srgbClr val="0C0C0C"/>
                </a:solidFill>
              </a:rPr>
              <a:t>	(2) 556 	(3) 566 	(4) 576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Q:3. </a:t>
            </a:r>
            <a:r>
              <a:rPr lang="en-US" b="1" dirty="0">
                <a:solidFill>
                  <a:srgbClr val="0C0C0C"/>
                </a:solidFill>
              </a:rPr>
              <a:t>What is the difference between the total boys appeared and the total boys passed in the period of five years?</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1146 	(2) 1156 	(3) 1166 	(4) 1176 	</a:t>
            </a:r>
            <a:r>
              <a:rPr lang="en-US" b="1" dirty="0">
                <a:solidFill>
                  <a:srgbClr val="FF0000"/>
                </a:solidFill>
              </a:rPr>
              <a:t>(5) None of these</a:t>
            </a:r>
            <a:endParaRPr>
              <a:solidFill>
                <a:srgbClr val="FF0000"/>
              </a:solidFill>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Q:4.</a:t>
            </a:r>
            <a:r>
              <a:rPr lang="en-US" b="1" dirty="0">
                <a:solidFill>
                  <a:srgbClr val="0C0C0C"/>
                </a:solidFill>
              </a:rPr>
              <a:t>What is the ratio of the total boys appeared in the year 2009 to the total girls passed in the year 2006?</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 : 5 	(2) 7 : 4 	</a:t>
            </a:r>
            <a:r>
              <a:rPr lang="en-US" b="1" dirty="0">
                <a:solidFill>
                  <a:srgbClr val="FF0000"/>
                </a:solidFill>
              </a:rPr>
              <a:t>(3) 7 : 3 </a:t>
            </a:r>
            <a:r>
              <a:rPr lang="en-US" b="1" dirty="0">
                <a:solidFill>
                  <a:srgbClr val="0C0C0C"/>
                </a:solidFill>
              </a:rPr>
              <a:t>	(4) 7 : 2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Q:5.</a:t>
            </a:r>
            <a:r>
              <a:rPr lang="en-US" sz="3200" dirty="0">
                <a:solidFill>
                  <a:srgbClr val="FF0000"/>
                </a:solidFill>
                <a:latin typeface="Arial Black"/>
                <a:ea typeface="Arial Black"/>
                <a:cs typeface="Arial Black"/>
                <a:sym typeface="Arial Black"/>
              </a:rPr>
              <a:t> </a:t>
            </a:r>
            <a:r>
              <a:rPr lang="en-US" b="1" dirty="0">
                <a:solidFill>
                  <a:srgbClr val="0C0C0C"/>
                </a:solidFill>
              </a:rPr>
              <a:t>The number of boys passed in the year 2005 is what per cent more than the number of girls appeared in the year 2006?</a:t>
            </a:r>
            <a:endParaRPr/>
          </a:p>
          <a:p>
            <a:pPr marL="228600" lvl="0" indent="-228600" algn="l" rtl="0">
              <a:lnSpc>
                <a:spcPct val="90000"/>
              </a:lnSpc>
              <a:spcBef>
                <a:spcPts val="1000"/>
              </a:spcBef>
              <a:spcAft>
                <a:spcPts val="0"/>
              </a:spcAft>
              <a:buClr>
                <a:srgbClr val="0C0C0C"/>
              </a:buClr>
              <a:buSzPct val="100000"/>
              <a:buNone/>
            </a:pPr>
            <a:r>
              <a:rPr lang="en-US" b="1" dirty="0">
                <a:solidFill>
                  <a:srgbClr val="0C0C0C"/>
                </a:solidFill>
              </a:rPr>
              <a:t>(1) 10% 	</a:t>
            </a:r>
            <a:r>
              <a:rPr lang="en-US" b="1" dirty="0">
                <a:solidFill>
                  <a:srgbClr val="FF0000"/>
                </a:solidFill>
              </a:rPr>
              <a:t>(2) 20% </a:t>
            </a:r>
            <a:r>
              <a:rPr lang="en-US" b="1" dirty="0">
                <a:solidFill>
                  <a:srgbClr val="0C0C0C"/>
                </a:solidFill>
              </a:rPr>
              <a:t>	(3) 25% 	(4) 40% 	(5) None of these</a:t>
            </a:r>
            <a:endParaRPr/>
          </a:p>
          <a:p>
            <a:pPr marL="457200" lvl="0" indent="-457200" algn="l" rtl="0">
              <a:lnSpc>
                <a:spcPct val="90000"/>
              </a:lnSpc>
              <a:spcBef>
                <a:spcPts val="1000"/>
              </a:spcBef>
              <a:spcAft>
                <a:spcPts val="0"/>
              </a:spcAft>
              <a:buClr>
                <a:schemeClr val="dk1"/>
              </a:buClr>
              <a:buSzPct val="100000"/>
              <a:buNone/>
            </a:pPr>
            <a:endParaRPr b="1">
              <a:solidFill>
                <a:srgbClr val="0C0C0C"/>
              </a:solidFill>
            </a:endParaRPr>
          </a:p>
          <a:p>
            <a:pPr marL="457200" lvl="0" indent="-457200" algn="l" rtl="0">
              <a:lnSpc>
                <a:spcPct val="90000"/>
              </a:lnSpc>
              <a:spcBef>
                <a:spcPts val="1000"/>
              </a:spcBef>
              <a:spcAft>
                <a:spcPts val="0"/>
              </a:spcAft>
              <a:buClr>
                <a:schemeClr val="dk1"/>
              </a:buClr>
              <a:buSzPct val="100000"/>
              <a:buNone/>
            </a:pPr>
            <a:endParaRPr/>
          </a:p>
          <a:p>
            <a:pPr marL="457200" lvl="0" indent="-457200" algn="l" rtl="0">
              <a:lnSpc>
                <a:spcPct val="90000"/>
              </a:lnSpc>
              <a:spcBef>
                <a:spcPts val="1000"/>
              </a:spcBef>
              <a:spcAft>
                <a:spcPts val="0"/>
              </a:spcAft>
              <a:buClr>
                <a:schemeClr val="dk1"/>
              </a:buClr>
              <a:buSzPct val="100000"/>
              <a:buNone/>
            </a:pPr>
            <a:endParaRPr b="1">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a:latin typeface="Arial Black"/>
                <a:ea typeface="Arial Black"/>
                <a:cs typeface="Arial Black"/>
                <a:sym typeface="Arial Black"/>
              </a:rPr>
              <a:t>APTITUDE</a:t>
            </a:r>
            <a:endParaRPr sz="4000">
              <a:solidFill>
                <a:schemeClr val="lt1"/>
              </a:solidFill>
              <a:latin typeface="Arial Black"/>
              <a:ea typeface="Arial Black"/>
              <a:cs typeface="Arial Black"/>
              <a:sym typeface="Arial Black"/>
            </a:endParaRPr>
          </a:p>
        </p:txBody>
      </p:sp>
      <p:sp>
        <p:nvSpPr>
          <p:cNvPr id="124" name="Google Shape;124;p5"/>
          <p:cNvSpPr txBox="1">
            <a:spLocks noGrp="1"/>
          </p:cNvSpPr>
          <p:nvPr>
            <p:ph type="body" idx="1"/>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a:t>
            </a:r>
            <a:r>
              <a:rPr lang="en-US" sz="5800" b="1" dirty="0" smtClean="0">
                <a:solidFill>
                  <a:srgbClr val="FF0000"/>
                </a:solidFill>
              </a:rPr>
              <a:t>) 2</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p>
        </p:txBody>
      </p:sp>
      <p:sp>
        <p:nvSpPr>
          <p:cNvPr id="130" name="Google Shape;130;p6"/>
          <p:cNvSpPr txBox="1">
            <a:spLocks noGrp="1"/>
          </p:cNvSpPr>
          <p:nvPr>
            <p:ph type="body" idx="1"/>
          </p:nvPr>
        </p:nvSpPr>
        <p:spPr>
          <a:xfrm>
            <a:off x="254000" y="993228"/>
            <a:ext cx="11684000" cy="51980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None/>
            </a:pPr>
            <a:r>
              <a:rPr lang="en-US" sz="1600" dirty="0"/>
              <a:t>	</a:t>
            </a:r>
            <a:r>
              <a:rPr lang="en-US" sz="1600" b="1" dirty="0">
                <a:latin typeface="Arial Black"/>
                <a:ea typeface="Arial Black"/>
                <a:cs typeface="Arial Black"/>
                <a:sym typeface="Arial Black"/>
              </a:rPr>
              <a:t> 	DATA INTERPRETATION                                           		VIDEO-2</a:t>
            </a:r>
            <a:endParaRPr sz="1600"/>
          </a:p>
          <a:p>
            <a:pPr marL="228600" lvl="0" indent="-228600" algn="l" rtl="0">
              <a:lnSpc>
                <a:spcPct val="90000"/>
              </a:lnSpc>
              <a:spcBef>
                <a:spcPts val="1000"/>
              </a:spcBef>
              <a:spcAft>
                <a:spcPts val="0"/>
              </a:spcAft>
              <a:buClr>
                <a:schemeClr val="dk1"/>
              </a:buClr>
              <a:buSzPts val="1600"/>
              <a:buNone/>
            </a:pPr>
            <a:r>
              <a:rPr lang="en-US" sz="1600" dirty="0"/>
              <a:t>	</a:t>
            </a:r>
            <a:r>
              <a:rPr lang="en-US" sz="2000" b="1" dirty="0">
                <a:solidFill>
                  <a:srgbClr val="FF0000"/>
                </a:solidFill>
                <a:latin typeface="Arial Black"/>
                <a:ea typeface="Arial Black"/>
                <a:cs typeface="Arial Black"/>
                <a:sym typeface="Arial Black"/>
              </a:rPr>
              <a:t>Directions(1--5): </a:t>
            </a:r>
            <a:r>
              <a:rPr lang="en-US" sz="1600" b="1" dirty="0"/>
              <a:t>In the given pie -charts the distribution of passed students from six different colleges (A, B, C, D, E and F) of a city during the year 2012 and 2013 is given. In the line graph the percentage of boys passed in year 2012 and the percentage of girls passed in 2013 is shown. Answer the following questions based on these graphs.	</a:t>
            </a:r>
            <a:r>
              <a:rPr lang="en-US" sz="1800" b="1" dirty="0"/>
              <a:t>Total students passed in 2012 = 30000	Total students passed in 2013 = 40000</a:t>
            </a:r>
            <a:endParaRPr/>
          </a:p>
          <a:p>
            <a:pPr marL="228600" lvl="0" indent="-114300" algn="l" rtl="0">
              <a:lnSpc>
                <a:spcPct val="90000"/>
              </a:lnSpc>
              <a:spcBef>
                <a:spcPts val="1000"/>
              </a:spcBef>
              <a:spcAft>
                <a:spcPts val="0"/>
              </a:spcAft>
              <a:buClr>
                <a:schemeClr val="dk1"/>
              </a:buClr>
              <a:buSzPts val="1800"/>
              <a:buNone/>
            </a:pPr>
            <a:endParaRPr sz="1800"/>
          </a:p>
          <a:p>
            <a:pPr marL="228600" lvl="0" indent="-76200" algn="l" rtl="0">
              <a:lnSpc>
                <a:spcPct val="90000"/>
              </a:lnSpc>
              <a:spcBef>
                <a:spcPts val="1000"/>
              </a:spcBef>
              <a:spcAft>
                <a:spcPts val="0"/>
              </a:spcAft>
              <a:buClr>
                <a:schemeClr val="dk1"/>
              </a:buClr>
              <a:buSzPts val="2400"/>
              <a:buNone/>
            </a:pPr>
            <a:endParaRPr/>
          </a:p>
        </p:txBody>
      </p:sp>
      <p:pic>
        <p:nvPicPr>
          <p:cNvPr id="131" name="Google Shape;131;p6"/>
          <p:cNvPicPr preferRelativeResize="0"/>
          <p:nvPr/>
        </p:nvPicPr>
        <p:blipFill rotWithShape="1">
          <a:blip r:embed="rId3">
            <a:alphaModFix/>
          </a:blip>
          <a:srcRect/>
          <a:stretch/>
        </p:blipFill>
        <p:spPr>
          <a:xfrm>
            <a:off x="409903" y="2743200"/>
            <a:ext cx="4238096" cy="3334078"/>
          </a:xfrm>
          <a:prstGeom prst="rect">
            <a:avLst/>
          </a:prstGeom>
          <a:noFill/>
          <a:ln>
            <a:noFill/>
          </a:ln>
        </p:spPr>
      </p:pic>
      <p:pic>
        <p:nvPicPr>
          <p:cNvPr id="132" name="Google Shape;132;p6"/>
          <p:cNvPicPr preferRelativeResize="0"/>
          <p:nvPr/>
        </p:nvPicPr>
        <p:blipFill rotWithShape="1">
          <a:blip r:embed="rId4">
            <a:alphaModFix/>
          </a:blip>
          <a:srcRect/>
          <a:stretch/>
        </p:blipFill>
        <p:spPr>
          <a:xfrm>
            <a:off x="4840014" y="2541148"/>
            <a:ext cx="6936827" cy="37223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38" name="Google Shape;138;p7"/>
          <p:cNvSpPr txBox="1">
            <a:spLocks noGrp="1"/>
          </p:cNvSpPr>
          <p:nvPr>
            <p:ph type="body" idx="1"/>
          </p:nvPr>
        </p:nvSpPr>
        <p:spPr>
          <a:xfrm>
            <a:off x="304800" y="993229"/>
            <a:ext cx="11582400" cy="5260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VIDEO-2</a:t>
            </a:r>
            <a:endParaRPr/>
          </a:p>
        </p:txBody>
      </p:sp>
      <p:sp>
        <p:nvSpPr>
          <p:cNvPr id="139" name="Google Shape;139;p7"/>
          <p:cNvSpPr txBox="1"/>
          <p:nvPr/>
        </p:nvSpPr>
        <p:spPr>
          <a:xfrm>
            <a:off x="252248" y="1308538"/>
            <a:ext cx="11939753"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Q:1. </a:t>
            </a:r>
            <a:r>
              <a:rPr lang="en-US" sz="2400" b="1" dirty="0">
                <a:solidFill>
                  <a:srgbClr val="0C0C0C"/>
                </a:solidFill>
                <a:latin typeface="Arial"/>
                <a:ea typeface="Arial"/>
                <a:cs typeface="Arial"/>
                <a:sym typeface="Arial"/>
              </a:rPr>
              <a:t>What is the number of female students passing in 2012 from College C?</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2000 	2) 2300 	3) 2400	4) 2500 	5) 2700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Q:2. </a:t>
            </a:r>
            <a:r>
              <a:rPr lang="en-US" sz="2400" b="1" dirty="0">
                <a:solidFill>
                  <a:srgbClr val="0C0C0C"/>
                </a:solidFill>
                <a:latin typeface="Arial"/>
                <a:ea typeface="Arial"/>
                <a:cs typeface="Arial"/>
                <a:sym typeface="Arial"/>
              </a:rPr>
              <a:t>What is the number of male students passing in year-2013 from College F?</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5760 	2) 5750 	3) 5740 	4) 5730 	5) 5720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Q:3.</a:t>
            </a:r>
            <a:r>
              <a:rPr lang="en-US" sz="2400" b="1" dirty="0">
                <a:solidFill>
                  <a:srgbClr val="0C0C0C"/>
                </a:solidFill>
                <a:latin typeface="Arial"/>
                <a:ea typeface="Arial"/>
                <a:cs typeface="Arial"/>
                <a:sym typeface="Arial"/>
              </a:rPr>
              <a:t>What is the total number of females passing in 2012 from all colleges?</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14645 	2) 15645 	3) 16645 	4) 17645 	5) 18645</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Q:4.</a:t>
            </a:r>
            <a:r>
              <a:rPr lang="en-US" sz="2400" b="1" dirty="0">
                <a:solidFill>
                  <a:srgbClr val="0C0C0C"/>
                </a:solidFill>
                <a:latin typeface="Arial"/>
                <a:ea typeface="Arial"/>
                <a:cs typeface="Arial"/>
                <a:sym typeface="Arial"/>
              </a:rPr>
              <a:t>What is the difference between the number of male students passing in year 2013 and that of female students passing in the same </a:t>
            </a:r>
            <a:r>
              <a:rPr lang="en-US" sz="2400" b="1" dirty="0" smtClean="0">
                <a:solidFill>
                  <a:srgbClr val="0C0C0C"/>
                </a:solidFill>
                <a:latin typeface="Arial"/>
                <a:ea typeface="Arial"/>
                <a:cs typeface="Arial"/>
                <a:sym typeface="Arial"/>
              </a:rPr>
              <a:t>year from college B?</a:t>
            </a:r>
            <a:endParaRPr/>
          </a:p>
          <a:p>
            <a:pPr marL="457200" marR="0" lvl="0" indent="-457200" algn="l" rtl="0">
              <a:spcBef>
                <a:spcPts val="0"/>
              </a:spcBef>
              <a:spcAft>
                <a:spcPts val="0"/>
              </a:spcAft>
              <a:buClr>
                <a:srgbClr val="0C0C0C"/>
              </a:buClr>
              <a:buSzPts val="2400"/>
              <a:buFont typeface="Arial"/>
              <a:buAutoNum type="arabicParenR"/>
            </a:pPr>
            <a:r>
              <a:rPr lang="en-US" sz="2400" b="1" dirty="0" smtClean="0">
                <a:solidFill>
                  <a:srgbClr val="0C0C0C"/>
                </a:solidFill>
                <a:latin typeface="Arial"/>
                <a:ea typeface="Arial"/>
                <a:cs typeface="Arial"/>
                <a:sym typeface="Arial"/>
              </a:rPr>
              <a:t>1600 </a:t>
            </a:r>
            <a:r>
              <a:rPr lang="en-US" sz="2400" b="1" dirty="0">
                <a:solidFill>
                  <a:srgbClr val="0C0C0C"/>
                </a:solidFill>
                <a:latin typeface="Arial"/>
                <a:ea typeface="Arial"/>
                <a:cs typeface="Arial"/>
                <a:sym typeface="Arial"/>
              </a:rPr>
              <a:t>	2) 1680 	3) 1670 	4) 1660 	5) 1650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Q:5.</a:t>
            </a:r>
            <a:r>
              <a:rPr lang="en-US" sz="2400" b="1" dirty="0">
                <a:solidFill>
                  <a:srgbClr val="0C0C0C"/>
                </a:solidFill>
                <a:latin typeface="Arial"/>
                <a:ea typeface="Arial"/>
                <a:cs typeface="Arial"/>
                <a:sym typeface="Arial"/>
              </a:rPr>
              <a:t>Number of boys passing from College E in 2012 is what percentage of the number of boys passing from College C in year 2013?</a:t>
            </a:r>
            <a:endParaRPr/>
          </a:p>
          <a:p>
            <a:pPr marL="0" marR="0" lvl="0" indent="0" algn="l" rtl="0">
              <a:spcBef>
                <a:spcPts val="0"/>
              </a:spcBef>
              <a:spcAft>
                <a:spcPts val="0"/>
              </a:spcAft>
              <a:buNone/>
            </a:pPr>
            <a:r>
              <a:rPr lang="en-US" sz="2400" b="1" dirty="0">
                <a:solidFill>
                  <a:srgbClr val="0C0C0C"/>
                </a:solidFill>
                <a:latin typeface="Arial"/>
                <a:ea typeface="Arial"/>
                <a:cs typeface="Arial"/>
                <a:sym typeface="Arial"/>
              </a:rPr>
              <a:t>1) 70% 	2) 80% 	3) 90% 	4) 100% 	5)  None of these</a:t>
            </a:r>
            <a:endParaRPr/>
          </a:p>
          <a:p>
            <a:pPr marL="457200" marR="0" lvl="0" indent="-457200" algn="l" rtl="0">
              <a:spcBef>
                <a:spcPts val="0"/>
              </a:spcBef>
              <a:spcAft>
                <a:spcPts val="0"/>
              </a:spcAft>
              <a:buNone/>
            </a:pPr>
            <a:endParaRPr sz="2400" b="1">
              <a:solidFill>
                <a:srgbClr val="0C0C0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Black"/>
              <a:buNone/>
            </a:pPr>
            <a:r>
              <a:rPr lang="en-US">
                <a:latin typeface="Arial Black"/>
                <a:ea typeface="Arial Black"/>
                <a:cs typeface="Arial Black"/>
                <a:sym typeface="Arial Black"/>
              </a:rPr>
              <a:t>APTITUDE</a:t>
            </a:r>
            <a:endParaRPr>
              <a:solidFill>
                <a:schemeClr val="lt1"/>
              </a:solidFill>
            </a:endParaRPr>
          </a:p>
        </p:txBody>
      </p:sp>
      <p:sp>
        <p:nvSpPr>
          <p:cNvPr id="138" name="Google Shape;138;p7"/>
          <p:cNvSpPr txBox="1">
            <a:spLocks noGrp="1"/>
          </p:cNvSpPr>
          <p:nvPr>
            <p:ph type="body" idx="1"/>
          </p:nvPr>
        </p:nvSpPr>
        <p:spPr>
          <a:xfrm>
            <a:off x="304800" y="993229"/>
            <a:ext cx="11582400" cy="5260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VIDEO-2</a:t>
            </a:r>
            <a:endParaRPr/>
          </a:p>
        </p:txBody>
      </p:sp>
      <p:sp>
        <p:nvSpPr>
          <p:cNvPr id="139" name="Google Shape;139;p7"/>
          <p:cNvSpPr txBox="1"/>
          <p:nvPr/>
        </p:nvSpPr>
        <p:spPr>
          <a:xfrm>
            <a:off x="252248" y="1308538"/>
            <a:ext cx="11939753"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Q:1. </a:t>
            </a:r>
            <a:r>
              <a:rPr lang="en-US" sz="2400" b="1" dirty="0">
                <a:solidFill>
                  <a:srgbClr val="0C0C0C"/>
                </a:solidFill>
                <a:latin typeface="Arial"/>
                <a:ea typeface="Arial"/>
                <a:cs typeface="Arial"/>
                <a:sym typeface="Arial"/>
              </a:rPr>
              <a:t>What is the number of female students passing in 2012 from College C?</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2000 	2) 2300 	3) 2400	4) 2500 	</a:t>
            </a:r>
            <a:r>
              <a:rPr lang="en-US" sz="2400" b="1" dirty="0">
                <a:solidFill>
                  <a:srgbClr val="FF0000"/>
                </a:solidFill>
                <a:latin typeface="Arial"/>
                <a:ea typeface="Arial"/>
                <a:cs typeface="Arial"/>
                <a:sym typeface="Arial"/>
              </a:rPr>
              <a:t>5) 2700</a:t>
            </a:r>
            <a:endParaRPr>
              <a:solidFill>
                <a:srgbClr val="FF0000"/>
              </a:solidFill>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Q:2. </a:t>
            </a:r>
            <a:r>
              <a:rPr lang="en-US" sz="2400" b="1" dirty="0">
                <a:solidFill>
                  <a:srgbClr val="0C0C0C"/>
                </a:solidFill>
                <a:latin typeface="Arial"/>
                <a:ea typeface="Arial"/>
                <a:cs typeface="Arial"/>
                <a:sym typeface="Arial"/>
              </a:rPr>
              <a:t>What is the number of male students passing in year-2013 from College F?</a:t>
            </a:r>
            <a:endParaRPr/>
          </a:p>
          <a:p>
            <a:pPr marL="457200" marR="0" lvl="0" indent="-457200" algn="l" rtl="0">
              <a:spcBef>
                <a:spcPts val="0"/>
              </a:spcBef>
              <a:spcAft>
                <a:spcPts val="0"/>
              </a:spcAft>
              <a:buClr>
                <a:srgbClr val="0C0C0C"/>
              </a:buClr>
              <a:buSzPts val="2400"/>
            </a:pPr>
            <a:r>
              <a:rPr lang="en-US" sz="2400" b="1" dirty="0" smtClean="0">
                <a:solidFill>
                  <a:srgbClr val="FF0000"/>
                </a:solidFill>
                <a:latin typeface="Arial"/>
                <a:ea typeface="Arial"/>
                <a:cs typeface="Arial"/>
                <a:sym typeface="Arial"/>
              </a:rPr>
              <a:t>1) 5760 </a:t>
            </a:r>
            <a:r>
              <a:rPr lang="en-US" sz="2400" b="1" dirty="0">
                <a:solidFill>
                  <a:srgbClr val="0C0C0C"/>
                </a:solidFill>
                <a:latin typeface="Arial"/>
                <a:ea typeface="Arial"/>
                <a:cs typeface="Arial"/>
                <a:sym typeface="Arial"/>
              </a:rPr>
              <a:t>	2) 5750 	3) 5740 	4) 5730 	5) 5720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Q:3.</a:t>
            </a:r>
            <a:r>
              <a:rPr lang="en-US" sz="2400" b="1" dirty="0">
                <a:solidFill>
                  <a:srgbClr val="0C0C0C"/>
                </a:solidFill>
                <a:latin typeface="Arial"/>
                <a:ea typeface="Arial"/>
                <a:cs typeface="Arial"/>
                <a:sym typeface="Arial"/>
              </a:rPr>
              <a:t>What is the total number of females passing in 2012 from all colleges?</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14645 	</a:t>
            </a:r>
            <a:r>
              <a:rPr lang="en-US" sz="2400" b="1" dirty="0">
                <a:solidFill>
                  <a:srgbClr val="FF0000"/>
                </a:solidFill>
                <a:latin typeface="Arial"/>
                <a:ea typeface="Arial"/>
                <a:cs typeface="Arial"/>
                <a:sym typeface="Arial"/>
              </a:rPr>
              <a:t>2) 15645 </a:t>
            </a:r>
            <a:r>
              <a:rPr lang="en-US" sz="2400" b="1" dirty="0">
                <a:solidFill>
                  <a:srgbClr val="0C0C0C"/>
                </a:solidFill>
                <a:latin typeface="Arial"/>
                <a:ea typeface="Arial"/>
                <a:cs typeface="Arial"/>
                <a:sym typeface="Arial"/>
              </a:rPr>
              <a:t>	3) 16645 	4) 17645 	5) 18645</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Q:4.</a:t>
            </a:r>
            <a:r>
              <a:rPr lang="en-US" sz="2400" b="1" dirty="0">
                <a:solidFill>
                  <a:srgbClr val="0C0C0C"/>
                </a:solidFill>
                <a:latin typeface="Arial"/>
                <a:ea typeface="Arial"/>
                <a:cs typeface="Arial"/>
                <a:sym typeface="Arial"/>
              </a:rPr>
              <a:t>What is the difference between the number of male students passing in year 2013 and that of female students passing in the same </a:t>
            </a:r>
            <a:r>
              <a:rPr lang="en-US" sz="2400" b="1" dirty="0" smtClean="0">
                <a:solidFill>
                  <a:srgbClr val="0C0C0C"/>
                </a:solidFill>
                <a:latin typeface="Arial"/>
                <a:ea typeface="Arial"/>
                <a:cs typeface="Arial"/>
                <a:sym typeface="Arial"/>
              </a:rPr>
              <a:t>year from college B?</a:t>
            </a:r>
            <a:endParaRPr/>
          </a:p>
          <a:p>
            <a:pPr marL="457200" marR="0" lvl="0" indent="-457200" algn="l" rtl="0">
              <a:spcBef>
                <a:spcPts val="0"/>
              </a:spcBef>
              <a:spcAft>
                <a:spcPts val="0"/>
              </a:spcAft>
              <a:buClr>
                <a:srgbClr val="0C0C0C"/>
              </a:buClr>
              <a:buSzPts val="2400"/>
            </a:pPr>
            <a:r>
              <a:rPr lang="en-US" sz="2400" b="1" dirty="0" smtClean="0">
                <a:solidFill>
                  <a:srgbClr val="FF0000"/>
                </a:solidFill>
                <a:latin typeface="Arial"/>
                <a:ea typeface="Arial"/>
                <a:cs typeface="Arial"/>
                <a:sym typeface="Arial"/>
              </a:rPr>
              <a:t>1) 1600</a:t>
            </a:r>
            <a:r>
              <a:rPr lang="en-US" sz="2400" b="1" dirty="0" smtClean="0">
                <a:solidFill>
                  <a:srgbClr val="0C0C0C"/>
                </a:solidFill>
                <a:latin typeface="Arial"/>
                <a:ea typeface="Arial"/>
                <a:cs typeface="Arial"/>
                <a:sym typeface="Arial"/>
              </a:rPr>
              <a:t> </a:t>
            </a:r>
            <a:r>
              <a:rPr lang="en-US" sz="2400" b="1" dirty="0">
                <a:solidFill>
                  <a:srgbClr val="0C0C0C"/>
                </a:solidFill>
                <a:latin typeface="Arial"/>
                <a:ea typeface="Arial"/>
                <a:cs typeface="Arial"/>
                <a:sym typeface="Arial"/>
              </a:rPr>
              <a:t>	2) 1680 	3) 1670 	4) 1660 	5) 1650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Q:5.</a:t>
            </a:r>
            <a:r>
              <a:rPr lang="en-US" sz="2400" b="1" dirty="0">
                <a:solidFill>
                  <a:srgbClr val="0C0C0C"/>
                </a:solidFill>
                <a:latin typeface="Arial"/>
                <a:ea typeface="Arial"/>
                <a:cs typeface="Arial"/>
                <a:sym typeface="Arial"/>
              </a:rPr>
              <a:t>Number of boys passing from College E in 2012 is what percentage of the number of boys passing from College C in year 2013?</a:t>
            </a:r>
            <a:endParaRPr/>
          </a:p>
          <a:p>
            <a:pPr marL="0" marR="0" lvl="0" indent="0" algn="l" rtl="0">
              <a:spcBef>
                <a:spcPts val="0"/>
              </a:spcBef>
              <a:spcAft>
                <a:spcPts val="0"/>
              </a:spcAft>
              <a:buNone/>
            </a:pPr>
            <a:r>
              <a:rPr lang="en-US" sz="2400" b="1" dirty="0">
                <a:solidFill>
                  <a:srgbClr val="0C0C0C"/>
                </a:solidFill>
                <a:latin typeface="Arial"/>
                <a:ea typeface="Arial"/>
                <a:cs typeface="Arial"/>
                <a:sym typeface="Arial"/>
              </a:rPr>
              <a:t>1) 70% 	2) 80% 	3) 90% 	4) 100% 	</a:t>
            </a:r>
            <a:r>
              <a:rPr lang="en-US" sz="2400" b="1" dirty="0">
                <a:solidFill>
                  <a:srgbClr val="FF0000"/>
                </a:solidFill>
                <a:latin typeface="Arial"/>
                <a:ea typeface="Arial"/>
                <a:cs typeface="Arial"/>
                <a:sym typeface="Arial"/>
              </a:rPr>
              <a:t>5)  None of these</a:t>
            </a:r>
            <a:endParaRPr>
              <a:solidFill>
                <a:srgbClr val="FF0000"/>
              </a:solidFill>
            </a:endParaRPr>
          </a:p>
          <a:p>
            <a:pPr marL="457200" marR="0" lvl="0" indent="-457200" algn="l" rtl="0">
              <a:spcBef>
                <a:spcPts val="0"/>
              </a:spcBef>
              <a:spcAft>
                <a:spcPts val="0"/>
              </a:spcAft>
              <a:buNone/>
            </a:pPr>
            <a:endParaRPr sz="2400" b="1">
              <a:solidFill>
                <a:srgbClr val="0C0C0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a:latin typeface="Arial Black"/>
                <a:ea typeface="Arial Black"/>
                <a:cs typeface="Arial Black"/>
                <a:sym typeface="Arial Black"/>
              </a:rPr>
              <a:t>APTITUDE</a:t>
            </a:r>
            <a:endParaRPr sz="4000">
              <a:solidFill>
                <a:schemeClr val="lt1"/>
              </a:solidFill>
              <a:latin typeface="Arial Black"/>
              <a:ea typeface="Arial Black"/>
              <a:cs typeface="Arial Black"/>
              <a:sym typeface="Arial Black"/>
            </a:endParaRPr>
          </a:p>
        </p:txBody>
      </p:sp>
      <p:sp>
        <p:nvSpPr>
          <p:cNvPr id="151" name="Google Shape;151;p9"/>
          <p:cNvSpPr txBox="1">
            <a:spLocks noGrp="1"/>
          </p:cNvSpPr>
          <p:nvPr>
            <p:ph type="body" idx="1"/>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a:t>
            </a:r>
            <a:r>
              <a:rPr lang="en-US" sz="5800" b="1" dirty="0" smtClean="0">
                <a:solidFill>
                  <a:srgbClr val="FF0000"/>
                </a:solidFill>
              </a:rPr>
              <a:t>) 3</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54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216</Words>
  <PresentationFormat>Custom</PresentationFormat>
  <Paragraphs>181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Avita</cp:lastModifiedBy>
  <cp:revision>11</cp:revision>
  <dcterms:created xsi:type="dcterms:W3CDTF">2020-02-23T06:37:57Z</dcterms:created>
  <dcterms:modified xsi:type="dcterms:W3CDTF">2023-04-21T04:22:51Z</dcterms:modified>
</cp:coreProperties>
</file>