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Arial Black"/>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2" roundtripDataSignature="AMtx7mivIao1kmrUtQ1HD+J6ofTzRhJ0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rialBlack-regular.fntdata"/><Relationship Id="rId50" Type="http://schemas.openxmlformats.org/officeDocument/2006/relationships/slide" Target="slides/slide45.xml"/><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8b5a7e19c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38b5a7e19c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8b5a7e19c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38b5a7e19c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8b5a7e19c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38b5a7e19c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8b5a7e19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38b5a7e19c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8b5a7e19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38b5a7e19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8b5a7e19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38b5a7e19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8b5a7e19c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38b5a7e19c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8b5a7e19c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38b5a7e19c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8b5a7e19c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38b5a7e19c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8b5a7e19c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38b5a7e19c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38b5a7e19c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38b5a7e19c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8b5a7e19c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238b5a7e19c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8b5a7e19c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38b5a7e19c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8b5a7e19c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38b5a7e19c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8b5a7e19c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238b5a7e19c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38b5a7e19c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38b5a7e19c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b5a7e19c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38b5a7e19c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8b5a7e19c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38b5a7e19c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8b5a7e19c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38b5a7e19c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28"/>
          <p:cNvSpPr/>
          <p:nvPr/>
        </p:nvSpPr>
        <p:spPr>
          <a:xfrm>
            <a:off x="4005792" y="1338792"/>
            <a:ext cx="4180416" cy="4180416"/>
          </a:xfrm>
          <a:prstGeom prst="rect">
            <a:avLst/>
          </a:prstGeom>
          <a:blipFill rotWithShape="1">
            <a:blip r:embed="rId2">
              <a:alphaModFix amt="10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8"/>
          <p:cNvSpPr/>
          <p:nvPr/>
        </p:nvSpPr>
        <p:spPr>
          <a:xfrm flipH="1" rot="10800000">
            <a:off x="5191124" y="6439955"/>
            <a:ext cx="6997050" cy="420957"/>
          </a:xfrm>
          <a:custGeom>
            <a:rect b="b" l="l" r="r" t="t"/>
            <a:pathLst>
              <a:path extrusionOk="0" h="474402" w="699705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8"/>
          <p:cNvSpPr/>
          <p:nvPr/>
        </p:nvSpPr>
        <p:spPr>
          <a:xfrm>
            <a:off x="1" y="6439956"/>
            <a:ext cx="5490211" cy="418044"/>
          </a:xfrm>
          <a:custGeom>
            <a:rect b="b" l="l" r="r" t="t"/>
            <a:pathLst>
              <a:path extrusionOk="0" h="473605" w="5490211">
                <a:moveTo>
                  <a:pt x="0" y="0"/>
                </a:moveTo>
                <a:lnTo>
                  <a:pt x="5490211" y="0"/>
                </a:lnTo>
                <a:lnTo>
                  <a:pt x="5215520" y="473605"/>
                </a:lnTo>
                <a:lnTo>
                  <a:pt x="0" y="473605"/>
                </a:lnTo>
                <a:close/>
              </a:path>
            </a:pathLst>
          </a:custGeom>
          <a:solidFill>
            <a:srgbClr val="FE64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28"/>
          <p:cNvSpPr/>
          <p:nvPr/>
        </p:nvSpPr>
        <p:spPr>
          <a:xfrm>
            <a:off x="0" y="0"/>
            <a:ext cx="12192000" cy="1016000"/>
          </a:xfrm>
          <a:prstGeom prst="rect">
            <a:avLst/>
          </a:prstGeom>
          <a:gradFill>
            <a:gsLst>
              <a:gs pos="0">
                <a:srgbClr val="FE6400"/>
              </a:gs>
              <a:gs pos="100000">
                <a:srgbClr val="108EFC"/>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8"/>
          <p:cNvSpPr txBox="1"/>
          <p:nvPr/>
        </p:nvSpPr>
        <p:spPr>
          <a:xfrm>
            <a:off x="355600" y="5683515"/>
            <a:ext cx="115824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22" name="Google Shape;22;p28"/>
          <p:cNvSpPr txBox="1"/>
          <p:nvPr/>
        </p:nvSpPr>
        <p:spPr>
          <a:xfrm>
            <a:off x="1118954" y="6464312"/>
            <a:ext cx="3394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Arial"/>
                <a:ea typeface="Arial"/>
                <a:cs typeface="Arial"/>
                <a:sym typeface="Arial"/>
              </a:rPr>
              <a:t>Aptitude Classes by Anuj Sir </a:t>
            </a:r>
            <a:endParaRPr/>
          </a:p>
        </p:txBody>
      </p:sp>
      <p:sp>
        <p:nvSpPr>
          <p:cNvPr id="23" name="Google Shape;23;p28"/>
          <p:cNvSpPr txBox="1"/>
          <p:nvPr/>
        </p:nvSpPr>
        <p:spPr>
          <a:xfrm>
            <a:off x="6252259" y="6464312"/>
            <a:ext cx="56349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For more tutorials Visit now www.testurprep.com</a:t>
            </a:r>
            <a:endParaRPr/>
          </a:p>
        </p:txBody>
      </p:sp>
      <p:sp>
        <p:nvSpPr>
          <p:cNvPr id="24" name="Google Shape;24;p28"/>
          <p:cNvSpPr/>
          <p:nvPr/>
        </p:nvSpPr>
        <p:spPr>
          <a:xfrm>
            <a:off x="158099"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 name="Google Shape;25;p28"/>
          <p:cNvSpPr/>
          <p:nvPr/>
        </p:nvSpPr>
        <p:spPr>
          <a:xfrm>
            <a:off x="11311874"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 name="Google Shape;26;p28"/>
          <p:cNvSpPr txBox="1"/>
          <p:nvPr>
            <p:ph idx="1"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p:nvPr>
            <p:ph idx="2" type="pic"/>
          </p:nvPr>
        </p:nvSpPr>
        <p:spPr>
          <a:xfrm>
            <a:off x="5183188" y="987425"/>
            <a:ext cx="6172200" cy="4873625"/>
          </a:xfrm>
          <a:prstGeom prst="rect">
            <a:avLst/>
          </a:prstGeom>
          <a:noFill/>
          <a:ln>
            <a:noFill/>
          </a:ln>
        </p:spPr>
      </p:sp>
      <p:sp>
        <p:nvSpPr>
          <p:cNvPr id="81" name="Google Shape;81;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5" name="Shape 85"/>
        <p:cNvGrpSpPr/>
        <p:nvPr/>
      </p:nvGrpSpPr>
      <p:grpSpPr>
        <a:xfrm>
          <a:off x="0" y="0"/>
          <a:ext cx="0" cy="0"/>
          <a:chOff x="0" y="0"/>
          <a:chExt cx="0" cy="0"/>
        </a:xfrm>
      </p:grpSpPr>
      <p:sp>
        <p:nvSpPr>
          <p:cNvPr id="86" name="Google Shape;8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33" name="Shape 33"/>
        <p:cNvGrpSpPr/>
        <p:nvPr/>
      </p:nvGrpSpPr>
      <p:grpSpPr>
        <a:xfrm>
          <a:off x="0" y="0"/>
          <a:ext cx="0" cy="0"/>
          <a:chOff x="0" y="0"/>
          <a:chExt cx="0" cy="0"/>
        </a:xfrm>
      </p:grpSpPr>
      <p:sp>
        <p:nvSpPr>
          <p:cNvPr id="34" name="Google Shape;34;p30"/>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30"/>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6" name="Shape 46"/>
        <p:cNvGrpSpPr/>
        <p:nvPr/>
      </p:nvGrpSpPr>
      <p:grpSpPr>
        <a:xfrm>
          <a:off x="0" y="0"/>
          <a:ext cx="0" cy="0"/>
          <a:chOff x="0" y="0"/>
          <a:chExt cx="0" cy="0"/>
        </a:xfrm>
      </p:grpSpPr>
      <p:sp>
        <p:nvSpPr>
          <p:cNvPr id="47" name="Google Shape;4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3" name="Shape 53"/>
        <p:cNvGrpSpPr/>
        <p:nvPr/>
      </p:nvGrpSpPr>
      <p:grpSpPr>
        <a:xfrm>
          <a:off x="0" y="0"/>
          <a:ext cx="0" cy="0"/>
          <a:chOff x="0" y="0"/>
          <a:chExt cx="0" cy="0"/>
        </a:xfrm>
      </p:grpSpPr>
      <p:sp>
        <p:nvSpPr>
          <p:cNvPr id="54" name="Google Shape;54;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2" name="Shape 62"/>
        <p:cNvGrpSpPr/>
        <p:nvPr/>
      </p:nvGrpSpPr>
      <p:grpSpPr>
        <a:xfrm>
          <a:off x="0" y="0"/>
          <a:ext cx="0" cy="0"/>
          <a:chOff x="0" y="0"/>
          <a:chExt cx="0" cy="0"/>
        </a:xfrm>
      </p:grpSpPr>
      <p:sp>
        <p:nvSpPr>
          <p:cNvPr id="63" name="Google Shape;6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7" name="Shape 67"/>
        <p:cNvGrpSpPr/>
        <p:nvPr/>
      </p:nvGrpSpPr>
      <p:grpSpPr>
        <a:xfrm>
          <a:off x="0" y="0"/>
          <a:ext cx="0" cy="0"/>
          <a:chOff x="0" y="0"/>
          <a:chExt cx="0" cy="0"/>
        </a:xfrm>
      </p:grpSpPr>
      <p:sp>
        <p:nvSpPr>
          <p:cNvPr id="68" name="Google Shape;6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02" name="Google Shape;102;p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Observe the dots on a dice (one to six dots) in the following figures. How many dots are contained on the face opposite to that containing four dots?</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3		C. 4		D.  N.F.T </a:t>
            </a:r>
            <a:endParaRPr/>
          </a:p>
        </p:txBody>
      </p:sp>
      <p:pic>
        <p:nvPicPr>
          <p:cNvPr descr="http://www.indiabix.com/_files/images/non-verbal-reasoning/cubes-and-dice/dice/26.png" id="103" name="Google Shape;103;p1"/>
          <p:cNvPicPr preferRelativeResize="0"/>
          <p:nvPr/>
        </p:nvPicPr>
        <p:blipFill rotWithShape="1">
          <a:blip r:embed="rId3">
            <a:alphaModFix/>
          </a:blip>
          <a:srcRect b="0" l="0" r="0" t="0"/>
          <a:stretch/>
        </p:blipFill>
        <p:spPr>
          <a:xfrm>
            <a:off x="3176436" y="2641796"/>
            <a:ext cx="5565783" cy="24151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g238b5a7e19c_0_24"/>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65" name="Google Shape;165;g238b5a7e19c_0_24"/>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A dice is thrown four times and its four different positions are shown below. Find the number on the face opposite the face showing 2.</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3		</a:t>
            </a:r>
            <a:r>
              <a:rPr b="1" lang="en-US">
                <a:solidFill>
                  <a:srgbClr val="FF0000"/>
                </a:solidFill>
              </a:rPr>
              <a:t>B. 5</a:t>
            </a:r>
            <a:r>
              <a:rPr b="1" lang="en-US"/>
              <a:t>		C. 4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6.png" id="166" name="Google Shape;166;g238b5a7e19c_0_24"/>
          <p:cNvPicPr preferRelativeResize="0"/>
          <p:nvPr/>
        </p:nvPicPr>
        <p:blipFill rotWithShape="1">
          <a:blip r:embed="rId3">
            <a:alphaModFix/>
          </a:blip>
          <a:srcRect b="0" l="0" r="0" t="0"/>
          <a:stretch/>
        </p:blipFill>
        <p:spPr>
          <a:xfrm>
            <a:off x="3187375" y="2701340"/>
            <a:ext cx="5859644" cy="23694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72" name="Google Shape;172;p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6</a:t>
            </a:r>
            <a:r>
              <a:rPr b="1" lang="en-US"/>
              <a:t>. Two positions of a dice are shown. When 4 is at the bottom, what number will be on the top?</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B. 5		C. 2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4.png" id="173" name="Google Shape;173;p6"/>
          <p:cNvPicPr preferRelativeResize="0"/>
          <p:nvPr/>
        </p:nvPicPr>
        <p:blipFill rotWithShape="1">
          <a:blip r:embed="rId3">
            <a:alphaModFix/>
          </a:blip>
          <a:srcRect b="0" l="0" r="0" t="0"/>
          <a:stretch/>
        </p:blipFill>
        <p:spPr>
          <a:xfrm>
            <a:off x="3014318" y="2770909"/>
            <a:ext cx="6074264" cy="20920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g238b5a7e19c_0_3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79" name="Google Shape;179;g238b5a7e19c_0_3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6</a:t>
            </a:r>
            <a:r>
              <a:rPr b="1" lang="en-US"/>
              <a:t>. Two positions of a dice are shown. When 4 is at the bottom, what number will be on the top?</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solidFill>
                  <a:srgbClr val="FF0000"/>
                </a:solidFill>
              </a:rPr>
              <a:t>A. 1</a:t>
            </a:r>
            <a:r>
              <a:rPr b="1" lang="en-US"/>
              <a:t>		B. 5		C. 2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4.png" id="180" name="Google Shape;180;g238b5a7e19c_0_30"/>
          <p:cNvPicPr preferRelativeResize="0"/>
          <p:nvPr/>
        </p:nvPicPr>
        <p:blipFill rotWithShape="1">
          <a:blip r:embed="rId3">
            <a:alphaModFix/>
          </a:blip>
          <a:srcRect b="0" l="0" r="0" t="0"/>
          <a:stretch/>
        </p:blipFill>
        <p:spPr>
          <a:xfrm>
            <a:off x="3014318" y="2770909"/>
            <a:ext cx="6074264" cy="20920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sp>
        <p:nvSpPr>
          <p:cNvPr id="185" name="Google Shape;185;p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86" name="Google Shape;186;p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7</a:t>
            </a:r>
            <a:r>
              <a:rPr b="1" lang="en-US"/>
              <a:t>. A dice is rolled twice and the two positions are shown in the figure below. What is the number of dots at the bottom face when the dice is in position (i)?</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B. 5		C. 6		D. Cannot be determined</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3.png" id="187" name="Google Shape;187;p7"/>
          <p:cNvPicPr preferRelativeResize="0"/>
          <p:nvPr/>
        </p:nvPicPr>
        <p:blipFill rotWithShape="1">
          <a:blip r:embed="rId3">
            <a:alphaModFix/>
          </a:blip>
          <a:srcRect b="0" l="0" r="0" t="0"/>
          <a:stretch/>
        </p:blipFill>
        <p:spPr>
          <a:xfrm>
            <a:off x="2590799" y="2521528"/>
            <a:ext cx="5347855" cy="26462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sp>
        <p:nvSpPr>
          <p:cNvPr id="192" name="Google Shape;192;g238b5a7e19c_0_36"/>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93" name="Google Shape;193;g238b5a7e19c_0_36"/>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7</a:t>
            </a:r>
            <a:r>
              <a:rPr b="1" lang="en-US"/>
              <a:t>. A dice is rolled twice and the two positions are shown in the figure below. What is the number of dots at the bottom face when the dice is in position (i)?</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B. 5		</a:t>
            </a:r>
            <a:r>
              <a:rPr b="1" lang="en-US">
                <a:solidFill>
                  <a:srgbClr val="FF0000"/>
                </a:solidFill>
              </a:rPr>
              <a:t>C. 6</a:t>
            </a:r>
            <a:r>
              <a:rPr b="1" lang="en-US"/>
              <a:t>		D. Cannot be determined</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3.png" id="194" name="Google Shape;194;g238b5a7e19c_0_36"/>
          <p:cNvPicPr preferRelativeResize="0"/>
          <p:nvPr/>
        </p:nvPicPr>
        <p:blipFill rotWithShape="1">
          <a:blip r:embed="rId3">
            <a:alphaModFix/>
          </a:blip>
          <a:srcRect b="0" l="0" r="0" t="0"/>
          <a:stretch/>
        </p:blipFill>
        <p:spPr>
          <a:xfrm>
            <a:off x="2590799" y="2521528"/>
            <a:ext cx="5347855" cy="26462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00" name="Google Shape;200;p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Below are depicted the three different positions of a dice. Find the number of dots on the face opposite to the face with one dot.</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4		C. 3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6.png" id="201" name="Google Shape;201;p8"/>
          <p:cNvPicPr preferRelativeResize="0"/>
          <p:nvPr/>
        </p:nvPicPr>
        <p:blipFill rotWithShape="1">
          <a:blip r:embed="rId3">
            <a:alphaModFix/>
          </a:blip>
          <a:srcRect b="0" l="0" r="0" t="0"/>
          <a:stretch/>
        </p:blipFill>
        <p:spPr>
          <a:xfrm>
            <a:off x="2624079" y="2651523"/>
            <a:ext cx="6630757" cy="25023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g238b5a7e19c_0_42"/>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07" name="Google Shape;207;g238b5a7e19c_0_42"/>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Below are depicted the three different positions of a dice. Find the number of dots on the face opposite to the face with one dot.</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4		C. 3		</a:t>
            </a:r>
            <a:r>
              <a:rPr b="1" lang="en-US">
                <a:solidFill>
                  <a:srgbClr val="FF0000"/>
                </a:solidFill>
              </a:rPr>
              <a:t>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6.png" id="208" name="Google Shape;208;g238b5a7e19c_0_42"/>
          <p:cNvPicPr preferRelativeResize="0"/>
          <p:nvPr/>
        </p:nvPicPr>
        <p:blipFill rotWithShape="1">
          <a:blip r:embed="rId3">
            <a:alphaModFix/>
          </a:blip>
          <a:srcRect b="0" l="0" r="0" t="0"/>
          <a:stretch/>
        </p:blipFill>
        <p:spPr>
          <a:xfrm>
            <a:off x="2624079" y="2651523"/>
            <a:ext cx="6630757" cy="25023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14" name="Google Shape;214;p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Two positions of a parallelepiped are shown below. When the number 3 will be on the top side, then which number will be at the bottom?</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B. 5		C. 4		D. 6</a:t>
            </a:r>
            <a:endParaRPr b="1"/>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non-verbal-reasoning/cubes-and-dice/dice/35.png" id="215" name="Google Shape;215;p9"/>
          <p:cNvPicPr preferRelativeResize="0"/>
          <p:nvPr/>
        </p:nvPicPr>
        <p:blipFill rotWithShape="1">
          <a:blip r:embed="rId3">
            <a:alphaModFix/>
          </a:blip>
          <a:srcRect b="0" l="0" r="0" t="0"/>
          <a:stretch/>
        </p:blipFill>
        <p:spPr>
          <a:xfrm>
            <a:off x="3166109" y="2390255"/>
            <a:ext cx="6241127" cy="28329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g238b5a7e19c_0_48"/>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21" name="Google Shape;221;g238b5a7e19c_0_48"/>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Two positions of a parallelepiped are shown below. When the number 3 will be on the top side, then which number will be at the bottom?</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a:t>
            </a:r>
            <a:r>
              <a:rPr b="1" lang="en-US">
                <a:solidFill>
                  <a:srgbClr val="FF0000"/>
                </a:solidFill>
              </a:rPr>
              <a:t>B. 5</a:t>
            </a:r>
            <a:r>
              <a:rPr b="1" lang="en-US"/>
              <a:t>		C. 4		D. 6</a:t>
            </a:r>
            <a:endParaRPr b="1"/>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non-verbal-reasoning/cubes-and-dice/dice/35.png" id="222" name="Google Shape;222;g238b5a7e19c_0_48"/>
          <p:cNvPicPr preferRelativeResize="0"/>
          <p:nvPr/>
        </p:nvPicPr>
        <p:blipFill rotWithShape="1">
          <a:blip r:embed="rId3">
            <a:alphaModFix/>
          </a:blip>
          <a:srcRect b="0" l="0" r="0" t="0"/>
          <a:stretch/>
        </p:blipFill>
        <p:spPr>
          <a:xfrm>
            <a:off x="3166109" y="2390255"/>
            <a:ext cx="6241127" cy="28329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28" name="Google Shape;228;p1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A dice is numbered from 1 to 6 in different ways. If 1 is adjacent to 2, 3 and 5, then which of the following statements is necessarily true?</a:t>
            </a:r>
            <a:endParaRPr b="1"/>
          </a:p>
          <a:p>
            <a:pPr indent="-228600" lvl="0" marL="228600" rtl="0" algn="l">
              <a:lnSpc>
                <a:spcPct val="90000"/>
              </a:lnSpc>
              <a:spcBef>
                <a:spcPts val="1000"/>
              </a:spcBef>
              <a:spcAft>
                <a:spcPts val="0"/>
              </a:spcAft>
              <a:buClr>
                <a:schemeClr val="dk1"/>
              </a:buClr>
              <a:buSzPts val="2400"/>
              <a:buNone/>
            </a:pPr>
            <a:r>
              <a:rPr b="1" lang="en-US"/>
              <a:t>A. 4 is adjacent to 6</a:t>
            </a:r>
            <a:endParaRPr b="1"/>
          </a:p>
          <a:p>
            <a:pPr indent="-228600" lvl="0" marL="228600" rtl="0" algn="l">
              <a:lnSpc>
                <a:spcPct val="90000"/>
              </a:lnSpc>
              <a:spcBef>
                <a:spcPts val="1000"/>
              </a:spcBef>
              <a:spcAft>
                <a:spcPts val="0"/>
              </a:spcAft>
              <a:buClr>
                <a:schemeClr val="dk1"/>
              </a:buClr>
              <a:buSzPts val="2400"/>
              <a:buNone/>
            </a:pPr>
            <a:r>
              <a:rPr b="1" lang="en-US"/>
              <a:t>B. 2 is adjacent to 5</a:t>
            </a:r>
            <a:endParaRPr b="1"/>
          </a:p>
          <a:p>
            <a:pPr indent="-228600" lvl="0" marL="228600" rtl="0" algn="l">
              <a:lnSpc>
                <a:spcPct val="90000"/>
              </a:lnSpc>
              <a:spcBef>
                <a:spcPts val="1000"/>
              </a:spcBef>
              <a:spcAft>
                <a:spcPts val="0"/>
              </a:spcAft>
              <a:buClr>
                <a:schemeClr val="dk1"/>
              </a:buClr>
              <a:buSzPts val="2400"/>
              <a:buNone/>
            </a:pPr>
            <a:r>
              <a:rPr b="1" lang="en-US"/>
              <a:t>C. 1 is adjacent to 6</a:t>
            </a:r>
            <a:endParaRPr b="1"/>
          </a:p>
          <a:p>
            <a:pPr indent="-228600" lvl="0" marL="228600" rtl="0" algn="l">
              <a:lnSpc>
                <a:spcPct val="90000"/>
              </a:lnSpc>
              <a:spcBef>
                <a:spcPts val="1000"/>
              </a:spcBef>
              <a:spcAft>
                <a:spcPts val="0"/>
              </a:spcAft>
              <a:buClr>
                <a:schemeClr val="dk1"/>
              </a:buClr>
              <a:buSzPts val="2400"/>
              <a:buNone/>
            </a:pPr>
            <a:r>
              <a:rPr b="1" lang="en-US"/>
              <a:t>D. 1 is adjacent to 4</a:t>
            </a:r>
            <a:endParaRPr b="1"/>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g238b5a7e19c_0_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09" name="Google Shape;109;g238b5a7e19c_0_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Observe the dots on a dice (one to six dots) in the following figures. How many dots are contained on the face opposite to that containing four dots?</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solidFill>
                  <a:srgbClr val="FF0000"/>
                </a:solidFill>
              </a:rPr>
              <a:t>A. 2</a:t>
            </a:r>
            <a:r>
              <a:rPr b="1" lang="en-US"/>
              <a:t>		B. 3		C. 4		D.  N.F.T </a:t>
            </a:r>
            <a:endParaRPr/>
          </a:p>
        </p:txBody>
      </p:sp>
      <p:pic>
        <p:nvPicPr>
          <p:cNvPr descr="http://www.indiabix.com/_files/images/non-verbal-reasoning/cubes-and-dice/dice/26.png" id="110" name="Google Shape;110;g238b5a7e19c_0_0"/>
          <p:cNvPicPr preferRelativeResize="0"/>
          <p:nvPr/>
        </p:nvPicPr>
        <p:blipFill rotWithShape="1">
          <a:blip r:embed="rId3">
            <a:alphaModFix/>
          </a:blip>
          <a:srcRect b="0" l="0" r="0" t="0"/>
          <a:stretch/>
        </p:blipFill>
        <p:spPr>
          <a:xfrm>
            <a:off x="3176436" y="2641796"/>
            <a:ext cx="5565783" cy="241511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 name="Shape 232"/>
        <p:cNvGrpSpPr/>
        <p:nvPr/>
      </p:nvGrpSpPr>
      <p:grpSpPr>
        <a:xfrm>
          <a:off x="0" y="0"/>
          <a:ext cx="0" cy="0"/>
          <a:chOff x="0" y="0"/>
          <a:chExt cx="0" cy="0"/>
        </a:xfrm>
      </p:grpSpPr>
      <p:sp>
        <p:nvSpPr>
          <p:cNvPr id="233" name="Google Shape;233;g238b5a7e19c_0_54"/>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34" name="Google Shape;234;g238b5a7e19c_0_54"/>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A dice is numbered from 1 to 6 in different ways. If 1 is adjacent to 2, 3 and 5, then which of the following statements is necessarily true?</a:t>
            </a:r>
            <a:endParaRPr b="1"/>
          </a:p>
          <a:p>
            <a:pPr indent="-228600" lvl="0" marL="228600" rtl="0" algn="l">
              <a:lnSpc>
                <a:spcPct val="90000"/>
              </a:lnSpc>
              <a:spcBef>
                <a:spcPts val="1000"/>
              </a:spcBef>
              <a:spcAft>
                <a:spcPts val="0"/>
              </a:spcAft>
              <a:buClr>
                <a:schemeClr val="dk1"/>
              </a:buClr>
              <a:buSzPts val="2400"/>
              <a:buNone/>
            </a:pPr>
            <a:r>
              <a:rPr b="1" lang="en-US">
                <a:solidFill>
                  <a:srgbClr val="FF0000"/>
                </a:solidFill>
              </a:rPr>
              <a:t>A. 4 is adjacent to 6</a:t>
            </a:r>
            <a:endParaRPr b="1"/>
          </a:p>
          <a:p>
            <a:pPr indent="-228600" lvl="0" marL="228600" rtl="0" algn="l">
              <a:lnSpc>
                <a:spcPct val="90000"/>
              </a:lnSpc>
              <a:spcBef>
                <a:spcPts val="1000"/>
              </a:spcBef>
              <a:spcAft>
                <a:spcPts val="0"/>
              </a:spcAft>
              <a:buClr>
                <a:schemeClr val="dk1"/>
              </a:buClr>
              <a:buSzPts val="2400"/>
              <a:buNone/>
            </a:pPr>
            <a:r>
              <a:rPr b="1" lang="en-US"/>
              <a:t>B. 2 is adjacent to 5</a:t>
            </a:r>
            <a:endParaRPr b="1"/>
          </a:p>
          <a:p>
            <a:pPr indent="-228600" lvl="0" marL="228600" rtl="0" algn="l">
              <a:lnSpc>
                <a:spcPct val="90000"/>
              </a:lnSpc>
              <a:spcBef>
                <a:spcPts val="1000"/>
              </a:spcBef>
              <a:spcAft>
                <a:spcPts val="0"/>
              </a:spcAft>
              <a:buClr>
                <a:schemeClr val="dk1"/>
              </a:buClr>
              <a:buSzPts val="2400"/>
              <a:buNone/>
            </a:pPr>
            <a:r>
              <a:rPr b="1" lang="en-US"/>
              <a:t>C. 1 is adjacent to 6</a:t>
            </a:r>
            <a:endParaRPr b="1"/>
          </a:p>
          <a:p>
            <a:pPr indent="-228600" lvl="0" marL="228600" rtl="0" algn="l">
              <a:lnSpc>
                <a:spcPct val="90000"/>
              </a:lnSpc>
              <a:spcBef>
                <a:spcPts val="1000"/>
              </a:spcBef>
              <a:spcAft>
                <a:spcPts val="0"/>
              </a:spcAft>
              <a:buClr>
                <a:schemeClr val="dk1"/>
              </a:buClr>
              <a:buSzPts val="2400"/>
              <a:buNone/>
            </a:pPr>
            <a:r>
              <a:rPr b="1" lang="en-US"/>
              <a:t>D. 1 is adjacent to 4</a:t>
            </a:r>
            <a:endParaRPr b="1"/>
          </a:p>
          <a:p>
            <a:pPr indent="-228600" lvl="0" marL="228600" rtl="0" algn="l">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40" name="Google Shape;240;p1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What will be the number at the bottom, if 5 is at the top; the two positions of the dice being as given below:</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B. 3		C. 2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2.png" id="241" name="Google Shape;241;p11"/>
          <p:cNvPicPr preferRelativeResize="0"/>
          <p:nvPr/>
        </p:nvPicPr>
        <p:blipFill rotWithShape="1">
          <a:blip r:embed="rId3">
            <a:alphaModFix/>
          </a:blip>
          <a:srcRect b="0" l="0" r="0" t="0"/>
          <a:stretch/>
        </p:blipFill>
        <p:spPr>
          <a:xfrm>
            <a:off x="3509935" y="2616739"/>
            <a:ext cx="5246137" cy="26202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g238b5a7e19c_0_59"/>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47" name="Google Shape;247;g238b5a7e19c_0_59"/>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What will be the number at the bottom, if 5 is at the top; the two positions of the dice being as given below:</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B. 3		</a:t>
            </a:r>
            <a:r>
              <a:rPr b="1" lang="en-US">
                <a:solidFill>
                  <a:srgbClr val="FF0000"/>
                </a:solidFill>
              </a:rPr>
              <a:t>C. 2</a:t>
            </a:r>
            <a:r>
              <a:rPr b="1" lang="en-US"/>
              <a:t>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2.png" id="248" name="Google Shape;248;g238b5a7e19c_0_59"/>
          <p:cNvPicPr preferRelativeResize="0"/>
          <p:nvPr/>
        </p:nvPicPr>
        <p:blipFill rotWithShape="1">
          <a:blip r:embed="rId3">
            <a:alphaModFix/>
          </a:blip>
          <a:srcRect b="0" l="0" r="0" t="0"/>
          <a:stretch/>
        </p:blipFill>
        <p:spPr>
          <a:xfrm>
            <a:off x="3509935" y="2616739"/>
            <a:ext cx="5246137" cy="26202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1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54" name="Google Shape;254;p1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If the total number of dots on opposite faces of a cubical block is always 7, find the figure which is correct</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Fig.1	B. Fig.3	C. Fig.2	D. Fig.4</a:t>
            </a:r>
            <a:endParaRPr b="1"/>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non-verbal-reasoning/cubes-and-dice/dice/8.png" id="255" name="Google Shape;255;p12"/>
          <p:cNvPicPr preferRelativeResize="0"/>
          <p:nvPr/>
        </p:nvPicPr>
        <p:blipFill rotWithShape="1">
          <a:blip r:embed="rId3">
            <a:alphaModFix/>
          </a:blip>
          <a:srcRect b="0" l="0" r="0" t="0"/>
          <a:stretch/>
        </p:blipFill>
        <p:spPr>
          <a:xfrm>
            <a:off x="2601798" y="2593452"/>
            <a:ext cx="7262639" cy="24634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g238b5a7e19c_0_65"/>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61" name="Google Shape;261;g238b5a7e19c_0_65"/>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If the total number of dots on opposite faces of a cubical block is always 7, find the figure which is correct</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Fig.1	</a:t>
            </a:r>
            <a:r>
              <a:rPr b="1" lang="en-US">
                <a:solidFill>
                  <a:srgbClr val="FF0000"/>
                </a:solidFill>
              </a:rPr>
              <a:t>B. Fig.3</a:t>
            </a:r>
            <a:r>
              <a:rPr b="1" lang="en-US"/>
              <a:t>	C. Fig.2	D. Fig.4</a:t>
            </a:r>
            <a:endParaRPr b="1"/>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non-verbal-reasoning/cubes-and-dice/dice/8.png" id="262" name="Google Shape;262;g238b5a7e19c_0_65"/>
          <p:cNvPicPr preferRelativeResize="0"/>
          <p:nvPr/>
        </p:nvPicPr>
        <p:blipFill rotWithShape="1">
          <a:blip r:embed="rId3">
            <a:alphaModFix/>
          </a:blip>
          <a:srcRect b="0" l="0" r="0" t="0"/>
          <a:stretch/>
        </p:blipFill>
        <p:spPr>
          <a:xfrm>
            <a:off x="2601798" y="2593452"/>
            <a:ext cx="7262639" cy="246345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1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68" name="Google Shape;268;p1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13. Two positions of a block are given below. When 1 is at the top, which number will be at the bottom?</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4		C. 3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31.png" id="269" name="Google Shape;269;p13"/>
          <p:cNvPicPr preferRelativeResize="0"/>
          <p:nvPr/>
        </p:nvPicPr>
        <p:blipFill rotWithShape="1">
          <a:blip r:embed="rId3">
            <a:alphaModFix/>
          </a:blip>
          <a:srcRect b="0" l="0" r="0" t="0"/>
          <a:stretch/>
        </p:blipFill>
        <p:spPr>
          <a:xfrm>
            <a:off x="3729356" y="2605391"/>
            <a:ext cx="5082135" cy="243766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3" name="Shape 273"/>
        <p:cNvGrpSpPr/>
        <p:nvPr/>
      </p:nvGrpSpPr>
      <p:grpSpPr>
        <a:xfrm>
          <a:off x="0" y="0"/>
          <a:ext cx="0" cy="0"/>
          <a:chOff x="0" y="0"/>
          <a:chExt cx="0" cy="0"/>
        </a:xfrm>
      </p:grpSpPr>
      <p:sp>
        <p:nvSpPr>
          <p:cNvPr id="274" name="Google Shape;274;g238b5a7e19c_0_71"/>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75" name="Google Shape;275;g238b5a7e19c_0_71"/>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13. Two positions of a block are given below. When 1 is at the top, which number will be at the bottom?</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4		C. 3		</a:t>
            </a:r>
            <a:r>
              <a:rPr b="1" lang="en-US">
                <a:solidFill>
                  <a:srgbClr val="FF0000"/>
                </a:solidFill>
              </a:rPr>
              <a:t>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31.png" id="276" name="Google Shape;276;g238b5a7e19c_0_71"/>
          <p:cNvPicPr preferRelativeResize="0"/>
          <p:nvPr/>
        </p:nvPicPr>
        <p:blipFill rotWithShape="1">
          <a:blip r:embed="rId3">
            <a:alphaModFix/>
          </a:blip>
          <a:srcRect b="0" l="0" r="0" t="0"/>
          <a:stretch/>
        </p:blipFill>
        <p:spPr>
          <a:xfrm>
            <a:off x="3729356" y="2605391"/>
            <a:ext cx="5082135" cy="243766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0" name="Shape 280"/>
        <p:cNvGrpSpPr/>
        <p:nvPr/>
      </p:nvGrpSpPr>
      <p:grpSpPr>
        <a:xfrm>
          <a:off x="0" y="0"/>
          <a:ext cx="0" cy="0"/>
          <a:chOff x="0" y="0"/>
          <a:chExt cx="0" cy="0"/>
        </a:xfrm>
      </p:grpSpPr>
      <p:sp>
        <p:nvSpPr>
          <p:cNvPr id="281" name="Google Shape;281;p1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82" name="Google Shape;282;p1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14. What number is opposite 3 in the figure shown below? The given two positions are of the same dice whose each surface bears a number among 1, 2, 3, 4, 5 and 6.</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5		C. 4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5.png" id="283" name="Google Shape;283;p14"/>
          <p:cNvPicPr preferRelativeResize="0"/>
          <p:nvPr/>
        </p:nvPicPr>
        <p:blipFill rotWithShape="1">
          <a:blip r:embed="rId3">
            <a:alphaModFix/>
          </a:blip>
          <a:srcRect b="0" l="0" r="0" t="0"/>
          <a:stretch/>
        </p:blipFill>
        <p:spPr>
          <a:xfrm>
            <a:off x="3335497" y="3034146"/>
            <a:ext cx="5711522" cy="227214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g238b5a7e19c_0_77"/>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89" name="Google Shape;289;g238b5a7e19c_0_77"/>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14. What number is opposite 3 in the figure shown below? The given two positions are of the same dice whose each surface bears a number among 1, 2, 3, 4, 5 and 6.</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a:t>
            </a:r>
            <a:r>
              <a:rPr b="1" lang="en-US">
                <a:solidFill>
                  <a:srgbClr val="FF0000"/>
                </a:solidFill>
              </a:rPr>
              <a:t>B. 5</a:t>
            </a:r>
            <a:r>
              <a:rPr b="1" lang="en-US"/>
              <a:t>		C. 4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5.png" id="290" name="Google Shape;290;g238b5a7e19c_0_77"/>
          <p:cNvPicPr preferRelativeResize="0"/>
          <p:nvPr/>
        </p:nvPicPr>
        <p:blipFill rotWithShape="1">
          <a:blip r:embed="rId3">
            <a:alphaModFix/>
          </a:blip>
          <a:srcRect b="0" l="0" r="0" t="0"/>
          <a:stretch/>
        </p:blipFill>
        <p:spPr>
          <a:xfrm>
            <a:off x="3335497" y="3034146"/>
            <a:ext cx="5711522" cy="22721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296" name="Google Shape;296;p1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15. Two positions of a dice are shown below. Identify the number at the bottom when the top is '3'?</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5		C. 4		D. 6</a:t>
            </a:r>
            <a:endParaRPr b="1"/>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non-verbal-reasoning/cubes-and-dice/dice/27.png" id="297" name="Google Shape;297;p15"/>
          <p:cNvPicPr preferRelativeResize="0"/>
          <p:nvPr/>
        </p:nvPicPr>
        <p:blipFill rotWithShape="1">
          <a:blip r:embed="rId3">
            <a:alphaModFix/>
          </a:blip>
          <a:srcRect b="0" l="0" r="0" t="0"/>
          <a:stretch/>
        </p:blipFill>
        <p:spPr>
          <a:xfrm>
            <a:off x="3525658" y="2507673"/>
            <a:ext cx="5756887" cy="24245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16" name="Google Shape;116;p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 Three different positions of a dice are shown below. How many dots lie opposite 2 dots?</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B. 5		C. 3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5.png" id="117" name="Google Shape;117;p2"/>
          <p:cNvPicPr preferRelativeResize="0"/>
          <p:nvPr/>
        </p:nvPicPr>
        <p:blipFill rotWithShape="1">
          <a:blip r:embed="rId3">
            <a:alphaModFix/>
          </a:blip>
          <a:srcRect b="0" l="0" r="0" t="0"/>
          <a:stretch/>
        </p:blipFill>
        <p:spPr>
          <a:xfrm>
            <a:off x="2299651" y="2646218"/>
            <a:ext cx="7384675" cy="270163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1" name="Shape 301"/>
        <p:cNvGrpSpPr/>
        <p:nvPr/>
      </p:nvGrpSpPr>
      <p:grpSpPr>
        <a:xfrm>
          <a:off x="0" y="0"/>
          <a:ext cx="0" cy="0"/>
          <a:chOff x="0" y="0"/>
          <a:chExt cx="0" cy="0"/>
        </a:xfrm>
      </p:grpSpPr>
      <p:sp>
        <p:nvSpPr>
          <p:cNvPr id="302" name="Google Shape;302;g238b5a7e19c_0_83"/>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03" name="Google Shape;303;g238b5a7e19c_0_83"/>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15. Two positions of a dice are shown below. Identify the number at the bottom when the top is '3'?</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a:t>
            </a:r>
            <a:r>
              <a:rPr b="1" lang="en-US">
                <a:solidFill>
                  <a:srgbClr val="FF0000"/>
                </a:solidFill>
              </a:rPr>
              <a:t>B. 5</a:t>
            </a:r>
            <a:r>
              <a:rPr b="1" lang="en-US"/>
              <a:t>		C. 4		D. 6</a:t>
            </a:r>
            <a:endParaRPr b="1"/>
          </a:p>
          <a:p>
            <a:pPr indent="-228600" lvl="0" marL="228600" rtl="0" algn="ctr">
              <a:lnSpc>
                <a:spcPct val="90000"/>
              </a:lnSpc>
              <a:spcBef>
                <a:spcPts val="1000"/>
              </a:spcBef>
              <a:spcAft>
                <a:spcPts val="0"/>
              </a:spcAft>
              <a:buClr>
                <a:schemeClr val="dk1"/>
              </a:buClr>
              <a:buSzPts val="2400"/>
              <a:buNone/>
            </a:pPr>
            <a:r>
              <a:rPr b="1" lang="en-US"/>
              <a:t> </a:t>
            </a:r>
            <a:endParaRPr/>
          </a:p>
        </p:txBody>
      </p:sp>
      <p:pic>
        <p:nvPicPr>
          <p:cNvPr descr="http://www.indiabix.com/_files/images/non-verbal-reasoning/cubes-and-dice/dice/27.png" id="304" name="Google Shape;304;g238b5a7e19c_0_83"/>
          <p:cNvPicPr preferRelativeResize="0"/>
          <p:nvPr/>
        </p:nvPicPr>
        <p:blipFill rotWithShape="1">
          <a:blip r:embed="rId3">
            <a:alphaModFix/>
          </a:blip>
          <a:srcRect b="0" l="0" r="0" t="0"/>
          <a:stretch/>
        </p:blipFill>
        <p:spPr>
          <a:xfrm>
            <a:off x="3525658" y="2507673"/>
            <a:ext cx="5756887" cy="242454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sp>
        <p:nvSpPr>
          <p:cNvPr id="309" name="Google Shape;309;p1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10" name="Google Shape;310;p1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16. Three different positions X, Y and Z of a dice are shown in the figures given below. Which number lies at the bottom face in position X?</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3		C. 6		D. Cannot be determined</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9.png" id="311" name="Google Shape;311;p16"/>
          <p:cNvPicPr preferRelativeResize="0"/>
          <p:nvPr/>
        </p:nvPicPr>
        <p:blipFill rotWithShape="1">
          <a:blip r:embed="rId3">
            <a:alphaModFix/>
          </a:blip>
          <a:srcRect b="0" l="0" r="0" t="0"/>
          <a:stretch/>
        </p:blipFill>
        <p:spPr>
          <a:xfrm>
            <a:off x="2315476" y="2796112"/>
            <a:ext cx="6925506" cy="21222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5" name="Shape 315"/>
        <p:cNvGrpSpPr/>
        <p:nvPr/>
      </p:nvGrpSpPr>
      <p:grpSpPr>
        <a:xfrm>
          <a:off x="0" y="0"/>
          <a:ext cx="0" cy="0"/>
          <a:chOff x="0" y="0"/>
          <a:chExt cx="0" cy="0"/>
        </a:xfrm>
      </p:grpSpPr>
      <p:sp>
        <p:nvSpPr>
          <p:cNvPr id="316" name="Google Shape;316;g238b5a7e19c_0_89"/>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17" name="Google Shape;317;g238b5a7e19c_0_89"/>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16. Three different positions X, Y and Z of a dice are shown in the figures given below. Which number lies at the bottom face in position X?</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a:t>
            </a:r>
            <a:r>
              <a:rPr b="1" lang="en-US">
                <a:solidFill>
                  <a:srgbClr val="FF0000"/>
                </a:solidFill>
              </a:rPr>
              <a:t>B. 3</a:t>
            </a:r>
            <a:r>
              <a:rPr b="1" lang="en-US"/>
              <a:t>		C. 6		D. Cannot be determined</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9.png" id="318" name="Google Shape;318;g238b5a7e19c_0_89"/>
          <p:cNvPicPr preferRelativeResize="0"/>
          <p:nvPr/>
        </p:nvPicPr>
        <p:blipFill rotWithShape="1">
          <a:blip r:embed="rId3">
            <a:alphaModFix/>
          </a:blip>
          <a:srcRect b="0" l="0" r="0" t="0"/>
          <a:stretch/>
        </p:blipFill>
        <p:spPr>
          <a:xfrm>
            <a:off x="2315476" y="2796112"/>
            <a:ext cx="6925506" cy="212225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2" name="Shape 322"/>
        <p:cNvGrpSpPr/>
        <p:nvPr/>
      </p:nvGrpSpPr>
      <p:grpSpPr>
        <a:xfrm>
          <a:off x="0" y="0"/>
          <a:ext cx="0" cy="0"/>
          <a:chOff x="0" y="0"/>
          <a:chExt cx="0" cy="0"/>
        </a:xfrm>
      </p:grpSpPr>
      <p:sp>
        <p:nvSpPr>
          <p:cNvPr id="323" name="Google Shape;323;p1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24" name="Google Shape;324;p1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17. A dice is numbered from 1 to 6 in different ways. If 2 is opposite to 3 and adjacent to 4 and 6, then which of the following statements is necessarily true?</a:t>
            </a:r>
            <a:endParaRPr b="1"/>
          </a:p>
          <a:p>
            <a:pPr indent="-457200" lvl="0" marL="457200" rtl="0" algn="l">
              <a:lnSpc>
                <a:spcPct val="90000"/>
              </a:lnSpc>
              <a:spcBef>
                <a:spcPts val="1000"/>
              </a:spcBef>
              <a:spcAft>
                <a:spcPts val="0"/>
              </a:spcAft>
              <a:buClr>
                <a:schemeClr val="dk1"/>
              </a:buClr>
              <a:buSzPts val="2400"/>
              <a:buAutoNum type="alphaUcPeriod"/>
            </a:pPr>
            <a:r>
              <a:rPr b="1" lang="en-US"/>
              <a:t>1 is opposite to 5		</a:t>
            </a:r>
            <a:endParaRPr/>
          </a:p>
          <a:p>
            <a:pPr indent="-457200" lvl="0" marL="457200" rtl="0" algn="l">
              <a:lnSpc>
                <a:spcPct val="90000"/>
              </a:lnSpc>
              <a:spcBef>
                <a:spcPts val="1000"/>
              </a:spcBef>
              <a:spcAft>
                <a:spcPts val="0"/>
              </a:spcAft>
              <a:buClr>
                <a:schemeClr val="dk1"/>
              </a:buClr>
              <a:buSzPts val="2400"/>
              <a:buNone/>
            </a:pPr>
            <a:r>
              <a:rPr b="1" lang="en-US"/>
              <a:t>B. 4 is opposite to 6</a:t>
            </a:r>
            <a:endParaRPr b="1"/>
          </a:p>
          <a:p>
            <a:pPr indent="-228600" lvl="0" marL="228600" rtl="0" algn="l">
              <a:lnSpc>
                <a:spcPct val="90000"/>
              </a:lnSpc>
              <a:spcBef>
                <a:spcPts val="1000"/>
              </a:spcBef>
              <a:spcAft>
                <a:spcPts val="0"/>
              </a:spcAft>
              <a:buClr>
                <a:schemeClr val="dk1"/>
              </a:buClr>
              <a:buSzPts val="2400"/>
              <a:buNone/>
            </a:pPr>
            <a:r>
              <a:rPr b="1" lang="en-US"/>
              <a:t>C. 4 is adjacent to 2 and 6 </a:t>
            </a:r>
            <a:endParaRPr/>
          </a:p>
          <a:p>
            <a:pPr indent="-228600" lvl="0" marL="228600" rtl="0" algn="l">
              <a:lnSpc>
                <a:spcPct val="90000"/>
              </a:lnSpc>
              <a:spcBef>
                <a:spcPts val="1000"/>
              </a:spcBef>
              <a:spcAft>
                <a:spcPts val="0"/>
              </a:spcAft>
              <a:buClr>
                <a:schemeClr val="dk1"/>
              </a:buClr>
              <a:buSzPts val="2400"/>
              <a:buNone/>
            </a:pPr>
            <a:r>
              <a:rPr b="1" lang="en-US"/>
              <a:t>D. 1 is adjacent to 2 and 3</a:t>
            </a:r>
            <a:endParaRPr b="1"/>
          </a:p>
          <a:p>
            <a:pPr indent="-228600" lvl="0" marL="228600" rtl="0" algn="ctr">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sp>
        <p:nvSpPr>
          <p:cNvPr id="329" name="Google Shape;329;g238b5a7e19c_0_95"/>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30" name="Google Shape;330;g238b5a7e19c_0_95"/>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17. A dice is numbered from 1 to 6 in different ways. If 2 is opposite to 3 and adjacent to 4 and 6, then which of the following statements is necessarily true?</a:t>
            </a:r>
            <a:endParaRPr b="1"/>
          </a:p>
          <a:p>
            <a:pPr indent="-457200" lvl="0" marL="457200" rtl="0" algn="l">
              <a:lnSpc>
                <a:spcPct val="90000"/>
              </a:lnSpc>
              <a:spcBef>
                <a:spcPts val="1000"/>
              </a:spcBef>
              <a:spcAft>
                <a:spcPts val="0"/>
              </a:spcAft>
              <a:buClr>
                <a:schemeClr val="dk1"/>
              </a:buClr>
              <a:buSzPts val="2400"/>
              <a:buAutoNum type="alphaUcPeriod"/>
            </a:pPr>
            <a:r>
              <a:rPr b="1" lang="en-US"/>
              <a:t>1 is opposite to 5		</a:t>
            </a:r>
            <a:endParaRPr/>
          </a:p>
          <a:p>
            <a:pPr indent="-457200" lvl="0" marL="457200" rtl="0" algn="l">
              <a:lnSpc>
                <a:spcPct val="90000"/>
              </a:lnSpc>
              <a:spcBef>
                <a:spcPts val="1000"/>
              </a:spcBef>
              <a:spcAft>
                <a:spcPts val="0"/>
              </a:spcAft>
              <a:buClr>
                <a:schemeClr val="dk1"/>
              </a:buClr>
              <a:buSzPts val="2400"/>
              <a:buNone/>
            </a:pPr>
            <a:r>
              <a:rPr b="1" lang="en-US"/>
              <a:t>B. 4 is opposite to 6</a:t>
            </a:r>
            <a:endParaRPr b="1"/>
          </a:p>
          <a:p>
            <a:pPr indent="-228600" lvl="0" marL="228600" rtl="0" algn="l">
              <a:lnSpc>
                <a:spcPct val="90000"/>
              </a:lnSpc>
              <a:spcBef>
                <a:spcPts val="1000"/>
              </a:spcBef>
              <a:spcAft>
                <a:spcPts val="0"/>
              </a:spcAft>
              <a:buClr>
                <a:schemeClr val="dk1"/>
              </a:buClr>
              <a:buSzPts val="2400"/>
              <a:buNone/>
            </a:pPr>
            <a:r>
              <a:rPr b="1" lang="en-US"/>
              <a:t>C. 4 is adjacent to 2 and 6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D. 1 is adjacent to 2 and 3</a:t>
            </a:r>
            <a:endParaRPr b="1"/>
          </a:p>
          <a:p>
            <a:pPr indent="-228600" lvl="0" marL="228600" rtl="0" algn="ctr">
              <a:lnSpc>
                <a:spcPct val="90000"/>
              </a:lnSpc>
              <a:spcBef>
                <a:spcPts val="1000"/>
              </a:spcBef>
              <a:spcAft>
                <a:spcPts val="0"/>
              </a:spcAft>
              <a:buClr>
                <a:schemeClr val="dk1"/>
              </a:buClr>
              <a:buSzPts val="2400"/>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sp>
        <p:nvSpPr>
          <p:cNvPr id="335" name="Google Shape;335;p1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36" name="Google Shape;336;p1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18. Two positions of a dice are shown below. When number 1 is on the top, what number will be at the bottom?</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3		C. 5		D. Cannot be determined </a:t>
            </a:r>
            <a:endParaRPr/>
          </a:p>
        </p:txBody>
      </p:sp>
      <p:pic>
        <p:nvPicPr>
          <p:cNvPr descr="http://www.indiabix.com/_files/images/non-verbal-reasoning/cubes-and-dice/dice/29.png" id="337" name="Google Shape;337;p18"/>
          <p:cNvPicPr preferRelativeResize="0"/>
          <p:nvPr/>
        </p:nvPicPr>
        <p:blipFill rotWithShape="1">
          <a:blip r:embed="rId3">
            <a:alphaModFix/>
          </a:blip>
          <a:srcRect b="0" l="0" r="0" t="0"/>
          <a:stretch/>
        </p:blipFill>
        <p:spPr>
          <a:xfrm>
            <a:off x="3008166" y="2562743"/>
            <a:ext cx="5623216" cy="256343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sp>
        <p:nvSpPr>
          <p:cNvPr id="342" name="Google Shape;342;g238b5a7e19c_0_100"/>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43" name="Google Shape;343;g238b5a7e19c_0_100"/>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18. Two positions of a dice are shown below. When number 1 is on the top, what number will be at the bottom?</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2		B. 3		</a:t>
            </a:r>
            <a:r>
              <a:rPr b="1" lang="en-US">
                <a:solidFill>
                  <a:srgbClr val="FF0000"/>
                </a:solidFill>
              </a:rPr>
              <a:t>C. 5</a:t>
            </a:r>
            <a:r>
              <a:rPr b="1" lang="en-US"/>
              <a:t>		D. Cannot be determined </a:t>
            </a:r>
            <a:endParaRPr/>
          </a:p>
        </p:txBody>
      </p:sp>
      <p:pic>
        <p:nvPicPr>
          <p:cNvPr descr="http://www.indiabix.com/_files/images/non-verbal-reasoning/cubes-and-dice/dice/29.png" id="344" name="Google Shape;344;g238b5a7e19c_0_100"/>
          <p:cNvPicPr preferRelativeResize="0"/>
          <p:nvPr/>
        </p:nvPicPr>
        <p:blipFill rotWithShape="1">
          <a:blip r:embed="rId3">
            <a:alphaModFix/>
          </a:blip>
          <a:srcRect b="0" l="0" r="0" t="0"/>
          <a:stretch/>
        </p:blipFill>
        <p:spPr>
          <a:xfrm>
            <a:off x="3008166" y="2562743"/>
            <a:ext cx="5623216" cy="256343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sp>
        <p:nvSpPr>
          <p:cNvPr id="349" name="Google Shape;349;p1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50" name="Google Shape;350;p1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19. Two positions of a cube are shown below. When the number 4 will be at the bottom, then which number will be at the top?</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3		B. 5		C. 6		D. Cannot be determined</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8.png" id="351" name="Google Shape;351;p19"/>
          <p:cNvPicPr preferRelativeResize="0"/>
          <p:nvPr/>
        </p:nvPicPr>
        <p:blipFill rotWithShape="1">
          <a:blip r:embed="rId3">
            <a:alphaModFix/>
          </a:blip>
          <a:srcRect b="0" l="0" r="0" t="0"/>
          <a:stretch/>
        </p:blipFill>
        <p:spPr>
          <a:xfrm>
            <a:off x="2623358" y="2618509"/>
            <a:ext cx="5758643" cy="256309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sp>
        <p:nvSpPr>
          <p:cNvPr id="356" name="Google Shape;356;g238b5a7e19c_0_106"/>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57" name="Google Shape;357;g238b5a7e19c_0_106"/>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19. Two positions of a cube are shown below. When the number 4 will be at the bottom, then which number will be at the top?</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solidFill>
                  <a:srgbClr val="FF0000"/>
                </a:solidFill>
              </a:rPr>
              <a:t>A. 3</a:t>
            </a:r>
            <a:r>
              <a:rPr b="1" lang="en-US"/>
              <a:t>		B. 5		C. 6		D. Cannot be determined</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28.png" id="358" name="Google Shape;358;g238b5a7e19c_0_106"/>
          <p:cNvPicPr preferRelativeResize="0"/>
          <p:nvPr/>
        </p:nvPicPr>
        <p:blipFill rotWithShape="1">
          <a:blip r:embed="rId3">
            <a:alphaModFix/>
          </a:blip>
          <a:srcRect b="0" l="0" r="0" t="0"/>
          <a:stretch/>
        </p:blipFill>
        <p:spPr>
          <a:xfrm>
            <a:off x="2623358" y="2618509"/>
            <a:ext cx="5758643" cy="256309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2" name="Shape 362"/>
        <p:cNvGrpSpPr/>
        <p:nvPr/>
      </p:nvGrpSpPr>
      <p:grpSpPr>
        <a:xfrm>
          <a:off x="0" y="0"/>
          <a:ext cx="0" cy="0"/>
          <a:chOff x="0" y="0"/>
          <a:chExt cx="0" cy="0"/>
        </a:xfrm>
      </p:grpSpPr>
      <p:sp>
        <p:nvSpPr>
          <p:cNvPr id="363" name="Google Shape;363;p2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64" name="Google Shape;364;p2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g238b5a7e19c_0_6"/>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23" name="Google Shape;123;g238b5a7e19c_0_6"/>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 Three different positions of a dice are shown below. How many dots lie opposite 2 dots?</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1		</a:t>
            </a:r>
            <a:r>
              <a:rPr b="1" lang="en-US">
                <a:solidFill>
                  <a:srgbClr val="FF0000"/>
                </a:solidFill>
              </a:rPr>
              <a:t>B. 5</a:t>
            </a:r>
            <a:r>
              <a:rPr b="1" lang="en-US"/>
              <a:t>		C. 3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5.png" id="124" name="Google Shape;124;g238b5a7e19c_0_6"/>
          <p:cNvPicPr preferRelativeResize="0"/>
          <p:nvPr/>
        </p:nvPicPr>
        <p:blipFill rotWithShape="1">
          <a:blip r:embed="rId3">
            <a:alphaModFix/>
          </a:blip>
          <a:srcRect b="0" l="0" r="0" t="0"/>
          <a:stretch/>
        </p:blipFill>
        <p:spPr>
          <a:xfrm>
            <a:off x="2299651" y="2646218"/>
            <a:ext cx="7384675" cy="270163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2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70" name="Google Shape;370;p2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4" name="Shape 374"/>
        <p:cNvGrpSpPr/>
        <p:nvPr/>
      </p:nvGrpSpPr>
      <p:grpSpPr>
        <a:xfrm>
          <a:off x="0" y="0"/>
          <a:ext cx="0" cy="0"/>
          <a:chOff x="0" y="0"/>
          <a:chExt cx="0" cy="0"/>
        </a:xfrm>
      </p:grpSpPr>
      <p:sp>
        <p:nvSpPr>
          <p:cNvPr id="375" name="Google Shape;375;p2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76" name="Google Shape;376;p2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2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82" name="Google Shape;382;p2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2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88" name="Google Shape;388;p2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2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394" name="Google Shape;394;p2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2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400" name="Google Shape;400;p2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30" name="Google Shape;130;p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a:t>
            </a:r>
            <a:r>
              <a:rPr b="1" lang="en-US"/>
              <a:t>. The six faces of a dice have been marked with alphabets A, B, C, D, E and F respectively. This dice is rolled down three times. The three positions are shown as. Find the alphabet opposite A.</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C		B. E		C. D		D. F</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8.png" id="131" name="Google Shape;131;p3"/>
          <p:cNvPicPr preferRelativeResize="0"/>
          <p:nvPr/>
        </p:nvPicPr>
        <p:blipFill rotWithShape="1">
          <a:blip r:embed="rId3">
            <a:alphaModFix/>
          </a:blip>
          <a:srcRect b="0" l="0" r="0" t="0"/>
          <a:stretch/>
        </p:blipFill>
        <p:spPr>
          <a:xfrm>
            <a:off x="2140315" y="2784762"/>
            <a:ext cx="7460886" cy="24106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g238b5a7e19c_0_12"/>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37" name="Google Shape;137;g238b5a7e19c_0_12"/>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a:t>
            </a:r>
            <a:r>
              <a:rPr b="1" lang="en-US"/>
              <a:t>. The six faces of a dice have been marked with alphabets A, B, C, D, E and F respectively. This dice is rolled down three times. The three positions are shown as. Find the alphabet opposite A.</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C		</a:t>
            </a:r>
            <a:r>
              <a:rPr b="1" lang="en-US">
                <a:solidFill>
                  <a:srgbClr val="FF0000"/>
                </a:solidFill>
              </a:rPr>
              <a:t>B. E</a:t>
            </a:r>
            <a:r>
              <a:rPr b="1" lang="en-US"/>
              <a:t>		C. D		D. F</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8.png" id="138" name="Google Shape;138;g238b5a7e19c_0_12"/>
          <p:cNvPicPr preferRelativeResize="0"/>
          <p:nvPr/>
        </p:nvPicPr>
        <p:blipFill rotWithShape="1">
          <a:blip r:embed="rId3">
            <a:alphaModFix/>
          </a:blip>
          <a:srcRect b="0" l="0" r="0" t="0"/>
          <a:stretch/>
        </p:blipFill>
        <p:spPr>
          <a:xfrm>
            <a:off x="2140315" y="2784762"/>
            <a:ext cx="7460886" cy="24106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44" name="Google Shape;144;p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4</a:t>
            </a:r>
            <a:r>
              <a:rPr b="1" lang="en-US"/>
              <a:t>. Three positions of a dice are given. Based on them find out which number is found opposite the number 2 in the given cube.</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6		B. 3		C. 5		D. 1</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4.png" id="145" name="Google Shape;145;p4"/>
          <p:cNvPicPr preferRelativeResize="0"/>
          <p:nvPr/>
        </p:nvPicPr>
        <p:blipFill rotWithShape="1">
          <a:blip r:embed="rId3">
            <a:alphaModFix/>
          </a:blip>
          <a:srcRect b="0" l="0" r="0" t="0"/>
          <a:stretch/>
        </p:blipFill>
        <p:spPr>
          <a:xfrm>
            <a:off x="2871815" y="2667737"/>
            <a:ext cx="6424585" cy="24445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g238b5a7e19c_0_18"/>
          <p:cNvSpPr txBox="1"/>
          <p:nvPr>
            <p:ph type="title"/>
          </p:nvPr>
        </p:nvSpPr>
        <p:spPr>
          <a:xfrm>
            <a:off x="254000" y="190500"/>
            <a:ext cx="11684100" cy="671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51" name="Google Shape;151;g238b5a7e19c_0_18"/>
          <p:cNvSpPr txBox="1"/>
          <p:nvPr>
            <p:ph idx="1" type="body"/>
          </p:nvPr>
        </p:nvSpPr>
        <p:spPr>
          <a:xfrm>
            <a:off x="204952" y="1072055"/>
            <a:ext cx="11733000" cy="534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4</a:t>
            </a:r>
            <a:r>
              <a:rPr b="1" lang="en-US"/>
              <a:t>. Three positions of a dice are given. Based on them find out which number is found opposite the number 2 in the given cube.</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solidFill>
                  <a:srgbClr val="FF0000"/>
                </a:solidFill>
              </a:rPr>
              <a:t>A. 6</a:t>
            </a:r>
            <a:r>
              <a:rPr b="1" lang="en-US"/>
              <a:t>		B. 3		C. 5		D. 1</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14.png" id="152" name="Google Shape;152;g238b5a7e19c_0_18"/>
          <p:cNvPicPr preferRelativeResize="0"/>
          <p:nvPr/>
        </p:nvPicPr>
        <p:blipFill rotWithShape="1">
          <a:blip r:embed="rId3">
            <a:alphaModFix/>
          </a:blip>
          <a:srcRect b="0" l="0" r="0" t="0"/>
          <a:stretch/>
        </p:blipFill>
        <p:spPr>
          <a:xfrm>
            <a:off x="2871815" y="2667737"/>
            <a:ext cx="6424585" cy="24445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VISUAL REASONING</a:t>
            </a:r>
            <a:endParaRPr/>
          </a:p>
        </p:txBody>
      </p:sp>
      <p:sp>
        <p:nvSpPr>
          <p:cNvPr id="158" name="Google Shape;158;p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t>
            </a:r>
            <a:r>
              <a:rPr b="1" lang="en-US">
                <a:latin typeface="Arial Black"/>
                <a:ea typeface="Arial Black"/>
                <a:cs typeface="Arial Black"/>
                <a:sym typeface="Arial Black"/>
              </a:rPr>
              <a:t>DICE (EXERCISE-B)</a:t>
            </a:r>
            <a:endParaRPr b="1">
              <a:solidFill>
                <a:srgbClr val="0C0C0C"/>
              </a:solidFill>
              <a:latin typeface="Arial Black"/>
              <a:ea typeface="Arial Black"/>
              <a:cs typeface="Arial Black"/>
              <a:sym typeface="Arial Black"/>
            </a:endParaRPr>
          </a:p>
          <a:p>
            <a:pPr indent="-228600" lvl="0" marL="228600" rtl="0" algn="ctr">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A dice is thrown four times and its four different positions are shown below. Find the number on the face opposite the face showing 2.</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t/>
            </a:r>
            <a:endParaRPr b="1"/>
          </a:p>
          <a:p>
            <a:pPr indent="-228600" lvl="0" marL="228600" rtl="0" algn="ctr">
              <a:lnSpc>
                <a:spcPct val="90000"/>
              </a:lnSpc>
              <a:spcBef>
                <a:spcPts val="1000"/>
              </a:spcBef>
              <a:spcAft>
                <a:spcPts val="0"/>
              </a:spcAft>
              <a:buClr>
                <a:schemeClr val="dk1"/>
              </a:buClr>
              <a:buSzPts val="2400"/>
              <a:buNone/>
            </a:pPr>
            <a:r>
              <a:rPr b="1" lang="en-US"/>
              <a:t>A. 3		B. 5		C. 4		D. 6</a:t>
            </a:r>
            <a:endParaRPr b="1"/>
          </a:p>
          <a:p>
            <a:pPr indent="-228600" lvl="0" marL="228600" rtl="0" algn="ctr">
              <a:lnSpc>
                <a:spcPct val="90000"/>
              </a:lnSpc>
              <a:spcBef>
                <a:spcPts val="1000"/>
              </a:spcBef>
              <a:spcAft>
                <a:spcPts val="0"/>
              </a:spcAft>
              <a:buClr>
                <a:schemeClr val="dk1"/>
              </a:buClr>
              <a:buSzPts val="2400"/>
              <a:buNone/>
            </a:pPr>
            <a:r>
              <a:t/>
            </a:r>
            <a:endParaRPr b="1"/>
          </a:p>
        </p:txBody>
      </p:sp>
      <p:pic>
        <p:nvPicPr>
          <p:cNvPr descr="http://www.indiabix.com/_files/images/non-verbal-reasoning/cubes-and-dice/dice/6.png" id="159" name="Google Shape;159;p5"/>
          <p:cNvPicPr preferRelativeResize="0"/>
          <p:nvPr/>
        </p:nvPicPr>
        <p:blipFill rotWithShape="1">
          <a:blip r:embed="rId3">
            <a:alphaModFix/>
          </a:blip>
          <a:srcRect b="0" l="0" r="0" t="0"/>
          <a:stretch/>
        </p:blipFill>
        <p:spPr>
          <a:xfrm>
            <a:off x="3187375" y="2701340"/>
            <a:ext cx="5859644" cy="23694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2020-02-23T06:37:57Z</dcterms:created>
  <dc:creator>anuj gupta</dc:creator>
</cp:coreProperties>
</file>