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embeddedFontLst>
    <p:embeddedFont>
      <p:font typeface="Arial Black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6" roundtripDataSignature="AMtx7mhqcFl9/5hhrHwpzyDhljixm2wO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8b4b413b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38b4b413b6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8b4b413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38b4b413b6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8b4b413b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38b4b413b6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8b4b413b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38b4b413b6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8b4b413b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8b4b413b6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b4b413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38b4b413b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8b4b413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8b4b413b6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8b4b413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38b4b413b6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8b4b413b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38b4b413b6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8b4b413b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38b4b413b6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8b4b413b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38b4b413b6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8b4b413b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38b4b413b6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8b4b413b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38b4b413b6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8b4b413b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38b4b413b6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8b4b413b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38b4b413b6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8b4b413b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38b4b413b6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8b4b413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38b4b413b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8b4b413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38b4b413b6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b4b413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38b4b413b6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2"/>
          <p:cNvSpPr/>
          <p:nvPr/>
        </p:nvSpPr>
        <p:spPr>
          <a:xfrm flipH="1" rot="10800000">
            <a:off x="5191124" y="6439955"/>
            <a:ext cx="6997050" cy="420957"/>
          </a:xfrm>
          <a:custGeom>
            <a:rect b="b" l="l" r="r" t="t"/>
            <a:pathLst>
              <a:path extrusionOk="0" h="474402" w="699705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2"/>
          <p:cNvSpPr/>
          <p:nvPr/>
        </p:nvSpPr>
        <p:spPr>
          <a:xfrm>
            <a:off x="1" y="6439956"/>
            <a:ext cx="5490211" cy="418044"/>
          </a:xfrm>
          <a:custGeom>
            <a:rect b="b" l="l" r="r" t="t"/>
            <a:pathLst>
              <a:path extrusionOk="0" h="473605" w="5490211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2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2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2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4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descr="http://www.indiabix.com/_files/images/non-verbal-reasoning/paper-folding/3.png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157" y="2604655"/>
            <a:ext cx="6778062" cy="16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8b4b413b6_0_2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65" name="Google Shape;165;g238b4b413b6_0_2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</a:t>
            </a:r>
            <a:r>
              <a:rPr b="1" lang="en-US">
                <a:solidFill>
                  <a:srgbClr val="FF0000"/>
                </a:solidFill>
              </a:rPr>
              <a:t>B. 2</a:t>
            </a:r>
            <a:r>
              <a:rPr b="1" lang="en-US"/>
              <a:t>		C.3		D. 4 </a:t>
            </a:r>
            <a:endParaRPr/>
          </a:p>
        </p:txBody>
      </p:sp>
      <p:pic>
        <p:nvPicPr>
          <p:cNvPr id="166" name="Google Shape;166;g238b4b413b6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182" y="3020291"/>
            <a:ext cx="6910356" cy="1385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3981" y="3002684"/>
            <a:ext cx="7044370" cy="134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8b4b413b6_0_3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9" name="Google Shape;179;g238b4b413b6_0_3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</a:t>
            </a:r>
            <a:r>
              <a:rPr b="1" lang="en-US">
                <a:solidFill>
                  <a:srgbClr val="FF0000"/>
                </a:solidFill>
              </a:rPr>
              <a:t>D. 4</a:t>
            </a:r>
            <a:r>
              <a:rPr b="1" lang="en-US"/>
              <a:t> </a:t>
            </a:r>
            <a:endParaRPr/>
          </a:p>
        </p:txBody>
      </p:sp>
      <p:pic>
        <p:nvPicPr>
          <p:cNvPr id="180" name="Google Shape;180;g238b4b413b6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3981" y="3002684"/>
            <a:ext cx="7044370" cy="134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1624" y="2912341"/>
            <a:ext cx="6968426" cy="142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8b4b413b6_0_3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93" name="Google Shape;193;g238b4b413b6_0_3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</a:t>
            </a:r>
            <a:r>
              <a:rPr b="1" lang="en-US">
                <a:solidFill>
                  <a:srgbClr val="FF0000"/>
                </a:solidFill>
              </a:rPr>
              <a:t>B. 2	</a:t>
            </a:r>
            <a:r>
              <a:rPr b="1" lang="en-US"/>
              <a:t>	C.3		D. 4 </a:t>
            </a:r>
            <a:endParaRPr/>
          </a:p>
        </p:txBody>
      </p:sp>
      <p:pic>
        <p:nvPicPr>
          <p:cNvPr id="194" name="Google Shape;194;g238b4b413b6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1624" y="2912341"/>
            <a:ext cx="6968426" cy="142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048" y="3054206"/>
            <a:ext cx="6924245" cy="1379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8b4b413b6_0_4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7" name="Google Shape;207;g238b4b413b6_0_4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</a:t>
            </a:r>
            <a:r>
              <a:rPr b="1" lang="en-US">
                <a:solidFill>
                  <a:srgbClr val="FF0000"/>
                </a:solidFill>
              </a:rPr>
              <a:t>B. 2</a:t>
            </a:r>
            <a:r>
              <a:rPr b="1" lang="en-US"/>
              <a:t>		C.3		D. 4 </a:t>
            </a:r>
            <a:endParaRPr/>
          </a:p>
        </p:txBody>
      </p:sp>
      <p:pic>
        <p:nvPicPr>
          <p:cNvPr id="208" name="Google Shape;208;g238b4b413b6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048" y="3054206"/>
            <a:ext cx="6924245" cy="1379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455" y="3212668"/>
            <a:ext cx="6848763" cy="1248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8b4b413b6_0_4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1" name="Google Shape;221;g238b4b413b6_0_4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 4 </a:t>
            </a:r>
            <a:endParaRPr/>
          </a:p>
        </p:txBody>
      </p:sp>
      <p:pic>
        <p:nvPicPr>
          <p:cNvPr id="222" name="Google Shape;222;g238b4b413b6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455" y="3212668"/>
            <a:ext cx="6848763" cy="1248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10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0175" y="3043238"/>
            <a:ext cx="6836892" cy="143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b4b413b6_0_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9" name="Google Shape;109;g238b4b413b6_0_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</a:t>
            </a:r>
            <a:r>
              <a:rPr b="1" lang="en-US">
                <a:solidFill>
                  <a:srgbClr val="FF0000"/>
                </a:solidFill>
              </a:rPr>
              <a:t>B. 2</a:t>
            </a:r>
            <a:r>
              <a:rPr b="1" lang="en-US"/>
              <a:t>		C.3		D. 4 </a:t>
            </a:r>
            <a:endParaRPr/>
          </a:p>
        </p:txBody>
      </p:sp>
      <p:pic>
        <p:nvPicPr>
          <p:cNvPr descr="http://www.indiabix.com/_files/images/non-verbal-reasoning/paper-folding/3.png" id="110" name="Google Shape;110;g238b4b413b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157" y="2604655"/>
            <a:ext cx="6778062" cy="16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8b4b413b6_0_5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35" name="Google Shape;235;g238b4b413b6_0_5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10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</a:t>
            </a:r>
            <a:r>
              <a:rPr b="1" lang="en-US">
                <a:solidFill>
                  <a:srgbClr val="FF0000"/>
                </a:solidFill>
              </a:rPr>
              <a:t>B. 2</a:t>
            </a:r>
            <a:r>
              <a:rPr b="1" lang="en-US"/>
              <a:t>		C.3		D. 4 </a:t>
            </a:r>
            <a:endParaRPr/>
          </a:p>
        </p:txBody>
      </p:sp>
      <p:pic>
        <p:nvPicPr>
          <p:cNvPr id="236" name="Google Shape;236;g238b4b413b6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0175" y="3043238"/>
            <a:ext cx="6836892" cy="143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2" name="Google Shape;242;p1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932" y="2980458"/>
            <a:ext cx="6927850" cy="141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8b4b413b6_0_6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9" name="Google Shape;249;g238b4b413b6_0_6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</a:t>
            </a:r>
            <a:r>
              <a:rPr b="1" lang="en-US">
                <a:solidFill>
                  <a:srgbClr val="FF0000"/>
                </a:solidFill>
              </a:rPr>
              <a:t>D. 4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50" name="Google Shape;250;g238b4b413b6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932" y="2980458"/>
            <a:ext cx="6927850" cy="141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2616" y="3061856"/>
            <a:ext cx="6925744" cy="127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8b4b413b6_0_6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63" name="Google Shape;263;g238b4b413b6_0_6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1</a:t>
            </a:r>
            <a:r>
              <a:rPr b="1" lang="en-US"/>
              <a:t>		B. 2		C.3		D. 4 </a:t>
            </a:r>
            <a:endParaRPr/>
          </a:p>
        </p:txBody>
      </p:sp>
      <p:pic>
        <p:nvPicPr>
          <p:cNvPr id="264" name="Google Shape;264;g238b4b413b6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2616" y="3061856"/>
            <a:ext cx="6925744" cy="127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043" y="3158836"/>
            <a:ext cx="6958157" cy="119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8b4b413b6_0_7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7" name="Google Shape;277;g238b4b413b6_0_7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</a:t>
            </a:r>
            <a:r>
              <a:rPr b="1" lang="en-US">
                <a:solidFill>
                  <a:srgbClr val="FF0000"/>
                </a:solidFill>
              </a:rPr>
              <a:t>B. 2</a:t>
            </a:r>
            <a:r>
              <a:rPr b="1" lang="en-US"/>
              <a:t>		C.3		D. 4 </a:t>
            </a:r>
            <a:endParaRPr/>
          </a:p>
        </p:txBody>
      </p:sp>
      <p:pic>
        <p:nvPicPr>
          <p:cNvPr id="278" name="Google Shape;278;g238b4b413b6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043" y="3158836"/>
            <a:ext cx="6958157" cy="119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017" y="3023465"/>
            <a:ext cx="6746357" cy="145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8b4b413b6_0_7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1" name="Google Shape;291;g238b4b413b6_0_7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</a:t>
            </a:r>
            <a:r>
              <a:rPr b="1" lang="en-US">
                <a:solidFill>
                  <a:srgbClr val="FF0000"/>
                </a:solidFill>
              </a:rPr>
              <a:t>B. 2</a:t>
            </a:r>
            <a:r>
              <a:rPr b="1" lang="en-US"/>
              <a:t>		C.3		D. 4 </a:t>
            </a:r>
            <a:endParaRPr/>
          </a:p>
        </p:txBody>
      </p:sp>
      <p:pic>
        <p:nvPicPr>
          <p:cNvPr id="292" name="Google Shape;292;g238b4b413b6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017" y="3023465"/>
            <a:ext cx="6746357" cy="145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073" y="3020290"/>
            <a:ext cx="6858000" cy="147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099" y="2895600"/>
            <a:ext cx="6939973" cy="148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8b4b413b6_0_8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05" name="Google Shape;305;g238b4b413b6_0_8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1</a:t>
            </a:r>
            <a:r>
              <a:rPr b="1" lang="en-US"/>
              <a:t>		B. 2		C.3		D. 4 </a:t>
            </a:r>
            <a:endParaRPr/>
          </a:p>
        </p:txBody>
      </p:sp>
      <p:pic>
        <p:nvPicPr>
          <p:cNvPr id="306" name="Google Shape;306;g238b4b413b6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073" y="3020290"/>
            <a:ext cx="6858000" cy="147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2" name="Google Shape;312;p1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313" name="Google Shape;3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760" y="2995612"/>
            <a:ext cx="6986732" cy="13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8b4b413b6_0_9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9" name="Google Shape;319;g238b4b413b6_0_9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 4 </a:t>
            </a:r>
            <a:endParaRPr/>
          </a:p>
        </p:txBody>
      </p:sp>
      <p:pic>
        <p:nvPicPr>
          <p:cNvPr id="320" name="Google Shape;320;g238b4b413b6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760" y="2995612"/>
            <a:ext cx="6986732" cy="13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26" name="Google Shape;326;p1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754" y="2968481"/>
            <a:ext cx="6792046" cy="1284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8b4b413b6_0_9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33" name="Google Shape;333;g238b4b413b6_0_9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 4 </a:t>
            </a:r>
            <a:endParaRPr/>
          </a:p>
        </p:txBody>
      </p:sp>
      <p:pic>
        <p:nvPicPr>
          <p:cNvPr id="334" name="Google Shape;334;g238b4b413b6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754" y="2968481"/>
            <a:ext cx="6792046" cy="1284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0" name="Google Shape;340;p1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986" y="2883187"/>
            <a:ext cx="7075487" cy="1439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8b4b413b6_0_10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7" name="Google Shape;347;g238b4b413b6_0_10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 4 </a:t>
            </a:r>
            <a:endParaRPr/>
          </a:p>
        </p:txBody>
      </p:sp>
      <p:pic>
        <p:nvPicPr>
          <p:cNvPr id="348" name="Google Shape;348;g238b4b413b6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986" y="2883187"/>
            <a:ext cx="7075487" cy="1439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54" name="Google Shape;354;p1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111" y="3085810"/>
            <a:ext cx="6810030" cy="12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8b4b413b6_0_10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1" name="Google Shape;361;g238b4b413b6_0_10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 4 </a:t>
            </a:r>
            <a:endParaRPr/>
          </a:p>
        </p:txBody>
      </p:sp>
      <p:pic>
        <p:nvPicPr>
          <p:cNvPr id="362" name="Google Shape;362;g238b4b413b6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111" y="3085810"/>
            <a:ext cx="6810030" cy="12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8" name="Google Shape;368;p2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8b4b413b6_0_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23" name="Google Shape;123;g238b4b413b6_0_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</a:t>
            </a:r>
            <a:r>
              <a:rPr b="1" lang="en-US">
                <a:solidFill>
                  <a:srgbClr val="FF0000"/>
                </a:solidFill>
              </a:rPr>
              <a:t>B. 2</a:t>
            </a:r>
            <a:r>
              <a:rPr b="1" lang="en-US"/>
              <a:t>		C.3		D. 4 </a:t>
            </a:r>
            <a:endParaRPr/>
          </a:p>
        </p:txBody>
      </p:sp>
      <p:pic>
        <p:nvPicPr>
          <p:cNvPr id="124" name="Google Shape;124;g238b4b413b6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099" y="2895600"/>
            <a:ext cx="6939973" cy="148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0607" y="2882180"/>
            <a:ext cx="6792048" cy="142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8b4b413b6_0_1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7" name="Google Shape;137;g238b4b413b6_0_1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1</a:t>
            </a:r>
            <a:r>
              <a:rPr b="1" lang="en-US"/>
              <a:t>		B. 2		C.3		D. 4 </a:t>
            </a:r>
            <a:endParaRPr/>
          </a:p>
        </p:txBody>
      </p:sp>
      <p:pic>
        <p:nvPicPr>
          <p:cNvPr id="138" name="Google Shape;138;g238b4b413b6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0607" y="2882180"/>
            <a:ext cx="6792048" cy="142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337" y="3172691"/>
            <a:ext cx="692476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8b4b413b6_0_1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1" name="Google Shape;151;g238b4b413b6_0_1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</a:t>
            </a:r>
            <a:r>
              <a:rPr b="1" lang="en-US">
                <a:solidFill>
                  <a:srgbClr val="FF0000"/>
                </a:solidFill>
              </a:rPr>
              <a:t>D. 4</a:t>
            </a:r>
            <a:r>
              <a:rPr b="1" lang="en-US"/>
              <a:t> </a:t>
            </a:r>
            <a:endParaRPr/>
          </a:p>
        </p:txBody>
      </p:sp>
      <p:pic>
        <p:nvPicPr>
          <p:cNvPr id="152" name="Google Shape;152;g238b4b413b6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337" y="3172691"/>
            <a:ext cx="692476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Find out from amongst the four alternatives as to how the pattern would appear when the transparent sheet is folded at the dotted line.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(X)                (1)              (2)              (3)          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1		B. 2		C.3		D. 4 </a:t>
            </a:r>
            <a:endParaRPr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182" y="3020291"/>
            <a:ext cx="6910356" cy="1385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