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Arial Black"/>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22" roundtripDataSignature="AMtx7mikZy38R9JXyo7VqJMXynSm5ZBc2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ArialBlack-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38b4c344f2_0_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238b4c344f2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38b4c344f2_0_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238b4c344f2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38b4c344f2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g238b4c344f2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8b4c344f2_0_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238b4c344f2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8b4c344f2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238b4c344f2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5" name="Shape 15"/>
        <p:cNvGrpSpPr/>
        <p:nvPr/>
      </p:nvGrpSpPr>
      <p:grpSpPr>
        <a:xfrm>
          <a:off x="0" y="0"/>
          <a:ext cx="0" cy="0"/>
          <a:chOff x="0" y="0"/>
          <a:chExt cx="0" cy="0"/>
        </a:xfrm>
      </p:grpSpPr>
      <p:sp>
        <p:nvSpPr>
          <p:cNvPr id="16" name="Google Shape;16;p26"/>
          <p:cNvSpPr/>
          <p:nvPr/>
        </p:nvSpPr>
        <p:spPr>
          <a:xfrm>
            <a:off x="4005792" y="1338792"/>
            <a:ext cx="4180416" cy="4180416"/>
          </a:xfrm>
          <a:prstGeom prst="rect">
            <a:avLst/>
          </a:prstGeom>
          <a:blipFill rotWithShape="1">
            <a:blip r:embed="rId2">
              <a:alphaModFix amt="10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 name="Google Shape;17;p26"/>
          <p:cNvSpPr/>
          <p:nvPr/>
        </p:nvSpPr>
        <p:spPr>
          <a:xfrm flipH="1" rot="10800000">
            <a:off x="5191124" y="6439955"/>
            <a:ext cx="6997050" cy="420957"/>
          </a:xfrm>
          <a:custGeom>
            <a:rect b="b" l="l" r="r" t="t"/>
            <a:pathLst>
              <a:path extrusionOk="0" h="474402" w="6997050">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 name="Google Shape;18;p26"/>
          <p:cNvSpPr/>
          <p:nvPr/>
        </p:nvSpPr>
        <p:spPr>
          <a:xfrm>
            <a:off x="1" y="6439956"/>
            <a:ext cx="5490211" cy="418044"/>
          </a:xfrm>
          <a:custGeom>
            <a:rect b="b" l="l" r="r" t="t"/>
            <a:pathLst>
              <a:path extrusionOk="0" h="473605" w="5490211">
                <a:moveTo>
                  <a:pt x="0" y="0"/>
                </a:moveTo>
                <a:lnTo>
                  <a:pt x="5490211" y="0"/>
                </a:lnTo>
                <a:lnTo>
                  <a:pt x="5215520" y="473605"/>
                </a:lnTo>
                <a:lnTo>
                  <a:pt x="0" y="473605"/>
                </a:lnTo>
                <a:close/>
              </a:path>
            </a:pathLst>
          </a:custGeom>
          <a:solidFill>
            <a:srgbClr val="FE64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 name="Google Shape;19;p26"/>
          <p:cNvSpPr/>
          <p:nvPr/>
        </p:nvSpPr>
        <p:spPr>
          <a:xfrm>
            <a:off x="0" y="0"/>
            <a:ext cx="12192000" cy="1016000"/>
          </a:xfrm>
          <a:prstGeom prst="rect">
            <a:avLst/>
          </a:prstGeom>
          <a:gradFill>
            <a:gsLst>
              <a:gs pos="0">
                <a:srgbClr val="FE6400"/>
              </a:gs>
              <a:gs pos="100000">
                <a:srgbClr val="108EF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 name="Google Shape;20;p26"/>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3600"/>
              <a:buFont typeface="Arial"/>
              <a:buNone/>
              <a:defRPr b="1" sz="3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6"/>
          <p:cNvSpPr txBox="1"/>
          <p:nvPr/>
        </p:nvSpPr>
        <p:spPr>
          <a:xfrm>
            <a:off x="355600" y="5683515"/>
            <a:ext cx="115824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rgbClr val="888888"/>
              </a:solidFill>
              <a:latin typeface="Calibri"/>
              <a:ea typeface="Calibri"/>
              <a:cs typeface="Calibri"/>
              <a:sym typeface="Calibri"/>
            </a:endParaRPr>
          </a:p>
        </p:txBody>
      </p:sp>
      <p:sp>
        <p:nvSpPr>
          <p:cNvPr id="22" name="Google Shape;22;p26"/>
          <p:cNvSpPr txBox="1"/>
          <p:nvPr/>
        </p:nvSpPr>
        <p:spPr>
          <a:xfrm>
            <a:off x="1118954" y="6464312"/>
            <a:ext cx="33949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Aptitude Classes by Anuj Sir </a:t>
            </a:r>
            <a:endParaRPr/>
          </a:p>
        </p:txBody>
      </p:sp>
      <p:sp>
        <p:nvSpPr>
          <p:cNvPr id="23" name="Google Shape;23;p26"/>
          <p:cNvSpPr txBox="1"/>
          <p:nvPr/>
        </p:nvSpPr>
        <p:spPr>
          <a:xfrm>
            <a:off x="6252259" y="6464312"/>
            <a:ext cx="56349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For more tutorials Visit now www.testurprep.com</a:t>
            </a:r>
            <a:endParaRPr/>
          </a:p>
        </p:txBody>
      </p:sp>
      <p:sp>
        <p:nvSpPr>
          <p:cNvPr id="24" name="Google Shape;24;p26"/>
          <p:cNvSpPr/>
          <p:nvPr/>
        </p:nvSpPr>
        <p:spPr>
          <a:xfrm>
            <a:off x="158099" y="144860"/>
            <a:ext cx="727726" cy="727726"/>
          </a:xfrm>
          <a:prstGeom prst="ellipse">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 name="Google Shape;25;p26"/>
          <p:cNvSpPr/>
          <p:nvPr/>
        </p:nvSpPr>
        <p:spPr>
          <a:xfrm>
            <a:off x="11311874" y="144860"/>
            <a:ext cx="727726" cy="727726"/>
          </a:xfrm>
          <a:prstGeom prst="ellipse">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 name="Google Shape;26;p26"/>
          <p:cNvSpPr txBox="1"/>
          <p:nvPr>
            <p:ph idx="1" type="body"/>
          </p:nvPr>
        </p:nvSpPr>
        <p:spPr>
          <a:xfrm>
            <a:off x="254000" y="1199620"/>
            <a:ext cx="11684000" cy="499163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Char char="•"/>
              <a:defRPr>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Char char="•"/>
              <a:defRPr>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5"/>
          <p:cNvSpPr/>
          <p:nvPr>
            <p:ph idx="2" type="pic"/>
          </p:nvPr>
        </p:nvSpPr>
        <p:spPr>
          <a:xfrm>
            <a:off x="5183188" y="987425"/>
            <a:ext cx="6172200" cy="4873625"/>
          </a:xfrm>
          <a:prstGeom prst="rect">
            <a:avLst/>
          </a:prstGeom>
          <a:noFill/>
          <a:ln>
            <a:noFill/>
          </a:ln>
        </p:spPr>
      </p:sp>
      <p:sp>
        <p:nvSpPr>
          <p:cNvPr id="81" name="Google Shape;81;p3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2" name="Google Shape;82;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85" name="Shape 85"/>
        <p:cNvGrpSpPr/>
        <p:nvPr/>
      </p:nvGrpSpPr>
      <p:grpSpPr>
        <a:xfrm>
          <a:off x="0" y="0"/>
          <a:ext cx="0" cy="0"/>
          <a:chOff x="0" y="0"/>
          <a:chExt cx="0" cy="0"/>
        </a:xfrm>
      </p:grpSpPr>
      <p:sp>
        <p:nvSpPr>
          <p:cNvPr id="86" name="Google Shape;86;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3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1" name="Shape 91"/>
        <p:cNvGrpSpPr/>
        <p:nvPr/>
      </p:nvGrpSpPr>
      <p:grpSpPr>
        <a:xfrm>
          <a:off x="0" y="0"/>
          <a:ext cx="0" cy="0"/>
          <a:chOff x="0" y="0"/>
          <a:chExt cx="0" cy="0"/>
        </a:xfrm>
      </p:grpSpPr>
      <p:sp>
        <p:nvSpPr>
          <p:cNvPr id="92" name="Google Shape;92;p3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3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7" name="Shape 27"/>
        <p:cNvGrpSpPr/>
        <p:nvPr/>
      </p:nvGrpSpPr>
      <p:grpSpPr>
        <a:xfrm>
          <a:off x="0" y="0"/>
          <a:ext cx="0" cy="0"/>
          <a:chOff x="0" y="0"/>
          <a:chExt cx="0" cy="0"/>
        </a:xfrm>
      </p:grpSpPr>
      <p:sp>
        <p:nvSpPr>
          <p:cNvPr id="28" name="Google Shape;28;p2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0" name="Google Shape;30;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showMasterSp="0">
  <p:cSld name="1_Title and Content">
    <p:spTree>
      <p:nvGrpSpPr>
        <p:cNvPr id="33" name="Shape 33"/>
        <p:cNvGrpSpPr/>
        <p:nvPr/>
      </p:nvGrpSpPr>
      <p:grpSpPr>
        <a:xfrm>
          <a:off x="0" y="0"/>
          <a:ext cx="0" cy="0"/>
          <a:chOff x="0" y="0"/>
          <a:chExt cx="0" cy="0"/>
        </a:xfrm>
      </p:grpSpPr>
      <p:sp>
        <p:nvSpPr>
          <p:cNvPr id="34" name="Google Shape;34;p28"/>
          <p:cNvSpPr txBox="1"/>
          <p:nvPr>
            <p:ph type="title"/>
          </p:nvPr>
        </p:nvSpPr>
        <p:spPr>
          <a:xfrm>
            <a:off x="304800" y="270933"/>
            <a:ext cx="11582400" cy="74506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8"/>
          <p:cNvSpPr txBox="1"/>
          <p:nvPr>
            <p:ph idx="1" type="body"/>
          </p:nvPr>
        </p:nvSpPr>
        <p:spPr>
          <a:xfrm>
            <a:off x="304800" y="1185333"/>
            <a:ext cx="11582400" cy="499163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Char char="•"/>
              <a:defRPr>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Char char="•"/>
              <a:defRPr>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8"/>
          <p:cNvSpPr txBox="1"/>
          <p:nvPr>
            <p:ph idx="10" type="dt"/>
          </p:nvPr>
        </p:nvSpPr>
        <p:spPr>
          <a:xfrm>
            <a:off x="304800" y="638069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8"/>
          <p:cNvSpPr txBox="1"/>
          <p:nvPr>
            <p:ph idx="11" type="ftr"/>
          </p:nvPr>
        </p:nvSpPr>
        <p:spPr>
          <a:xfrm>
            <a:off x="4038600" y="638069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8"/>
          <p:cNvSpPr txBox="1"/>
          <p:nvPr>
            <p:ph idx="12" type="sldNum"/>
          </p:nvPr>
        </p:nvSpPr>
        <p:spPr>
          <a:xfrm>
            <a:off x="8610599" y="6356350"/>
            <a:ext cx="327659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9" name="Google Shape;39;p28"/>
          <p:cNvSpPr/>
          <p:nvPr/>
        </p:nvSpPr>
        <p:spPr>
          <a:xfrm>
            <a:off x="3706812" y="981604"/>
            <a:ext cx="4879976" cy="4879976"/>
          </a:xfrm>
          <a:prstGeom prst="rect">
            <a:avLst/>
          </a:prstGeom>
          <a:blipFill rotWithShape="1">
            <a:blip r:embed="rId2">
              <a:alphaModFix amt="32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0" name="Shape 40"/>
        <p:cNvGrpSpPr/>
        <p:nvPr/>
      </p:nvGrpSpPr>
      <p:grpSpPr>
        <a:xfrm>
          <a:off x="0" y="0"/>
          <a:ext cx="0" cy="0"/>
          <a:chOff x="0" y="0"/>
          <a:chExt cx="0" cy="0"/>
        </a:xfrm>
      </p:grpSpPr>
      <p:sp>
        <p:nvSpPr>
          <p:cNvPr id="41" name="Google Shape;41;p2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46" name="Shape 46"/>
        <p:cNvGrpSpPr/>
        <p:nvPr/>
      </p:nvGrpSpPr>
      <p:grpSpPr>
        <a:xfrm>
          <a:off x="0" y="0"/>
          <a:ext cx="0" cy="0"/>
          <a:chOff x="0" y="0"/>
          <a:chExt cx="0" cy="0"/>
        </a:xfrm>
      </p:grpSpPr>
      <p:sp>
        <p:nvSpPr>
          <p:cNvPr id="47" name="Google Shape;47;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3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3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3" name="Shape 53"/>
        <p:cNvGrpSpPr/>
        <p:nvPr/>
      </p:nvGrpSpPr>
      <p:grpSpPr>
        <a:xfrm>
          <a:off x="0" y="0"/>
          <a:ext cx="0" cy="0"/>
          <a:chOff x="0" y="0"/>
          <a:chExt cx="0" cy="0"/>
        </a:xfrm>
      </p:grpSpPr>
      <p:sp>
        <p:nvSpPr>
          <p:cNvPr id="54" name="Google Shape;54;p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3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3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3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62" name="Shape 62"/>
        <p:cNvGrpSpPr/>
        <p:nvPr/>
      </p:nvGrpSpPr>
      <p:grpSpPr>
        <a:xfrm>
          <a:off x="0" y="0"/>
          <a:ext cx="0" cy="0"/>
          <a:chOff x="0" y="0"/>
          <a:chExt cx="0" cy="0"/>
        </a:xfrm>
      </p:grpSpPr>
      <p:sp>
        <p:nvSpPr>
          <p:cNvPr id="63" name="Google Shape;63;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7" name="Shape 67"/>
        <p:cNvGrpSpPr/>
        <p:nvPr/>
      </p:nvGrpSpPr>
      <p:grpSpPr>
        <a:xfrm>
          <a:off x="0" y="0"/>
          <a:ext cx="0" cy="0"/>
          <a:chOff x="0" y="0"/>
          <a:chExt cx="0" cy="0"/>
        </a:xfrm>
      </p:grpSpPr>
      <p:sp>
        <p:nvSpPr>
          <p:cNvPr id="68" name="Google Shape;68;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3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4" name="Google Shape;74;p3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0" name="Shape 100"/>
        <p:cNvGrpSpPr/>
        <p:nvPr/>
      </p:nvGrpSpPr>
      <p:grpSpPr>
        <a:xfrm>
          <a:off x="0" y="0"/>
          <a:ext cx="0" cy="0"/>
          <a:chOff x="0" y="0"/>
          <a:chExt cx="0" cy="0"/>
        </a:xfrm>
      </p:grpSpPr>
      <p:sp>
        <p:nvSpPr>
          <p:cNvPr id="101" name="Google Shape;101;p1"/>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102" name="Google Shape;102;p1"/>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LOGICAL VENN DIAGRAM (EXERCISE- B)</a:t>
            </a:r>
            <a:endParaRPr>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  </a:t>
            </a:r>
            <a:r>
              <a:rPr b="1" lang="en-US" sz="2200"/>
              <a:t>DIRECTION: In the following figure small square represents the persons who know English, triangle to those who know Marathi, big square to those who know Telugu and circle to those who know Hindi. In the different regions of the figures from 1 to 12 are given.</a:t>
            </a:r>
            <a:endParaRPr sz="2200"/>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  </a:t>
            </a:r>
            <a:endParaRPr/>
          </a:p>
        </p:txBody>
      </p:sp>
      <p:pic>
        <p:nvPicPr>
          <p:cNvPr descr="http://www.indiabix.com/_files/images/verbal-reasoning/venn-diagram/4-19-3-Dir-1.png" id="103" name="Google Shape;103;p1"/>
          <p:cNvPicPr preferRelativeResize="0"/>
          <p:nvPr/>
        </p:nvPicPr>
        <p:blipFill rotWithShape="1">
          <a:blip r:embed="rId3">
            <a:alphaModFix/>
          </a:blip>
          <a:srcRect b="0" l="0" r="0" t="0"/>
          <a:stretch/>
        </p:blipFill>
        <p:spPr>
          <a:xfrm>
            <a:off x="2847686" y="2612571"/>
            <a:ext cx="7755000" cy="340722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7" name="Shape 157"/>
        <p:cNvGrpSpPr/>
        <p:nvPr/>
      </p:nvGrpSpPr>
      <p:grpSpPr>
        <a:xfrm>
          <a:off x="0" y="0"/>
          <a:ext cx="0" cy="0"/>
          <a:chOff x="0" y="0"/>
          <a:chExt cx="0" cy="0"/>
        </a:xfrm>
      </p:grpSpPr>
      <p:sp>
        <p:nvSpPr>
          <p:cNvPr id="158" name="Google Shape;158;p7"/>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159" name="Google Shape;159;p7"/>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LOGICAL VENN DIAGRAM (EXERCISE- B)</a:t>
            </a:r>
            <a:endParaRPr>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  </a:t>
            </a:r>
            <a:r>
              <a:rPr b="1" lang="en-US"/>
              <a:t>DIRECTION: In the following diagram rectangle represents men, Triangle represents educated, Circle represents urban and square represents government employees.</a:t>
            </a:r>
            <a:endParaRPr/>
          </a:p>
          <a:p>
            <a:pPr indent="-228600" lvl="0" marL="228600" rtl="0" algn="l">
              <a:lnSpc>
                <a:spcPct val="90000"/>
              </a:lnSpc>
              <a:spcBef>
                <a:spcPts val="1000"/>
              </a:spcBef>
              <a:spcAft>
                <a:spcPts val="0"/>
              </a:spcAft>
              <a:buClr>
                <a:schemeClr val="dk1"/>
              </a:buClr>
              <a:buSzPts val="2400"/>
              <a:buNone/>
            </a:pPr>
            <a:r>
              <a:t/>
            </a:r>
            <a:endParaRPr b="1"/>
          </a:p>
          <a:p>
            <a:pPr indent="-228600" lvl="0" marL="228600" rtl="0" algn="l">
              <a:lnSpc>
                <a:spcPct val="90000"/>
              </a:lnSpc>
              <a:spcBef>
                <a:spcPts val="1000"/>
              </a:spcBef>
              <a:spcAft>
                <a:spcPts val="0"/>
              </a:spcAft>
              <a:buClr>
                <a:schemeClr val="dk1"/>
              </a:buClr>
              <a:buSzPts val="2400"/>
              <a:buNone/>
            </a:pPr>
            <a:r>
              <a:t/>
            </a:r>
            <a:endParaRPr b="1"/>
          </a:p>
        </p:txBody>
      </p:sp>
      <p:pic>
        <p:nvPicPr>
          <p:cNvPr descr="http://www.indiabix.com/_files/images/verbal-reasoning/venn-diagram/4-19-6-Dir-1.png" id="160" name="Google Shape;160;p7"/>
          <p:cNvPicPr preferRelativeResize="0"/>
          <p:nvPr/>
        </p:nvPicPr>
        <p:blipFill rotWithShape="1">
          <a:blip r:embed="rId3">
            <a:alphaModFix/>
          </a:blip>
          <a:srcRect b="0" l="0" r="0" t="0"/>
          <a:stretch/>
        </p:blipFill>
        <p:spPr>
          <a:xfrm>
            <a:off x="2469384" y="2743199"/>
            <a:ext cx="7058437" cy="329635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4" name="Shape 164"/>
        <p:cNvGrpSpPr/>
        <p:nvPr/>
      </p:nvGrpSpPr>
      <p:grpSpPr>
        <a:xfrm>
          <a:off x="0" y="0"/>
          <a:ext cx="0" cy="0"/>
          <a:chOff x="0" y="0"/>
          <a:chExt cx="0" cy="0"/>
        </a:xfrm>
      </p:grpSpPr>
      <p:sp>
        <p:nvSpPr>
          <p:cNvPr id="165" name="Google Shape;165;p8"/>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166" name="Google Shape;166;p8"/>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LOGICAL VENN DIAGRAM (EXERCISE- B)</a:t>
            </a:r>
            <a:endParaRPr>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12. Which one of the following represents the educated men but not urban ?</a:t>
            </a:r>
            <a:endParaRPr/>
          </a:p>
          <a:p>
            <a:pPr indent="-228600" lvl="0" marL="228600" rtl="0" algn="l">
              <a:lnSpc>
                <a:spcPct val="90000"/>
              </a:lnSpc>
              <a:spcBef>
                <a:spcPts val="1000"/>
              </a:spcBef>
              <a:spcAft>
                <a:spcPts val="0"/>
              </a:spcAft>
              <a:buClr>
                <a:schemeClr val="dk1"/>
              </a:buClr>
              <a:buSzPts val="2400"/>
              <a:buNone/>
            </a:pPr>
            <a:r>
              <a:rPr b="1" lang="en-US"/>
              <a:t>A.9	B.5	C.4	D.11  </a:t>
            </a:r>
            <a:endParaRPr/>
          </a:p>
          <a:p>
            <a:pPr indent="-228600" lvl="0" marL="228600" rtl="0" algn="l">
              <a:lnSpc>
                <a:spcPct val="90000"/>
              </a:lnSpc>
              <a:spcBef>
                <a:spcPts val="1000"/>
              </a:spcBef>
              <a:spcAft>
                <a:spcPts val="0"/>
              </a:spcAft>
              <a:buClr>
                <a:schemeClr val="dk1"/>
              </a:buClr>
              <a:buSzPts val="2400"/>
              <a:buNone/>
            </a:pPr>
            <a:r>
              <a:t/>
            </a:r>
            <a:endParaRPr b="1"/>
          </a:p>
          <a:p>
            <a:pPr indent="-228600" lvl="0" marL="228600" rtl="0" algn="l">
              <a:lnSpc>
                <a:spcPct val="90000"/>
              </a:lnSpc>
              <a:spcBef>
                <a:spcPts val="1000"/>
              </a:spcBef>
              <a:spcAft>
                <a:spcPts val="0"/>
              </a:spcAft>
              <a:buClr>
                <a:schemeClr val="dk1"/>
              </a:buClr>
              <a:buSzPts val="2400"/>
              <a:buNone/>
            </a:pPr>
            <a:r>
              <a:rPr b="1" lang="en-US"/>
              <a:t>Q 13.  Which one of the following represents a woman who is urban as well as government employee?</a:t>
            </a:r>
            <a:endParaRPr/>
          </a:p>
          <a:p>
            <a:pPr indent="-228600" lvl="0" marL="228600" rtl="0" algn="l">
              <a:lnSpc>
                <a:spcPct val="90000"/>
              </a:lnSpc>
              <a:spcBef>
                <a:spcPts val="1000"/>
              </a:spcBef>
              <a:spcAft>
                <a:spcPts val="0"/>
              </a:spcAft>
              <a:buClr>
                <a:schemeClr val="dk1"/>
              </a:buClr>
              <a:buSzPts val="2400"/>
              <a:buNone/>
            </a:pPr>
            <a:r>
              <a:rPr b="1" lang="en-US"/>
              <a:t>	A.7		B.13		C.10		D.6  </a:t>
            </a:r>
            <a:endParaRPr/>
          </a:p>
          <a:p>
            <a:pPr indent="-228600" lvl="0" marL="228600" rtl="0" algn="l">
              <a:lnSpc>
                <a:spcPct val="90000"/>
              </a:lnSpc>
              <a:spcBef>
                <a:spcPts val="1000"/>
              </a:spcBef>
              <a:spcAft>
                <a:spcPts val="0"/>
              </a:spcAft>
              <a:buClr>
                <a:schemeClr val="dk1"/>
              </a:buClr>
              <a:buSzPts val="2400"/>
              <a:buNone/>
            </a:pPr>
            <a:r>
              <a:t/>
            </a:r>
            <a:endParaRPr b="1"/>
          </a:p>
          <a:p>
            <a:pPr indent="-228600" lvl="0" marL="228600" rtl="0" algn="l">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0" name="Shape 170"/>
        <p:cNvGrpSpPr/>
        <p:nvPr/>
      </p:nvGrpSpPr>
      <p:grpSpPr>
        <a:xfrm>
          <a:off x="0" y="0"/>
          <a:ext cx="0" cy="0"/>
          <a:chOff x="0" y="0"/>
          <a:chExt cx="0" cy="0"/>
        </a:xfrm>
      </p:grpSpPr>
      <p:sp>
        <p:nvSpPr>
          <p:cNvPr id="171" name="Google Shape;171;g238b4c344f2_0_41"/>
          <p:cNvSpPr txBox="1"/>
          <p:nvPr>
            <p:ph type="title"/>
          </p:nvPr>
        </p:nvSpPr>
        <p:spPr>
          <a:xfrm>
            <a:off x="254000" y="190500"/>
            <a:ext cx="116841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172" name="Google Shape;172;g238b4c344f2_0_41"/>
          <p:cNvSpPr txBox="1"/>
          <p:nvPr>
            <p:ph idx="1" type="body"/>
          </p:nvPr>
        </p:nvSpPr>
        <p:spPr>
          <a:xfrm>
            <a:off x="204952" y="1072055"/>
            <a:ext cx="11733000" cy="5344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LOGICAL VENN DIAGRAM (EXERCISE- B)</a:t>
            </a:r>
            <a:endParaRPr>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12. Which one of the following represents the educated men but not urban ?</a:t>
            </a:r>
            <a:endParaRPr/>
          </a:p>
          <a:p>
            <a:pPr indent="-228600" lvl="0" marL="228600" rtl="0" algn="l">
              <a:lnSpc>
                <a:spcPct val="90000"/>
              </a:lnSpc>
              <a:spcBef>
                <a:spcPts val="1000"/>
              </a:spcBef>
              <a:spcAft>
                <a:spcPts val="0"/>
              </a:spcAft>
              <a:buClr>
                <a:schemeClr val="dk1"/>
              </a:buClr>
              <a:buSzPts val="2400"/>
              <a:buNone/>
            </a:pPr>
            <a:r>
              <a:rPr b="1" lang="en-US"/>
              <a:t>A.9	B.5	C.4	</a:t>
            </a:r>
            <a:r>
              <a:rPr b="1" lang="en-US">
                <a:solidFill>
                  <a:srgbClr val="FF0000"/>
                </a:solidFill>
              </a:rPr>
              <a:t>D.11  </a:t>
            </a:r>
            <a:endParaRPr>
              <a:solidFill>
                <a:srgbClr val="FF0000"/>
              </a:solidFill>
            </a:endParaRPr>
          </a:p>
          <a:p>
            <a:pPr indent="-228600" lvl="0" marL="228600" rtl="0" algn="l">
              <a:lnSpc>
                <a:spcPct val="90000"/>
              </a:lnSpc>
              <a:spcBef>
                <a:spcPts val="1000"/>
              </a:spcBef>
              <a:spcAft>
                <a:spcPts val="0"/>
              </a:spcAft>
              <a:buClr>
                <a:schemeClr val="dk1"/>
              </a:buClr>
              <a:buSzPts val="2400"/>
              <a:buNone/>
            </a:pPr>
            <a:r>
              <a:t/>
            </a:r>
            <a:endParaRPr b="1"/>
          </a:p>
          <a:p>
            <a:pPr indent="-228600" lvl="0" marL="228600" rtl="0" algn="l">
              <a:lnSpc>
                <a:spcPct val="90000"/>
              </a:lnSpc>
              <a:spcBef>
                <a:spcPts val="1000"/>
              </a:spcBef>
              <a:spcAft>
                <a:spcPts val="0"/>
              </a:spcAft>
              <a:buClr>
                <a:schemeClr val="dk1"/>
              </a:buClr>
              <a:buSzPts val="2400"/>
              <a:buNone/>
            </a:pPr>
            <a:r>
              <a:rPr b="1" lang="en-US"/>
              <a:t>Q 13.  Which one of the following represents a woman who is urban as well as government employee?</a:t>
            </a:r>
            <a:endParaRPr/>
          </a:p>
          <a:p>
            <a:pPr indent="-228600" lvl="0" marL="228600" rtl="0" algn="l">
              <a:lnSpc>
                <a:spcPct val="90000"/>
              </a:lnSpc>
              <a:spcBef>
                <a:spcPts val="1000"/>
              </a:spcBef>
              <a:spcAft>
                <a:spcPts val="0"/>
              </a:spcAft>
              <a:buClr>
                <a:schemeClr val="dk1"/>
              </a:buClr>
              <a:buSzPts val="2400"/>
              <a:buNone/>
            </a:pPr>
            <a:r>
              <a:rPr b="1" lang="en-US"/>
              <a:t>	A.7		B.13		C.10		</a:t>
            </a:r>
            <a:r>
              <a:rPr b="1" lang="en-US">
                <a:solidFill>
                  <a:srgbClr val="FF0000"/>
                </a:solidFill>
              </a:rPr>
              <a:t>D.6  </a:t>
            </a:r>
            <a:endParaRPr>
              <a:solidFill>
                <a:srgbClr val="FF0000"/>
              </a:solidFill>
            </a:endParaRPr>
          </a:p>
          <a:p>
            <a:pPr indent="-228600" lvl="0" marL="228600" rtl="0" algn="l">
              <a:lnSpc>
                <a:spcPct val="90000"/>
              </a:lnSpc>
              <a:spcBef>
                <a:spcPts val="1000"/>
              </a:spcBef>
              <a:spcAft>
                <a:spcPts val="0"/>
              </a:spcAft>
              <a:buClr>
                <a:schemeClr val="dk1"/>
              </a:buClr>
              <a:buSzPts val="2400"/>
              <a:buNone/>
            </a:pPr>
            <a:r>
              <a:t/>
            </a:r>
            <a:endParaRPr b="1"/>
          </a:p>
          <a:p>
            <a:pPr indent="-228600" lvl="0" marL="228600" rtl="0" algn="l">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6" name="Shape 176"/>
        <p:cNvGrpSpPr/>
        <p:nvPr/>
      </p:nvGrpSpPr>
      <p:grpSpPr>
        <a:xfrm>
          <a:off x="0" y="0"/>
          <a:ext cx="0" cy="0"/>
          <a:chOff x="0" y="0"/>
          <a:chExt cx="0" cy="0"/>
        </a:xfrm>
      </p:grpSpPr>
      <p:sp>
        <p:nvSpPr>
          <p:cNvPr id="177" name="Google Shape;177;p9"/>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178" name="Google Shape;178;p9"/>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LOGICAL VENN DIAGRAM (EXERCISE- B)</a:t>
            </a:r>
            <a:endParaRPr>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In the following figure the different regions are given with different number give the answer accordingly.</a:t>
            </a:r>
            <a:endParaRPr/>
          </a:p>
          <a:p>
            <a:pPr indent="-228600" lvl="0" marL="228600" rtl="0" algn="l">
              <a:lnSpc>
                <a:spcPct val="90000"/>
              </a:lnSpc>
              <a:spcBef>
                <a:spcPts val="1000"/>
              </a:spcBef>
              <a:spcAft>
                <a:spcPts val="0"/>
              </a:spcAft>
              <a:buClr>
                <a:schemeClr val="dk1"/>
              </a:buClr>
              <a:buSzPts val="2400"/>
              <a:buNone/>
            </a:pPr>
            <a:r>
              <a:t/>
            </a:r>
            <a:endParaRPr b="1"/>
          </a:p>
          <a:p>
            <a:pPr indent="-228600" lvl="0" marL="228600" rtl="0" algn="l">
              <a:lnSpc>
                <a:spcPct val="90000"/>
              </a:lnSpc>
              <a:spcBef>
                <a:spcPts val="1000"/>
              </a:spcBef>
              <a:spcAft>
                <a:spcPts val="0"/>
              </a:spcAft>
              <a:buClr>
                <a:schemeClr val="dk1"/>
              </a:buClr>
              <a:buSzPts val="2400"/>
              <a:buNone/>
            </a:pPr>
            <a:r>
              <a:t/>
            </a:r>
            <a:endParaRPr b="1"/>
          </a:p>
          <a:p>
            <a:pPr indent="-228600" lvl="0" marL="228600" rtl="0" algn="l">
              <a:lnSpc>
                <a:spcPct val="90000"/>
              </a:lnSpc>
              <a:spcBef>
                <a:spcPts val="1000"/>
              </a:spcBef>
              <a:spcAft>
                <a:spcPts val="0"/>
              </a:spcAft>
              <a:buClr>
                <a:schemeClr val="dk1"/>
              </a:buClr>
              <a:buSzPts val="2400"/>
              <a:buNone/>
            </a:pPr>
            <a:r>
              <a:t/>
            </a:r>
            <a:endParaRPr b="1"/>
          </a:p>
          <a:p>
            <a:pPr indent="-228600" lvl="0" marL="228600" rtl="0" algn="l">
              <a:lnSpc>
                <a:spcPct val="90000"/>
              </a:lnSpc>
              <a:spcBef>
                <a:spcPts val="1000"/>
              </a:spcBef>
              <a:spcAft>
                <a:spcPts val="0"/>
              </a:spcAft>
              <a:buClr>
                <a:schemeClr val="dk1"/>
              </a:buClr>
              <a:buSzPts val="2400"/>
              <a:buNone/>
            </a:pPr>
            <a:r>
              <a:t/>
            </a:r>
            <a:endParaRPr b="1"/>
          </a:p>
          <a:p>
            <a:pPr indent="-228600" lvl="0" marL="228600" rtl="0" algn="l">
              <a:lnSpc>
                <a:spcPct val="90000"/>
              </a:lnSpc>
              <a:spcBef>
                <a:spcPts val="1000"/>
              </a:spcBef>
              <a:spcAft>
                <a:spcPts val="0"/>
              </a:spcAft>
              <a:buClr>
                <a:schemeClr val="dk1"/>
              </a:buClr>
              <a:buSzPts val="2400"/>
              <a:buNone/>
            </a:pPr>
            <a:r>
              <a:t/>
            </a:r>
            <a:endParaRPr b="1"/>
          </a:p>
          <a:p>
            <a:pPr indent="-228600" lvl="0" marL="228600" rtl="0" algn="l">
              <a:lnSpc>
                <a:spcPct val="90000"/>
              </a:lnSpc>
              <a:spcBef>
                <a:spcPts val="1000"/>
              </a:spcBef>
              <a:spcAft>
                <a:spcPts val="0"/>
              </a:spcAft>
              <a:buClr>
                <a:schemeClr val="dk1"/>
              </a:buClr>
              <a:buSzPts val="2400"/>
              <a:buNone/>
            </a:pPr>
            <a:r>
              <a:t/>
            </a:r>
            <a:endParaRPr b="1"/>
          </a:p>
          <a:p>
            <a:pPr indent="-228600" lvl="0" marL="228600" rtl="0" algn="l">
              <a:lnSpc>
                <a:spcPct val="90000"/>
              </a:lnSpc>
              <a:spcBef>
                <a:spcPts val="1000"/>
              </a:spcBef>
              <a:spcAft>
                <a:spcPts val="0"/>
              </a:spcAft>
              <a:buClr>
                <a:schemeClr val="dk1"/>
              </a:buClr>
              <a:buSzPts val="2400"/>
              <a:buNone/>
            </a:pPr>
            <a:r>
              <a:t/>
            </a:r>
            <a:endParaRPr b="1"/>
          </a:p>
          <a:p>
            <a:pPr indent="-228600" lvl="0" marL="228600" rtl="0" algn="l">
              <a:lnSpc>
                <a:spcPct val="90000"/>
              </a:lnSpc>
              <a:spcBef>
                <a:spcPts val="1000"/>
              </a:spcBef>
              <a:spcAft>
                <a:spcPts val="0"/>
              </a:spcAft>
              <a:buClr>
                <a:schemeClr val="dk1"/>
              </a:buClr>
              <a:buSzPts val="2400"/>
              <a:buNone/>
            </a:pPr>
            <a:r>
              <a:t/>
            </a:r>
            <a:endParaRPr b="1"/>
          </a:p>
        </p:txBody>
      </p:sp>
      <p:pic>
        <p:nvPicPr>
          <p:cNvPr descr="http://www.indiabix.com/_files/images/verbal-reasoning/venn-diagram/4-19-7-Dir-1.png" id="179" name="Google Shape;179;p9"/>
          <p:cNvPicPr preferRelativeResize="0"/>
          <p:nvPr/>
        </p:nvPicPr>
        <p:blipFill rotWithShape="1">
          <a:blip r:embed="rId3">
            <a:alphaModFix/>
          </a:blip>
          <a:srcRect b="0" l="0" r="0" t="0"/>
          <a:stretch/>
        </p:blipFill>
        <p:spPr>
          <a:xfrm>
            <a:off x="2302971" y="2360489"/>
            <a:ext cx="6931341" cy="255017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3" name="Shape 183"/>
        <p:cNvGrpSpPr/>
        <p:nvPr/>
      </p:nvGrpSpPr>
      <p:grpSpPr>
        <a:xfrm>
          <a:off x="0" y="0"/>
          <a:ext cx="0" cy="0"/>
          <a:chOff x="0" y="0"/>
          <a:chExt cx="0" cy="0"/>
        </a:xfrm>
      </p:grpSpPr>
      <p:sp>
        <p:nvSpPr>
          <p:cNvPr id="184" name="Google Shape;184;p10"/>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185" name="Google Shape;185;p10"/>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LOGICAL VENN DIAGRAM (EXERCISE- B)</a:t>
            </a:r>
            <a:endParaRPr>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Q 14. If hospital management requires only married trained nurses for operation theater, which part of diagram should be chosen by him ?</a:t>
            </a:r>
            <a:endParaRPr/>
          </a:p>
          <a:p>
            <a:pPr indent="-228600" lvl="0" marL="228600" rtl="0" algn="l">
              <a:lnSpc>
                <a:spcPct val="90000"/>
              </a:lnSpc>
              <a:spcBef>
                <a:spcPts val="1000"/>
              </a:spcBef>
              <a:spcAft>
                <a:spcPts val="0"/>
              </a:spcAft>
              <a:buClr>
                <a:schemeClr val="dk1"/>
              </a:buClr>
              <a:buSzPts val="2400"/>
              <a:buNone/>
            </a:pPr>
            <a:r>
              <a:rPr b="1" lang="en-US"/>
              <a:t>A.7	B.4	C.5	D.6</a:t>
            </a:r>
            <a:endParaRPr/>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9" name="Shape 189"/>
        <p:cNvGrpSpPr/>
        <p:nvPr/>
      </p:nvGrpSpPr>
      <p:grpSpPr>
        <a:xfrm>
          <a:off x="0" y="0"/>
          <a:ext cx="0" cy="0"/>
          <a:chOff x="0" y="0"/>
          <a:chExt cx="0" cy="0"/>
        </a:xfrm>
      </p:grpSpPr>
      <p:sp>
        <p:nvSpPr>
          <p:cNvPr id="190" name="Google Shape;190;g238b4c344f2_0_52"/>
          <p:cNvSpPr txBox="1"/>
          <p:nvPr>
            <p:ph type="title"/>
          </p:nvPr>
        </p:nvSpPr>
        <p:spPr>
          <a:xfrm>
            <a:off x="254000" y="190500"/>
            <a:ext cx="116841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191" name="Google Shape;191;g238b4c344f2_0_52"/>
          <p:cNvSpPr txBox="1"/>
          <p:nvPr>
            <p:ph idx="1" type="body"/>
          </p:nvPr>
        </p:nvSpPr>
        <p:spPr>
          <a:xfrm>
            <a:off x="204952" y="1072055"/>
            <a:ext cx="11733000" cy="5344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LOGICAL VENN DIAGRAM (EXERCISE- B)</a:t>
            </a:r>
            <a:endParaRPr>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Q 14. If hospital management requires only married trained nurses for operation theater, which part of diagram should be chosen by him ?</a:t>
            </a:r>
            <a:endParaRPr/>
          </a:p>
          <a:p>
            <a:pPr indent="-228600" lvl="0" marL="228600" rtl="0" algn="l">
              <a:lnSpc>
                <a:spcPct val="90000"/>
              </a:lnSpc>
              <a:spcBef>
                <a:spcPts val="1000"/>
              </a:spcBef>
              <a:spcAft>
                <a:spcPts val="0"/>
              </a:spcAft>
              <a:buClr>
                <a:schemeClr val="dk1"/>
              </a:buClr>
              <a:buSzPts val="2400"/>
              <a:buNone/>
            </a:pPr>
            <a:r>
              <a:rPr b="1" lang="en-US"/>
              <a:t>A.7	B.4	C.5	</a:t>
            </a:r>
            <a:r>
              <a:rPr b="1" lang="en-US">
                <a:solidFill>
                  <a:srgbClr val="FF0000"/>
                </a:solidFill>
              </a:rPr>
              <a:t>D.6</a:t>
            </a:r>
            <a:endParaRPr>
              <a:solidFill>
                <a:srgbClr val="FF0000"/>
              </a:solidFill>
            </a:endParaRPr>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7" name="Shape 107"/>
        <p:cNvGrpSpPr/>
        <p:nvPr/>
      </p:nvGrpSpPr>
      <p:grpSpPr>
        <a:xfrm>
          <a:off x="0" y="0"/>
          <a:ext cx="0" cy="0"/>
          <a:chOff x="0" y="0"/>
          <a:chExt cx="0" cy="0"/>
        </a:xfrm>
      </p:grpSpPr>
      <p:sp>
        <p:nvSpPr>
          <p:cNvPr id="108" name="Google Shape;108;p2"/>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109" name="Google Shape;109;p2"/>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LOGICAL VENN DIAGRAM (EXERCISE- B)</a:t>
            </a:r>
            <a:endParaRPr>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 How many persons can speak English and Hindi both the languages only ?</a:t>
            </a:r>
            <a:endParaRPr/>
          </a:p>
          <a:p>
            <a:pPr indent="-228600" lvl="0" marL="228600" rtl="0" algn="l">
              <a:lnSpc>
                <a:spcPct val="90000"/>
              </a:lnSpc>
              <a:spcBef>
                <a:spcPts val="1000"/>
              </a:spcBef>
              <a:spcAft>
                <a:spcPts val="0"/>
              </a:spcAft>
              <a:buClr>
                <a:schemeClr val="dk1"/>
              </a:buClr>
              <a:buSzPts val="2400"/>
              <a:buNone/>
            </a:pPr>
            <a:r>
              <a:rPr b="1" lang="en-US"/>
              <a:t>A.5		B.8		C.7		D.18</a:t>
            </a:r>
            <a:endParaRPr/>
          </a:p>
          <a:p>
            <a:pPr indent="-228600" lvl="0" marL="228600" rtl="0" algn="l">
              <a:lnSpc>
                <a:spcPct val="90000"/>
              </a:lnSpc>
              <a:spcBef>
                <a:spcPts val="1000"/>
              </a:spcBef>
              <a:spcAft>
                <a:spcPts val="0"/>
              </a:spcAft>
              <a:buClr>
                <a:schemeClr val="dk1"/>
              </a:buClr>
              <a:buSzPts val="2400"/>
              <a:buNone/>
            </a:pPr>
            <a:r>
              <a:rPr b="1" lang="en-US"/>
              <a:t>Q 2. How many persons can speak Marathi and Telugu both ?</a:t>
            </a:r>
            <a:endParaRPr/>
          </a:p>
          <a:p>
            <a:pPr indent="-228600" lvl="0" marL="228600" rtl="0" algn="l">
              <a:lnSpc>
                <a:spcPct val="90000"/>
              </a:lnSpc>
              <a:spcBef>
                <a:spcPts val="1000"/>
              </a:spcBef>
              <a:spcAft>
                <a:spcPts val="0"/>
              </a:spcAft>
              <a:buClr>
                <a:schemeClr val="dk1"/>
              </a:buClr>
              <a:buSzPts val="2400"/>
              <a:buNone/>
            </a:pPr>
            <a:r>
              <a:rPr b="1" lang="en-US"/>
              <a:t>A.10		B.11		C.13		D.None of these</a:t>
            </a:r>
            <a:endParaRPr/>
          </a:p>
          <a:p>
            <a:pPr indent="-228600" lvl="0" marL="228600" rtl="0" algn="l">
              <a:lnSpc>
                <a:spcPct val="90000"/>
              </a:lnSpc>
              <a:spcBef>
                <a:spcPts val="1000"/>
              </a:spcBef>
              <a:spcAft>
                <a:spcPts val="0"/>
              </a:spcAft>
              <a:buClr>
                <a:schemeClr val="dk1"/>
              </a:buClr>
              <a:buSzPts val="2400"/>
              <a:buNone/>
            </a:pPr>
            <a:r>
              <a:rPr b="1" lang="en-US"/>
              <a:t>Q 3. How many persons can speak only English ?</a:t>
            </a:r>
            <a:endParaRPr/>
          </a:p>
          <a:p>
            <a:pPr indent="-228600" lvl="0" marL="228600" rtl="0" algn="l">
              <a:lnSpc>
                <a:spcPct val="90000"/>
              </a:lnSpc>
              <a:spcBef>
                <a:spcPts val="1000"/>
              </a:spcBef>
              <a:spcAft>
                <a:spcPts val="0"/>
              </a:spcAft>
              <a:buClr>
                <a:schemeClr val="dk1"/>
              </a:buClr>
              <a:buSzPts val="2400"/>
              <a:buNone/>
            </a:pPr>
            <a:r>
              <a:rPr b="1" lang="en-US"/>
              <a:t>A.9		B.12		C.7		D.19</a:t>
            </a:r>
            <a:endParaRPr/>
          </a:p>
          <a:p>
            <a:pPr indent="-228600" lvl="0" marL="228600" rtl="0" algn="l">
              <a:lnSpc>
                <a:spcPct val="90000"/>
              </a:lnSpc>
              <a:spcBef>
                <a:spcPts val="1000"/>
              </a:spcBef>
              <a:spcAft>
                <a:spcPts val="0"/>
              </a:spcAft>
              <a:buClr>
                <a:schemeClr val="dk1"/>
              </a:buClr>
              <a:buSzPts val="2400"/>
              <a:buNone/>
            </a:pPr>
            <a:r>
              <a:rPr b="1" lang="en-US"/>
              <a:t>Q 4. How many persons can speak English, Hindi and Telugu ?</a:t>
            </a:r>
            <a:endParaRPr/>
          </a:p>
          <a:p>
            <a:pPr indent="-228600" lvl="0" marL="228600" rtl="0" algn="l">
              <a:lnSpc>
                <a:spcPct val="90000"/>
              </a:lnSpc>
              <a:spcBef>
                <a:spcPts val="1000"/>
              </a:spcBef>
              <a:spcAft>
                <a:spcPts val="0"/>
              </a:spcAft>
              <a:buClr>
                <a:schemeClr val="dk1"/>
              </a:buClr>
              <a:buSzPts val="2400"/>
              <a:buNone/>
            </a:pPr>
            <a:r>
              <a:rPr b="1" lang="en-US"/>
              <a:t>A.8		B.2		C.7		D.None of these</a:t>
            </a:r>
            <a:endParaRPr/>
          </a:p>
          <a:p>
            <a:pPr indent="-228600" lvl="0" marL="228600" rtl="0" algn="ctr">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3" name="Shape 113"/>
        <p:cNvGrpSpPr/>
        <p:nvPr/>
      </p:nvGrpSpPr>
      <p:grpSpPr>
        <a:xfrm>
          <a:off x="0" y="0"/>
          <a:ext cx="0" cy="0"/>
          <a:chOff x="0" y="0"/>
          <a:chExt cx="0" cy="0"/>
        </a:xfrm>
      </p:grpSpPr>
      <p:sp>
        <p:nvSpPr>
          <p:cNvPr id="114" name="Google Shape;114;g238b4c344f2_0_8"/>
          <p:cNvSpPr txBox="1"/>
          <p:nvPr>
            <p:ph type="title"/>
          </p:nvPr>
        </p:nvSpPr>
        <p:spPr>
          <a:xfrm>
            <a:off x="254000" y="190500"/>
            <a:ext cx="116841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115" name="Google Shape;115;g238b4c344f2_0_8"/>
          <p:cNvSpPr txBox="1"/>
          <p:nvPr>
            <p:ph idx="1" type="body"/>
          </p:nvPr>
        </p:nvSpPr>
        <p:spPr>
          <a:xfrm>
            <a:off x="204952" y="1072055"/>
            <a:ext cx="11733000" cy="5344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LOGICAL VENN DIAGRAM (EXERCISE- B)</a:t>
            </a:r>
            <a:endParaRPr>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 How many persons can speak English and Hindi both the languages only ?</a:t>
            </a:r>
            <a:endParaRPr/>
          </a:p>
          <a:p>
            <a:pPr indent="-228600" lvl="0" marL="228600" rtl="0" algn="l">
              <a:lnSpc>
                <a:spcPct val="90000"/>
              </a:lnSpc>
              <a:spcBef>
                <a:spcPts val="1000"/>
              </a:spcBef>
              <a:spcAft>
                <a:spcPts val="0"/>
              </a:spcAft>
              <a:buClr>
                <a:schemeClr val="dk1"/>
              </a:buClr>
              <a:buSzPts val="2400"/>
              <a:buNone/>
            </a:pPr>
            <a:r>
              <a:rPr b="1" lang="en-US"/>
              <a:t>A.5		</a:t>
            </a:r>
            <a:r>
              <a:rPr b="1" lang="en-US">
                <a:solidFill>
                  <a:srgbClr val="FF0000"/>
                </a:solidFill>
              </a:rPr>
              <a:t>B.8</a:t>
            </a:r>
            <a:r>
              <a:rPr b="1" lang="en-US"/>
              <a:t>		C.7		D.18</a:t>
            </a:r>
            <a:endParaRPr/>
          </a:p>
          <a:p>
            <a:pPr indent="-228600" lvl="0" marL="228600" rtl="0" algn="l">
              <a:lnSpc>
                <a:spcPct val="90000"/>
              </a:lnSpc>
              <a:spcBef>
                <a:spcPts val="1000"/>
              </a:spcBef>
              <a:spcAft>
                <a:spcPts val="0"/>
              </a:spcAft>
              <a:buClr>
                <a:schemeClr val="dk1"/>
              </a:buClr>
              <a:buSzPts val="2400"/>
              <a:buNone/>
            </a:pPr>
            <a:r>
              <a:rPr b="1" lang="en-US"/>
              <a:t>Q 2. How many persons can speak Marathi and Telugu both ?</a:t>
            </a:r>
            <a:endParaRPr/>
          </a:p>
          <a:p>
            <a:pPr indent="-228600" lvl="0" marL="228600" rtl="0" algn="l">
              <a:lnSpc>
                <a:spcPct val="90000"/>
              </a:lnSpc>
              <a:spcBef>
                <a:spcPts val="1000"/>
              </a:spcBef>
              <a:spcAft>
                <a:spcPts val="0"/>
              </a:spcAft>
              <a:buClr>
                <a:schemeClr val="dk1"/>
              </a:buClr>
              <a:buSzPts val="2400"/>
              <a:buNone/>
            </a:pPr>
            <a:r>
              <a:rPr b="1" lang="en-US"/>
              <a:t>A.10		B.11		</a:t>
            </a:r>
            <a:r>
              <a:rPr b="1" lang="en-US">
                <a:solidFill>
                  <a:srgbClr val="FF0000"/>
                </a:solidFill>
              </a:rPr>
              <a:t>C.13</a:t>
            </a:r>
            <a:r>
              <a:rPr b="1" lang="en-US"/>
              <a:t>		D.None of these</a:t>
            </a:r>
            <a:endParaRPr/>
          </a:p>
          <a:p>
            <a:pPr indent="-228600" lvl="0" marL="228600" rtl="0" algn="l">
              <a:lnSpc>
                <a:spcPct val="90000"/>
              </a:lnSpc>
              <a:spcBef>
                <a:spcPts val="1000"/>
              </a:spcBef>
              <a:spcAft>
                <a:spcPts val="0"/>
              </a:spcAft>
              <a:buClr>
                <a:schemeClr val="dk1"/>
              </a:buClr>
              <a:buSzPts val="2400"/>
              <a:buNone/>
            </a:pPr>
            <a:r>
              <a:rPr b="1" lang="en-US"/>
              <a:t>Q 3. How many persons can speak only English ?</a:t>
            </a:r>
            <a:endParaRPr/>
          </a:p>
          <a:p>
            <a:pPr indent="-228600" lvl="0" marL="228600" rtl="0" algn="l">
              <a:lnSpc>
                <a:spcPct val="90000"/>
              </a:lnSpc>
              <a:spcBef>
                <a:spcPts val="1000"/>
              </a:spcBef>
              <a:spcAft>
                <a:spcPts val="0"/>
              </a:spcAft>
              <a:buClr>
                <a:schemeClr val="dk1"/>
              </a:buClr>
              <a:buSzPts val="2400"/>
              <a:buNone/>
            </a:pPr>
            <a:r>
              <a:rPr b="1" lang="en-US"/>
              <a:t>A.9		</a:t>
            </a:r>
            <a:r>
              <a:rPr b="1" lang="en-US">
                <a:solidFill>
                  <a:srgbClr val="FF0000"/>
                </a:solidFill>
              </a:rPr>
              <a:t>B.12	</a:t>
            </a:r>
            <a:r>
              <a:rPr b="1" lang="en-US"/>
              <a:t>	C.7		D.19</a:t>
            </a:r>
            <a:endParaRPr/>
          </a:p>
          <a:p>
            <a:pPr indent="-228600" lvl="0" marL="228600" rtl="0" algn="l">
              <a:lnSpc>
                <a:spcPct val="90000"/>
              </a:lnSpc>
              <a:spcBef>
                <a:spcPts val="1000"/>
              </a:spcBef>
              <a:spcAft>
                <a:spcPts val="0"/>
              </a:spcAft>
              <a:buClr>
                <a:schemeClr val="dk1"/>
              </a:buClr>
              <a:buSzPts val="2400"/>
              <a:buNone/>
            </a:pPr>
            <a:r>
              <a:rPr b="1" lang="en-US"/>
              <a:t>Q 4. How many persons can speak English, Hindi and Telugu ?</a:t>
            </a:r>
            <a:endParaRPr/>
          </a:p>
          <a:p>
            <a:pPr indent="-228600" lvl="0" marL="228600" rtl="0" algn="l">
              <a:lnSpc>
                <a:spcPct val="90000"/>
              </a:lnSpc>
              <a:spcBef>
                <a:spcPts val="1000"/>
              </a:spcBef>
              <a:spcAft>
                <a:spcPts val="0"/>
              </a:spcAft>
              <a:buClr>
                <a:schemeClr val="dk1"/>
              </a:buClr>
              <a:buSzPts val="2400"/>
              <a:buNone/>
            </a:pPr>
            <a:r>
              <a:rPr b="1" lang="en-US"/>
              <a:t>A.8		</a:t>
            </a:r>
            <a:r>
              <a:rPr b="1" lang="en-US">
                <a:solidFill>
                  <a:srgbClr val="FF0000"/>
                </a:solidFill>
              </a:rPr>
              <a:t>B.2	</a:t>
            </a:r>
            <a:r>
              <a:rPr b="1" lang="en-US"/>
              <a:t>	C.7		D.None of these</a:t>
            </a:r>
            <a:endParaRPr/>
          </a:p>
          <a:p>
            <a:pPr indent="-228600" lvl="0" marL="228600" rtl="0" algn="ctr">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9" name="Shape 119"/>
        <p:cNvGrpSpPr/>
        <p:nvPr/>
      </p:nvGrpSpPr>
      <p:grpSpPr>
        <a:xfrm>
          <a:off x="0" y="0"/>
          <a:ext cx="0" cy="0"/>
          <a:chOff x="0" y="0"/>
          <a:chExt cx="0" cy="0"/>
        </a:xfrm>
      </p:grpSpPr>
      <p:sp>
        <p:nvSpPr>
          <p:cNvPr id="120" name="Google Shape;120;p3"/>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121" name="Google Shape;121;p3"/>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LOGICAL VENN DIAGRAM (EXERCISE- B)</a:t>
            </a:r>
            <a:endParaRPr>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 </a:t>
            </a:r>
            <a:r>
              <a:rPr b="1" lang="en-US"/>
              <a:t>DIRECTION: In the following figure the different regions are given with different number give the answer accordingly.</a:t>
            </a:r>
            <a:endParaRPr/>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  </a:t>
            </a:r>
            <a:endParaRPr/>
          </a:p>
        </p:txBody>
      </p:sp>
      <p:pic>
        <p:nvPicPr>
          <p:cNvPr descr="http://www.indiabix.com/_files/images/verbal-reasoning/venn-diagram/4-19-4-Dir-1.png" id="122" name="Google Shape;122;p3"/>
          <p:cNvPicPr preferRelativeResize="0"/>
          <p:nvPr/>
        </p:nvPicPr>
        <p:blipFill rotWithShape="1">
          <a:blip r:embed="rId3">
            <a:alphaModFix/>
          </a:blip>
          <a:srcRect b="0" l="0" r="0" t="0"/>
          <a:stretch/>
        </p:blipFill>
        <p:spPr>
          <a:xfrm>
            <a:off x="1839238" y="2589614"/>
            <a:ext cx="8343339" cy="31677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6" name="Shape 126"/>
        <p:cNvGrpSpPr/>
        <p:nvPr/>
      </p:nvGrpSpPr>
      <p:grpSpPr>
        <a:xfrm>
          <a:off x="0" y="0"/>
          <a:ext cx="0" cy="0"/>
          <a:chOff x="0" y="0"/>
          <a:chExt cx="0" cy="0"/>
        </a:xfrm>
      </p:grpSpPr>
      <p:sp>
        <p:nvSpPr>
          <p:cNvPr id="127" name="Google Shape;127;p4"/>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128" name="Google Shape;128;p4"/>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LOGICAL VENN DIAGRAM (EXERCISE- B)</a:t>
            </a:r>
            <a:endParaRPr>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5</a:t>
            </a:r>
            <a:r>
              <a:rPr b="1" lang="en-US"/>
              <a:t>. How many persons who take tea and wine but not coffee ?</a:t>
            </a:r>
            <a:endParaRPr/>
          </a:p>
          <a:p>
            <a:pPr indent="-228600" lvl="0" marL="228600" rtl="0" algn="l">
              <a:lnSpc>
                <a:spcPct val="90000"/>
              </a:lnSpc>
              <a:spcBef>
                <a:spcPts val="1000"/>
              </a:spcBef>
              <a:spcAft>
                <a:spcPts val="0"/>
              </a:spcAft>
              <a:buClr>
                <a:schemeClr val="dk1"/>
              </a:buClr>
              <a:buSzPts val="2400"/>
              <a:buNone/>
            </a:pPr>
            <a:r>
              <a:rPr b="1" lang="en-US"/>
              <a:t>A.20		B.17		C.25		D.15</a:t>
            </a:r>
            <a:endParaRPr/>
          </a:p>
          <a:p>
            <a:pPr indent="-228600" lvl="0" marL="228600" rtl="0" algn="l">
              <a:lnSpc>
                <a:spcPct val="90000"/>
              </a:lnSpc>
              <a:spcBef>
                <a:spcPts val="1000"/>
              </a:spcBef>
              <a:spcAft>
                <a:spcPts val="0"/>
              </a:spcAft>
              <a:buClr>
                <a:schemeClr val="dk1"/>
              </a:buClr>
              <a:buSzPts val="2400"/>
              <a:buNone/>
            </a:pPr>
            <a:r>
              <a:t/>
            </a:r>
            <a:endParaRPr b="1"/>
          </a:p>
          <a:p>
            <a:pPr indent="-228600" lvl="0" marL="228600" rtl="0" algn="l">
              <a:lnSpc>
                <a:spcPct val="90000"/>
              </a:lnSpc>
              <a:spcBef>
                <a:spcPts val="1000"/>
              </a:spcBef>
              <a:spcAft>
                <a:spcPts val="0"/>
              </a:spcAft>
              <a:buClr>
                <a:schemeClr val="dk1"/>
              </a:buClr>
              <a:buSzPts val="2400"/>
              <a:buNone/>
            </a:pPr>
            <a:r>
              <a:rPr b="1" lang="en-US"/>
              <a:t>Q 6. How many persons are there who take both tea and coffee but not wine ?</a:t>
            </a:r>
            <a:endParaRPr/>
          </a:p>
          <a:p>
            <a:pPr indent="-228600" lvl="0" marL="228600" rtl="0" algn="l">
              <a:lnSpc>
                <a:spcPct val="90000"/>
              </a:lnSpc>
              <a:spcBef>
                <a:spcPts val="1000"/>
              </a:spcBef>
              <a:spcAft>
                <a:spcPts val="0"/>
              </a:spcAft>
              <a:buClr>
                <a:schemeClr val="dk1"/>
              </a:buClr>
              <a:buSzPts val="2400"/>
              <a:buNone/>
            </a:pPr>
            <a:r>
              <a:rPr b="1" lang="en-US"/>
              <a:t>A.22		B.17		C.7		D.20</a:t>
            </a:r>
            <a:endParaRPr/>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rPr b="1" lang="en-US"/>
              <a:t>Q 7. How many persons take wine ?</a:t>
            </a:r>
            <a:endParaRPr/>
          </a:p>
          <a:p>
            <a:pPr indent="-228600" lvl="0" marL="228600" rtl="0" algn="l">
              <a:lnSpc>
                <a:spcPct val="90000"/>
              </a:lnSpc>
              <a:spcBef>
                <a:spcPts val="1000"/>
              </a:spcBef>
              <a:spcAft>
                <a:spcPts val="0"/>
              </a:spcAft>
              <a:buClr>
                <a:schemeClr val="dk1"/>
              </a:buClr>
              <a:buSzPts val="2400"/>
              <a:buNone/>
            </a:pPr>
            <a:r>
              <a:rPr b="1" lang="en-US"/>
              <a:t>A.100		B.82		C.92		D.122</a:t>
            </a:r>
            <a:endParaRPr/>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rPr b="1" lang="en-US"/>
              <a:t>Q 8. How many persons are there who takes only coffee ?</a:t>
            </a:r>
            <a:endParaRPr/>
          </a:p>
          <a:p>
            <a:pPr indent="-228600" lvl="0" marL="228600" rtl="0" algn="l">
              <a:lnSpc>
                <a:spcPct val="90000"/>
              </a:lnSpc>
              <a:spcBef>
                <a:spcPts val="1000"/>
              </a:spcBef>
              <a:spcAft>
                <a:spcPts val="0"/>
              </a:spcAft>
              <a:buClr>
                <a:schemeClr val="dk1"/>
              </a:buClr>
              <a:buSzPts val="2400"/>
              <a:buNone/>
            </a:pPr>
            <a:r>
              <a:rPr b="1" lang="en-US"/>
              <a:t>A.90		B.45		C.25		D.20</a:t>
            </a:r>
            <a:endParaRPr/>
          </a:p>
          <a:p>
            <a:pPr indent="-228600" lvl="0" marL="228600" rtl="0" algn="l">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2" name="Shape 132"/>
        <p:cNvGrpSpPr/>
        <p:nvPr/>
      </p:nvGrpSpPr>
      <p:grpSpPr>
        <a:xfrm>
          <a:off x="0" y="0"/>
          <a:ext cx="0" cy="0"/>
          <a:chOff x="0" y="0"/>
          <a:chExt cx="0" cy="0"/>
        </a:xfrm>
      </p:grpSpPr>
      <p:sp>
        <p:nvSpPr>
          <p:cNvPr id="133" name="Google Shape;133;g238b4c344f2_0_19"/>
          <p:cNvSpPr txBox="1"/>
          <p:nvPr>
            <p:ph type="title"/>
          </p:nvPr>
        </p:nvSpPr>
        <p:spPr>
          <a:xfrm>
            <a:off x="254000" y="190500"/>
            <a:ext cx="116841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134" name="Google Shape;134;g238b4c344f2_0_19"/>
          <p:cNvSpPr txBox="1"/>
          <p:nvPr>
            <p:ph idx="1" type="body"/>
          </p:nvPr>
        </p:nvSpPr>
        <p:spPr>
          <a:xfrm>
            <a:off x="204952" y="1072055"/>
            <a:ext cx="11733000" cy="53445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LOGICAL VENN DIAGRAM (EXERCISE- B)</a:t>
            </a:r>
            <a:endParaRPr>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5</a:t>
            </a:r>
            <a:r>
              <a:rPr b="1" lang="en-US"/>
              <a:t>. How many persons who take tea and wine but not coffee ?</a:t>
            </a:r>
            <a:endParaRPr/>
          </a:p>
          <a:p>
            <a:pPr indent="-228600" lvl="0" marL="228600" rtl="0" algn="l">
              <a:lnSpc>
                <a:spcPct val="90000"/>
              </a:lnSpc>
              <a:spcBef>
                <a:spcPts val="1000"/>
              </a:spcBef>
              <a:spcAft>
                <a:spcPts val="0"/>
              </a:spcAft>
              <a:buClr>
                <a:schemeClr val="dk1"/>
              </a:buClr>
              <a:buSzPts val="2400"/>
              <a:buNone/>
            </a:pPr>
            <a:r>
              <a:rPr b="1" lang="en-US"/>
              <a:t>A.20		</a:t>
            </a:r>
            <a:r>
              <a:rPr b="1" lang="en-US">
                <a:solidFill>
                  <a:srgbClr val="FF0000"/>
                </a:solidFill>
              </a:rPr>
              <a:t>B.17</a:t>
            </a:r>
            <a:r>
              <a:rPr b="1" lang="en-US"/>
              <a:t>		C.25		D.15</a:t>
            </a:r>
            <a:endParaRPr/>
          </a:p>
          <a:p>
            <a:pPr indent="-228600" lvl="0" marL="228600" rtl="0" algn="l">
              <a:lnSpc>
                <a:spcPct val="90000"/>
              </a:lnSpc>
              <a:spcBef>
                <a:spcPts val="1000"/>
              </a:spcBef>
              <a:spcAft>
                <a:spcPts val="0"/>
              </a:spcAft>
              <a:buClr>
                <a:schemeClr val="dk1"/>
              </a:buClr>
              <a:buSzPts val="2400"/>
              <a:buNone/>
            </a:pPr>
            <a:r>
              <a:t/>
            </a:r>
            <a:endParaRPr b="1"/>
          </a:p>
          <a:p>
            <a:pPr indent="-228600" lvl="0" marL="228600" rtl="0" algn="l">
              <a:lnSpc>
                <a:spcPct val="90000"/>
              </a:lnSpc>
              <a:spcBef>
                <a:spcPts val="1000"/>
              </a:spcBef>
              <a:spcAft>
                <a:spcPts val="0"/>
              </a:spcAft>
              <a:buClr>
                <a:schemeClr val="dk1"/>
              </a:buClr>
              <a:buSzPts val="2400"/>
              <a:buNone/>
            </a:pPr>
            <a:r>
              <a:rPr b="1" lang="en-US"/>
              <a:t>Q 6. How many persons are there who take both tea and coffee but not wine ?</a:t>
            </a:r>
            <a:endParaRPr/>
          </a:p>
          <a:p>
            <a:pPr indent="-228600" lvl="0" marL="228600" rtl="0" algn="l">
              <a:lnSpc>
                <a:spcPct val="90000"/>
              </a:lnSpc>
              <a:spcBef>
                <a:spcPts val="1000"/>
              </a:spcBef>
              <a:spcAft>
                <a:spcPts val="0"/>
              </a:spcAft>
              <a:buClr>
                <a:schemeClr val="dk1"/>
              </a:buClr>
              <a:buSzPts val="2400"/>
              <a:buNone/>
            </a:pPr>
            <a:r>
              <a:rPr b="1" lang="en-US"/>
              <a:t>A.22		B.17		</a:t>
            </a:r>
            <a:r>
              <a:rPr b="1" lang="en-US">
                <a:solidFill>
                  <a:srgbClr val="FF0000"/>
                </a:solidFill>
              </a:rPr>
              <a:t>C.7</a:t>
            </a:r>
            <a:r>
              <a:rPr b="1" lang="en-US"/>
              <a:t>		D.20</a:t>
            </a:r>
            <a:endParaRPr/>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rPr b="1" lang="en-US"/>
              <a:t>Q 7. How many persons take wine ?</a:t>
            </a:r>
            <a:endParaRPr/>
          </a:p>
          <a:p>
            <a:pPr indent="-228600" lvl="0" marL="228600" rtl="0" algn="l">
              <a:lnSpc>
                <a:spcPct val="90000"/>
              </a:lnSpc>
              <a:spcBef>
                <a:spcPts val="1000"/>
              </a:spcBef>
              <a:spcAft>
                <a:spcPts val="0"/>
              </a:spcAft>
              <a:buClr>
                <a:schemeClr val="dk1"/>
              </a:buClr>
              <a:buSzPts val="2400"/>
              <a:buNone/>
            </a:pPr>
            <a:r>
              <a:rPr b="1" lang="en-US"/>
              <a:t>A.100		</a:t>
            </a:r>
            <a:r>
              <a:rPr b="1" lang="en-US">
                <a:solidFill>
                  <a:srgbClr val="FF0000"/>
                </a:solidFill>
              </a:rPr>
              <a:t>B.82</a:t>
            </a:r>
            <a:r>
              <a:rPr b="1" lang="en-US"/>
              <a:t>		C.92		D.122</a:t>
            </a:r>
            <a:endParaRPr/>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rPr b="1" lang="en-US"/>
              <a:t>Q 8. How many persons are there who takes only coffee ?</a:t>
            </a:r>
            <a:endParaRPr/>
          </a:p>
          <a:p>
            <a:pPr indent="-228600" lvl="0" marL="228600" rtl="0" algn="l">
              <a:lnSpc>
                <a:spcPct val="90000"/>
              </a:lnSpc>
              <a:spcBef>
                <a:spcPts val="1000"/>
              </a:spcBef>
              <a:spcAft>
                <a:spcPts val="0"/>
              </a:spcAft>
              <a:buClr>
                <a:schemeClr val="dk1"/>
              </a:buClr>
              <a:buSzPts val="2400"/>
              <a:buNone/>
            </a:pPr>
            <a:r>
              <a:rPr b="1" lang="en-US"/>
              <a:t>A.90		</a:t>
            </a:r>
            <a:r>
              <a:rPr b="1" lang="en-US">
                <a:solidFill>
                  <a:srgbClr val="FF0000"/>
                </a:solidFill>
              </a:rPr>
              <a:t>B.45</a:t>
            </a:r>
            <a:r>
              <a:rPr b="1" lang="en-US"/>
              <a:t>		C.25		D.20</a:t>
            </a:r>
            <a:endParaRPr/>
          </a:p>
          <a:p>
            <a:pPr indent="-228600" lvl="0" marL="228600" rtl="0" algn="l">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8" name="Shape 138"/>
        <p:cNvGrpSpPr/>
        <p:nvPr/>
      </p:nvGrpSpPr>
      <p:grpSpPr>
        <a:xfrm>
          <a:off x="0" y="0"/>
          <a:ext cx="0" cy="0"/>
          <a:chOff x="0" y="0"/>
          <a:chExt cx="0" cy="0"/>
        </a:xfrm>
      </p:grpSpPr>
      <p:sp>
        <p:nvSpPr>
          <p:cNvPr id="139" name="Google Shape;139;p5"/>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140" name="Google Shape;140;p5"/>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LOGICAL VENN DIAGRAM (EXERCISE- B)</a:t>
            </a:r>
            <a:endParaRPr>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In the following figure the different regions are given with different number give the answer accordingly.</a:t>
            </a:r>
            <a:endParaRPr/>
          </a:p>
          <a:p>
            <a:pPr indent="-228600" lvl="0" marL="228600" rtl="0" algn="ctr">
              <a:lnSpc>
                <a:spcPct val="90000"/>
              </a:lnSpc>
              <a:spcBef>
                <a:spcPts val="1000"/>
              </a:spcBef>
              <a:spcAft>
                <a:spcPts val="0"/>
              </a:spcAft>
              <a:buClr>
                <a:schemeClr val="dk1"/>
              </a:buClr>
              <a:buSzPts val="2400"/>
              <a:buNone/>
            </a:pPr>
            <a:r>
              <a:rPr b="1" lang="en-US"/>
              <a:t>  </a:t>
            </a:r>
            <a:endParaRPr/>
          </a:p>
        </p:txBody>
      </p:sp>
      <p:pic>
        <p:nvPicPr>
          <p:cNvPr descr="http://www.indiabix.com/_files/images/verbal-reasoning/venn-diagram/4-19-5-Dir-1.png" id="141" name="Google Shape;141;p5"/>
          <p:cNvPicPr preferRelativeResize="0"/>
          <p:nvPr/>
        </p:nvPicPr>
        <p:blipFill rotWithShape="1">
          <a:blip r:embed="rId3">
            <a:alphaModFix/>
          </a:blip>
          <a:srcRect b="0" l="0" r="0" t="0"/>
          <a:stretch/>
        </p:blipFill>
        <p:spPr>
          <a:xfrm>
            <a:off x="2015885" y="2605640"/>
            <a:ext cx="7726425" cy="31065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5" name="Shape 145"/>
        <p:cNvGrpSpPr/>
        <p:nvPr/>
      </p:nvGrpSpPr>
      <p:grpSpPr>
        <a:xfrm>
          <a:off x="0" y="0"/>
          <a:ext cx="0" cy="0"/>
          <a:chOff x="0" y="0"/>
          <a:chExt cx="0" cy="0"/>
        </a:xfrm>
      </p:grpSpPr>
      <p:sp>
        <p:nvSpPr>
          <p:cNvPr id="146" name="Google Shape;146;p6"/>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147" name="Google Shape;147;p6"/>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LOGICAL VENN DIAGRAM (EXERCISE- B)</a:t>
            </a:r>
            <a:endParaRPr>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9</a:t>
            </a:r>
            <a:r>
              <a:rPr b="1" lang="en-US"/>
              <a:t>. How many doctors are neither artists nor players ?</a:t>
            </a:r>
            <a:endParaRPr/>
          </a:p>
          <a:p>
            <a:pPr indent="-228600" lvl="0" marL="228600" rtl="0" algn="l">
              <a:lnSpc>
                <a:spcPct val="90000"/>
              </a:lnSpc>
              <a:spcBef>
                <a:spcPts val="1000"/>
              </a:spcBef>
              <a:spcAft>
                <a:spcPts val="0"/>
              </a:spcAft>
              <a:buClr>
                <a:schemeClr val="dk1"/>
              </a:buClr>
              <a:buSzPts val="2400"/>
              <a:buNone/>
            </a:pPr>
            <a:r>
              <a:rPr b="1" lang="en-US"/>
              <a:t>A.17		B.5		C.10		D.30</a:t>
            </a:r>
            <a:endParaRPr/>
          </a:p>
          <a:p>
            <a:pPr indent="-228600" lvl="0" marL="228600" rtl="0" algn="l">
              <a:lnSpc>
                <a:spcPct val="90000"/>
              </a:lnSpc>
              <a:spcBef>
                <a:spcPts val="1000"/>
              </a:spcBef>
              <a:spcAft>
                <a:spcPts val="0"/>
              </a:spcAft>
              <a:buClr>
                <a:schemeClr val="dk1"/>
              </a:buClr>
              <a:buSzPts val="2400"/>
              <a:buNone/>
            </a:pPr>
            <a:r>
              <a:t/>
            </a:r>
            <a:endParaRPr b="1"/>
          </a:p>
          <a:p>
            <a:pPr indent="-228600" lvl="0" marL="228600" rtl="0" algn="l">
              <a:lnSpc>
                <a:spcPct val="90000"/>
              </a:lnSpc>
              <a:spcBef>
                <a:spcPts val="1000"/>
              </a:spcBef>
              <a:spcAft>
                <a:spcPts val="0"/>
              </a:spcAft>
              <a:buClr>
                <a:schemeClr val="dk1"/>
              </a:buClr>
              <a:buSzPts val="2400"/>
              <a:buNone/>
            </a:pPr>
            <a:r>
              <a:rPr b="1" lang="en-US"/>
              <a:t>Q 10. How many doctors are both players and artists ?</a:t>
            </a:r>
            <a:endParaRPr/>
          </a:p>
          <a:p>
            <a:pPr indent="-228600" lvl="0" marL="228600" rtl="0" algn="l">
              <a:lnSpc>
                <a:spcPct val="90000"/>
              </a:lnSpc>
              <a:spcBef>
                <a:spcPts val="1000"/>
              </a:spcBef>
              <a:spcAft>
                <a:spcPts val="0"/>
              </a:spcAft>
              <a:buClr>
                <a:schemeClr val="dk1"/>
              </a:buClr>
              <a:buSzPts val="2400"/>
              <a:buNone/>
            </a:pPr>
            <a:r>
              <a:rPr b="1" lang="en-US"/>
              <a:t>A.22		B.8		C.3		D.30</a:t>
            </a:r>
            <a:endParaRPr/>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rPr b="1" lang="en-US"/>
              <a:t>Q 11. How many artists are players ?</a:t>
            </a:r>
            <a:endParaRPr/>
          </a:p>
          <a:p>
            <a:pPr indent="-228600" lvl="0" marL="228600" rtl="0" algn="l">
              <a:lnSpc>
                <a:spcPct val="90000"/>
              </a:lnSpc>
              <a:spcBef>
                <a:spcPts val="1000"/>
              </a:spcBef>
              <a:spcAft>
                <a:spcPts val="0"/>
              </a:spcAft>
              <a:buClr>
                <a:schemeClr val="dk1"/>
              </a:buClr>
              <a:buSzPts val="2400"/>
              <a:buNone/>
            </a:pPr>
            <a:r>
              <a:rPr b="1" lang="en-US"/>
              <a:t>A.5		B.8		C.25		D.16</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1" name="Shape 151"/>
        <p:cNvGrpSpPr/>
        <p:nvPr/>
      </p:nvGrpSpPr>
      <p:grpSpPr>
        <a:xfrm>
          <a:off x="0" y="0"/>
          <a:ext cx="0" cy="0"/>
          <a:chOff x="0" y="0"/>
          <a:chExt cx="0" cy="0"/>
        </a:xfrm>
      </p:grpSpPr>
      <p:sp>
        <p:nvSpPr>
          <p:cNvPr id="152" name="Google Shape;152;g238b4c344f2_0_30"/>
          <p:cNvSpPr txBox="1"/>
          <p:nvPr>
            <p:ph type="title"/>
          </p:nvPr>
        </p:nvSpPr>
        <p:spPr>
          <a:xfrm>
            <a:off x="254000" y="190500"/>
            <a:ext cx="116841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153" name="Google Shape;153;g238b4c344f2_0_30"/>
          <p:cNvSpPr txBox="1"/>
          <p:nvPr>
            <p:ph idx="1" type="body"/>
          </p:nvPr>
        </p:nvSpPr>
        <p:spPr>
          <a:xfrm>
            <a:off x="204952" y="1072055"/>
            <a:ext cx="11733000" cy="5344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LOGICAL VENN DIAGRAM (EXERCISE- B)</a:t>
            </a:r>
            <a:endParaRPr>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9</a:t>
            </a:r>
            <a:r>
              <a:rPr b="1" lang="en-US"/>
              <a:t>. How many doctors are neither artists nor players ?</a:t>
            </a:r>
            <a:endParaRPr/>
          </a:p>
          <a:p>
            <a:pPr indent="-228600" lvl="0" marL="228600" rtl="0" algn="l">
              <a:lnSpc>
                <a:spcPct val="90000"/>
              </a:lnSpc>
              <a:spcBef>
                <a:spcPts val="1000"/>
              </a:spcBef>
              <a:spcAft>
                <a:spcPts val="0"/>
              </a:spcAft>
              <a:buClr>
                <a:schemeClr val="dk1"/>
              </a:buClr>
              <a:buSzPts val="2400"/>
              <a:buNone/>
            </a:pPr>
            <a:r>
              <a:rPr b="1" lang="en-US">
                <a:solidFill>
                  <a:srgbClr val="FF0000"/>
                </a:solidFill>
              </a:rPr>
              <a:t>A.17</a:t>
            </a:r>
            <a:r>
              <a:rPr b="1" lang="en-US"/>
              <a:t>		B.5		C.10		D.30</a:t>
            </a:r>
            <a:endParaRPr/>
          </a:p>
          <a:p>
            <a:pPr indent="-228600" lvl="0" marL="228600" rtl="0" algn="l">
              <a:lnSpc>
                <a:spcPct val="90000"/>
              </a:lnSpc>
              <a:spcBef>
                <a:spcPts val="1000"/>
              </a:spcBef>
              <a:spcAft>
                <a:spcPts val="0"/>
              </a:spcAft>
              <a:buClr>
                <a:schemeClr val="dk1"/>
              </a:buClr>
              <a:buSzPts val="2400"/>
              <a:buNone/>
            </a:pPr>
            <a:r>
              <a:t/>
            </a:r>
            <a:endParaRPr b="1"/>
          </a:p>
          <a:p>
            <a:pPr indent="-228600" lvl="0" marL="228600" rtl="0" algn="l">
              <a:lnSpc>
                <a:spcPct val="90000"/>
              </a:lnSpc>
              <a:spcBef>
                <a:spcPts val="1000"/>
              </a:spcBef>
              <a:spcAft>
                <a:spcPts val="0"/>
              </a:spcAft>
              <a:buClr>
                <a:schemeClr val="dk1"/>
              </a:buClr>
              <a:buSzPts val="2400"/>
              <a:buNone/>
            </a:pPr>
            <a:r>
              <a:rPr b="1" lang="en-US"/>
              <a:t>Q 10. How many doctors are both players and artists ?</a:t>
            </a:r>
            <a:endParaRPr/>
          </a:p>
          <a:p>
            <a:pPr indent="-228600" lvl="0" marL="228600" rtl="0" algn="l">
              <a:lnSpc>
                <a:spcPct val="90000"/>
              </a:lnSpc>
              <a:spcBef>
                <a:spcPts val="1000"/>
              </a:spcBef>
              <a:spcAft>
                <a:spcPts val="0"/>
              </a:spcAft>
              <a:buClr>
                <a:schemeClr val="dk1"/>
              </a:buClr>
              <a:buSzPts val="2400"/>
              <a:buNone/>
            </a:pPr>
            <a:r>
              <a:rPr b="1" lang="en-US"/>
              <a:t>A.22		B.8		</a:t>
            </a:r>
            <a:r>
              <a:rPr b="1" lang="en-US">
                <a:solidFill>
                  <a:srgbClr val="FF0000"/>
                </a:solidFill>
              </a:rPr>
              <a:t>C.3</a:t>
            </a:r>
            <a:r>
              <a:rPr b="1" lang="en-US"/>
              <a:t>		D.30</a:t>
            </a:r>
            <a:endParaRPr/>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rPr b="1" lang="en-US"/>
              <a:t>Q 11. How many artists are players ?</a:t>
            </a:r>
            <a:endParaRPr/>
          </a:p>
          <a:p>
            <a:pPr indent="-228600" lvl="0" marL="228600" rtl="0" algn="l">
              <a:lnSpc>
                <a:spcPct val="90000"/>
              </a:lnSpc>
              <a:spcBef>
                <a:spcPts val="1000"/>
              </a:spcBef>
              <a:spcAft>
                <a:spcPts val="0"/>
              </a:spcAft>
              <a:buClr>
                <a:schemeClr val="dk1"/>
              </a:buClr>
              <a:buSzPts val="2400"/>
              <a:buNone/>
            </a:pPr>
            <a:r>
              <a:rPr b="1" lang="en-US"/>
              <a:t>A.5		B.8		</a:t>
            </a:r>
            <a:r>
              <a:rPr b="1" lang="en-US">
                <a:solidFill>
                  <a:srgbClr val="FF0000"/>
                </a:solidFill>
              </a:rPr>
              <a:t>C.25</a:t>
            </a:r>
            <a:r>
              <a:rPr b="1" lang="en-US"/>
              <a:t>		D.16</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2020-02-23T06:37:57Z</dcterms:created>
  <dc:creator>anuj gupta</dc:creator>
</cp:coreProperties>
</file>