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9" r:id="rId6"/>
    <p:sldId id="260" r:id="rId7"/>
    <p:sldId id="273" r:id="rId8"/>
    <p:sldId id="276" r:id="rId9"/>
    <p:sldId id="262" r:id="rId10"/>
    <p:sldId id="264" r:id="rId11"/>
    <p:sldId id="275" r:id="rId12"/>
    <p:sldId id="280" r:id="rId13"/>
    <p:sldId id="277" r:id="rId14"/>
    <p:sldId id="281" r:id="rId15"/>
    <p:sldId id="265" r:id="rId16"/>
    <p:sldId id="278" r:id="rId17"/>
    <p:sldId id="294" r:id="rId18"/>
    <p:sldId id="295" r:id="rId19"/>
    <p:sldId id="293" r:id="rId20"/>
    <p:sldId id="266" r:id="rId21"/>
    <p:sldId id="297" r:id="rId22"/>
    <p:sldId id="263" r:id="rId23"/>
    <p:sldId id="261" r:id="rId24"/>
    <p:sldId id="290" r:id="rId25"/>
    <p:sldId id="291" r:id="rId26"/>
    <p:sldId id="269" r:id="rId27"/>
    <p:sldId id="270" r:id="rId28"/>
    <p:sldId id="271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VJXCVSUGYCnpGSGaV5MimJ0Xj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E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9412" autoAdjust="0"/>
  </p:normalViewPr>
  <p:slideViewPr>
    <p:cSldViewPr snapToGrid="0">
      <p:cViewPr varScale="1">
        <p:scale>
          <a:sx n="74" d="100"/>
          <a:sy n="74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-dot-devsite-v2-prod.appspot.com/machine-learning/crash-course/backprop-scrol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tificial-neural-networks-and-its-application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keras-functional-api-deep-learnin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adeepney.medium.com/are-ml-dl-ds-the-unique-relations-of-ai-a52d7735c8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091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SKLEARN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library documentation to be refer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https://scikit-learn.org/stable/modules/generated/sklearn.linear_model.Perceptron.html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421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dirty="0"/>
              <a:t>for NN playground + GUI tool + free + open source + publically available just enjoy this 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https://playground.tensorflow.org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UFA resource ref:  https://www.researchgate.net/publication/266656890_Neural_network-based_accelerators_for_transcendental_function_approximation</a:t>
            </a: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71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screenshot of predication maths behind is from CAMPUSX YouTube channel only for learning purposes.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Video link:  https://youtu.be/7MuiScUkboE?si=KF_t3BMZczd_Pm0e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Behind the scene PREDICATION: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 NN work – Linear Algebra (dot product of matrix multiplication) [Ankit have learnt in Sem2 IITP maths very easy also by MatLab]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69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https://developers.google.com/machine-learning/crash-course/fitter/graph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Resource to see 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https://developers-dot-devsite-v2-prod.appspot.com/machine-learning/crash-course/backprop-scroll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609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Now, My chapter 03 is started of Research documentation at IIIT Guwahati.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ANN &amp; BNN representation (ANIMATION used): </a:t>
            </a:r>
          </a:p>
          <a:p>
            <a:r>
              <a:rPr lang="en-IN" sz="1200" dirty="0"/>
              <a:t>	</a:t>
            </a:r>
            <a:r>
              <a:rPr lang="en-I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https://www.geeksforgeeks.org/artificial-neural-networks-and-its-applications/</a:t>
            </a:r>
            <a:endParaRPr lang="en-IN" sz="11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873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948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CNN str. Image link: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r>
              <a:rPr lang="en-IN" dirty="0"/>
              <a:t>https://www.analyticsvidhya.com/blog/2022/01/convolutional-neural-network-an-overview/</a:t>
            </a: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081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 for functional API 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https://machinelearningmastery.com/keras-functional-api-deep-learning/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891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4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114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064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782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e81b0d85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5" name="Google Shape;1095;g2e81b0d85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293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36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27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is my Chapter 02 of documentation (Research  at IIIT Guwahati)</a:t>
            </a:r>
            <a:endParaRPr dirty="0"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is my Chapter 02 of documentation (Research  at IIIT Guwahati)</a:t>
            </a:r>
            <a:endParaRPr dirty="0"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03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Venn Diagram of ML, DL, DS and Neural Network (IMAGE used) : </a:t>
            </a:r>
            <a:br>
              <a:rPr lang="en-IN" sz="1200" dirty="0"/>
            </a:br>
            <a:r>
              <a:rPr lang="en-IN" sz="1200" dirty="0"/>
              <a:t>       </a:t>
            </a:r>
            <a:r>
              <a:rPr lang="en-I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I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 https://user-images.githubusercontent.com/7995307/64065525-153d9580-cbfe-11e9-9236-d9ffc3f34a43.png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MLP </a:t>
            </a:r>
            <a:r>
              <a:rPr lang="en-IN" dirty="0" err="1"/>
              <a:t>img</a:t>
            </a:r>
            <a:r>
              <a:rPr lang="en-IN" dirty="0"/>
              <a:t> src:  https://images.datacamp.com/image/upload/v1707332922/image2_fb47b41f2f.png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CNN </a:t>
            </a:r>
            <a:r>
              <a:rPr lang="en-IN" dirty="0" err="1"/>
              <a:t>img</a:t>
            </a:r>
            <a:r>
              <a:rPr lang="en-IN" dirty="0"/>
              <a:t> link:   https://d14b9ctw0m6fid.cloudfront.net/ugblog/wp-content/uploads/2020/12/1-4.png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https://www.upgrad.com/blog/basic-cnn-architecture/</a:t>
            </a: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58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Img src:  https://www.researchgate.net/publication/333119454/figure/fig2/AS:758994134134784@1557969711626/Recurrent-neural-network-RNN-The-circles-represent-network-layers-and-the-solid-lines.png</a:t>
            </a: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68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Img src of supervised L: 	https://static.javatpoint.com/tutorial/machine-learning/images/supervised-machine-learning.png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Img src of unsupervised L:   https://static.javatpoint.com/tutorial/machine-learning/images/unsupervised-machine-learning-1.png</a:t>
            </a: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24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28e9dec41_0_4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2e28e9dec41_0_4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2e28e9dec41_0_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e28e9dec41_0_8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e28e9dec41_0_8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e28e9dec41_0_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28e9dec41_0_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1_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0"/>
          <p:cNvPicPr preferRelativeResize="0"/>
          <p:nvPr/>
        </p:nvPicPr>
        <p:blipFill rotWithShape="1">
          <a:blip r:embed="rId2">
            <a:alphaModFix amt="12000"/>
          </a:blip>
          <a:srcRect l="4933" b="19730"/>
          <a:stretch/>
        </p:blipFill>
        <p:spPr>
          <a:xfrm rot="10800000">
            <a:off x="2" y="-1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5752000" cy="1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953467" y="2294133"/>
            <a:ext cx="5752000" cy="38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063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828754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2438339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3047924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3657509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4267093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4876678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5486263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>
            <a:spLocks noGrp="1"/>
          </p:cNvSpPr>
          <p:nvPr>
            <p:ph type="pic" idx="2"/>
          </p:nvPr>
        </p:nvSpPr>
        <p:spPr>
          <a:xfrm>
            <a:off x="7619867" y="133"/>
            <a:ext cx="4572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728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e28e9dec41_0_5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2e28e9dec41_0_5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e28e9dec41_0_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e28e9dec41_0_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2e28e9dec41_0_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e28e9dec41_0_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e28e9dec41_0_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2e28e9dec41_0_6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2e28e9dec41_0_6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28e9dec41_0_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e28e9dec41_0_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e28e9dec41_0_6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2e28e9dec41_0_6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2e28e9dec41_0_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28e9dec41_0_7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2e28e9dec41_0_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e28e9dec41_0_7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2e28e9dec41_0_7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2e28e9dec41_0_7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2e28e9dec41_0_7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e28e9dec41_0_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e28e9dec41_0_8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e28e9dec41_0_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e28e9dec41_0_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2e28e9dec41_0_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2e28e9dec41_0_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cikit-learn.org/stable/modules/generated/sklearn.linear_model.Perceptro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ayground.tensorflow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eplizard.com/resource/pavq7noze3" TargetMode="Externa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5MinutesEngineeri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youtube.com/channel/UCNU_lfiiWBdtULKOw6X0Di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artificial-neural-networks-and-its-applications/" TargetMode="External"/><Relationship Id="rId11" Type="http://schemas.openxmlformats.org/officeDocument/2006/relationships/hyperlink" Target="https://www.geeksforgeeks.org/deep-learning-tutorial/" TargetMode="External"/><Relationship Id="rId5" Type="http://schemas.openxmlformats.org/officeDocument/2006/relationships/hyperlink" Target="https://pradeepney.medium.com/are-ml-dl-ds-the-unique-relations-of-ai-a52d7735c88" TargetMode="External"/><Relationship Id="rId10" Type="http://schemas.openxmlformats.org/officeDocument/2006/relationships/hyperlink" Target="https://www.geeksforgeeks.org/machine-learning/" TargetMode="External"/><Relationship Id="rId4" Type="http://schemas.openxmlformats.org/officeDocument/2006/relationships/hyperlink" Target="https://user-images.githubusercontent.com/7995307/64065525-153d9580-cbfe-11e9-9236-d9ffc3f34a43.png" TargetMode="External"/><Relationship Id="rId9" Type="http://schemas.openxmlformats.org/officeDocument/2006/relationships/hyperlink" Target="https://www.youtube.com/@campusx-officia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pm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449753" y="6373022"/>
            <a:ext cx="524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E2281A-F0DF-63A4-B9FE-0B7B022C63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CC2D4-62B0-C947-D789-D2985BD40BD8}"/>
              </a:ext>
            </a:extLst>
          </p:cNvPr>
          <p:cNvSpPr txBox="1"/>
          <p:nvPr/>
        </p:nvSpPr>
        <p:spPr>
          <a:xfrm>
            <a:off x="1527349" y="-49824"/>
            <a:ext cx="8380227" cy="130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>
              <a:lnSpc>
                <a:spcPct val="107000"/>
              </a:lnSpc>
              <a:spcBef>
                <a:spcPts val="130"/>
              </a:spcBef>
              <a:spcAft>
                <a:spcPts val="400"/>
              </a:spcAft>
            </a:pPr>
            <a:r>
              <a:rPr lang="en-IN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“NEURAL NETWORK – BASED PREDICTIVE MODELLING FOR STOCK MARKET FORCASTING &amp; ANALYSIS: A COMPARATIVE STUDY”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9B8D7-CC42-978F-7A38-FAAFA41233B9}"/>
              </a:ext>
            </a:extLst>
          </p:cNvPr>
          <p:cNvSpPr txBox="1"/>
          <p:nvPr/>
        </p:nvSpPr>
        <p:spPr>
          <a:xfrm>
            <a:off x="4547418" y="3998625"/>
            <a:ext cx="5480984" cy="1843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Supervisor:</a:t>
            </a:r>
          </a:p>
          <a:p>
            <a:pPr algn="just"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 Hari K Chaudhary</a:t>
            </a:r>
          </a:p>
          <a:p>
            <a:pPr algn="just"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Associate Professor (Economics)</a:t>
            </a:r>
          </a:p>
          <a:p>
            <a:pPr algn="just"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Humanities and Social Sciences (Economics)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Institute of Information Technology, Guwahati (IIITG), Assam, India -781015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07F4C-5FAF-5C70-1990-D9B72373735A}"/>
              </a:ext>
            </a:extLst>
          </p:cNvPr>
          <p:cNvSpPr txBox="1"/>
          <p:nvPr/>
        </p:nvSpPr>
        <p:spPr>
          <a:xfrm>
            <a:off x="466056" y="2236621"/>
            <a:ext cx="5251406" cy="12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Ankit Kumar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tudent at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IIT Patna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just"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Institute of Technology, Patna (IITP),  Bihar, India - 801106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F382E-F9E9-432F-5427-948617048C12}"/>
              </a:ext>
            </a:extLst>
          </p:cNvPr>
          <p:cNvSpPr txBox="1"/>
          <p:nvPr/>
        </p:nvSpPr>
        <p:spPr>
          <a:xfrm>
            <a:off x="3317162" y="1507316"/>
            <a:ext cx="5251406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Internship, May – July, 2024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-13459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05287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27B68-1BC8-08FA-4145-3340163FF577}"/>
              </a:ext>
            </a:extLst>
          </p:cNvPr>
          <p:cNvSpPr txBox="1"/>
          <p:nvPr/>
        </p:nvSpPr>
        <p:spPr>
          <a:xfrm>
            <a:off x="937266" y="248464"/>
            <a:ext cx="7796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 Learning: Adaptive Problem-  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8143B-9703-94FE-706C-1901E0019176}"/>
              </a:ext>
            </a:extLst>
          </p:cNvPr>
          <p:cNvSpPr txBox="1"/>
          <p:nvPr/>
        </p:nvSpPr>
        <p:spPr>
          <a:xfrm>
            <a:off x="1848465" y="2133600"/>
            <a:ext cx="682358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how intelligent agents can learn and make decisions by interacting with their </a:t>
            </a:r>
            <a:r>
              <a:rPr lang="en-US" sz="25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optimizing their actions to achieve specific goals.</a:t>
            </a:r>
          </a:p>
          <a:p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RL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uses trial-error method or </a:t>
            </a:r>
            <a:r>
              <a:rPr lang="en-IN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Reward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based learning (feedback in the form of reward and penalties for wrong action is famous called Markov Decision Problem)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3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A5383-0E3C-9EA3-96BC-45A952F9337E}"/>
              </a:ext>
            </a:extLst>
          </p:cNvPr>
          <p:cNvSpPr txBox="1"/>
          <p:nvPr/>
        </p:nvSpPr>
        <p:spPr>
          <a:xfrm>
            <a:off x="559784" y="327684"/>
            <a:ext cx="10736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Perceptron v/s  Neuron and Perceptron Geometric Intuition </a:t>
            </a:r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01351-F5E4-8A06-9BAC-3DC00510F3D0}"/>
              </a:ext>
            </a:extLst>
          </p:cNvPr>
          <p:cNvSpPr txBox="1"/>
          <p:nvPr/>
        </p:nvSpPr>
        <p:spPr>
          <a:xfrm>
            <a:off x="306871" y="1558207"/>
            <a:ext cx="59908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Perceptron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is the simplest ANN, consist of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type of feed forward NN, consisting of a single layer of input nodes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learn the linearly separable patterns. it uses slightly different types of artificial neurons known as threshold logic units (TLU).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Types: Single &amp; Multi layered (</a:t>
            </a:r>
            <a:r>
              <a:rPr lang="en-US" sz="1600" b="1" i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MLP = ANN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Working: create a </a:t>
            </a:r>
            <a:r>
              <a:rPr lang="en-US" sz="16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region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by divided into two part through line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(same like my math's Sem2 IITP Graph Theory, Network &amp; LPP chapter) so called </a:t>
            </a: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Binary Classifier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Perceptron acts like: In 2D = Line, 3D = plane (assume sheet), 4D = Hyperbola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Limitation of perceptron: only </a:t>
            </a:r>
            <a:r>
              <a:rPr lang="en-US" sz="16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linear &amp; sort of linear to classify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applicable in 2D, 3D, 4D in class cases. Be careful about this in non linear dataset!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0010D-0378-9CCB-ABAB-4E5FF8DA3C70}"/>
              </a:ext>
            </a:extLst>
          </p:cNvPr>
          <p:cNvSpPr txBox="1"/>
          <p:nvPr/>
        </p:nvSpPr>
        <p:spPr>
          <a:xfrm>
            <a:off x="6720587" y="1489673"/>
            <a:ext cx="5307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is complex structure, biological electrochemical reaction, very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Processing, Neuroplasticity   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Same structure part are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Inspired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to perceptron, totally copy isn’t true at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Neuron have very internal operation but perceptron have two (summation &amp; step function)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Smallest unit of human body is cell, similarly smallest unit (or fundamental) of NN or deep learning is Perceptron.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SKLEARN library support perceptron so no need to write code from scratch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https://scikit-learn.org/stable/modules/generated/sklearn.linear_model.Perceptron.html </a:t>
            </a:r>
            <a:endParaRPr lang="en-IN" sz="16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0C362512-8548-A265-6CCB-999E3AEE2A05}"/>
              </a:ext>
            </a:extLst>
          </p:cNvPr>
          <p:cNvSpPr/>
          <p:nvPr/>
        </p:nvSpPr>
        <p:spPr>
          <a:xfrm>
            <a:off x="3558214" y="4927610"/>
            <a:ext cx="2537785" cy="1375459"/>
          </a:xfrm>
          <a:prstGeom prst="cloud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Perceptron be train &amp; predicate like other NN and ML algo ?</a:t>
            </a:r>
          </a:p>
        </p:txBody>
      </p:sp>
    </p:spTree>
    <p:extLst>
      <p:ext uri="{BB962C8B-B14F-4D97-AF65-F5344CB8AC3E}">
        <p14:creationId xmlns:p14="http://schemas.microsoft.com/office/powerpoint/2010/main" val="320665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-21265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3066A-3210-B7B9-E51B-A746B2829AA8}"/>
              </a:ext>
            </a:extLst>
          </p:cNvPr>
          <p:cNvSpPr txBox="1"/>
          <p:nvPr/>
        </p:nvSpPr>
        <p:spPr>
          <a:xfrm>
            <a:off x="1594884" y="372140"/>
            <a:ext cx="4890976" cy="61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BDFE7-119E-B502-DC33-90B21AFE5910}"/>
              </a:ext>
            </a:extLst>
          </p:cNvPr>
          <p:cNvSpPr txBox="1"/>
          <p:nvPr/>
        </p:nvSpPr>
        <p:spPr>
          <a:xfrm>
            <a:off x="1212113" y="75586"/>
            <a:ext cx="7325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 Layers Perceptron (MLP) become popular &amp; Limitation of SLP</a:t>
            </a:r>
            <a:endParaRPr lang="en-IN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DBD0-00C4-AE7C-2D01-925C4E1BD422}"/>
              </a:ext>
            </a:extLst>
          </p:cNvPr>
          <p:cNvSpPr txBox="1"/>
          <p:nvPr/>
        </p:nvSpPr>
        <p:spPr>
          <a:xfrm>
            <a:off x="404038" y="1832003"/>
            <a:ext cx="58372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MLP networks have become popular is due to their ability to effectively learn </a:t>
            </a:r>
            <a:r>
              <a:rPr lang="en-US" sz="16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patterns and relationships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data through the use of multiple layers of neurons (perceptron). This allows MLPs to model more intricate and non-linear relationships compared to Single Layer Perceptron (SLP) networks.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E2384-E2AB-2E18-6B7E-D5681054852D}"/>
              </a:ext>
            </a:extLst>
          </p:cNvPr>
          <p:cNvSpPr txBox="1"/>
          <p:nvPr/>
        </p:nvSpPr>
        <p:spPr>
          <a:xfrm>
            <a:off x="7321631" y="1686758"/>
            <a:ext cx="4706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limitation of Single Layer Perceptron (SLP) networks is that they can only learn </a:t>
            </a:r>
            <a:r>
              <a:rPr lang="en-US" sz="1600" dirty="0">
                <a:solidFill>
                  <a:schemeClr val="tx1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linearly separable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patterns, meaning they are not capable of solving some complex classification problems. This is because SLPs can only produce </a:t>
            </a:r>
            <a:r>
              <a:rPr lang="en-US" sz="1600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decision boundaries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making them limited in their capability to model and learn non-linear relationships in data.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5E720-46B1-6C10-0A1B-2BF873F4793C}"/>
              </a:ext>
            </a:extLst>
          </p:cNvPr>
          <p:cNvSpPr txBox="1"/>
          <p:nvPr/>
        </p:nvSpPr>
        <p:spPr>
          <a:xfrm>
            <a:off x="599480" y="3621018"/>
            <a:ext cx="9945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 can solve any problem Non linear data by giving (enough or increase Hidden Layer + Training time) known for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UFA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(Universal Function Approximator) of neural network </a:t>
            </a:r>
            <a:r>
              <a:rPr lang="en-IN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[NN = UFA]</a:t>
            </a:r>
          </a:p>
          <a:p>
            <a:r>
              <a:rPr lang="en-IN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 - Impose of 2 graph + Decision boundaries and Smoothing are the method to solve SLP problems and this ways is used in MLP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any networks: working visualize by GUI tool  </a:t>
            </a:r>
            <a:r>
              <a:rPr lang="en-IN" sz="1800" b="1" i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https://playground.tensorflow.org</a:t>
            </a:r>
            <a:endParaRPr lang="en-IN" sz="1800" b="1" i="1" u="sng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From Back – propagation NN learn, (Predication – maths behind is matrix dot product on Linear Algebra).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19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DF02E-3E03-2AD5-AD04-99CC32505F6E}"/>
              </a:ext>
            </a:extLst>
          </p:cNvPr>
          <p:cNvSpPr txBox="1"/>
          <p:nvPr/>
        </p:nvSpPr>
        <p:spPr>
          <a:xfrm>
            <a:off x="591669" y="343073"/>
            <a:ext cx="9953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Maths behind the PREDICATION + Training of model (ANN: MLP)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02B95-CAE9-FF8B-E16F-FD15DBFDDFCB}"/>
              </a:ext>
            </a:extLst>
          </p:cNvPr>
          <p:cNvSpPr txBox="1"/>
          <p:nvPr/>
        </p:nvSpPr>
        <p:spPr>
          <a:xfrm>
            <a:off x="1161827" y="1173935"/>
            <a:ext cx="9079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 is very simple Matrix Dot Multiplication (scalar product)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moving ahead see 2 propagation terms: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Observe the difference: In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</a:rPr>
              <a:t>F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orward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data input moves toward forward direction, but in case of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Backward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6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helps in predication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the </a:t>
            </a:r>
            <a:r>
              <a:rPr lang="en-IN" sz="16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update weights</a:t>
            </a:r>
            <a:r>
              <a:rPr lang="en-IN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backward direction that’s how </a:t>
            </a:r>
            <a:r>
              <a:rPr lang="en-IN" sz="16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training occurs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08064-AA17-087E-C6AA-D949F7D5B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85" t="4619" r="11255"/>
          <a:stretch/>
        </p:blipFill>
        <p:spPr>
          <a:xfrm>
            <a:off x="620553" y="2475225"/>
            <a:ext cx="9186754" cy="36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4BC0B-8BB6-EBDC-F502-D246E6FA6A6B}"/>
              </a:ext>
            </a:extLst>
          </p:cNvPr>
          <p:cNvSpPr txBox="1"/>
          <p:nvPr/>
        </p:nvSpPr>
        <p:spPr>
          <a:xfrm>
            <a:off x="1253836" y="314207"/>
            <a:ext cx="484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Backward 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8C1D0-9D5A-41CA-2ABA-15E8DDB96ADC}"/>
              </a:ext>
            </a:extLst>
          </p:cNvPr>
          <p:cNvSpPr txBox="1"/>
          <p:nvPr/>
        </p:nvSpPr>
        <p:spPr>
          <a:xfrm>
            <a:off x="356755" y="1617603"/>
            <a:ext cx="6587838" cy="209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Loss function: is a function of all trainable parameters.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Concept of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Gradient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is a fancy word of derivatives or gradient descent.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Rate of Learning Rate (denotes the minimum), concept of Gradient, vectorization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CD683-7C7A-2EB2-5154-A2B4DC38F82E}"/>
              </a:ext>
            </a:extLst>
          </p:cNvPr>
          <p:cNvSpPr/>
          <p:nvPr/>
        </p:nvSpPr>
        <p:spPr>
          <a:xfrm>
            <a:off x="8146473" y="1425565"/>
            <a:ext cx="3688772" cy="1991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MLP Memorization concept in NN: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technique to reduce time complexity by storing value .i.e. in DSA use fib(), recursive method – exponential.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Sol: DP (dynamic programming)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1A9CCB-1331-9660-5ECD-85F9EEF0701D}"/>
              </a:ext>
            </a:extLst>
          </p:cNvPr>
          <p:cNvSpPr/>
          <p:nvPr/>
        </p:nvSpPr>
        <p:spPr>
          <a:xfrm>
            <a:off x="8863447" y="3896592"/>
            <a:ext cx="2604380" cy="12530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Backpropagation: chain of differentiate rule + memorization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554889-29AE-3C83-A509-AC40F59CCBA0}"/>
              </a:ext>
            </a:extLst>
          </p:cNvPr>
          <p:cNvCxnSpPr>
            <a:cxnSpLocks/>
          </p:cNvCxnSpPr>
          <p:nvPr/>
        </p:nvCxnSpPr>
        <p:spPr>
          <a:xfrm>
            <a:off x="10239100" y="3450017"/>
            <a:ext cx="0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2FF3B-DE29-D405-6011-B4F7CFFD4D81}"/>
              </a:ext>
            </a:extLst>
          </p:cNvPr>
          <p:cNvSpPr/>
          <p:nvPr/>
        </p:nvSpPr>
        <p:spPr>
          <a:xfrm>
            <a:off x="3827592" y="4879987"/>
            <a:ext cx="4358987" cy="913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Descent (Batch GD+ Stochastic GD + Mini GD): is a optimization algo,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NN = function of weight + bias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94E8CA5A-0A43-96B0-03EC-BD8F6734357A}"/>
              </a:ext>
            </a:extLst>
          </p:cNvPr>
          <p:cNvSpPr/>
          <p:nvPr/>
        </p:nvSpPr>
        <p:spPr>
          <a:xfrm>
            <a:off x="356755" y="4464370"/>
            <a:ext cx="2793969" cy="1329098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of batch size in even no (2, 4, 6. …)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??</a:t>
            </a:r>
          </a:p>
        </p:txBody>
      </p:sp>
    </p:spTree>
    <p:extLst>
      <p:ext uri="{BB962C8B-B14F-4D97-AF65-F5344CB8AC3E}">
        <p14:creationId xmlns:p14="http://schemas.microsoft.com/office/powerpoint/2010/main" val="125956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05287" y="6415683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542120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7925B-96C1-AF01-1038-C24640DF1508}"/>
              </a:ext>
            </a:extLst>
          </p:cNvPr>
          <p:cNvSpPr txBox="1"/>
          <p:nvPr/>
        </p:nvSpPr>
        <p:spPr>
          <a:xfrm>
            <a:off x="924233" y="439926"/>
            <a:ext cx="7737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 and Deep Learning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9E929-2235-06FE-D256-86938A2D88F9}"/>
              </a:ext>
            </a:extLst>
          </p:cNvPr>
          <p:cNvSpPr txBox="1"/>
          <p:nvPr/>
        </p:nvSpPr>
        <p:spPr>
          <a:xfrm>
            <a:off x="1202871" y="1407301"/>
            <a:ext cx="9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Observers this animation carefully which give clearcut ideas,  BNN:  Biological Neural Network (Human being) and ANN: Artificial Neural Network 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2AFCA-9157-DFB0-538C-C5375082E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0" t="11084" r="1300" b="10539"/>
          <a:stretch/>
        </p:blipFill>
        <p:spPr>
          <a:xfrm>
            <a:off x="1465199" y="2193870"/>
            <a:ext cx="8703912" cy="301899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CF445E7-400D-773F-5E79-8CBDC1E0EA95}"/>
              </a:ext>
            </a:extLst>
          </p:cNvPr>
          <p:cNvSpPr/>
          <p:nvPr/>
        </p:nvSpPr>
        <p:spPr>
          <a:xfrm rot="3004069">
            <a:off x="11035227" y="1077465"/>
            <a:ext cx="307778" cy="210962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assffg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8FE30-1257-E04A-50CC-D849254F8350}"/>
              </a:ext>
            </a:extLst>
          </p:cNvPr>
          <p:cNvSpPr txBox="1"/>
          <p:nvPr/>
        </p:nvSpPr>
        <p:spPr>
          <a:xfrm rot="19204547">
            <a:off x="10304438" y="2039982"/>
            <a:ext cx="1656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Model of Neuron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60459-D9FE-E198-3FB5-3394CAFBA6C4}"/>
              </a:ext>
            </a:extLst>
          </p:cNvPr>
          <p:cNvSpPr txBox="1"/>
          <p:nvPr/>
        </p:nvSpPr>
        <p:spPr>
          <a:xfrm>
            <a:off x="118754" y="5388501"/>
            <a:ext cx="9786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Backpropagation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(algo) is used</a:t>
            </a:r>
            <a:r>
              <a:rPr lang="en-IN" sz="1800" dirty="0"/>
              <a:t>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neural networks by adjusting the weights and “Gradient Descent”: An optimization technique used to find the optimal weights and biases.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069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FDE17-3C80-0A5E-5802-D0C58CBF2258}"/>
              </a:ext>
            </a:extLst>
          </p:cNvPr>
          <p:cNvSpPr txBox="1"/>
          <p:nvPr/>
        </p:nvSpPr>
        <p:spPr>
          <a:xfrm>
            <a:off x="796966" y="326708"/>
            <a:ext cx="71281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B762F-7D11-B63B-FA10-BBA8CBF78557}"/>
              </a:ext>
            </a:extLst>
          </p:cNvPr>
          <p:cNvSpPr txBox="1"/>
          <p:nvPr/>
        </p:nvSpPr>
        <p:spPr>
          <a:xfrm>
            <a:off x="924791" y="1336875"/>
            <a:ext cx="9029700" cy="398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known as Convnet, are a special kind of neutral network for processing data that has known </a:t>
            </a:r>
            <a:r>
              <a:rPr lang="en-IN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gride-like topology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time series data (1D) or images (2D)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differ from ANN? By convolution layer i.e., which works is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operation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but in ANN (we use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matrix-multiplication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CNN have 3 layers: Convolutional, pooling, FC layer (fully connected, like used in ANN)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CNN &gt; ANN more perform on image data because of efficiency and widely or mostly used in real life e.g., bank cheque, OCR, handwritten, face lock / finger lock on phone.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= pixels of 2D grid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BE0AB06-3FD2-B4DD-AF23-64E9A9AE3147}"/>
              </a:ext>
            </a:extLst>
          </p:cNvPr>
          <p:cNvSpPr/>
          <p:nvPr/>
        </p:nvSpPr>
        <p:spPr>
          <a:xfrm>
            <a:off x="446810" y="4956464"/>
            <a:ext cx="2005445" cy="1012774"/>
          </a:xfrm>
          <a:prstGeom prst="wedgeEllipseCallo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not ANN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6B48A-D2BF-133B-96CD-61F88B7069B8}"/>
              </a:ext>
            </a:extLst>
          </p:cNvPr>
          <p:cNvSpPr/>
          <p:nvPr/>
        </p:nvSpPr>
        <p:spPr>
          <a:xfrm>
            <a:off x="2930236" y="4719861"/>
            <a:ext cx="7377546" cy="1094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(I) High computation cost, (ii) overfitting, (iii) Loss of imp. Info. Like spatial arrangements of pixels if you can the dimes ion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i.e., 3D to 2D try to image the image by closing your eyes. Features extract of primitive features</a:t>
            </a:r>
          </a:p>
        </p:txBody>
      </p:sp>
    </p:spTree>
    <p:extLst>
      <p:ext uri="{BB962C8B-B14F-4D97-AF65-F5344CB8AC3E}">
        <p14:creationId xmlns:p14="http://schemas.microsoft.com/office/powerpoint/2010/main" val="30581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578CC-4620-4BB8-5CF2-A2D7CDC68DA3}"/>
              </a:ext>
            </a:extLst>
          </p:cNvPr>
          <p:cNvSpPr txBox="1"/>
          <p:nvPr/>
        </p:nvSpPr>
        <p:spPr>
          <a:xfrm>
            <a:off x="550718" y="327684"/>
            <a:ext cx="3969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of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76648-1A09-7DC1-33CC-AD233A9F3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912"/>
            <a:ext cx="6396450" cy="4054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CBDFC-AF86-F84C-704B-DF3DE099B01A}"/>
              </a:ext>
            </a:extLst>
          </p:cNvPr>
          <p:cNvSpPr txBox="1"/>
          <p:nvPr/>
        </p:nvSpPr>
        <p:spPr>
          <a:xfrm>
            <a:off x="6665741" y="1234170"/>
            <a:ext cx="5510645" cy="539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 points: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Pooling operation: Animation enjoying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https://deeplizard.com/resource/pavq7noze3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 of </a:t>
            </a:r>
            <a:r>
              <a:rPr lang="en-IN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Generators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CNN: when the data set is given very big then it divides then generators is working i.e., the dataset into the Batches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Augmentation in deep NN: building powerful image classification using very little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ILSVRC –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imageNET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challenges wher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pretrained model needed for less error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Hyperparameters Tuner of NN: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of selecting the optimal values,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can have many hyperparameters and finding the best combination of parameters can be treated as a </a:t>
            </a:r>
            <a:r>
              <a:rPr lang="en-I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problem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two best strategies for Hyperparameter tuning are: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Bayesian Optimization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928E5-E156-E8E4-D632-001962C31FF0}"/>
              </a:ext>
            </a:extLst>
          </p:cNvPr>
          <p:cNvSpPr txBox="1"/>
          <p:nvPr/>
        </p:nvSpPr>
        <p:spPr>
          <a:xfrm>
            <a:off x="592281" y="173796"/>
            <a:ext cx="10318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</a:t>
            </a:r>
            <a:r>
              <a:rPr lang="en-IN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N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N" sz="2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 model is failed </a:t>
            </a:r>
            <a:r>
              <a:rPr lang="en-IN" sz="2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need </a:t>
            </a:r>
            <a:r>
              <a:rPr lang="en-IN" sz="25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25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</a:t>
            </a:r>
            <a:r>
              <a:rPr lang="en-IN" sz="2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-Functional API </a:t>
            </a:r>
            <a:endParaRPr lang="en-IN" sz="25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E33CD-FAE0-75E6-F111-E3EAC558DFDF}"/>
              </a:ext>
            </a:extLst>
          </p:cNvPr>
          <p:cNvSpPr txBox="1"/>
          <p:nvPr/>
        </p:nvSpPr>
        <p:spPr>
          <a:xfrm>
            <a:off x="135082" y="3763893"/>
            <a:ext cx="113157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choose: between Sequential and Functional APIs: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Sequential API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It is straightforward and suitable for most feedforward neural networks where layers are stacked sequentially. It's ideal for simpler architectures</a:t>
            </a:r>
            <a:r>
              <a:rPr lang="en-US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API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Offers more flexibility for creating complex models, including models with multiple inputs and outputs, shared layers, and non-linear connections between layers. It's particularly useful for advanced architectures like multi-output models, residual connections, etc.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3236C7-3900-B010-BBBB-249AE392FA0A}"/>
              </a:ext>
            </a:extLst>
          </p:cNvPr>
          <p:cNvSpPr/>
          <p:nvPr/>
        </p:nvSpPr>
        <p:spPr>
          <a:xfrm>
            <a:off x="709363" y="1294814"/>
            <a:ext cx="9993273" cy="2360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two cases: </a:t>
            </a:r>
          </a:p>
          <a:p>
            <a:pPr algn="just"/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predicting age (a regression problem) or classifying emotions (a classification problem), both can be effectively handled by the Sequential API with appropriate configurations (e.g., different output layers, loss functions).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need to combine multiple inputs (e.g., image and metadata) to predict age or emotion, then the Functional API might be more suitable to define the model architecture flexibly.</a:t>
            </a:r>
          </a:p>
          <a:p>
            <a:pPr algn="just"/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3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C2956-569E-74DE-6328-460A19CFF791}"/>
              </a:ext>
            </a:extLst>
          </p:cNvPr>
          <p:cNvSpPr txBox="1"/>
          <p:nvPr/>
        </p:nvSpPr>
        <p:spPr>
          <a:xfrm>
            <a:off x="841664" y="279151"/>
            <a:ext cx="605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Neural Network (RNN)</a:t>
            </a:r>
          </a:p>
          <a:p>
            <a:endParaRPr lang="en-IN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C211E-37BA-E68B-0299-0098C7E51149}"/>
              </a:ext>
            </a:extLst>
          </p:cNvPr>
          <p:cNvSpPr txBox="1"/>
          <p:nvPr/>
        </p:nvSpPr>
        <p:spPr>
          <a:xfrm>
            <a:off x="238990" y="1800634"/>
            <a:ext cx="10827328" cy="266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for RNN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in form of </a:t>
            </a:r>
            <a:r>
              <a:rPr lang="en-IN" sz="1800" kern="1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timesteps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N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input-features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movies review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differ?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RNN is similar to ANN, but two difference in RNN on each time (t1, t2,.. ) one input is passed (X11, X12, X13) and second is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feed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happen in RNN (this makes RNN) not in ANN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Taking weights + bias as same on each new input, which is called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SHARING-Parameters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RNN can process the sequence of hidden occurs.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5074019-0972-5948-A61F-4878025BC86F}"/>
              </a:ext>
            </a:extLst>
          </p:cNvPr>
          <p:cNvSpPr/>
          <p:nvPr/>
        </p:nvSpPr>
        <p:spPr>
          <a:xfrm>
            <a:off x="124693" y="4904508"/>
            <a:ext cx="1891144" cy="1111827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RNN is said recurrent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E6FF-D1F4-9C42-0057-28CE12D849AD}"/>
              </a:ext>
            </a:extLst>
          </p:cNvPr>
          <p:cNvSpPr txBox="1"/>
          <p:nvPr/>
        </p:nvSpPr>
        <p:spPr>
          <a:xfrm>
            <a:off x="6346291" y="3921376"/>
            <a:ext cx="35169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RNNs can understand and analyze the sentiment expressed in text data.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3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-2431" y="-26953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430865" y="6389138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6571" y="5512232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606B7-416A-1681-BDA3-05046CD0E1B7}"/>
              </a:ext>
            </a:extLst>
          </p:cNvPr>
          <p:cNvSpPr txBox="1"/>
          <p:nvPr/>
        </p:nvSpPr>
        <p:spPr>
          <a:xfrm>
            <a:off x="542375" y="298018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60052-9C1C-D2DD-D39F-294BE45C1E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6344F-60BF-7582-C05D-B6655D667E7A}"/>
              </a:ext>
            </a:extLst>
          </p:cNvPr>
          <p:cNvSpPr txBox="1"/>
          <p:nvPr/>
        </p:nvSpPr>
        <p:spPr>
          <a:xfrm>
            <a:off x="731964" y="1307944"/>
            <a:ext cx="1129634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AI, ML, DL, and Neural Networks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AutoNum type="arabicPeriod" startAt="2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and its fundaments</a:t>
            </a:r>
          </a:p>
          <a:p>
            <a:pPr algn="just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Learning: Linear Regression, Non-Linear Regression (Polynomial, Decision, Random Forest, SVR, Logistic Regression)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Learning: Clustering, Dimensionality Reduction (PCA)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Semi-supervised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</a:p>
          <a:p>
            <a:pPr algn="just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and Neural Network</a:t>
            </a:r>
          </a:p>
          <a:p>
            <a:pPr algn="just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Neural Networks (ANN) and Gradient Descent --- Feed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Networks (CNN) – Feed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Neural Networks (RNN): Sentiment Analysis, GRU Model -- Feed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Backward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NN: LSTM, Bi-Directional, and Stacked LSTM</a:t>
            </a:r>
          </a:p>
          <a:p>
            <a:pPr algn="just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&amp; Future Enhancements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Key Takeaways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2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2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3387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950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6222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B31C9-A91F-8C5F-5416-D55184381CC4}"/>
              </a:ext>
            </a:extLst>
          </p:cNvPr>
          <p:cNvSpPr txBox="1"/>
          <p:nvPr/>
        </p:nvSpPr>
        <p:spPr>
          <a:xfrm>
            <a:off x="884253" y="197091"/>
            <a:ext cx="7596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Neural Networks (RNNs): Sub-Parts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51469-A3DD-380B-6654-AD2A21285A15}"/>
              </a:ext>
            </a:extLst>
          </p:cNvPr>
          <p:cNvSpPr txBox="1"/>
          <p:nvPr/>
        </p:nvSpPr>
        <p:spPr>
          <a:xfrm>
            <a:off x="406270" y="1403429"/>
            <a:ext cx="4420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 LSTM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type of recurrent neural network (RNN) aimed at dealing with the vanishing gradient problem present in traditional RNNs.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6F17C-B2A7-B7B4-0B2B-B1B320B11485}"/>
              </a:ext>
            </a:extLst>
          </p:cNvPr>
          <p:cNvSpPr txBox="1"/>
          <p:nvPr/>
        </p:nvSpPr>
        <p:spPr>
          <a:xfrm>
            <a:off x="7365151" y="1351717"/>
            <a:ext cx="384419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 GRU Model</a:t>
            </a: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 Gated Recurrent Units (GRUs) to improve the performance of RNNs on complex tasks, a type of RNN that can model long-term dependencies.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F9C30-8226-2618-8584-FAC25E5114AB}"/>
              </a:ext>
            </a:extLst>
          </p:cNvPr>
          <p:cNvSpPr txBox="1"/>
          <p:nvPr/>
        </p:nvSpPr>
        <p:spPr>
          <a:xfrm>
            <a:off x="330748" y="3474446"/>
            <a:ext cx="497408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Bi-Directional LSTM (RNN or GRU) (Emotional detection)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term used for a sequence model which contains two LSTM layers, one for processing input in the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direction and the other for processing in the </a:t>
            </a:r>
            <a:r>
              <a:rPr lang="en-US" sz="18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backward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direction.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E37C8-FDAC-4EE0-75FC-68DC163ECD20}"/>
              </a:ext>
            </a:extLst>
          </p:cNvPr>
          <p:cNvSpPr txBox="1"/>
          <p:nvPr/>
        </p:nvSpPr>
        <p:spPr>
          <a:xfrm>
            <a:off x="6096000" y="3520612"/>
            <a:ext cx="55664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  Stacked LSTM (GRU or RNN) Model</a:t>
            </a: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 of multiple LSTM layers stacked </a:t>
            </a:r>
            <a:r>
              <a:rPr lang="en-US" sz="1800" dirty="0"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top of each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other. This architecture allows the model to learn complex representations of sequential data, making it suitable for tasks such as time series forecasting, natural language processing, and more.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18FD3-51A9-EE47-6BB1-99A830E1F0DA}"/>
              </a:ext>
            </a:extLst>
          </p:cNvPr>
          <p:cNvSpPr txBox="1"/>
          <p:nvPr/>
        </p:nvSpPr>
        <p:spPr>
          <a:xfrm>
            <a:off x="810490" y="327684"/>
            <a:ext cx="616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&amp; Future Enhancements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F575-13E7-F113-EACD-947A51F03F37}"/>
              </a:ext>
            </a:extLst>
          </p:cNvPr>
          <p:cNvSpPr txBox="1"/>
          <p:nvPr/>
        </p:nvSpPr>
        <p:spPr>
          <a:xfrm>
            <a:off x="1281269" y="2165673"/>
            <a:ext cx="91232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the model using Hyper-Parameter tuning (Grid Search CV, Random Search CV, Bayesian Search CV)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 &amp; Transfer Learning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Roll-Out window used to train model in equal no. of separation (suggest by Prof Nath)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KNN: K nearest neighbours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F55E1-B237-1400-D71A-D0B5447D3A87}"/>
              </a:ext>
            </a:extLst>
          </p:cNvPr>
          <p:cNvSpPr txBox="1"/>
          <p:nvPr/>
        </p:nvSpPr>
        <p:spPr>
          <a:xfrm>
            <a:off x="1034980" y="422031"/>
            <a:ext cx="5245239" cy="57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Key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6AD22-91FD-77C2-E23A-C1E48EDA2BA9}"/>
              </a:ext>
            </a:extLst>
          </p:cNvPr>
          <p:cNvSpPr txBox="1"/>
          <p:nvPr/>
        </p:nvSpPr>
        <p:spPr>
          <a:xfrm>
            <a:off x="1165609" y="2090057"/>
            <a:ext cx="80587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AI, ML, DL, and Neural Networks are transforming industries and opening new possibilities. Mastering these technologies is crucial for staying competitive in the digital 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the boundless potential of these technologies to shape the future and drive innovation across diverse industries.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00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0" y="6262838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309419" y="6412833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0192" y="5498799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4F570E-4883-6C4C-7A8F-47BDF2C3FE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A5C24-B1B0-9187-E5AB-F4BDC5616F79}"/>
              </a:ext>
            </a:extLst>
          </p:cNvPr>
          <p:cNvSpPr txBox="1"/>
          <p:nvPr/>
        </p:nvSpPr>
        <p:spPr>
          <a:xfrm>
            <a:off x="887303" y="200049"/>
            <a:ext cx="4748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63253-3FF1-8A8C-F534-563A18F4FD54}"/>
              </a:ext>
            </a:extLst>
          </p:cNvPr>
          <p:cNvSpPr txBox="1"/>
          <p:nvPr/>
        </p:nvSpPr>
        <p:spPr>
          <a:xfrm>
            <a:off x="1093780" y="1359362"/>
            <a:ext cx="908500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Venn Diagram of ML, DL, DS and Neural Network (IMAGE used) : </a:t>
            </a:r>
            <a:br>
              <a:rPr lang="en-IN" sz="2000" dirty="0"/>
            </a:br>
            <a:r>
              <a:rPr lang="en-IN" sz="2000" dirty="0"/>
              <a:t>       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https://user-images.githubusercontent.com/7995307/64065525-153d9580-cbfe-11e9-9236-d9ffc3f34a43.png</a:t>
            </a:r>
            <a:endParaRPr lang="en-IN"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2000" dirty="0">
              <a:solidFill>
                <a:srgbClr val="0097A7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ANN &amp; BNN representation (ANIMATION used): </a:t>
            </a:r>
          </a:p>
          <a:p>
            <a:r>
              <a:rPr lang="en-IN" sz="2000" dirty="0"/>
              <a:t>	</a:t>
            </a:r>
            <a:r>
              <a:rPr lang="en-IN" sz="1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https://www.geeksforgeeks.org/artificial-neural-networks-and-its-applications/</a:t>
            </a:r>
            <a:endParaRPr lang="en-IN" sz="18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Tutorials and  concepts clear by Krish Naik,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CampusX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Five-Minute Engineering YouTube  channels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https://www.youtube.com/channel/UCNU_lfiiWBdtULKOw6X0Dig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https://www.youtube.com/@5MinutesEngineering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https://www.youtube.com/@campusx-official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Source which we referred (THEORY)      </a:t>
            </a:r>
            <a:r>
              <a:rPr lang="en-IN" sz="1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https://www.geeksforgeeks.org/machine-learning/</a:t>
            </a:r>
            <a:endParaRPr lang="en-IN" sz="18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For NN and DL </a:t>
            </a:r>
            <a:r>
              <a:rPr lang="en-IN" sz="1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https://www.geeksforgeeks.org/deep-learning-tutorial/</a:t>
            </a:r>
            <a:endParaRPr lang="en-IN" sz="18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23338-13BD-21CC-AA53-992D94E73900}"/>
              </a:ext>
            </a:extLst>
          </p:cNvPr>
          <p:cNvSpPr/>
          <p:nvPr/>
        </p:nvSpPr>
        <p:spPr>
          <a:xfrm>
            <a:off x="257307" y="1736438"/>
            <a:ext cx="11253693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isometricOffAxis1Right"/>
            <a:lightRig rig="threePt" dir="t"/>
          </a:scene3d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I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 for your attention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FF29-C54D-57FA-0E84-2E1EBBED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73" y="356495"/>
            <a:ext cx="5752000" cy="961827"/>
          </a:xfrm>
        </p:spPr>
        <p:txBody>
          <a:bodyPr/>
          <a:lstStyle/>
          <a:p>
            <a:r>
              <a:rPr lang="en-IN" sz="4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&amp; A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4B30B-632F-51CF-D7B7-51611CDA2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7952" y="2333782"/>
            <a:ext cx="9256096" cy="2354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 floor for committee (audience) questions and discussions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4267" dirty="0"/>
          </a:p>
        </p:txBody>
      </p:sp>
    </p:spTree>
    <p:extLst>
      <p:ext uri="{BB962C8B-B14F-4D97-AF65-F5344CB8AC3E}">
        <p14:creationId xmlns:p14="http://schemas.microsoft.com/office/powerpoint/2010/main" val="8626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496234" y="6393168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C387-A167-C35A-B5E9-4CD667704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C15AE-D7AC-8E50-CB4C-0AD65E15D503}"/>
              </a:ext>
            </a:extLst>
          </p:cNvPr>
          <p:cNvSpPr txBox="1"/>
          <p:nvPr/>
        </p:nvSpPr>
        <p:spPr>
          <a:xfrm>
            <a:off x="501444" y="349712"/>
            <a:ext cx="93406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 the Power of AI, ML, and Deep Learning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590DA-10BD-527D-5B6D-5812684643EC}"/>
              </a:ext>
            </a:extLst>
          </p:cNvPr>
          <p:cNvSpPr txBox="1"/>
          <p:nvPr/>
        </p:nvSpPr>
        <p:spPr>
          <a:xfrm>
            <a:off x="877239" y="1476093"/>
            <a:ext cx="81697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 into the world of Artificial Intelligence (AI), Machine Learning (ML), Deep Learning (DL), and Neural Networks. Unlock the potential of these 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transformative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technologies to tackle complex challenges and drive innovation.</a:t>
            </a:r>
          </a:p>
          <a:p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3EAE6-00FE-4942-CBFF-D2989A7EA7D7}"/>
              </a:ext>
            </a:extLst>
          </p:cNvPr>
          <p:cNvSpPr/>
          <p:nvPr/>
        </p:nvSpPr>
        <p:spPr>
          <a:xfrm>
            <a:off x="2976605" y="2651035"/>
            <a:ext cx="4180115" cy="2219296"/>
          </a:xfrm>
          <a:prstGeom prst="ellipse">
            <a:avLst/>
          </a:prstGeom>
          <a:solidFill>
            <a:srgbClr val="4EE8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Now ??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in 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1950 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 Turing  (Can machine think: The Turning Test)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AAD7A-7251-5A97-D513-ABDD3ED5376C}"/>
              </a:ext>
            </a:extLst>
          </p:cNvPr>
          <p:cNvSpPr txBox="1"/>
          <p:nvPr/>
        </p:nvSpPr>
        <p:spPr>
          <a:xfrm>
            <a:off x="7659542" y="2737894"/>
            <a:ext cx="44916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Hints &amp; Reasons: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Huge Data (Internet Bum around ’10</a:t>
            </a:r>
            <a:r>
              <a:rPr lang="en-IN" sz="16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&amp; ’12</a:t>
            </a:r>
            <a:r>
              <a:rPr lang="en-IN" sz="16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Cell phone, social media, </a:t>
            </a:r>
            <a:r>
              <a:rPr lang="en-IN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V3 concepts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Frameworks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(Moore’s Law in electronics, GPU)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(Transfer learning)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229403-C75C-BCD7-2E69-0AE857748E2A}"/>
              </a:ext>
            </a:extLst>
          </p:cNvPr>
          <p:cNvSpPr/>
          <p:nvPr/>
        </p:nvSpPr>
        <p:spPr>
          <a:xfrm>
            <a:off x="186545" y="4134060"/>
            <a:ext cx="2497446" cy="18641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Unlabelled date into labelled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Public (GitHub, Kaggle, MS Coco, etc)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RESEARCH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(e.g. Facebook direct upload pics without name)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6AA2C-CD18-A5C8-EEB2-E4008D886DE5}"/>
              </a:ext>
            </a:extLst>
          </p:cNvPr>
          <p:cNvSpPr txBox="1"/>
          <p:nvPr/>
        </p:nvSpPr>
        <p:spPr>
          <a:xfrm>
            <a:off x="3288813" y="5201370"/>
            <a:ext cx="519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TensorFlow (+ KERASE) by google for Industry, PyTorch by Facebook for </a:t>
            </a:r>
            <a:r>
              <a:rPr lang="en-IN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Researcher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V3 = Volume, Velocity, Variety, Value &amp; Veracity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5378246" y="6417829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6222" y="5560470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02A31-3202-651B-C246-0848136AE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FC85-8C41-3307-40D9-CC71BAF1D533}"/>
              </a:ext>
            </a:extLst>
          </p:cNvPr>
          <p:cNvSpPr txBox="1"/>
          <p:nvPr/>
        </p:nvSpPr>
        <p:spPr>
          <a:xfrm>
            <a:off x="344129" y="445225"/>
            <a:ext cx="102747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Learning: Unlocking Insights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FFFE4-1307-8E5D-0BB3-8FA177C78E40}"/>
              </a:ext>
            </a:extLst>
          </p:cNvPr>
          <p:cNvSpPr txBox="1"/>
          <p:nvPr/>
        </p:nvSpPr>
        <p:spPr>
          <a:xfrm>
            <a:off x="553545" y="1847959"/>
            <a:ext cx="27530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a continuous target variable using a linear relationship between input features.</a:t>
            </a: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16AE7-3E50-4D6E-BF2A-CB691CDAF192}"/>
              </a:ext>
            </a:extLst>
          </p:cNvPr>
          <p:cNvSpPr txBox="1"/>
          <p:nvPr/>
        </p:nvSpPr>
        <p:spPr>
          <a:xfrm>
            <a:off x="3819832" y="1918533"/>
            <a:ext cx="4045974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 - Linear Regression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complex, non-linear relationships between input features and target variables using </a:t>
            </a:r>
            <a:r>
              <a:rPr lang="en-US" sz="18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polynomial, decision, and random forest regression, as well as support vector regression. </a:t>
            </a: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B82BB-5D4D-D52C-6F85-7B6293567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2" y="3901215"/>
            <a:ext cx="2764575" cy="2275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853EB7-6560-18FA-8458-1C3583E82B0B}"/>
              </a:ext>
            </a:extLst>
          </p:cNvPr>
          <p:cNvSpPr txBox="1"/>
          <p:nvPr/>
        </p:nvSpPr>
        <p:spPr>
          <a:xfrm>
            <a:off x="8379061" y="1994929"/>
            <a:ext cx="34516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&amp; Random Forest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powerful tool for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classifier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predication, flowchart like Tree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5378246" y="6417829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6222" y="5560470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02A31-3202-651B-C246-0848136AE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FC85-8C41-3307-40D9-CC71BAF1D533}"/>
              </a:ext>
            </a:extLst>
          </p:cNvPr>
          <p:cNvSpPr txBox="1"/>
          <p:nvPr/>
        </p:nvSpPr>
        <p:spPr>
          <a:xfrm>
            <a:off x="344129" y="445225"/>
            <a:ext cx="102747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Learning: Unlocking Insights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68192-310C-FEC1-E3FC-85C7CA734FFB}"/>
              </a:ext>
            </a:extLst>
          </p:cNvPr>
          <p:cNvSpPr txBox="1"/>
          <p:nvPr/>
        </p:nvSpPr>
        <p:spPr>
          <a:xfrm>
            <a:off x="7112547" y="1432154"/>
            <a:ext cx="393153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 data into distinct categories and make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decisions.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42479-F243-AF28-A249-04A588C671B0}"/>
              </a:ext>
            </a:extLst>
          </p:cNvPr>
          <p:cNvSpPr txBox="1"/>
          <p:nvPr/>
        </p:nvSpPr>
        <p:spPr>
          <a:xfrm>
            <a:off x="8075165" y="3058149"/>
            <a:ext cx="402828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SVR (Support Vector): 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linear and non-linear KERNEL for predication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Kernel means simple dot product of two input, whereas Non-linear uses more </a:t>
            </a:r>
            <a:r>
              <a:rPr lang="en-US" sz="1800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function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capture to more advance pattern in data.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6B3EAC-3A4E-9353-3A00-7125D515B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51" y="3058149"/>
            <a:ext cx="6030151" cy="30150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CD3AD8-2FC2-F483-4A2B-21E6B7D5B6EF}"/>
              </a:ext>
            </a:extLst>
          </p:cNvPr>
          <p:cNvSpPr/>
          <p:nvPr/>
        </p:nvSpPr>
        <p:spPr>
          <a:xfrm>
            <a:off x="2252086" y="1576551"/>
            <a:ext cx="1560854" cy="9126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Application: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(labelled)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real-life e.g.</a:t>
            </a:r>
          </a:p>
        </p:txBody>
      </p:sp>
    </p:spTree>
    <p:extLst>
      <p:ext uri="{BB962C8B-B14F-4D97-AF65-F5344CB8AC3E}">
        <p14:creationId xmlns:p14="http://schemas.microsoft.com/office/powerpoint/2010/main" val="176160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265603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76570" y="6415988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0B7ED-FB67-ABB9-2EC8-6152B2C52103}"/>
              </a:ext>
            </a:extLst>
          </p:cNvPr>
          <p:cNvSpPr txBox="1"/>
          <p:nvPr/>
        </p:nvSpPr>
        <p:spPr>
          <a:xfrm>
            <a:off x="469546" y="269821"/>
            <a:ext cx="817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“Venn Diagram” !!!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D553E-6CE4-70ED-203B-5B666BE7719A}"/>
              </a:ext>
            </a:extLst>
          </p:cNvPr>
          <p:cNvSpPr txBox="1"/>
          <p:nvPr/>
        </p:nvSpPr>
        <p:spPr>
          <a:xfrm>
            <a:off x="7385538" y="1444663"/>
            <a:ext cx="48064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Q. Diff b/w DeepNN &amp; ML is a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Big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Ques </a:t>
            </a:r>
            <a:r>
              <a:rPr lang="en-IN" dirty="0">
                <a:solidFill>
                  <a:schemeClr val="tx1"/>
                </a:solidFill>
              </a:rPr>
              <a:t>???</a:t>
            </a:r>
          </a:p>
          <a:p>
            <a:r>
              <a:rPr lang="en-IN" dirty="0">
                <a:solidFill>
                  <a:schemeClr val="tx1"/>
                </a:solidFill>
              </a:rPr>
              <a:t>Hints: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Data size (D = more, M = less)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Hardware (D – GPU + TPU, M = CPU)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Training Time (D = more even month, M = less max hours)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Feature Selection (e.g. Resume building, Breed classifier </a:t>
            </a:r>
            <a:r>
              <a:rPr lang="en-IN" b="1" dirty="0">
                <a:solidFill>
                  <a:srgbClr val="FF0000"/>
                </a:solidFill>
              </a:rPr>
              <a:t>can’t say WHY</a:t>
            </a:r>
            <a:r>
              <a:rPr lang="en-IN" dirty="0">
                <a:solidFill>
                  <a:schemeClr val="tx1"/>
                </a:solidFill>
              </a:rPr>
              <a:t> in D, but apply M = yes) this is major problem with deepNN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Interpretation (e.g. Command banned, Decision Tree  in ML give why 0 and 1 )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In Deep NN, Matrix multiplication happen which give Predication value more optimum.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Why not use D (powerful &amp; good) use in every project ??  D never replace ML !!!  Slogan in society SWORD v/s sewing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D is </a:t>
            </a:r>
            <a:r>
              <a:rPr lang="en-IN" dirty="0">
                <a:solidFill>
                  <a:srgbClr val="FF0000"/>
                </a:solidFill>
              </a:rPr>
              <a:t>Data Hungry </a:t>
            </a:r>
            <a:r>
              <a:rPr lang="en-IN" dirty="0">
                <a:solidFill>
                  <a:schemeClr val="tx1"/>
                </a:solidFill>
              </a:rPr>
              <a:t>person but ML at least 1000 it’s enough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3044A-01D1-F408-7384-992DE5C06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46" y="1257348"/>
            <a:ext cx="6578134" cy="4821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-57953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49926-1E62-6097-C10F-EA173BEA0FBA}"/>
              </a:ext>
            </a:extLst>
          </p:cNvPr>
          <p:cNvSpPr txBox="1"/>
          <p:nvPr/>
        </p:nvSpPr>
        <p:spPr>
          <a:xfrm>
            <a:off x="1239365" y="-24684"/>
            <a:ext cx="5144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26ED9-602B-2AEA-8725-6CF2CDF8E8EE}"/>
              </a:ext>
            </a:extLst>
          </p:cNvPr>
          <p:cNvSpPr/>
          <p:nvPr/>
        </p:nvSpPr>
        <p:spPr>
          <a:xfrm>
            <a:off x="4355262" y="1321907"/>
            <a:ext cx="2937075" cy="787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Forward NN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(signal moves first to last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Linearly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B26BA-48D4-5399-E689-ED173BF42818}"/>
              </a:ext>
            </a:extLst>
          </p:cNvPr>
          <p:cNvSpPr/>
          <p:nvPr/>
        </p:nvSpPr>
        <p:spPr>
          <a:xfrm>
            <a:off x="800519" y="2149035"/>
            <a:ext cx="2409931" cy="5252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Multi-Layer Perceptron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(MLP)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792B7-D09C-1DCF-E61A-F2E08DF28279}"/>
              </a:ext>
            </a:extLst>
          </p:cNvPr>
          <p:cNvSpPr/>
          <p:nvPr/>
        </p:nvSpPr>
        <p:spPr>
          <a:xfrm>
            <a:off x="7701602" y="2109497"/>
            <a:ext cx="3245618" cy="5252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(CNN)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3B4C83-F006-B041-5F20-63A040618B6B}"/>
              </a:ext>
            </a:extLst>
          </p:cNvPr>
          <p:cNvCxnSpPr>
            <a:cxnSpLocks/>
          </p:cNvCxnSpPr>
          <p:nvPr/>
        </p:nvCxnSpPr>
        <p:spPr>
          <a:xfrm flipH="1" flipV="1">
            <a:off x="2632668" y="1516694"/>
            <a:ext cx="1722594" cy="38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57ACB1-54E5-AA41-D1AE-483B9294D0C8}"/>
              </a:ext>
            </a:extLst>
          </p:cNvPr>
          <p:cNvCxnSpPr/>
          <p:nvPr/>
        </p:nvCxnSpPr>
        <p:spPr>
          <a:xfrm>
            <a:off x="2632668" y="1584514"/>
            <a:ext cx="0" cy="564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AE69E4-D157-2B27-8715-EFF94E5F68B5}"/>
              </a:ext>
            </a:extLst>
          </p:cNvPr>
          <p:cNvCxnSpPr>
            <a:cxnSpLocks/>
          </p:cNvCxnSpPr>
          <p:nvPr/>
        </p:nvCxnSpPr>
        <p:spPr>
          <a:xfrm>
            <a:off x="7120890" y="1584514"/>
            <a:ext cx="11890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4F5DB0-8550-2E55-7E5B-F9C64F488836}"/>
              </a:ext>
            </a:extLst>
          </p:cNvPr>
          <p:cNvCxnSpPr/>
          <p:nvPr/>
        </p:nvCxnSpPr>
        <p:spPr>
          <a:xfrm>
            <a:off x="8309987" y="1564861"/>
            <a:ext cx="0" cy="564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162B62B-D025-19F9-F798-5D267040C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75" y="2844744"/>
            <a:ext cx="4625390" cy="33225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95DE7D3-89B4-7EBE-2C94-3A4BED2AD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121" y="2807111"/>
            <a:ext cx="5266605" cy="26015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CAEF72-A571-FDF4-83F4-B93245982585}"/>
              </a:ext>
            </a:extLst>
          </p:cNvPr>
          <p:cNvSpPr txBox="1"/>
          <p:nvPr/>
        </p:nvSpPr>
        <p:spPr>
          <a:xfrm>
            <a:off x="164325" y="1202570"/>
            <a:ext cx="2203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 Classification &amp; Regression problems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7BA890-95C3-CC45-5F27-555F3DB46BC7}"/>
              </a:ext>
            </a:extLst>
          </p:cNvPr>
          <p:cNvSpPr txBox="1"/>
          <p:nvPr/>
        </p:nvSpPr>
        <p:spPr>
          <a:xfrm>
            <a:off x="9488995" y="1303251"/>
            <a:ext cx="270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 &amp; video detection (dataset)</a:t>
            </a:r>
          </a:p>
        </p:txBody>
      </p:sp>
    </p:spTree>
    <p:extLst>
      <p:ext uri="{BB962C8B-B14F-4D97-AF65-F5344CB8AC3E}">
        <p14:creationId xmlns:p14="http://schemas.microsoft.com/office/powerpoint/2010/main" val="25874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65843-384E-27FB-3306-F7EEF1D4C929}"/>
              </a:ext>
            </a:extLst>
          </p:cNvPr>
          <p:cNvSpPr txBox="1"/>
          <p:nvPr/>
        </p:nvSpPr>
        <p:spPr>
          <a:xfrm>
            <a:off x="1239365" y="-24684"/>
            <a:ext cx="5144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Neural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C13FF-EBFC-A1D4-F4A5-A5EAA8E3CC2B}"/>
              </a:ext>
            </a:extLst>
          </p:cNvPr>
          <p:cNvSpPr/>
          <p:nvPr/>
        </p:nvSpPr>
        <p:spPr>
          <a:xfrm>
            <a:off x="4246521" y="1417879"/>
            <a:ext cx="3905794" cy="952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Back NN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(Loop form which help in achieve optimum)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1BF1A-25AF-1CB7-774C-EEA7075D742E}"/>
              </a:ext>
            </a:extLst>
          </p:cNvPr>
          <p:cNvSpPr txBox="1"/>
          <p:nvPr/>
        </p:nvSpPr>
        <p:spPr>
          <a:xfrm>
            <a:off x="68057" y="1752835"/>
            <a:ext cx="30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(RNN) &amp; Long Short Term Memory (LSTM)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93C82-A328-7869-A67F-2957C9860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69" y="2916640"/>
            <a:ext cx="8332562" cy="3168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C76CA-DA89-9F8C-9C21-D86701758031}"/>
              </a:ext>
            </a:extLst>
          </p:cNvPr>
          <p:cNvSpPr txBox="1"/>
          <p:nvPr/>
        </p:nvSpPr>
        <p:spPr>
          <a:xfrm>
            <a:off x="9574925" y="2598179"/>
            <a:ext cx="24533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Note</a:t>
            </a:r>
            <a:r>
              <a:rPr lang="en-IN" dirty="0"/>
              <a:t>: In this circuit </a:t>
            </a:r>
            <a:r>
              <a:rPr lang="en-IN" dirty="0" err="1"/>
              <a:t>diag</a:t>
            </a:r>
            <a:r>
              <a:rPr lang="en-IN" dirty="0"/>
              <a:t>, </a:t>
            </a:r>
            <a:r>
              <a:rPr lang="en-IN" dirty="0">
                <a:highlight>
                  <a:srgbClr val="FFFF00"/>
                </a:highlight>
              </a:rPr>
              <a:t>cycle symbol </a:t>
            </a:r>
            <a:r>
              <a:rPr lang="en-IN" dirty="0"/>
              <a:t>represent Back propagation &amp; hidden layer.</a:t>
            </a:r>
          </a:p>
          <a:p>
            <a:endParaRPr lang="en-IN" dirty="0"/>
          </a:p>
          <a:p>
            <a:r>
              <a:rPr lang="en-IN" dirty="0"/>
              <a:t>Application of RNN: in NLP &amp; chatbot device e.g. Alex. Siri </a:t>
            </a:r>
          </a:p>
        </p:txBody>
      </p:sp>
    </p:spTree>
    <p:extLst>
      <p:ext uri="{BB962C8B-B14F-4D97-AF65-F5344CB8AC3E}">
        <p14:creationId xmlns:p14="http://schemas.microsoft.com/office/powerpoint/2010/main" val="246611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05287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E91EC-B03F-A7E4-EA76-09ED18A4CF07}"/>
              </a:ext>
            </a:extLst>
          </p:cNvPr>
          <p:cNvSpPr txBox="1"/>
          <p:nvPr/>
        </p:nvSpPr>
        <p:spPr>
          <a:xfrm>
            <a:off x="471948" y="462116"/>
            <a:ext cx="1073682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Learning: Uncovering Hidden Patterns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74E27-AEC6-4995-A606-806D8FD536AB}"/>
              </a:ext>
            </a:extLst>
          </p:cNvPr>
          <p:cNvSpPr txBox="1"/>
          <p:nvPr/>
        </p:nvSpPr>
        <p:spPr>
          <a:xfrm>
            <a:off x="901751" y="1384231"/>
            <a:ext cx="98390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Clustering</a:t>
            </a:r>
          </a:p>
          <a:p>
            <a:r>
              <a:rPr lang="en-US" sz="15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	 Grouping similar data points together without any </a:t>
            </a:r>
            <a:r>
              <a:rPr lang="en-US" sz="15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predefined</a:t>
            </a:r>
            <a:r>
              <a:rPr lang="en-US" sz="15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labels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Dimensionality Reduction</a:t>
            </a:r>
          </a:p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Reducing the </a:t>
            </a:r>
            <a:r>
              <a:rPr lang="en-US" sz="15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input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while preserving the most important information.</a:t>
            </a:r>
          </a:p>
          <a:p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PCA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Principal Component Analysis, a popular technique for dimensionality reduction.</a:t>
            </a:r>
          </a:p>
          <a:p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73C9A-4C94-7006-CF60-595D84FDCB89}"/>
              </a:ext>
            </a:extLst>
          </p:cNvPr>
          <p:cNvSpPr/>
          <p:nvPr/>
        </p:nvSpPr>
        <p:spPr>
          <a:xfrm>
            <a:off x="901751" y="4470771"/>
            <a:ext cx="2022318" cy="1155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Application: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(unlabelled)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real-life e.g.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6DCC51-0286-3CD0-586B-6B63D618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339" y="3526971"/>
            <a:ext cx="5995093" cy="264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6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6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9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8" dur="2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1" dur="2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3309</Words>
  <Application>Microsoft Office PowerPoint</Application>
  <PresentationFormat>Widescreen</PresentationFormat>
  <Paragraphs>343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Black Han Sans</vt:lpstr>
      <vt:lpstr>Calibri</vt:lpstr>
      <vt:lpstr>Courier New</vt:lpstr>
      <vt:lpstr>Open Sans</vt:lpstr>
      <vt:lpstr>Red Hat Text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 Session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Yadav</dc:creator>
  <cp:lastModifiedBy>Sanjay Yadav</cp:lastModifiedBy>
  <cp:revision>128</cp:revision>
  <dcterms:created xsi:type="dcterms:W3CDTF">2024-06-04T05:52:01Z</dcterms:created>
  <dcterms:modified xsi:type="dcterms:W3CDTF">2024-07-14T16:53:03Z</dcterms:modified>
</cp:coreProperties>
</file>